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6VdMp46ZIL8&amp;ab_channel=Alexander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0iHHHI87Tc&amp;ab_channel=PaulaAlmeid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cond law of thermodynamics | New Scientist">
            <a:extLst>
              <a:ext uri="{FF2B5EF4-FFF2-40B4-BE49-F238E27FC236}">
                <a16:creationId xmlns:a16="http://schemas.microsoft.com/office/drawing/2014/main" xmlns="" id="{39880893-2654-4839-91EA-9CB4DB57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8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430323-BDAF-4EF7-92F2-7C1164D8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808"/>
            <a:ext cx="45720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TERMODYNAMIKA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6096" y="601199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© </a:t>
            </a:r>
            <a:r>
              <a:rPr lang="cs-CZ" dirty="0" smtClean="0">
                <a:solidFill>
                  <a:srgbClr val="FFFF00"/>
                </a:solidFill>
              </a:rPr>
              <a:t>2022+ RNDr</a:t>
            </a:r>
            <a:r>
              <a:rPr lang="cs-CZ" dirty="0" smtClean="0">
                <a:solidFill>
                  <a:srgbClr val="FFFF00"/>
                </a:solidFill>
              </a:rPr>
              <a:t>. Čeněk </a:t>
            </a:r>
            <a:r>
              <a:rPr lang="cs-CZ" dirty="0" err="1" smtClean="0">
                <a:solidFill>
                  <a:srgbClr val="FFFF00"/>
                </a:solidFill>
              </a:rPr>
              <a:t>Kodejška</a:t>
            </a:r>
            <a:r>
              <a:rPr lang="cs-CZ" dirty="0" smtClean="0">
                <a:solidFill>
                  <a:srgbClr val="FFFF00"/>
                </a:solidFill>
              </a:rPr>
              <a:t>, Ph.D.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Stavové veličiny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02368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Různá tělesa mají různé fyzikální vlastnosti: m, V, T, </a:t>
            </a:r>
            <a:r>
              <a:rPr lang="el-GR" sz="2200" dirty="0"/>
              <a:t>ρ</a:t>
            </a: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Tlak</a:t>
            </a:r>
            <a:r>
              <a:rPr lang="cs-CZ" sz="2200" dirty="0"/>
              <a:t> – </a:t>
            </a:r>
            <a:r>
              <a:rPr lang="cs-CZ" sz="2200" b="1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Objem</a:t>
            </a:r>
            <a:r>
              <a:rPr lang="cs-CZ" sz="2200" dirty="0"/>
              <a:t> – </a:t>
            </a:r>
            <a:r>
              <a:rPr lang="cs-CZ" sz="2200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Termodynamická teplota </a:t>
            </a:r>
            <a:r>
              <a:rPr lang="cs-CZ" sz="2200" dirty="0"/>
              <a:t>– </a:t>
            </a:r>
            <a:r>
              <a:rPr lang="cs-CZ" sz="2200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T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Stavové veličiny a rovnovážný stav soustavy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645024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Při vzájemném kontaktu s okolím dochází ke změně stavových veličin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cs typeface="Times New Roman CE" panose="02020603050405020304" pitchFamily="18" charset="0"/>
              </a:rPr>
              <a:t>Počáteční a konečný stav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cs typeface="Times New Roman CE" panose="02020603050405020304" pitchFamily="18" charset="0"/>
              </a:rPr>
              <a:t>Izolovaná soustava – nedochází k výměně energie a částic s okolím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481342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Rovnovážný stav a rovnovážný děj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12612" y="5245666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Stav kdy se nemění stavové veličiny p, V, T – jsou konstantní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cs typeface="Times New Roman CE" panose="02020603050405020304" pitchFamily="18" charset="0"/>
              </a:rPr>
              <a:t>Za sebou jdoucí sled rovnovážných stavů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cs typeface="Times New Roman CE" panose="02020603050405020304" pitchFamily="18" charset="0"/>
              </a:rPr>
              <a:t>Reálný děj – většinou nerovnovážný, rovnovážný probíhá-li pomalu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cs typeface="Times New Roman CE" panose="02020603050405020304" pitchFamily="18" charset="0"/>
              </a:rPr>
              <a:t>utajený var</a:t>
            </a:r>
          </a:p>
        </p:txBody>
      </p:sp>
    </p:spTree>
    <p:extLst>
      <p:ext uri="{BB962C8B-B14F-4D97-AF65-F5344CB8AC3E}">
        <p14:creationId xmlns:p14="http://schemas.microsoft.com/office/powerpoint/2010/main" val="58979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Teplotní stupnice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02368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Teplota – fyzikální veličina charakterizující velikost vnitřní energie tělesa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Celsiova – rovnovážný stav vody a ledu: 0°C, voda-sytá pára: 100 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Fahrenheitova – 0°F: chlorid amonný, voda, led; 98°F: teplota člověka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Teplotní stupnice závisí na použité teploměrné látce (voda, líh, </a:t>
            </a:r>
            <a:r>
              <a:rPr lang="cs-CZ" sz="2200" dirty="0" err="1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Hg</a:t>
            </a:r>
            <a:r>
              <a:rPr lang="cs-CZ" sz="22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)</a:t>
            </a:r>
            <a:endParaRPr lang="cs-CZ" sz="22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Teplota a její měření</a:t>
            </a:r>
            <a:endParaRPr lang="cs-CZ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0" y="4092168"/>
                <a:ext cx="630019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/>
                  <a:t>Lord Kelvin – </a:t>
                </a:r>
                <a:r>
                  <a:rPr lang="cs-CZ" sz="2200" b="1" dirty="0">
                    <a:solidFill>
                      <a:srgbClr val="00B050"/>
                    </a:solidFill>
                  </a:rPr>
                  <a:t>William Thomson (1824-1907)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 err="1"/>
                  <a:t>pV</a:t>
                </a:r>
                <a:r>
                  <a:rPr lang="cs-CZ" sz="2200" dirty="0"/>
                  <a:t> diagramy různých plynů se protnou v jednom bodě: 0 K = –273,15 °C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b="1" dirty="0"/>
                  <a:t>Termodynamická teplota </a:t>
                </a:r>
                <a:r>
                  <a:rPr lang="cs-CZ" sz="2200" dirty="0"/>
                  <a:t>– </a:t>
                </a:r>
                <a: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T</a:t>
                </a:r>
                <a:r>
                  <a:rPr lang="cs-CZ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  </a:t>
                </a:r>
                <a:r>
                  <a:rPr lang="en-GB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[</a:t>
                </a:r>
                <a: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T</a:t>
                </a:r>
                <a:r>
                  <a:rPr lang="en-GB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]</a:t>
                </a:r>
                <a: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 = </a:t>
                </a:r>
                <a:r>
                  <a:rPr lang="cs-CZ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K</a:t>
                </a:r>
                <a: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 </a:t>
                </a:r>
                <a:r>
                  <a:rPr lang="cs-CZ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(kelvin)</a:t>
                </a:r>
                <a: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/>
                </a:r>
                <a:br>
                  <a:rPr lang="cs-CZ" sz="2200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</a:br>
                <a:r>
                  <a:rPr lang="cs-CZ" sz="2200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je univerzální, nezávisí na konkrétní látce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/>
                  <a:t>Základním bodem je teplota </a:t>
                </a:r>
                <a:r>
                  <a:rPr lang="cs-CZ" sz="2200" b="1" dirty="0">
                    <a:solidFill>
                      <a:srgbClr val="FF0000"/>
                    </a:solidFill>
                  </a:rPr>
                  <a:t>trojného bodu vody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𝟐𝟕𝟑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cs-CZ" sz="22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𝟐𝟕𝟑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cs-CZ" sz="2200" b="1" dirty="0">
                    <a:solidFill>
                      <a:srgbClr val="FF000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cs-CZ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2168"/>
                <a:ext cx="6300192" cy="2800767"/>
              </a:xfrm>
              <a:prstGeom prst="rect">
                <a:avLst/>
              </a:prstGeom>
              <a:blipFill>
                <a:blip r:embed="rId2"/>
                <a:stretch>
                  <a:fillRect l="-1065" t="-1304" b="-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0" y="357301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Termodynamická teplota</a:t>
            </a:r>
            <a:endParaRPr lang="cs-CZ" sz="2000" b="1" dirty="0"/>
          </a:p>
        </p:txBody>
      </p:sp>
      <p:pic>
        <p:nvPicPr>
          <p:cNvPr id="1030" name="Picture 6" descr="Gay-Lussac's law graph in °C at different volumes">
            <a:extLst>
              <a:ext uri="{FF2B5EF4-FFF2-40B4-BE49-F238E27FC236}">
                <a16:creationId xmlns:a16="http://schemas.microsoft.com/office/drawing/2014/main" xmlns="" id="{0000AAEB-B53A-4243-BB8D-A7C9A222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20" y="3460030"/>
            <a:ext cx="3266083" cy="24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3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Druhy teploměrů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023680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kapalinové (</a:t>
            </a:r>
            <a:r>
              <a:rPr lang="cs-CZ" sz="2200" dirty="0" err="1"/>
              <a:t>Hg</a:t>
            </a:r>
            <a:r>
              <a:rPr lang="cs-CZ" sz="2200" dirty="0"/>
              <a:t>, líh)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bimetalové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digitální – termistorové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bezkontaktní – IČ čidlo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termograf – zapisuje teplotu na papír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pyrometr – měření vysokých teplot řádově 10</a:t>
            </a:r>
            <a:r>
              <a:rPr lang="cs-CZ" sz="2200" baseline="300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3</a:t>
            </a:r>
            <a:r>
              <a:rPr lang="cs-CZ" sz="2200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 °C</a:t>
            </a:r>
            <a:endParaRPr lang="cs-CZ" sz="22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Teplota a její měření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apalinové teploměry - Epřístroje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 r="40428"/>
          <a:stretch/>
        </p:blipFill>
        <p:spPr bwMode="auto">
          <a:xfrm>
            <a:off x="8362801" y="949461"/>
            <a:ext cx="673695" cy="31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stěnný bimetalový teploměr -30 až +50 °C, průměr 120 mm - Meteostanice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r="17697"/>
          <a:stretch/>
        </p:blipFill>
        <p:spPr bwMode="auto">
          <a:xfrm>
            <a:off x="3870176" y="1796316"/>
            <a:ext cx="1296144" cy="14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Teploměr digitální se sondou do lednice a mrazáku - iPal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20893"/>
            <a:ext cx="2362299" cy="2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397455" y="950840"/>
            <a:ext cx="871629" cy="1139060"/>
          </a:xfrm>
          <a:prstGeom prst="rect">
            <a:avLst/>
          </a:prstGeom>
        </p:spPr>
      </p:pic>
      <p:pic>
        <p:nvPicPr>
          <p:cNvPr id="1032" name="Picture 8" descr="Bezkontaktní teploměr IR průmyslový EXTOL PREMIUM 8831302 : Extol-cz.c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r="17850"/>
          <a:stretch/>
        </p:blipFill>
        <p:spPr bwMode="auto">
          <a:xfrm>
            <a:off x="7372374" y="4185708"/>
            <a:ext cx="1544148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scher 525 termograf profesjonalny tradycyjny rejestrator temperatury  mechaniczny termometr samopisząc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7401" r="5188" b="16450"/>
          <a:stretch/>
        </p:blipFill>
        <p:spPr bwMode="auto">
          <a:xfrm>
            <a:off x="0" y="4125283"/>
            <a:ext cx="3635896" cy="26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PAC Pyrometer IGA 8 pro | Contact LumaSense Technologies Gmb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99" y="4091734"/>
            <a:ext cx="3616840" cy="27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3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Atomové konstanty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0" y="2023680"/>
                <a:ext cx="8856984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b="1" dirty="0">
                    <a:solidFill>
                      <a:srgbClr val="FF0000"/>
                    </a:solidFill>
                  </a:rPr>
                  <a:t>Avogadrova konstanta </a:t>
                </a:r>
                <a:r>
                  <a:rPr lang="cs-CZ" sz="2200" dirty="0"/>
                  <a:t>– počet částic v 1 molu libovolné látky	</a:t>
                </a:r>
                <a:br>
                  <a:rPr lang="cs-CZ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𝟎𝟐𝟐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cs-CZ" sz="2200" b="1" dirty="0">
                    <a:solidFill>
                      <a:srgbClr val="FF0000"/>
                    </a:solidFill>
                  </a:rPr>
                  <a:t> částic/mol </a:t>
                </a:r>
                <a:r>
                  <a:rPr lang="cs-CZ" sz="2200" dirty="0"/>
                  <a:t>(počet atomů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sz="2200" dirty="0"/>
                  <a:t> o </a:t>
                </a:r>
                <a:r>
                  <a:rPr lang="cs-CZ" sz="2200" i="1" dirty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m</a:t>
                </a:r>
                <a:r>
                  <a:rPr lang="cs-CZ" sz="2200" dirty="0"/>
                  <a:t> = 12 g)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b="1" dirty="0">
                    <a:solidFill>
                      <a:srgbClr val="FF0000"/>
                    </a:solidFill>
                  </a:rPr>
                  <a:t>Atomová hmotnostní jednotka </a:t>
                </a:r>
                <a:r>
                  <a:rPr lang="cs-CZ" sz="2200" dirty="0"/>
                  <a:t>– 1/12 hmotnosti atomu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2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dirty="0"/>
                  <a:t/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𝟔𝟔𝟎𝟓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cs-CZ" sz="2200" b="1" dirty="0">
                    <a:solidFill>
                      <a:srgbClr val="FF0000"/>
                    </a:solidFill>
                  </a:rPr>
                  <a:t> kg</a:t>
                </a:r>
                <a:endParaRPr lang="cs-CZ" sz="22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3680"/>
                <a:ext cx="8856984" cy="1461939"/>
              </a:xfrm>
              <a:prstGeom prst="rect">
                <a:avLst/>
              </a:prstGeom>
              <a:blipFill>
                <a:blip r:embed="rId2"/>
                <a:stretch>
                  <a:fillRect l="-757" t="-2917"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Molární veličiny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63D521A-FAF1-6690-0F5E-B22EF2BEAE6D}"/>
              </a:ext>
            </a:extLst>
          </p:cNvPr>
          <p:cNvSpPr/>
          <p:nvPr/>
        </p:nvSpPr>
        <p:spPr>
          <a:xfrm>
            <a:off x="-5833" y="349295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Relativní atomová a molekulová hmotnost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xmlns="" id="{0D142402-090B-A303-7AE9-319CB1430FEF}"/>
                  </a:ext>
                </a:extLst>
              </p:cNvPr>
              <p:cNvSpPr txBox="1"/>
              <p:nvPr/>
            </p:nvSpPr>
            <p:spPr>
              <a:xfrm>
                <a:off x="0" y="3967062"/>
                <a:ext cx="6444208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b="1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cs-CZ" sz="2000" b="1" dirty="0"/>
                  <a:t> - klidová hmotnost atomu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b="1" dirty="0"/>
                  <a:t> 	</a:t>
                </a:r>
                <a:r>
                  <a:rPr lang="cs-CZ" sz="2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cs-CZ" sz="2000" b="1" dirty="0"/>
                  <a:t> - klidová hmotnost molekuly</a:t>
                </a: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0D142402-090B-A303-7AE9-319CB143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67062"/>
                <a:ext cx="6444208" cy="1168397"/>
              </a:xfrm>
              <a:prstGeom prst="rect">
                <a:avLst/>
              </a:prstGeom>
              <a:blipFill>
                <a:blip r:embed="rId3"/>
                <a:stretch>
                  <a:fillRect r="-3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DCD526AF-CCC9-1C01-1B6B-A07AC194D502}"/>
              </a:ext>
            </a:extLst>
          </p:cNvPr>
          <p:cNvSpPr/>
          <p:nvPr/>
        </p:nvSpPr>
        <p:spPr>
          <a:xfrm>
            <a:off x="-10729" y="512757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Látkové množství a molární hmotnost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xmlns="" id="{72555D60-FBE5-357B-A54D-793569A7B2EF}"/>
                  </a:ext>
                </a:extLst>
              </p:cNvPr>
              <p:cNvSpPr txBox="1"/>
              <p:nvPr/>
            </p:nvSpPr>
            <p:spPr>
              <a:xfrm>
                <a:off x="79027" y="5602289"/>
                <a:ext cx="8856984" cy="116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b="1" dirty="0"/>
                  <a:t>		       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sz="2000" b="1" dirty="0"/>
                  <a:t> – počet částic v daném množství látky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sz="2400" b="1" dirty="0"/>
                  <a:t>     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s-CZ" sz="2000" b="1" dirty="0"/>
                  <a:t> - hmotnost látky, </a:t>
                </a:r>
                <a:r>
                  <a:rPr lang="cs-CZ" sz="2000" b="1" i="1" dirty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m</a:t>
                </a:r>
                <a:r>
                  <a:rPr lang="cs-CZ" sz="2000" b="1" baseline="-25000" dirty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0</a:t>
                </a:r>
                <a:r>
                  <a:rPr lang="cs-CZ" sz="2000" b="1" dirty="0"/>
                  <a:t> – hmotnost jedné částice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2555D60-FBE5-357B-A54D-793569A7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" y="5602289"/>
                <a:ext cx="8856984" cy="1160639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xmlns="" id="{2456D842-36A6-4837-D4C1-FDE61FC98440}"/>
                  </a:ext>
                </a:extLst>
              </p:cNvPr>
              <p:cNvSpPr txBox="1"/>
              <p:nvPr/>
            </p:nvSpPr>
            <p:spPr>
              <a:xfrm>
                <a:off x="5985885" y="5174573"/>
                <a:ext cx="3024336" cy="4070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2000" b="1" dirty="0">
                        <a:solidFill>
                          <a:srgbClr val="FF0000"/>
                        </a:solidFill>
                      </a:rPr>
                      <m:t> </m:t>
                    </m:r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cs-CZ" dirty="0"/>
                  <a:t> kg/mol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456D842-36A6-4837-D4C1-FDE61FC98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85" y="5174573"/>
                <a:ext cx="3024336" cy="407099"/>
              </a:xfrm>
              <a:prstGeom prst="rect">
                <a:avLst/>
              </a:prstGeom>
              <a:blipFill>
                <a:blip r:embed="rId5"/>
                <a:stretch>
                  <a:fillRect b="-20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88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Výpočet hmotnosti molekuly kyslíku a molární hmotnosti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02368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FF0000"/>
                </a:solidFill>
              </a:rPr>
              <a:t>A</a:t>
            </a:r>
            <a:r>
              <a:rPr lang="cs-CZ" sz="2200" baseline="-25000" dirty="0">
                <a:solidFill>
                  <a:srgbClr val="FF0000"/>
                </a:solidFill>
              </a:rPr>
              <a:t>r</a:t>
            </a:r>
            <a:r>
              <a:rPr lang="cs-CZ" sz="2200" dirty="0">
                <a:solidFill>
                  <a:srgbClr val="FF0000"/>
                </a:solidFill>
              </a:rPr>
              <a:t> (O</a:t>
            </a:r>
            <a:r>
              <a:rPr lang="cs-CZ" sz="2200" baseline="-25000" dirty="0">
                <a:solidFill>
                  <a:srgbClr val="FF0000"/>
                </a:solidFill>
              </a:rPr>
              <a:t>2</a:t>
            </a:r>
            <a:r>
              <a:rPr lang="cs-CZ" sz="2200" dirty="0">
                <a:solidFill>
                  <a:srgbClr val="FF0000"/>
                </a:solidFill>
              </a:rPr>
              <a:t>) = 16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FF0000"/>
                </a:solidFill>
              </a:rPr>
              <a:t>Kyslík tvoří dvouatomové molekuly: </a:t>
            </a:r>
            <a:r>
              <a:rPr lang="cs-CZ" sz="2200" dirty="0" err="1">
                <a:solidFill>
                  <a:srgbClr val="FF0000"/>
                </a:solidFill>
              </a:rPr>
              <a:t>M</a:t>
            </a:r>
            <a:r>
              <a:rPr lang="cs-CZ" sz="2200" baseline="-25000" dirty="0" err="1">
                <a:solidFill>
                  <a:srgbClr val="FF0000"/>
                </a:solidFill>
              </a:rPr>
              <a:t>r</a:t>
            </a:r>
            <a:r>
              <a:rPr lang="cs-CZ" sz="2200" dirty="0">
                <a:solidFill>
                  <a:srgbClr val="FF0000"/>
                </a:solidFill>
              </a:rPr>
              <a:t> (O</a:t>
            </a:r>
            <a:r>
              <a:rPr lang="cs-CZ" sz="2200" baseline="-25000" dirty="0">
                <a:solidFill>
                  <a:srgbClr val="FF0000"/>
                </a:solidFill>
              </a:rPr>
              <a:t>2</a:t>
            </a:r>
            <a:r>
              <a:rPr lang="cs-CZ" sz="2200" dirty="0">
                <a:solidFill>
                  <a:srgbClr val="FF0000"/>
                </a:solidFill>
              </a:rPr>
              <a:t>) = 32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Ukázkový příklad</a:t>
            </a:r>
            <a:endParaRPr lang="cs-CZ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67544" y="2934788"/>
                <a:ext cx="80406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=32∙1,6605∙1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=5,3136∙1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34788"/>
                <a:ext cx="8040633" cy="276999"/>
              </a:xfrm>
              <a:prstGeom prst="rect">
                <a:avLst/>
              </a:prstGeom>
              <a:blipFill>
                <a:blip r:embed="rId2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08175" y="3501008"/>
                <a:ext cx="80406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=32∙1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75" y="3501008"/>
                <a:ext cx="8040633" cy="276999"/>
              </a:xfrm>
              <a:prstGeom prst="rect">
                <a:avLst/>
              </a:prstGeom>
              <a:blipFill>
                <a:blip r:embed="rId3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08175" y="4149080"/>
                <a:ext cx="8040633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=6,02232∙1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∙5,3136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75" y="4149080"/>
                <a:ext cx="8040633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51520" y="378056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nebo 2. způsob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490650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Výpočet rychlosti molekuly kyslíku při teplotě 0 °C</a:t>
            </a:r>
            <a:endParaRPr lang="cs-CZ" sz="20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107504" y="5618749"/>
            <a:ext cx="7922785" cy="834587"/>
            <a:chOff x="107504" y="5459858"/>
            <a:chExt cx="7922785" cy="83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107504" y="5463448"/>
                  <a:ext cx="2219967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 °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=273,15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cs-CZ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=1,38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oMath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=?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463448"/>
                  <a:ext cx="221996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2198" r="-1923" b="-1021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2627784" y="5459858"/>
                  <a:ext cx="5402505" cy="834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∙1,38∙1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−23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∙273,15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5,3136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−26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f>
                          <m:f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𝟒𝟔𝟏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5459858"/>
                  <a:ext cx="5402505" cy="8345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080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Vnitřní energie tělesa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Vnitřní energie tělesa a její změny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202368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Vnitřní energie tělesa </a:t>
            </a:r>
            <a:r>
              <a:rPr lang="cs-CZ" sz="2200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– U </a:t>
            </a:r>
            <a:r>
              <a:rPr lang="cs-CZ" sz="2200" i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		</a:t>
            </a:r>
            <a:r>
              <a:rPr lang="en-GB" sz="2200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[</a:t>
            </a:r>
            <a:r>
              <a:rPr lang="cs-CZ" sz="2200" i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U</a:t>
            </a:r>
            <a:r>
              <a:rPr lang="en-GB" sz="2200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]</a:t>
            </a:r>
            <a:r>
              <a:rPr lang="cs-CZ" sz="2200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 = J (joule)</a:t>
            </a:r>
            <a:endParaRPr lang="cs-CZ" sz="2200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Je dána součtem celkové </a:t>
            </a:r>
            <a:r>
              <a:rPr lang="cs-CZ" sz="2200" i="1" dirty="0" err="1">
                <a:latin typeface="Times New Roman CE" panose="02020603050405020304" pitchFamily="18" charset="0"/>
                <a:cs typeface="Times New Roman CE" panose="02020603050405020304" pitchFamily="18" charset="0"/>
              </a:rPr>
              <a:t>E</a:t>
            </a:r>
            <a:r>
              <a:rPr lang="cs-CZ" sz="2200" baseline="-25000" dirty="0" err="1">
                <a:latin typeface="Times New Roman CE" panose="02020603050405020304" pitchFamily="18" charset="0"/>
                <a:cs typeface="Times New Roman CE" panose="02020603050405020304" pitchFamily="18" charset="0"/>
              </a:rPr>
              <a:t>k</a:t>
            </a: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 a </a:t>
            </a:r>
            <a:r>
              <a:rPr lang="cs-CZ" sz="2200" i="1" dirty="0" err="1">
                <a:latin typeface="Times New Roman CE" panose="02020603050405020304" pitchFamily="18" charset="0"/>
                <a:cs typeface="Times New Roman CE" panose="02020603050405020304" pitchFamily="18" charset="0"/>
              </a:rPr>
              <a:t>E</a:t>
            </a:r>
            <a:r>
              <a:rPr lang="cs-CZ" sz="2200" baseline="-25000" dirty="0" err="1">
                <a:latin typeface="Times New Roman CE" panose="02020603050405020304" pitchFamily="18" charset="0"/>
                <a:cs typeface="Times New Roman CE" panose="02020603050405020304" pitchFamily="18" charset="0"/>
              </a:rPr>
              <a:t>p</a:t>
            </a: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 atomů a molekul v látce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Při výpočtech neuvažujeme konkrétní velikost této energie, ale </a:t>
            </a:r>
            <a:r>
              <a:rPr lang="cs-CZ" sz="2200" b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změnu vnitřní energie ∆</a:t>
            </a:r>
            <a:r>
              <a:rPr lang="cs-CZ" sz="2200" b="1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xmlns="" id="{C4E85200-2A35-253E-759E-6B4B5C206E36}"/>
                  </a:ext>
                </a:extLst>
              </p:cNvPr>
              <p:cNvSpPr txBox="1"/>
              <p:nvPr/>
            </p:nvSpPr>
            <p:spPr>
              <a:xfrm>
                <a:off x="179512" y="4226604"/>
                <a:ext cx="148630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cs-CZ" sz="2400" b="0" dirty="0"/>
                  <a:t/>
                </a:r>
                <a:br>
                  <a:rPr lang="cs-CZ" sz="2400" b="0" dirty="0"/>
                </a:br>
                <a:endParaRPr lang="cs-CZ" sz="2400" b="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4E85200-2A35-253E-759E-6B4B5C20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26604"/>
                <a:ext cx="1486304" cy="1477328"/>
              </a:xfrm>
              <a:prstGeom prst="rect">
                <a:avLst/>
              </a:prstGeom>
              <a:blipFill>
                <a:blip r:embed="rId2"/>
                <a:stretch>
                  <a:fillRect l="-4508" r="-24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095BF9F-F986-8BA9-945F-6E83956250CD}"/>
              </a:ext>
            </a:extLst>
          </p:cNvPr>
          <p:cNvSpPr txBox="1"/>
          <p:nvPr/>
        </p:nvSpPr>
        <p:spPr>
          <a:xfrm>
            <a:off x="0" y="364502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Př. Jak se změní vnitřní energie tělesa o hmotnosti 2 kg při dopadu na zem z výšky 100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xmlns="" id="{AC50D8EB-F789-9238-992B-F002837346BB}"/>
                  </a:ext>
                </a:extLst>
              </p:cNvPr>
              <p:cNvSpPr txBox="1"/>
              <p:nvPr/>
            </p:nvSpPr>
            <p:spPr>
              <a:xfrm>
                <a:off x="2563544" y="4265220"/>
                <a:ext cx="4744760" cy="1136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</m:oMath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=2∙10∙100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𝐤𝐉</m:t>
                      </m:r>
                    </m:oMath>
                  </m:oMathPara>
                </a14:m>
                <a:r>
                  <a:rPr lang="cs-CZ" sz="2400" b="0" dirty="0"/>
                  <a:t/>
                </a:r>
                <a:br>
                  <a:rPr lang="cs-CZ" sz="2400" b="0" dirty="0"/>
                </a:br>
                <a:endParaRPr lang="cs-CZ" sz="2400" b="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C50D8EB-F789-9238-992B-F0028373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544" y="4265220"/>
                <a:ext cx="4744760" cy="1136530"/>
              </a:xfrm>
              <a:prstGeom prst="rect">
                <a:avLst/>
              </a:prstGeom>
              <a:blipFill>
                <a:blip r:embed="rId3"/>
                <a:stretch>
                  <a:fillRect l="-1157" r="-17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043CA63-3718-8BC6-499E-AFB1AEBF61FA}"/>
              </a:ext>
            </a:extLst>
          </p:cNvPr>
          <p:cNvSpPr txBox="1"/>
          <p:nvPr/>
        </p:nvSpPr>
        <p:spPr>
          <a:xfrm>
            <a:off x="2575292" y="5217084"/>
            <a:ext cx="4661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Vnitřní energie tělesa se zvýší o 2 </a:t>
            </a:r>
            <a:r>
              <a:rPr lang="cs-CZ" sz="2000" dirty="0" err="1"/>
              <a:t>kJ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53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Změna vnitřní energie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Vnitřní energie tělesa a její změny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1816948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konáním práce (tření při posouvání skříně)</a:t>
            </a:r>
            <a:endParaRPr lang="cs-CZ" sz="2200" i="1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tepelnou výměnou (ohřev vody na čaj)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zářením (Slunce)</a:t>
            </a:r>
            <a:endParaRPr lang="cs-CZ" sz="2200" b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xmlns="" id="{C4E85200-2A35-253E-759E-6B4B5C206E36}"/>
                  </a:ext>
                </a:extLst>
              </p:cNvPr>
              <p:cNvSpPr txBox="1"/>
              <p:nvPr/>
            </p:nvSpPr>
            <p:spPr>
              <a:xfrm>
                <a:off x="135930" y="5157192"/>
                <a:ext cx="1346202" cy="1662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=2,1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=4,1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cs-CZ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cs-CZ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=?(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cs-CZ" b="0" dirty="0"/>
                  <a:t/>
                </a:r>
                <a:br>
                  <a:rPr lang="cs-CZ" b="0" dirty="0"/>
                </a:br>
                <a:endParaRPr lang="cs-CZ" b="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4E85200-2A35-253E-759E-6B4B5C20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0" y="5157192"/>
                <a:ext cx="1346202" cy="1662058"/>
              </a:xfrm>
              <a:prstGeom prst="rect">
                <a:avLst/>
              </a:prstGeom>
              <a:blipFill>
                <a:blip r:embed="rId2"/>
                <a:stretch>
                  <a:fillRect l="-905" b="-4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095BF9F-F986-8BA9-945F-6E83956250CD}"/>
              </a:ext>
            </a:extLst>
          </p:cNvPr>
          <p:cNvSpPr txBox="1"/>
          <p:nvPr/>
        </p:nvSpPr>
        <p:spPr>
          <a:xfrm>
            <a:off x="0" y="429309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Př. Těleso o hmotnosti 1 kg klouže po nakloněné </a:t>
            </a:r>
            <a:r>
              <a:rPr lang="cs-CZ" dirty="0" smtClean="0"/>
              <a:t>rovině délky 2,1 m, která svírá s vodorovnou rovinou úhel 30°. Velikost rychlosti na konci nakloněné roviny je 4,1 m/s. Určete přírůstek vnitřní energie tělesa vzniklý třením.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xmlns="" id="{AC50D8EB-F789-9238-992B-F002837346BB}"/>
                  </a:ext>
                </a:extLst>
              </p:cNvPr>
              <p:cNvSpPr txBox="1"/>
              <p:nvPr/>
            </p:nvSpPr>
            <p:spPr>
              <a:xfrm>
                <a:off x="2333534" y="5346372"/>
                <a:ext cx="2007152" cy="1342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C50D8EB-F789-9238-992B-F0028373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34" y="5346372"/>
                <a:ext cx="2007152" cy="1342932"/>
              </a:xfrm>
              <a:prstGeom prst="rect">
                <a:avLst/>
              </a:prstGeom>
              <a:blipFill>
                <a:blip r:embed="rId3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043CA63-3718-8BC6-499E-AFB1AEBF61FA}"/>
              </a:ext>
            </a:extLst>
          </p:cNvPr>
          <p:cNvSpPr txBox="1"/>
          <p:nvPr/>
        </p:nvSpPr>
        <p:spPr>
          <a:xfrm>
            <a:off x="4695286" y="6289194"/>
            <a:ext cx="38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Vnitřní energie tělesa se zvýší o 2 </a:t>
            </a:r>
            <a:r>
              <a:rPr lang="cs-CZ" sz="2000" dirty="0" smtClean="0"/>
              <a:t>J</a:t>
            </a:r>
            <a:r>
              <a:rPr lang="cs-CZ" sz="2000" dirty="0"/>
              <a:t>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E3991F8-C675-6E75-6E1A-FAC2BB3C2A08}"/>
              </a:ext>
            </a:extLst>
          </p:cNvPr>
          <p:cNvSpPr/>
          <p:nvPr/>
        </p:nvSpPr>
        <p:spPr>
          <a:xfrm>
            <a:off x="-15665" y="285293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Změna vnitřní energie konáním práce</a:t>
            </a:r>
            <a:endParaRPr lang="cs-CZ" sz="20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DB0CA9F-B966-A3BB-E04B-ECFFC8711116}"/>
              </a:ext>
            </a:extLst>
          </p:cNvPr>
          <p:cNvSpPr txBox="1"/>
          <p:nvPr/>
        </p:nvSpPr>
        <p:spPr>
          <a:xfrm>
            <a:off x="-1" y="3212976"/>
            <a:ext cx="9036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třecí síly při posouvání tělesa, brždění auta, obrábění kovů, ložiska, mletí</a:t>
            </a:r>
            <a:endParaRPr lang="cs-CZ" sz="2200" i="1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deformace tělesa (ohybem, kroucením – ohýbáním drátu ho lze rozdělit)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stlačení nebo rozpínání plynu (motory aut, kompresor, deodorant ve spreji) </a:t>
            </a:r>
            <a:endParaRPr lang="cs-CZ" sz="2200" b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xmlns="" id="{AC50D8EB-F789-9238-992B-F002837346BB}"/>
                  </a:ext>
                </a:extLst>
              </p:cNvPr>
              <p:cNvSpPr txBox="1"/>
              <p:nvPr/>
            </p:nvSpPr>
            <p:spPr>
              <a:xfrm>
                <a:off x="4340686" y="5216426"/>
                <a:ext cx="3672033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cs-CZ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C50D8EB-F789-9238-992B-F0028373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86" y="5216426"/>
                <a:ext cx="367203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xmlns="" id="{AC50D8EB-F789-9238-992B-F002837346BB}"/>
                  </a:ext>
                </a:extLst>
              </p:cNvPr>
              <p:cNvSpPr txBox="1"/>
              <p:nvPr/>
            </p:nvSpPr>
            <p:spPr>
              <a:xfrm>
                <a:off x="4337692" y="5738884"/>
                <a:ext cx="4519292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=1∙9,81∙2,1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4,1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</m:func>
                    </m:oMath>
                  </m:oMathPara>
                </a14:m>
                <a:endParaRPr lang="cs-CZ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C50D8EB-F789-9238-992B-F0028373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92" y="5738884"/>
                <a:ext cx="4519292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66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48478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Tepelná výměna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Tepelná výměna. Teplo. Měrná tepelná kapacita.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1916832"/>
            <a:ext cx="88569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d</a:t>
            </a:r>
            <a:r>
              <a:rPr lang="cs-CZ" sz="2200" b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ěj, při kterém částice teplejšího tělesa předávají srážkami svoji energii částicím studenějšího tělesa</a:t>
            </a:r>
            <a:endParaRPr lang="cs-CZ" sz="2200" b="1" i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Lžíce ponořená do horké polívky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Ohřívání vody na vařiči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Chlazení potravin v ledničce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Tavení kovů v pecích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E3991F8-C675-6E75-6E1A-FAC2BB3C2A08}"/>
              </a:ext>
            </a:extLst>
          </p:cNvPr>
          <p:cNvSpPr/>
          <p:nvPr/>
        </p:nvSpPr>
        <p:spPr>
          <a:xfrm>
            <a:off x="-3031" y="407707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Teplo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xmlns="" id="{DDB0CA9F-B966-A3BB-E04B-ECFFC8711116}"/>
                  </a:ext>
                </a:extLst>
              </p:cNvPr>
              <p:cNvSpPr txBox="1"/>
              <p:nvPr/>
            </p:nvSpPr>
            <p:spPr>
              <a:xfrm>
                <a:off x="12633" y="4437112"/>
                <a:ext cx="903649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Je energie, která je buď pohlcena studenějším tělesem, nebo odevzdána teplejším tělesem při tepelné výměně</a:t>
                </a:r>
                <a:endParaRPr lang="cs-CZ" sz="2200" i="1" dirty="0"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Fyzikální veličina: </a:t>
                </a:r>
                <a:r>
                  <a:rPr lang="cs-CZ" sz="2200" b="1" dirty="0" smtClean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teplo </a:t>
                </a:r>
                <a:r>
                  <a:rPr lang="cs-CZ" sz="2200" b="1" i="1" dirty="0" smtClean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Q</a:t>
                </a:r>
                <a:r>
                  <a:rPr lang="cs-CZ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 </a:t>
                </a:r>
                <a:r>
                  <a:rPr lang="en-GB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[</a:t>
                </a:r>
                <a:r>
                  <a:rPr lang="cs-CZ" sz="2200" i="1" dirty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Q</a:t>
                </a:r>
                <a:r>
                  <a:rPr lang="en-GB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]</a:t>
                </a:r>
                <a:r>
                  <a:rPr lang="cs-CZ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 = J (joule)	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  <a:cs typeface="Times New Roman CE" panose="02020603050405020304" pitchFamily="18" charset="0"/>
                      </a:rPr>
                      <m:t>1 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cs typeface="Times New Roman CE" panose="02020603050405020304" pitchFamily="18" charset="0"/>
                      </a:rPr>
                      <m:t>𝐽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cs typeface="Times New Roman CE" panose="02020603050405020304" pitchFamily="18" charset="0"/>
                      </a:rPr>
                      <m:t>=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cs typeface="Times New Roman CE" panose="02020603050405020304" pitchFamily="18" charset="0"/>
                      </a:rPr>
                      <m:t>𝑘𝑔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CE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CE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CE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200" dirty="0" smtClean="0"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Rozlišujme pojmy </a:t>
                </a:r>
                <a:r>
                  <a:rPr lang="cs-CZ" sz="2200" b="1" dirty="0" smtClean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rPr>
                  <a:t>teplo  vs. teplota </a:t>
                </a:r>
                <a:endParaRPr lang="cs-CZ" sz="2200" b="1" dirty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DB0CA9F-B966-A3BB-E04B-ECFFC8711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" y="4437112"/>
                <a:ext cx="9036495" cy="1446550"/>
              </a:xfrm>
              <a:prstGeom prst="rect">
                <a:avLst/>
              </a:prstGeom>
              <a:blipFill>
                <a:blip r:embed="rId2"/>
                <a:stretch>
                  <a:fillRect l="-742" t="-2954" b="-7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95536" y="6059036"/>
                <a:ext cx="4032448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d>
                        <m:d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059036"/>
                <a:ext cx="4032448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716016" y="6048003"/>
                <a:ext cx="40324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𝐡𝐦𝐨𝐭𝐧𝐨𝐬𝐭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𝐥𝐞𝐬𝐚</m:t>
                      </m:r>
                    </m:oMath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𝐳𝐦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𝐧𝐚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𝐭𝐞𝐩𝐥𝐨𝐭𝐲</m:t>
                      </m:r>
                    </m:oMath>
                  </m:oMathPara>
                </a14:m>
                <a:endParaRPr lang="cs-CZ" sz="2000" b="1" dirty="0"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048003"/>
                <a:ext cx="4032448" cy="707886"/>
              </a:xfrm>
              <a:prstGeom prst="rect">
                <a:avLst/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8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Měrná tepelná kapacita</a:t>
            </a:r>
            <a:endParaRPr lang="cs-CZ" sz="2800" dirty="0">
              <a:solidFill>
                <a:srgbClr val="FF0000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07504" y="1715904"/>
            <a:ext cx="8957288" cy="2217152"/>
            <a:chOff x="0" y="1484784"/>
            <a:chExt cx="9064792" cy="2217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bdélník 2"/>
                <p:cNvSpPr/>
                <p:nvPr/>
              </p:nvSpPr>
              <p:spPr>
                <a:xfrm>
                  <a:off x="0" y="1484784"/>
                  <a:ext cx="90364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2400" b="1" dirty="0" smtClean="0">
                      <a:solidFill>
                        <a:srgbClr val="00B0F0"/>
                      </a:solidFill>
                    </a:rPr>
                    <a:t>Měrná tepelná kapacita – </a:t>
                  </a:r>
                  <a:r>
                    <a:rPr lang="cs-CZ" sz="2400" b="1" i="1" dirty="0" smtClean="0">
                      <a:solidFill>
                        <a:srgbClr val="FF0000"/>
                      </a:solidFill>
                      <a:latin typeface="Times New Roman CE" panose="02020603050405020304" pitchFamily="18" charset="0"/>
                      <a:cs typeface="Times New Roman CE" panose="02020603050405020304" pitchFamily="18" charset="0"/>
                    </a:rPr>
                    <a:t>c		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 CE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𝒄</m:t>
                          </m:r>
                        </m:e>
                      </m:d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 CE" panose="020206030504050203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 CE" panose="02020603050405020304" pitchFamily="18" charset="0"/>
                        </a:rPr>
                        <m:t>𝑱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CE" panose="020206030504050203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CE" panose="020206030504050203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 CE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 CE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a14:m>
                  <a:endParaRPr lang="cs-CZ" sz="2000" b="1" i="1" dirty="0">
                    <a:solidFill>
                      <a:srgbClr val="FF0000"/>
                    </a:solidFill>
                    <a:latin typeface="Times New Roman CE" panose="02020603050405020304" pitchFamily="18" charset="0"/>
                    <a:cs typeface="Times New Roman CE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Obdélní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84784"/>
                  <a:ext cx="9036496" cy="470000"/>
                </a:xfrm>
                <a:prstGeom prst="rect">
                  <a:avLst/>
                </a:prstGeom>
                <a:blipFill>
                  <a:blip r:embed="rId2"/>
                  <a:stretch>
                    <a:fillRect l="-1093" t="-8974" b="-2820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ovéPole 13"/>
            <p:cNvSpPr txBox="1"/>
            <p:nvPr/>
          </p:nvSpPr>
          <p:spPr>
            <a:xfrm>
              <a:off x="0" y="1916832"/>
              <a:ext cx="906479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b="1" dirty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m</a:t>
              </a:r>
              <a:r>
                <a:rPr lang="cs-CZ" sz="2200" b="1" dirty="0" smtClean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ateriálová konstanta charakterizující schopnost tělesa přijímat nebo odevzdávat teplo</a:t>
              </a:r>
              <a:endParaRPr lang="cs-CZ" sz="2200" b="1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b="1" dirty="0" smtClean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Číselně je rovna teplu, které přijme těleso o hmotnosti 1 kg při zvýšení teploty o 1 K (1°C)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Závisí na teplotě, takže je to konstanta jen pro určitý malý teplotní interval</a:t>
              </a:r>
            </a:p>
          </p:txBody>
        </p:sp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E3991F8-C675-6E75-6E1A-FAC2BB3C2A08}"/>
              </a:ext>
            </a:extLst>
          </p:cNvPr>
          <p:cNvSpPr/>
          <p:nvPr/>
        </p:nvSpPr>
        <p:spPr>
          <a:xfrm>
            <a:off x="-3031" y="407707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Tabulkové hodnoty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88400"/>
                  </p:ext>
                </p:extLst>
              </p:nvPr>
            </p:nvGraphicFramePr>
            <p:xfrm>
              <a:off x="2771800" y="4172949"/>
              <a:ext cx="6096000" cy="259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105558943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36148300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látka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(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𝑱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∙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𝒌</m:t>
                                </m:r>
                                <m:sSup>
                                  <m:sSupPr>
                                    <m:ctrlP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41529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Fe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452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06121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Cu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383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26797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896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24921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Pb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129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43484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b="1" dirty="0" smtClean="0">
                              <a:solidFill>
                                <a:srgbClr val="FF0000"/>
                              </a:solidFill>
                            </a:rPr>
                            <a:t>voda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b="1" dirty="0" smtClean="0">
                              <a:solidFill>
                                <a:srgbClr val="FF0000"/>
                              </a:solidFill>
                            </a:rPr>
                            <a:t>4180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95099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vzduch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1005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6847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88400"/>
                  </p:ext>
                </p:extLst>
              </p:nvPr>
            </p:nvGraphicFramePr>
            <p:xfrm>
              <a:off x="2771800" y="4172949"/>
              <a:ext cx="6096000" cy="259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5558943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614830064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látka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100400" t="-8197" r="-800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529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Fe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452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121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Cu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383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6797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896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4921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err="1" smtClean="0"/>
                            <a:t>Pb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129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484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b="1" dirty="0" smtClean="0">
                              <a:solidFill>
                                <a:srgbClr val="FF0000"/>
                              </a:solidFill>
                            </a:rPr>
                            <a:t>voda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b="1" dirty="0" smtClean="0">
                              <a:solidFill>
                                <a:srgbClr val="FF0000"/>
                              </a:solidFill>
                            </a:rPr>
                            <a:t>4180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5099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vzduch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1005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473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91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Měrná tepelná kapacita</a:t>
            </a:r>
            <a:endParaRPr lang="cs-CZ" sz="2800" dirty="0">
              <a:solidFill>
                <a:srgbClr val="FF0000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07504" y="1715904"/>
            <a:ext cx="8957288" cy="1201489"/>
            <a:chOff x="0" y="1484784"/>
            <a:chExt cx="9064792" cy="1201489"/>
          </a:xfrm>
        </p:grpSpPr>
        <p:sp>
          <p:nvSpPr>
            <p:cNvPr id="3" name="Obdélník 2"/>
            <p:cNvSpPr/>
            <p:nvPr/>
          </p:nvSpPr>
          <p:spPr>
            <a:xfrm>
              <a:off x="0" y="1484784"/>
              <a:ext cx="9036496" cy="47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Měrná tepelná kapacita kovů</a:t>
              </a:r>
              <a:r>
                <a:rPr lang="cs-CZ" sz="2400" b="1" i="1" dirty="0" smtClean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		</a:t>
              </a:r>
              <a:endParaRPr lang="cs-CZ" sz="2000" b="1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0" y="1916832"/>
              <a:ext cx="9064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Relativně malá</a:t>
              </a:r>
              <a:endParaRPr lang="cs-CZ" sz="2200" i="1" dirty="0"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Rychle se zahřejí (řezání dřeva, tavení kovů), rychle zchladnou</a:t>
              </a:r>
            </a:p>
          </p:txBody>
        </p:sp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E3991F8-C675-6E75-6E1A-FAC2BB3C2A08}"/>
              </a:ext>
            </a:extLst>
          </p:cNvPr>
          <p:cNvSpPr/>
          <p:nvPr/>
        </p:nvSpPr>
        <p:spPr>
          <a:xfrm>
            <a:off x="0" y="523811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Maxima a minima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231603"/>
                  </p:ext>
                </p:extLst>
              </p:nvPr>
            </p:nvGraphicFramePr>
            <p:xfrm>
              <a:off x="1538148" y="5699776"/>
              <a:ext cx="6096000" cy="111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84032030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15645659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látka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(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𝑱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∙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𝒌</m:t>
                                </m:r>
                                <m:sSup>
                                  <m:sSupPr>
                                    <m:ctrlP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 CE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cs-CZ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CE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02000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Plynný</a:t>
                          </a:r>
                          <a:r>
                            <a:rPr lang="cs-CZ" baseline="0" dirty="0" smtClean="0"/>
                            <a:t> vodík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14 300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13924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Plynný</a:t>
                          </a:r>
                          <a:r>
                            <a:rPr lang="cs-CZ" baseline="0" dirty="0" smtClean="0"/>
                            <a:t> radon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94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82629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231603"/>
                  </p:ext>
                </p:extLst>
              </p:nvPr>
            </p:nvGraphicFramePr>
            <p:xfrm>
              <a:off x="1538148" y="5699776"/>
              <a:ext cx="6096000" cy="111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84032030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564565957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látka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8197" r="-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000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Plynný</a:t>
                          </a:r>
                          <a:r>
                            <a:rPr lang="cs-CZ" baseline="0" dirty="0" smtClean="0"/>
                            <a:t> vodík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14 300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3924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Plynný</a:t>
                          </a:r>
                          <a:r>
                            <a:rPr lang="cs-CZ" baseline="0" dirty="0" smtClean="0"/>
                            <a:t> radon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dirty="0" smtClean="0"/>
                            <a:t>94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262943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Skupina 9"/>
          <p:cNvGrpSpPr/>
          <p:nvPr/>
        </p:nvGrpSpPr>
        <p:grpSpPr>
          <a:xfrm>
            <a:off x="39604" y="3205722"/>
            <a:ext cx="8957288" cy="1878598"/>
            <a:chOff x="0" y="1484784"/>
            <a:chExt cx="9064792" cy="1878598"/>
          </a:xfrm>
        </p:grpSpPr>
        <p:sp>
          <p:nvSpPr>
            <p:cNvPr id="12" name="Obdélník 11"/>
            <p:cNvSpPr/>
            <p:nvPr/>
          </p:nvSpPr>
          <p:spPr>
            <a:xfrm>
              <a:off x="0" y="1484784"/>
              <a:ext cx="9036496" cy="47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Měrná tepelná kapacita vody</a:t>
              </a:r>
              <a:r>
                <a:rPr lang="cs-CZ" sz="2400" b="1" i="1" dirty="0" smtClean="0">
                  <a:solidFill>
                    <a:srgbClr val="FF0000"/>
                  </a:solidFill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		</a:t>
              </a:r>
              <a:endParaRPr lang="cs-CZ" sz="2000" b="1" i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0" y="1916832"/>
              <a:ext cx="90647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Vysoká hodnota – pomalu se ohřeje, ale pomalu i chladne</a:t>
              </a:r>
              <a:endParaRPr lang="cs-CZ" sz="2200" i="1" dirty="0"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Boilery – Akumulace energie do ohřevu vody (FVE, TČ)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Radiátory – teplonosné médium v domácnostech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200" dirty="0" smtClean="0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Mírné změny klimatu v přímořských oblastech – stabilní počasí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8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844824"/>
            <a:ext cx="4572000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Látka se skládá z částic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Částice se pohybují neustále a neuspořádaně – </a:t>
            </a:r>
            <a:r>
              <a:rPr lang="cs-CZ" sz="2200" b="1" dirty="0">
                <a:solidFill>
                  <a:srgbClr val="FF0000"/>
                </a:solidFill>
              </a:rPr>
              <a:t>tepelný pohyb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Částice na sebe působí </a:t>
            </a:r>
            <a:r>
              <a:rPr lang="cs-CZ" sz="2200" b="1" dirty="0">
                <a:solidFill>
                  <a:srgbClr val="FF0000"/>
                </a:solidFill>
              </a:rPr>
              <a:t>přitažlivými</a:t>
            </a:r>
            <a:r>
              <a:rPr lang="cs-CZ" sz="2200" dirty="0"/>
              <a:t> (větší vzdálenosti) i </a:t>
            </a:r>
            <a:r>
              <a:rPr lang="cs-CZ" sz="2200" b="1" dirty="0">
                <a:solidFill>
                  <a:srgbClr val="FF0000"/>
                </a:solidFill>
              </a:rPr>
              <a:t>odpudivými</a:t>
            </a:r>
            <a:r>
              <a:rPr lang="cs-CZ" sz="2200" dirty="0"/>
              <a:t> (malé vzdálenosti) </a:t>
            </a:r>
            <a:r>
              <a:rPr lang="cs-CZ" sz="2200" b="1" dirty="0">
                <a:solidFill>
                  <a:srgbClr val="FF0000"/>
                </a:solidFill>
              </a:rPr>
              <a:t>silami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Nespojitá (</a:t>
            </a:r>
            <a:r>
              <a:rPr lang="cs-CZ" sz="2200" b="1" dirty="0">
                <a:solidFill>
                  <a:srgbClr val="FF0000"/>
                </a:solidFill>
              </a:rPr>
              <a:t>diskrétní</a:t>
            </a:r>
            <a:r>
              <a:rPr lang="cs-CZ" sz="2200" dirty="0"/>
              <a:t>) </a:t>
            </a:r>
            <a:r>
              <a:rPr lang="cs-CZ" sz="2200" b="1" dirty="0">
                <a:solidFill>
                  <a:srgbClr val="FF0000"/>
                </a:solidFill>
              </a:rPr>
              <a:t>struktura</a:t>
            </a:r>
            <a:r>
              <a:rPr lang="cs-CZ" sz="2200" dirty="0"/>
              <a:t> látek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Pohyb částic různou rychlostí – </a:t>
            </a:r>
            <a:r>
              <a:rPr lang="cs-CZ" sz="2200" b="1" dirty="0">
                <a:solidFill>
                  <a:srgbClr val="FF0000"/>
                </a:solidFill>
              </a:rPr>
              <a:t>rychlost má statistický charakter</a:t>
            </a:r>
          </a:p>
        </p:txBody>
      </p:sp>
      <p:pic>
        <p:nvPicPr>
          <p:cNvPr id="1026" name="Picture 2" descr="Čeští vědci dokázali zobrazit molekuly v subatomárním rozlišení | Nedd.cz">
            <a:extLst>
              <a:ext uri="{FF2B5EF4-FFF2-40B4-BE49-F238E27FC236}">
                <a16:creationId xmlns:a16="http://schemas.microsoft.com/office/drawing/2014/main" xmlns="" id="{30C7632F-7189-42A8-9325-B58A5CA8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84" y="1844824"/>
            <a:ext cx="4509828" cy="44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1. Základní poznatky molekulové fyziky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Základy kinetické teorie stavby látek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Kalorimetrická rovnice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1412776"/>
            <a:ext cx="8957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p</a:t>
            </a:r>
            <a:r>
              <a:rPr lang="cs-CZ" sz="2200" b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opisuje zákon zachování energie při tepelné výměně</a:t>
            </a:r>
            <a:endParaRPr lang="cs-CZ" sz="2200" b="1" i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Tepelná výměna mezi tělesy probíhá tak dlouho, až se teploty vyrovnají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9604" y="2377432"/>
            <a:ext cx="892932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Kalorimetrická rovnice bez kalorimetru a s kalorimetrem</a:t>
            </a:r>
            <a:r>
              <a:rPr lang="cs-CZ" sz="2400" b="1" i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		</a:t>
            </a:r>
            <a:endParaRPr lang="cs-CZ" sz="2000" b="1" i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259632" y="3027911"/>
                <a:ext cx="705678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27911"/>
                <a:ext cx="7056784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7504" y="3573016"/>
                <a:ext cx="820891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200" dirty="0" smtClean="0"/>
                  <a:t> - měrné tepelné kapacity těles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200" dirty="0" smtClean="0"/>
                  <a:t> - hmotnosti těles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2200" dirty="0" smtClean="0"/>
                  <a:t> - počáteční teplota teplejšího tělesa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200" dirty="0" smtClean="0"/>
                  <a:t> - počáteční teplota studenějšího tělesa</a:t>
                </a:r>
              </a:p>
              <a:p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cs-CZ" sz="2200" dirty="0" smtClean="0"/>
                  <a:t> – výsledná teplota po dosažení rovnovážného stavu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73016"/>
                <a:ext cx="8208912" cy="1785104"/>
              </a:xfrm>
              <a:prstGeom prst="rect">
                <a:avLst/>
              </a:prstGeom>
              <a:blipFill>
                <a:blip r:embed="rId3"/>
                <a:stretch>
                  <a:fillRect t="-2389" b="-6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057756" y="5631631"/>
                <a:ext cx="705678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56" y="5631631"/>
                <a:ext cx="705678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07504" y="6093296"/>
                <a:ext cx="8208912" cy="72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𝒕𝒆𝒑𝒆𝒍𝒏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𝒌𝒂𝒑𝒂𝒄𝒊𝒕𝒂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𝒌𝒂𝒍𝒐𝒓𝒊𝒎𝒆𝒕𝒓𝒖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200" dirty="0" smtClean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208912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03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Kalorimetrická rovnice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1412776"/>
            <a:ext cx="8957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Př. Do vody o hmotnosti 6,7 g ponoříme teploměr o tepelné kapacitě 2,0 J/K. Před ponořením do vody ukazoval teplotu 17,8 °C, po dosažení rovnováhy teplotu 32,4 °C. Jaká byla teplota vody před měřením?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xmlns="" id="{C4E85200-2A35-253E-759E-6B4B5C206E36}"/>
                  </a:ext>
                </a:extLst>
              </p:cNvPr>
              <p:cNvSpPr txBox="1"/>
              <p:nvPr/>
            </p:nvSpPr>
            <p:spPr>
              <a:xfrm>
                <a:off x="104855" y="2708920"/>
                <a:ext cx="2855590" cy="2420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=6,7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=0,0067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=2, 0 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=17,8 °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=32,4 °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 ?(°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cs-CZ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cs-CZ" sz="2000" b="0" i="1" dirty="0" smtClean="0">
                    <a:latin typeface="Cambria Math" panose="02040503050406030204" pitchFamily="18" charset="0"/>
                  </a:rPr>
                </a:br>
                <a:r>
                  <a:rPr lang="cs-CZ" sz="2000" b="0" dirty="0"/>
                  <a:t/>
                </a:r>
                <a:br>
                  <a:rPr lang="cs-CZ" sz="2000" b="0" dirty="0"/>
                </a:br>
                <a:endParaRPr lang="cs-CZ" sz="2000" b="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4E85200-2A35-253E-759E-6B4B5C20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5" y="2708920"/>
                <a:ext cx="2855590" cy="2420856"/>
              </a:xfrm>
              <a:prstGeom prst="rect">
                <a:avLst/>
              </a:prstGeom>
              <a:blipFill>
                <a:blip r:embed="rId2"/>
                <a:stretch>
                  <a:fillRect r="-6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121523" y="2931459"/>
                <a:ext cx="4404026" cy="1574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∙(32,4−17,8)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4180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∙0,0067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+32,4=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°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523" y="2931459"/>
                <a:ext cx="4404026" cy="1574149"/>
              </a:xfrm>
              <a:prstGeom prst="rect">
                <a:avLst/>
              </a:prstGeom>
              <a:blipFill>
                <a:blip r:embed="rId3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104855" y="5013176"/>
            <a:ext cx="857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 Indexem 1 značíme horkou vodu před ponořením teploměru, indexem 2 značíme teploměr, který přijal teplo od vody. Tepelná výměna tedy proběhla mezi horkou vodou a teploměrem.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1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První termodynamický zákon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rst Law of Thermodynamics - GeeksforGee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14322"/>
          <a:stretch/>
        </p:blipFill>
        <p:spPr bwMode="auto">
          <a:xfrm>
            <a:off x="1943708" y="1653243"/>
            <a:ext cx="5256584" cy="36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23528" y="5312848"/>
                <a:ext cx="813690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𝑣𝑛𝑖𝑡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ř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𝑒𝑛𝑒𝑟𝑔𝑖𝑒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𝑝𝑙𝑦𝑛𝑢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𝑡𝑒𝑝𝑙𝑜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𝑑𝑜𝑑𝑎𝑛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𝑝𝑙𝑦𝑛𝑢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𝑜𝑘𝑜𝑙𝑛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𝑙𝑒𝑠𝑦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𝑣𝑦𝑘𝑜𝑛𝑎𝑛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ší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𝑠𝑖𝑙𝑜𝑢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ř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𝑠𝑡𝑙𝑎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𝑝𝑙𝑦𝑛𝑢</m:t>
                      </m:r>
                    </m:oMath>
                  </m:oMathPara>
                </a14:m>
                <a:endParaRPr lang="cs-CZ" sz="2000" dirty="0"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12848"/>
                <a:ext cx="8136904" cy="1015663"/>
              </a:xfrm>
              <a:prstGeom prst="rect">
                <a:avLst/>
              </a:prstGeom>
              <a:blipFill>
                <a:blip r:embed="rId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První termodynamický zákon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rst Law of Thermodynamics - GeeksforGeek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14322"/>
          <a:stretch/>
        </p:blipFill>
        <p:spPr bwMode="auto">
          <a:xfrm>
            <a:off x="5868144" y="1629379"/>
            <a:ext cx="2964386" cy="20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79512" y="2153441"/>
                <a:ext cx="61206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𝑣𝑛𝑖𝑡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ř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𝑒𝑛𝑒𝑟𝑔𝑖𝑒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𝑝𝑙𝑦𝑛𝑢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𝑡𝑒𝑝𝑙𝑜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𝑑𝑜𝑑𝑎𝑛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𝑝𝑙𝑦𝑛𝑢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𝑜𝑘𝑜𝑙𝑛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𝑙𝑒𝑠𝑦</m:t>
                      </m:r>
                    </m:oMath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𝑣𝑦𝑘𝑜𝑛𝑎𝑛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𝑝𝑙𝑦𝑛𝑒𝑚</m:t>
                      </m:r>
                    </m:oMath>
                  </m:oMathPara>
                </a14:m>
                <a:endParaRPr lang="cs-CZ" sz="2000" dirty="0">
                  <a:latin typeface="Times New Roman CE" panose="02020603050405020304" pitchFamily="18" charset="0"/>
                  <a:cs typeface="Times New Roman CE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53441"/>
                <a:ext cx="6120680" cy="1015663"/>
              </a:xfrm>
              <a:prstGeom prst="rect">
                <a:avLst/>
              </a:prstGeom>
              <a:blipFill>
                <a:blip r:embed="rId3"/>
                <a:stretch>
                  <a:fillRect l="-299" b="-59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9604" y="1590848"/>
            <a:ext cx="892932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1. TMDZ z pohledu vnějších těles</a:t>
            </a:r>
            <a:r>
              <a:rPr lang="cs-CZ" sz="2400" b="1" i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		</a:t>
            </a:r>
            <a:endParaRPr lang="cs-CZ" sz="2000" b="1" i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380032" y="3785761"/>
                <a:ext cx="424847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32" y="3785761"/>
                <a:ext cx="4248472" cy="369332"/>
              </a:xfrm>
              <a:prstGeom prst="rect">
                <a:avLst/>
              </a:prstGeom>
              <a:blipFill>
                <a:blip r:embed="rId4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79512" y="450912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Teplo </a:t>
            </a:r>
            <a:r>
              <a:rPr lang="cs-CZ" sz="2000" b="1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Q</a:t>
            </a:r>
            <a:r>
              <a:rPr lang="cs-CZ" sz="2000" b="1" dirty="0" smtClean="0"/>
              <a:t> dodané plynu se přemění na přírůstek vnitřní energie plynu </a:t>
            </a:r>
            <a:r>
              <a:rPr lang="el-GR" sz="2000" b="1" dirty="0" smtClean="0"/>
              <a:t>Δ</a:t>
            </a:r>
            <a:r>
              <a:rPr lang="cs-CZ" sz="2000" b="1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U</a:t>
            </a:r>
            <a:r>
              <a:rPr lang="cs-CZ" sz="2000" b="1" dirty="0" smtClean="0"/>
              <a:t> a práci </a:t>
            </a:r>
            <a:r>
              <a:rPr lang="cs-CZ" sz="2000" b="1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W</a:t>
            </a:r>
            <a:r>
              <a:rPr lang="cs-CZ" sz="2000" b="1" dirty="0" smtClean="0"/>
              <a:t>, kterou plyn vykoná.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3110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První termodynamický zákon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2153441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Adiabatický děj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– izolovaná soustava, Q = 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Veškerá práce, kterou plyn koná, jde na úkor jeho vnitřní energie.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Veškerá práce vykonaná vnější silou se přemění na přírůstek vnitřní energie plynu.</a:t>
            </a:r>
            <a:endParaRPr lang="cs-CZ" sz="20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604" y="1590848"/>
            <a:ext cx="892932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Zvláštní případy</a:t>
            </a:r>
            <a:r>
              <a:rPr lang="cs-CZ" sz="2400" b="1" i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		</a:t>
            </a:r>
            <a:endParaRPr lang="cs-CZ" sz="2000" b="1" i="1" dirty="0">
              <a:solidFill>
                <a:srgbClr val="FF0000"/>
              </a:solidFill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724128" y="2153441"/>
                <a:ext cx="34324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53441"/>
                <a:ext cx="3432484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179512" y="400506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Izochorický</a:t>
            </a:r>
            <a:r>
              <a:rPr lang="cs-CZ" sz="2000" b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 děj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–  </a:t>
            </a:r>
            <a:r>
              <a:rPr lang="el-GR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Δ</a:t>
            </a:r>
            <a:r>
              <a:rPr lang="cs-CZ" sz="2000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V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 = 0, </a:t>
            </a:r>
            <a:r>
              <a:rPr lang="cs-CZ" sz="2000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W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 = 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Práce se nekoná, veškeré dodané teplo se přemění na přírůstek vnitřní energie plynu.</a:t>
            </a:r>
            <a:endParaRPr lang="cs-CZ" sz="20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585792" y="4005064"/>
                <a:ext cx="34324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92" y="4005064"/>
                <a:ext cx="3432484" cy="369332"/>
              </a:xfrm>
              <a:prstGeom prst="rect">
                <a:avLst/>
              </a:prstGeom>
              <a:blipFill>
                <a:blip r:embed="rId3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79512" y="5302949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 CE" panose="02020603050405020304" pitchFamily="18" charset="0"/>
                <a:cs typeface="Times New Roman CE" panose="02020603050405020304" pitchFamily="18" charset="0"/>
              </a:rPr>
              <a:t>Izotermický děj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–  </a:t>
            </a:r>
            <a:r>
              <a:rPr lang="el-GR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Δ</a:t>
            </a:r>
            <a:r>
              <a:rPr lang="cs-CZ" sz="2000" i="1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T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 = 0, </a:t>
            </a:r>
            <a:r>
              <a:rPr lang="el-GR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Δ</a:t>
            </a:r>
            <a:r>
              <a:rPr lang="cs-CZ" sz="2000" i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U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 = 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 CE" panose="02020603050405020304" pitchFamily="18" charset="0"/>
                <a:cs typeface="Times New Roman CE" panose="02020603050405020304" pitchFamily="18" charset="0"/>
              </a:rPr>
              <a:t>V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eškeré dodané teplo se přemění na práci, kterou vykoná plyn.</a:t>
            </a:r>
            <a:endParaRPr lang="cs-CZ" sz="20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536448" y="5302949"/>
                <a:ext cx="34324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448" y="5302949"/>
                <a:ext cx="3432484" cy="369332"/>
              </a:xfrm>
              <a:prstGeom prst="rect">
                <a:avLst/>
              </a:prstGeom>
              <a:blipFill>
                <a:blip r:embed="rId4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4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08" y="908720"/>
            <a:ext cx="3483496" cy="2657667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Přenos vnitřní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72343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cs typeface="Times New Roman CE" panose="02020603050405020304" pitchFamily="18" charset="0"/>
              </a:rPr>
              <a:t>Tepelnou výměnou – vedením</a:t>
            </a:r>
            <a:endParaRPr lang="cs-CZ" sz="2000" dirty="0" smtClean="0">
              <a:solidFill>
                <a:srgbClr val="00B0F0"/>
              </a:solidFill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Ohřívání tyče na jednom konci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Rukojetě hrnců a pánví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Dobré vodiče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tepla: kovy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Špatné vodiče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tepla: sklo, porcelán, dřevo, plast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Nejlepší izolace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: vakuum – okna, termosky</a:t>
            </a:r>
            <a:endParaRPr lang="cs-CZ" sz="2000" dirty="0">
              <a:latin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Dobrá izolace </a:t>
            </a:r>
            <a:r>
              <a:rPr lang="cs-CZ" sz="2000" dirty="0" smtClean="0">
                <a:latin typeface="Times New Roman CE" panose="02020603050405020304" pitchFamily="18" charset="0"/>
                <a:cs typeface="Times New Roman CE" panose="02020603050405020304" pitchFamily="18" charset="0"/>
              </a:rPr>
              <a:t>– pórovité materiály obsahující vzduch: cihly, vata, srst, skelná vlákna</a:t>
            </a:r>
          </a:p>
        </p:txBody>
      </p:sp>
      <p:pic>
        <p:nvPicPr>
          <p:cNvPr id="1028" name="Picture 4" descr="Porovnávací test tepelných izolací | Izolace-inf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53080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otherm 44 P+D - KH materiály s.r.o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9773" r="14136" b="13218"/>
          <a:stretch/>
        </p:blipFill>
        <p:spPr bwMode="auto">
          <a:xfrm>
            <a:off x="5487529" y="3533662"/>
            <a:ext cx="1803074" cy="14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ámská bunda Husky Norel L (2020) | 4camping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7573"/>
          <a:stretch/>
        </p:blipFill>
        <p:spPr bwMode="auto">
          <a:xfrm>
            <a:off x="7524328" y="3674339"/>
            <a:ext cx="1512169" cy="18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ztužná vlákna do betonu (polypropylen) /0,9k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0" t="53529"/>
          <a:stretch/>
        </p:blipFill>
        <p:spPr bwMode="auto">
          <a:xfrm>
            <a:off x="5644881" y="5084351"/>
            <a:ext cx="1722095" cy="16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ak natáčí lední medvěd? Podívejte se na záznam jeho lovu díky kameře na  obojku | Hospodářské noviny (HN.cz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/>
          <a:stretch/>
        </p:blipFill>
        <p:spPr bwMode="auto">
          <a:xfrm>
            <a:off x="7380312" y="5493590"/>
            <a:ext cx="1656185" cy="12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5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08" y="908720"/>
            <a:ext cx="3483496" cy="2657667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Přenos vnitřní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72343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cs typeface="Times New Roman CE" panose="02020603050405020304" pitchFamily="18" charset="0"/>
              </a:rPr>
              <a:t>Tepelnou výměnou – prouděním (konvekcí) </a:t>
            </a:r>
            <a:endParaRPr lang="cs-CZ" sz="2000" dirty="0" smtClean="0">
              <a:solidFill>
                <a:srgbClr val="00B0F0"/>
              </a:solidFill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Times New Roman CE" panose="02020603050405020304" pitchFamily="18" charset="0"/>
              </a:rPr>
              <a:t>Probíhá pouze v kapalinách a plynech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Times New Roman CE" panose="02020603050405020304" pitchFamily="18" charset="0"/>
              </a:rPr>
              <a:t>Př.: cirkulace ohřáté vody v topení, v hrnci, apod.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Times New Roman CE" panose="02020603050405020304" pitchFamily="18" charset="0"/>
              </a:rPr>
              <a:t>Teplá voda má menší hustotu, </a:t>
            </a:r>
            <a:r>
              <a:rPr lang="cs-CZ" sz="2000" dirty="0" err="1" smtClean="0">
                <a:cs typeface="Times New Roman CE" panose="02020603050405020304" pitchFamily="18" charset="0"/>
              </a:rPr>
              <a:t>stopá</a:t>
            </a:r>
            <a:r>
              <a:rPr lang="cs-CZ" sz="2000" dirty="0" smtClean="0">
                <a:cs typeface="Times New Roman CE" panose="02020603050405020304" pitchFamily="18" charset="0"/>
              </a:rPr>
              <a:t> samovolně topením vzhůru, předává teplo radiátorům, ochlazená klesá zpět ke zdroji tepla – </a:t>
            </a:r>
            <a:r>
              <a:rPr lang="cs-CZ" sz="20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samotíž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40635"/>
            <a:ext cx="3945260" cy="3102964"/>
          </a:xfrm>
          <a:prstGeom prst="rect">
            <a:avLst/>
          </a:prstGeom>
        </p:spPr>
      </p:pic>
      <p:pic>
        <p:nvPicPr>
          <p:cNvPr id="2050" name="Picture 2" descr="https://homebydleni.cz/wp-content/uploads/2013/07/cirkulace-tepla-big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06" y="3740636"/>
            <a:ext cx="4411797" cy="31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89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2. Vnitřní energie, práce, teplo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Přenos vnitřní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12776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cs typeface="Times New Roman CE" panose="02020603050405020304" pitchFamily="18" charset="0"/>
              </a:rPr>
              <a:t>Tepelnou výměnou – zářením</a:t>
            </a:r>
            <a:endParaRPr lang="cs-CZ" sz="2000" dirty="0" smtClean="0">
              <a:solidFill>
                <a:srgbClr val="00B0F0"/>
              </a:solidFill>
              <a:cs typeface="Times New Roman CE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cs typeface="Times New Roman CE" panose="02020603050405020304" pitchFamily="18" charset="0"/>
              </a:rPr>
              <a:t>Solární vodní kolektory</a:t>
            </a:r>
            <a:r>
              <a:rPr lang="cs-CZ" sz="2000" dirty="0" smtClean="0">
                <a:cs typeface="Times New Roman CE" panose="02020603050405020304" pitchFamily="18" charset="0"/>
              </a:rPr>
              <a:t> – ohřev vody pro 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Times New Roman CE" panose="02020603050405020304" pitchFamily="18" charset="0"/>
              </a:rPr>
              <a:t>Horské slunce, </a:t>
            </a:r>
            <a:r>
              <a:rPr lang="cs-CZ" sz="2000" b="1" dirty="0" err="1" smtClean="0">
                <a:cs typeface="Times New Roman CE" panose="02020603050405020304" pitchFamily="18" charset="0"/>
              </a:rPr>
              <a:t>solárko</a:t>
            </a:r>
            <a:r>
              <a:rPr lang="cs-CZ" sz="2000" dirty="0" smtClean="0">
                <a:cs typeface="Times New Roman CE" panose="02020603050405020304" pitchFamily="18" charset="0"/>
              </a:rPr>
              <a:t> (nevytváří vitamín 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Times New Roman CE" panose="02020603050405020304" pitchFamily="18" charset="0"/>
              </a:rPr>
              <a:t>Sluneční záření – </a:t>
            </a:r>
            <a:r>
              <a:rPr lang="cs-CZ" sz="20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solární konstanta</a:t>
            </a:r>
            <a:r>
              <a:rPr lang="cs-CZ" sz="2000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:</a:t>
            </a:r>
            <a:r>
              <a:rPr lang="cs-CZ" sz="2000" dirty="0" smtClean="0">
                <a:cs typeface="Times New Roman CE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1361 W/m</a:t>
            </a:r>
            <a:r>
              <a:rPr lang="cs-CZ" sz="2000" b="1" baseline="30000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cs typeface="Times New Roman CE" panose="02020603050405020304" pitchFamily="18" charset="0"/>
              </a:rPr>
              <a:t/>
            </a:r>
            <a:br>
              <a:rPr lang="cs-CZ" sz="1600" b="1" dirty="0">
                <a:solidFill>
                  <a:srgbClr val="FF0000"/>
                </a:solidFill>
                <a:cs typeface="Times New Roman CE" panose="02020603050405020304" pitchFamily="18" charset="0"/>
              </a:rPr>
            </a:br>
            <a:r>
              <a:rPr lang="cs-CZ" sz="16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FVE panely, elektromobily (</a:t>
            </a:r>
            <a:r>
              <a:rPr lang="cs-CZ" sz="1600" b="1" dirty="0" err="1" smtClean="0">
                <a:solidFill>
                  <a:srgbClr val="FF0000"/>
                </a:solidFill>
                <a:cs typeface="Times New Roman CE" panose="02020603050405020304" pitchFamily="18" charset="0"/>
              </a:rPr>
              <a:t>Sono</a:t>
            </a:r>
            <a:r>
              <a:rPr lang="cs-CZ" sz="1600" b="1" dirty="0" smtClean="0">
                <a:solidFill>
                  <a:srgbClr val="FF0000"/>
                </a:solidFill>
                <a:cs typeface="Times New Roman CE" panose="02020603050405020304" pitchFamily="18" charset="0"/>
              </a:rPr>
              <a:t> Motors)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cs typeface="Times New Roman CE" panose="02020603050405020304" pitchFamily="18" charset="0"/>
              </a:rPr>
              <a:t>IČ panely</a:t>
            </a:r>
            <a:r>
              <a:rPr lang="cs-CZ" sz="2000" dirty="0" smtClean="0">
                <a:cs typeface="Times New Roman CE" panose="02020603050405020304" pitchFamily="18" charset="0"/>
              </a:rPr>
              <a:t> – moderní zdroje topení v místnosti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cs typeface="Times New Roman CE" panose="02020603050405020304" pitchFamily="18" charset="0"/>
              </a:rPr>
              <a:t>Mikrovlnná trouba</a:t>
            </a:r>
          </a:p>
        </p:txBody>
      </p:sp>
      <p:pic>
        <p:nvPicPr>
          <p:cNvPr id="3074" name="Picture 2" descr="Ohřev vody pro 1-2 osoby (SOL1) | Solar Solution, s.r.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09507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lárko nenahradí slnko. Dôvodom je aj, že nedáva telu dôležitý vitamín |  TVNOVINY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30814"/>
            <a:ext cx="2816895" cy="15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fračervené topné panely: typy, princip činnosti, postup insta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4" y="3230814"/>
            <a:ext cx="2151657" cy="20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96" y="5418221"/>
            <a:ext cx="1960535" cy="13231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128" y="1112251"/>
            <a:ext cx="2695203" cy="18467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4890678"/>
            <a:ext cx="2816895" cy="18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řednáška č. 3. Strukturní krystalografie, krystalové mřížky,  rentgenografické metody určování minerálů. - PDF Stažení zdarma">
            <a:extLst>
              <a:ext uri="{FF2B5EF4-FFF2-40B4-BE49-F238E27FC236}">
                <a16:creationId xmlns:a16="http://schemas.microsoft.com/office/drawing/2014/main" xmlns="" id="{13790304-CB00-43BB-996E-B57A2660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37204" cy="55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xmlns="" id="{003C287F-DB28-46A4-9EDD-7F5F59ABD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1. Základy kinetické teorie stavby látek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E6E750F2-14A8-4170-BC46-5F442A7CD7AA}"/>
              </a:ext>
            </a:extLst>
          </p:cNvPr>
          <p:cNvGrpSpPr/>
          <p:nvPr/>
        </p:nvGrpSpPr>
        <p:grpSpPr>
          <a:xfrm>
            <a:off x="6383610" y="2424047"/>
            <a:ext cx="2436862" cy="2304256"/>
            <a:chOff x="6351880" y="1102838"/>
            <a:chExt cx="2857500" cy="2871720"/>
          </a:xfrm>
        </p:grpSpPr>
        <p:pic>
          <p:nvPicPr>
            <p:cNvPr id="2054" name="Picture 6" descr="Apatit - léčivé kameny - vlastnosti">
              <a:extLst>
                <a:ext uri="{FF2B5EF4-FFF2-40B4-BE49-F238E27FC236}">
                  <a16:creationId xmlns:a16="http://schemas.microsoft.com/office/drawing/2014/main" xmlns="" id="{6A89A2A3-F1B0-4FAA-BE08-1F19D30B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880" y="1102838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3FE0FCCF-337E-4A82-A540-84B67A4E646D}"/>
                </a:ext>
              </a:extLst>
            </p:cNvPr>
            <p:cNvSpPr txBox="1"/>
            <p:nvPr/>
          </p:nvSpPr>
          <p:spPr>
            <a:xfrm>
              <a:off x="8040634" y="3514271"/>
              <a:ext cx="1061996" cy="46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Apatit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079A90E0-34BB-468A-9EB0-74D53F2D371E}"/>
              </a:ext>
            </a:extLst>
          </p:cNvPr>
          <p:cNvGrpSpPr/>
          <p:nvPr/>
        </p:nvGrpSpPr>
        <p:grpSpPr>
          <a:xfrm>
            <a:off x="4496973" y="4920103"/>
            <a:ext cx="3105068" cy="1428750"/>
            <a:chOff x="3915204" y="1340768"/>
            <a:chExt cx="3105068" cy="1428750"/>
          </a:xfrm>
        </p:grpSpPr>
        <p:pic>
          <p:nvPicPr>
            <p:cNvPr id="2052" name="Picture 4" descr="Sul nas zlato">
              <a:extLst>
                <a:ext uri="{FF2B5EF4-FFF2-40B4-BE49-F238E27FC236}">
                  <a16:creationId xmlns:a16="http://schemas.microsoft.com/office/drawing/2014/main" xmlns="" id="{04260E56-B8AD-436A-BAEC-AE7319718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204" y="1340768"/>
              <a:ext cx="23812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xmlns="" id="{CFB10632-74AC-4682-B1A6-F8A05EBD15CA}"/>
                </a:ext>
              </a:extLst>
            </p:cNvPr>
            <p:cNvSpPr txBox="1"/>
            <p:nvPr/>
          </p:nvSpPr>
          <p:spPr>
            <a:xfrm>
              <a:off x="6296454" y="1412776"/>
              <a:ext cx="723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Times New Roman CE" panose="02020603050405020304" pitchFamily="18" charset="0"/>
                  <a:cs typeface="Times New Roman CE" panose="02020603050405020304" pitchFamily="18" charset="0"/>
                </a:rPr>
                <a:t>NaCl</a:t>
              </a:r>
              <a:endParaRPr lang="cs-CZ" dirty="0">
                <a:latin typeface="Times New Roman CE" panose="02020603050405020304" pitchFamily="18" charset="0"/>
                <a:cs typeface="Times New Roman CE" panose="02020603050405020304" pitchFamily="18" charset="0"/>
              </a:endParaRPr>
            </a:p>
          </p:txBody>
        </p:sp>
      </p:grpSp>
      <p:pic>
        <p:nvPicPr>
          <p:cNvPr id="2056" name="Picture 8" descr="CHALKOPYRIT">
            <a:extLst>
              <a:ext uri="{FF2B5EF4-FFF2-40B4-BE49-F238E27FC236}">
                <a16:creationId xmlns:a16="http://schemas.microsoft.com/office/drawing/2014/main" xmlns="" id="{8122A806-D784-4DF2-BE99-B618CCFC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23" y="1061533"/>
            <a:ext cx="2306618" cy="15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D2B925E9-059A-4973-A608-9ABDAF47681F}"/>
              </a:ext>
            </a:extLst>
          </p:cNvPr>
          <p:cNvSpPr txBox="1"/>
          <p:nvPr/>
        </p:nvSpPr>
        <p:spPr>
          <a:xfrm>
            <a:off x="7124673" y="1107313"/>
            <a:ext cx="16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chalkopyrit</a:t>
            </a:r>
          </a:p>
        </p:txBody>
      </p:sp>
      <p:pic>
        <p:nvPicPr>
          <p:cNvPr id="2058" name="Picture 10" descr="Kasiterit – Wikipedie">
            <a:extLst>
              <a:ext uri="{FF2B5EF4-FFF2-40B4-BE49-F238E27FC236}">
                <a16:creationId xmlns:a16="http://schemas.microsoft.com/office/drawing/2014/main" xmlns="" id="{CB8DE71D-BD37-4E23-90BC-6CFC1A4F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78" y="2644383"/>
            <a:ext cx="2290564" cy="17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6AF48E1D-0983-40F4-8159-2AB6E5804AD3}"/>
              </a:ext>
            </a:extLst>
          </p:cNvPr>
          <p:cNvSpPr txBox="1"/>
          <p:nvPr/>
        </p:nvSpPr>
        <p:spPr>
          <a:xfrm>
            <a:off x="3245297" y="2307625"/>
            <a:ext cx="203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Cínovec - kasiterit</a:t>
            </a:r>
          </a:p>
        </p:txBody>
      </p:sp>
    </p:spTree>
    <p:extLst>
      <p:ext uri="{BB962C8B-B14F-4D97-AF65-F5344CB8AC3E}">
        <p14:creationId xmlns:p14="http://schemas.microsoft.com/office/powerpoint/2010/main" val="168460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980728"/>
            <a:ext cx="38326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u="sng" dirty="0"/>
              <a:t>Experimentální důkazy</a:t>
            </a:r>
          </a:p>
          <a:p>
            <a:endParaRPr lang="cs-CZ" sz="3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Difuze</a:t>
            </a:r>
            <a:endParaRPr lang="cs-CZ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Brownův pohyb</a:t>
            </a:r>
            <a:endParaRPr lang="cs-CZ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Tlak plynu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9932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Difuze</a:t>
            </a:r>
            <a:r>
              <a:rPr lang="cs-CZ" sz="2400" b="1" dirty="0"/>
              <a:t> – </a:t>
            </a:r>
            <a:r>
              <a:rPr lang="cs-CZ" sz="2000" b="1" dirty="0"/>
              <a:t>samovolné pronikání částic jedné látky mezi částice druhé látky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pic>
        <p:nvPicPr>
          <p:cNvPr id="4" name="Picture 2" descr="ZdislavaTea.cz">
            <a:extLst>
              <a:ext uri="{FF2B5EF4-FFF2-40B4-BE49-F238E27FC236}">
                <a16:creationId xmlns:a16="http://schemas.microsoft.com/office/drawing/2014/main" xmlns="" id="{95703E51-EC76-41E2-BF4B-BF9B6EA1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037"/>
            <a:ext cx="91440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78B7C30-B691-487E-A2A3-4DB2E07EF88B}"/>
              </a:ext>
            </a:extLst>
          </p:cNvPr>
          <p:cNvSpPr txBox="1"/>
          <p:nvPr/>
        </p:nvSpPr>
        <p:spPr>
          <a:xfrm>
            <a:off x="105180" y="1442393"/>
            <a:ext cx="9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 oblasti vysoké koncentrace pronikají částice do oblasti nízké koncentrace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Probíhá v plynech, kapalinách, pevných látkách (integrované obvody, fotovoltaika, kompost)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Biologie: osmóza, ionty prvků v těle – krevní obraz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Potravinářství: sterilizace potravin cukrem (sirupy) nebo solí (maso)</a:t>
            </a:r>
          </a:p>
        </p:txBody>
      </p:sp>
    </p:spTree>
    <p:extLst>
      <p:ext uri="{BB962C8B-B14F-4D97-AF65-F5344CB8AC3E}">
        <p14:creationId xmlns:p14="http://schemas.microsoft.com/office/powerpoint/2010/main" val="179673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Brownův pohyb</a:t>
            </a:r>
            <a:r>
              <a:rPr lang="cs-CZ" sz="2400" b="1" dirty="0"/>
              <a:t> – </a:t>
            </a:r>
            <a:r>
              <a:rPr lang="cs-CZ" sz="2000" b="1" dirty="0"/>
              <a:t>vzniká působením molekul prostředí na makročástici 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78B7C30-B691-487E-A2A3-4DB2E07EF88B}"/>
              </a:ext>
            </a:extLst>
          </p:cNvPr>
          <p:cNvSpPr txBox="1"/>
          <p:nvPr/>
        </p:nvSpPr>
        <p:spPr>
          <a:xfrm>
            <a:off x="105180" y="1442393"/>
            <a:ext cx="9036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Robert Brown (1773-1858) – skotský fyzik; 1827 pohyb rozdrcených pylových zrn ve vodě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podstatu vysvětlil až v roce 1905 A. Einstein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1827 – od tohoto roku kalendář začíná pondělím; + A. Volta, L. v. Beethoven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1828 - * </a:t>
            </a:r>
            <a:r>
              <a:rPr lang="cs-CZ" dirty="0" err="1"/>
              <a:t>Jules</a:t>
            </a:r>
            <a:r>
              <a:rPr lang="cs-CZ" dirty="0"/>
              <a:t> Verne, Henrik Ibsen, L.N. Tolstoj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Youtube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https://www.youtube.com/watch?v=6VdMp46ZIL8&amp;ab_channel=AlexanderC</a:t>
            </a:r>
            <a:r>
              <a:rPr lang="cs-CZ" dirty="0"/>
              <a:t> </a:t>
            </a:r>
          </a:p>
        </p:txBody>
      </p:sp>
      <p:pic>
        <p:nvPicPr>
          <p:cNvPr id="5122" name="Picture 2" descr="Albert Einstein - A Centennial Celebration of His Miraculous Year&quot; Brownian  Motion">
            <a:extLst>
              <a:ext uri="{FF2B5EF4-FFF2-40B4-BE49-F238E27FC236}">
                <a16:creationId xmlns:a16="http://schemas.microsoft.com/office/drawing/2014/main" xmlns="" id="{F538CFF8-2B3E-4ECE-8EDB-6216E79C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0" y="3068960"/>
            <a:ext cx="5076056" cy="34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ownian Motion | ChemTalk">
            <a:extLst>
              <a:ext uri="{FF2B5EF4-FFF2-40B4-BE49-F238E27FC236}">
                <a16:creationId xmlns:a16="http://schemas.microsoft.com/office/drawing/2014/main" xmlns="" id="{86723F24-B164-4382-AEEF-8FC64B6F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7323" r="25430" b="8186"/>
          <a:stretch/>
        </p:blipFill>
        <p:spPr bwMode="auto">
          <a:xfrm>
            <a:off x="5012069" y="3068960"/>
            <a:ext cx="4104456" cy="36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1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Barvy Švermov RAL sprej 400 ml - Barvy Švermov">
            <a:extLst>
              <a:ext uri="{FF2B5EF4-FFF2-40B4-BE49-F238E27FC236}">
                <a16:creationId xmlns:a16="http://schemas.microsoft.com/office/drawing/2014/main" xmlns="" id="{F08642C2-81F3-46D8-A8CF-4AF7077A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11" y="3307249"/>
            <a:ext cx="1221455" cy="18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Tlak plynu</a:t>
            </a:r>
            <a:r>
              <a:rPr lang="cs-CZ" sz="2400" b="1" dirty="0"/>
              <a:t> – </a:t>
            </a:r>
            <a:r>
              <a:rPr lang="cs-CZ" sz="2000" b="1" dirty="0"/>
              <a:t>vzniká působením molekul plynu na stěny </a:t>
            </a:r>
            <a:r>
              <a:rPr lang="cs-CZ" sz="2000" b="1" dirty="0">
                <a:solidFill>
                  <a:srgbClr val="FF0000"/>
                </a:solidFill>
              </a:rPr>
              <a:t>uzavřené</a:t>
            </a:r>
            <a:r>
              <a:rPr lang="cs-CZ" sz="2000" b="1" dirty="0"/>
              <a:t> nádoby 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78B7C30-B691-487E-A2A3-4DB2E07EF88B}"/>
              </a:ext>
            </a:extLst>
          </p:cNvPr>
          <p:cNvSpPr txBox="1"/>
          <p:nvPr/>
        </p:nvSpPr>
        <p:spPr>
          <a:xfrm>
            <a:off x="105180" y="1442393"/>
            <a:ext cx="9036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nafouknutá pneumatika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kompresor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Spreje, deodoranty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Parní turbína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Youtube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https://www.youtube.com/watch?v=t0iHHHI87Tc&amp;ab_channel=PaulaAlmeida</a:t>
            </a:r>
            <a:r>
              <a:rPr lang="cs-CZ" dirty="0"/>
              <a:t> </a:t>
            </a:r>
          </a:p>
        </p:txBody>
      </p:sp>
      <p:pic>
        <p:nvPicPr>
          <p:cNvPr id="7170" name="Picture 2" descr="DÖRNER-HELMER Duše butylová – Obchodiště.cz">
            <a:extLst>
              <a:ext uri="{FF2B5EF4-FFF2-40B4-BE49-F238E27FC236}">
                <a16:creationId xmlns:a16="http://schemas.microsoft.com/office/drawing/2014/main" xmlns="" id="{AC661D66-D8BE-41FA-960F-D052455B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0" y="314274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KSIDE Tichý kompresor PSKO 24 B2 | Lidl.cz">
            <a:extLst>
              <a:ext uri="{FF2B5EF4-FFF2-40B4-BE49-F238E27FC236}">
                <a16:creationId xmlns:a16="http://schemas.microsoft.com/office/drawing/2014/main" xmlns="" id="{0E6D9C62-94FB-4BE4-A77F-BCB813622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26066"/>
          <a:stretch/>
        </p:blipFill>
        <p:spPr bwMode="auto">
          <a:xfrm>
            <a:off x="2157391" y="4446368"/>
            <a:ext cx="1910553" cy="23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melín dostává moderní turbíny - Českobudějovický deník">
            <a:extLst>
              <a:ext uri="{FF2B5EF4-FFF2-40B4-BE49-F238E27FC236}">
                <a16:creationId xmlns:a16="http://schemas.microsoft.com/office/drawing/2014/main" xmlns="" id="{CF4DE37C-03E0-448E-AAEB-D6A083F8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8" y="4374528"/>
            <a:ext cx="4156302" cy="23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9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Vzájemné působení částic</a:t>
            </a:r>
            <a:r>
              <a:rPr lang="cs-CZ" sz="2400" b="1" dirty="0"/>
              <a:t> – </a:t>
            </a:r>
            <a:r>
              <a:rPr lang="cs-CZ" sz="2000" b="1" dirty="0"/>
              <a:t>přitažlivé a odpudivé síly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pic>
        <p:nvPicPr>
          <p:cNvPr id="8194" name="Picture 2" descr="8. Přednáška – BBFY1+BIFY1 Struktura látek (úvod do molekulové fyziky) -  ppt stáhnout">
            <a:extLst>
              <a:ext uri="{FF2B5EF4-FFF2-40B4-BE49-F238E27FC236}">
                <a16:creationId xmlns:a16="http://schemas.microsoft.com/office/drawing/2014/main" xmlns="" id="{A6DB7A02-FC39-4491-AB4D-0E389D8B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 r="10418"/>
          <a:stretch/>
        </p:blipFill>
        <p:spPr bwMode="auto">
          <a:xfrm>
            <a:off x="32665" y="1800200"/>
            <a:ext cx="648355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inetická teorie látek - 4B_Machackova">
            <a:extLst>
              <a:ext uri="{FF2B5EF4-FFF2-40B4-BE49-F238E27FC236}">
                <a16:creationId xmlns:a16="http://schemas.microsoft.com/office/drawing/2014/main" xmlns="" id="{7A652CC4-A68B-40CA-8B5A-77C44C3E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4725144"/>
            <a:ext cx="2736304" cy="19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Modely struktur látek různých skupenství</a:t>
            </a:r>
            <a:endParaRPr lang="cs-CZ" sz="20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51D14709-D5DE-4E44-8617-E12D032E80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/>
              <a:t>1. Základy kinetické teorie stavby látek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41277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Pevné látky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Částice uspořádané v krystalové mřížce (kromě amorfních látek)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Přitažlivé síly: velké – vlastní objem a tvar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Odpudivé síly: velké – nestlačitelné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 err="1">
                <a:solidFill>
                  <a:srgbClr val="FF0000"/>
                </a:solidFill>
              </a:rPr>
              <a:t>Ep</a:t>
            </a:r>
            <a:r>
              <a:rPr lang="cs-CZ" sz="2200" b="1" dirty="0">
                <a:solidFill>
                  <a:srgbClr val="FF0000"/>
                </a:solidFill>
              </a:rPr>
              <a:t> &gt; </a:t>
            </a:r>
            <a:r>
              <a:rPr lang="cs-CZ" sz="2200" b="1" dirty="0" err="1">
                <a:solidFill>
                  <a:srgbClr val="FF0000"/>
                </a:solidFill>
              </a:rPr>
              <a:t>Ek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000" dirty="0"/>
              <a:t>částice převážně kmitají kolem rovnovážné polohy v mřížce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3258658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Kapalné látky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Molekuly se volně pohybují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Přitažlivé síly: působí pouze na nejbližší částice – tekutost, dělitelnost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Odpudivé síly: velké – nestlačitelné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 err="1">
                <a:solidFill>
                  <a:srgbClr val="FF0000"/>
                </a:solidFill>
              </a:rPr>
              <a:t>Ep</a:t>
            </a:r>
            <a:r>
              <a:rPr lang="cs-CZ" sz="2200" b="1" dirty="0">
                <a:solidFill>
                  <a:srgbClr val="FF0000"/>
                </a:solidFill>
              </a:rPr>
              <a:t> ≈ </a:t>
            </a:r>
            <a:r>
              <a:rPr lang="cs-CZ" sz="2200" b="1" dirty="0" err="1">
                <a:solidFill>
                  <a:srgbClr val="FF0000"/>
                </a:solidFill>
              </a:rPr>
              <a:t>Ek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– částice kmitají kolem rovnovážné polohy a současně se pohybují v celém objemu kapaliny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5413094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Plynné látky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Volný pohyb částic: </a:t>
            </a:r>
            <a:r>
              <a:rPr lang="cs-CZ" sz="2200" b="1" dirty="0" err="1">
                <a:solidFill>
                  <a:srgbClr val="FF0000"/>
                </a:solidFill>
              </a:rPr>
              <a:t>Ep</a:t>
            </a:r>
            <a:r>
              <a:rPr lang="cs-CZ" sz="2200" b="1" dirty="0">
                <a:solidFill>
                  <a:srgbClr val="FF0000"/>
                </a:solidFill>
              </a:rPr>
              <a:t> &lt; </a:t>
            </a:r>
            <a:r>
              <a:rPr lang="cs-CZ" sz="2200" b="1" dirty="0" err="1">
                <a:solidFill>
                  <a:srgbClr val="FF0000"/>
                </a:solidFill>
              </a:rPr>
              <a:t>Ek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– rychlost řádově 10</a:t>
            </a:r>
            <a:r>
              <a:rPr lang="cs-CZ" sz="2200" baseline="30000" dirty="0"/>
              <a:t>2 </a:t>
            </a:r>
            <a:r>
              <a:rPr lang="cs-CZ" sz="2200" dirty="0"/>
              <a:t>m/s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Přitažlivé síly: malé – nemají vlastní objem a tvar, rozpínavost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Odpudivé síly: malé – stlačitelné </a:t>
            </a:r>
          </a:p>
        </p:txBody>
      </p:sp>
    </p:spTree>
    <p:extLst>
      <p:ext uri="{BB962C8B-B14F-4D97-AF65-F5344CB8AC3E}">
        <p14:creationId xmlns:p14="http://schemas.microsoft.com/office/powerpoint/2010/main" val="3464927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2202</Words>
  <Application>Microsoft Office PowerPoint</Application>
  <PresentationFormat>Předvádění na obrazovce (4:3)</PresentationFormat>
  <Paragraphs>264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TERMODYNAMIKA</vt:lpstr>
      <vt:lpstr>Prezentace aplikace PowerPoint</vt:lpstr>
      <vt:lpstr>1. Základy kinetické teorie stavby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imhotep</cp:lastModifiedBy>
  <cp:revision>55</cp:revision>
  <dcterms:created xsi:type="dcterms:W3CDTF">2014-08-31T07:20:26Z</dcterms:created>
  <dcterms:modified xsi:type="dcterms:W3CDTF">2023-01-02T16:29:36Z</dcterms:modified>
</cp:coreProperties>
</file>