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66" r:id="rId2"/>
    <p:sldId id="256" r:id="rId3"/>
    <p:sldId id="257" r:id="rId4"/>
    <p:sldId id="290" r:id="rId5"/>
    <p:sldId id="291" r:id="rId6"/>
    <p:sldId id="292" r:id="rId7"/>
    <p:sldId id="293" r:id="rId8"/>
    <p:sldId id="294" r:id="rId9"/>
    <p:sldId id="295" r:id="rId10"/>
    <p:sldId id="296" r:id="rId11"/>
    <p:sldId id="297" r:id="rId12"/>
    <p:sldId id="298" r:id="rId13"/>
    <p:sldId id="299" r:id="rId14"/>
    <p:sldId id="300" r:id="rId15"/>
    <p:sldId id="301" r:id="rId16"/>
    <p:sldId id="302" r:id="rId17"/>
    <p:sldId id="346" r:id="rId18"/>
    <p:sldId id="303" r:id="rId19"/>
    <p:sldId id="347" r:id="rId20"/>
    <p:sldId id="348" r:id="rId21"/>
    <p:sldId id="349" r:id="rId22"/>
    <p:sldId id="351" r:id="rId23"/>
    <p:sldId id="350" r:id="rId24"/>
    <p:sldId id="352" r:id="rId25"/>
    <p:sldId id="353" r:id="rId26"/>
    <p:sldId id="354" r:id="rId27"/>
    <p:sldId id="355" r:id="rId28"/>
    <p:sldId id="356" r:id="rId29"/>
    <p:sldId id="304" r:id="rId30"/>
    <p:sldId id="305" r:id="rId31"/>
    <p:sldId id="306" r:id="rId32"/>
    <p:sldId id="307" r:id="rId33"/>
    <p:sldId id="308" r:id="rId34"/>
    <p:sldId id="309" r:id="rId35"/>
    <p:sldId id="310" r:id="rId36"/>
    <p:sldId id="311" r:id="rId37"/>
    <p:sldId id="327" r:id="rId38"/>
    <p:sldId id="312" r:id="rId39"/>
    <p:sldId id="314" r:id="rId40"/>
    <p:sldId id="313" r:id="rId41"/>
    <p:sldId id="315" r:id="rId42"/>
    <p:sldId id="316" r:id="rId43"/>
    <p:sldId id="317" r:id="rId44"/>
    <p:sldId id="318" r:id="rId45"/>
    <p:sldId id="319" r:id="rId46"/>
    <p:sldId id="320" r:id="rId47"/>
    <p:sldId id="321" r:id="rId48"/>
    <p:sldId id="325" r:id="rId49"/>
    <p:sldId id="323" r:id="rId50"/>
    <p:sldId id="324" r:id="rId51"/>
    <p:sldId id="322" r:id="rId52"/>
    <p:sldId id="326" r:id="rId53"/>
    <p:sldId id="328" r:id="rId54"/>
    <p:sldId id="329" r:id="rId55"/>
    <p:sldId id="330" r:id="rId56"/>
    <p:sldId id="331" r:id="rId57"/>
    <p:sldId id="332" r:id="rId58"/>
    <p:sldId id="333" r:id="rId59"/>
    <p:sldId id="334" r:id="rId60"/>
    <p:sldId id="335" r:id="rId61"/>
    <p:sldId id="336" r:id="rId62"/>
    <p:sldId id="337" r:id="rId63"/>
    <p:sldId id="338" r:id="rId64"/>
    <p:sldId id="339" r:id="rId65"/>
    <p:sldId id="340" r:id="rId66"/>
    <p:sldId id="341" r:id="rId67"/>
    <p:sldId id="342" r:id="rId68"/>
    <p:sldId id="343" r:id="rId69"/>
    <p:sldId id="345" r:id="rId70"/>
    <p:sldId id="344" r:id="rId7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2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BE41AD-9852-4CCB-84D7-23A75C51543E}" type="datetimeFigureOut">
              <a:rPr lang="cs-CZ" smtClean="0"/>
              <a:t>10.01.2023</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5B4257-C6D5-4F02-A70A-5C34BC99F38B}" type="slidenum">
              <a:rPr lang="cs-CZ" smtClean="0"/>
              <a:t>‹#›</a:t>
            </a:fld>
            <a:endParaRPr lang="cs-CZ"/>
          </a:p>
        </p:txBody>
      </p:sp>
    </p:spTree>
    <p:extLst>
      <p:ext uri="{BB962C8B-B14F-4D97-AF65-F5344CB8AC3E}">
        <p14:creationId xmlns:p14="http://schemas.microsoft.com/office/powerpoint/2010/main" val="2860120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595B4257-C6D5-4F02-A70A-5C34BC99F38B}" type="slidenum">
              <a:rPr lang="cs-CZ" smtClean="0"/>
              <a:t>66</a:t>
            </a:fld>
            <a:endParaRPr lang="cs-CZ"/>
          </a:p>
        </p:txBody>
      </p:sp>
    </p:spTree>
    <p:extLst>
      <p:ext uri="{BB962C8B-B14F-4D97-AF65-F5344CB8AC3E}">
        <p14:creationId xmlns:p14="http://schemas.microsoft.com/office/powerpoint/2010/main" val="2390273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595B4257-C6D5-4F02-A70A-5C34BC99F38B}" type="slidenum">
              <a:rPr lang="cs-CZ" smtClean="0"/>
              <a:t>67</a:t>
            </a:fld>
            <a:endParaRPr lang="cs-CZ"/>
          </a:p>
        </p:txBody>
      </p:sp>
    </p:spTree>
    <p:extLst>
      <p:ext uri="{BB962C8B-B14F-4D97-AF65-F5344CB8AC3E}">
        <p14:creationId xmlns:p14="http://schemas.microsoft.com/office/powerpoint/2010/main" val="2390273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595B4257-C6D5-4F02-A70A-5C34BC99F38B}" type="slidenum">
              <a:rPr lang="cs-CZ" smtClean="0"/>
              <a:t>68</a:t>
            </a:fld>
            <a:endParaRPr lang="cs-CZ"/>
          </a:p>
        </p:txBody>
      </p:sp>
    </p:spTree>
    <p:extLst>
      <p:ext uri="{BB962C8B-B14F-4D97-AF65-F5344CB8AC3E}">
        <p14:creationId xmlns:p14="http://schemas.microsoft.com/office/powerpoint/2010/main" val="2390273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595B4257-C6D5-4F02-A70A-5C34BC99F38B}" type="slidenum">
              <a:rPr lang="cs-CZ" smtClean="0"/>
              <a:t>69</a:t>
            </a:fld>
            <a:endParaRPr lang="cs-CZ"/>
          </a:p>
        </p:txBody>
      </p:sp>
    </p:spTree>
    <p:extLst>
      <p:ext uri="{BB962C8B-B14F-4D97-AF65-F5344CB8AC3E}">
        <p14:creationId xmlns:p14="http://schemas.microsoft.com/office/powerpoint/2010/main" val="2390273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BCF8FDFF-0F92-42C9-A2D1-5C1E98F5A3F7}" type="datetimeFigureOut">
              <a:rPr lang="cs-CZ" smtClean="0"/>
              <a:t>10.01.2023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B38978A-36B1-4EDB-9665-C7EC6102C995}" type="slidenum">
              <a:rPr lang="cs-CZ" smtClean="0"/>
              <a:t>‹#›</a:t>
            </a:fld>
            <a:endParaRPr lang="cs-CZ"/>
          </a:p>
        </p:txBody>
      </p:sp>
    </p:spTree>
    <p:extLst>
      <p:ext uri="{BB962C8B-B14F-4D97-AF65-F5344CB8AC3E}">
        <p14:creationId xmlns:p14="http://schemas.microsoft.com/office/powerpoint/2010/main" val="796389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BCF8FDFF-0F92-42C9-A2D1-5C1E98F5A3F7}" type="datetimeFigureOut">
              <a:rPr lang="cs-CZ" smtClean="0"/>
              <a:t>10.01.2023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B38978A-36B1-4EDB-9665-C7EC6102C995}" type="slidenum">
              <a:rPr lang="cs-CZ" smtClean="0"/>
              <a:t>‹#›</a:t>
            </a:fld>
            <a:endParaRPr lang="cs-CZ"/>
          </a:p>
        </p:txBody>
      </p:sp>
    </p:spTree>
    <p:extLst>
      <p:ext uri="{BB962C8B-B14F-4D97-AF65-F5344CB8AC3E}">
        <p14:creationId xmlns:p14="http://schemas.microsoft.com/office/powerpoint/2010/main" val="2826976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BCF8FDFF-0F92-42C9-A2D1-5C1E98F5A3F7}" type="datetimeFigureOut">
              <a:rPr lang="cs-CZ" smtClean="0"/>
              <a:t>10.01.2023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B38978A-36B1-4EDB-9665-C7EC6102C995}" type="slidenum">
              <a:rPr lang="cs-CZ" smtClean="0"/>
              <a:t>‹#›</a:t>
            </a:fld>
            <a:endParaRPr lang="cs-CZ"/>
          </a:p>
        </p:txBody>
      </p:sp>
    </p:spTree>
    <p:extLst>
      <p:ext uri="{BB962C8B-B14F-4D97-AF65-F5344CB8AC3E}">
        <p14:creationId xmlns:p14="http://schemas.microsoft.com/office/powerpoint/2010/main" val="148725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BCF8FDFF-0F92-42C9-A2D1-5C1E98F5A3F7}" type="datetimeFigureOut">
              <a:rPr lang="cs-CZ" smtClean="0"/>
              <a:t>10.01.2023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B38978A-36B1-4EDB-9665-C7EC6102C995}" type="slidenum">
              <a:rPr lang="cs-CZ" smtClean="0"/>
              <a:t>‹#›</a:t>
            </a:fld>
            <a:endParaRPr lang="cs-CZ"/>
          </a:p>
        </p:txBody>
      </p:sp>
    </p:spTree>
    <p:extLst>
      <p:ext uri="{BB962C8B-B14F-4D97-AF65-F5344CB8AC3E}">
        <p14:creationId xmlns:p14="http://schemas.microsoft.com/office/powerpoint/2010/main" val="1280620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BCF8FDFF-0F92-42C9-A2D1-5C1E98F5A3F7}" type="datetimeFigureOut">
              <a:rPr lang="cs-CZ" smtClean="0"/>
              <a:t>10.01.2023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B38978A-36B1-4EDB-9665-C7EC6102C995}" type="slidenum">
              <a:rPr lang="cs-CZ" smtClean="0"/>
              <a:t>‹#›</a:t>
            </a:fld>
            <a:endParaRPr lang="cs-CZ"/>
          </a:p>
        </p:txBody>
      </p:sp>
    </p:spTree>
    <p:extLst>
      <p:ext uri="{BB962C8B-B14F-4D97-AF65-F5344CB8AC3E}">
        <p14:creationId xmlns:p14="http://schemas.microsoft.com/office/powerpoint/2010/main" val="3873637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BCF8FDFF-0F92-42C9-A2D1-5C1E98F5A3F7}" type="datetimeFigureOut">
              <a:rPr lang="cs-CZ" smtClean="0"/>
              <a:t>10.01.2023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B38978A-36B1-4EDB-9665-C7EC6102C995}" type="slidenum">
              <a:rPr lang="cs-CZ" smtClean="0"/>
              <a:t>‹#›</a:t>
            </a:fld>
            <a:endParaRPr lang="cs-CZ"/>
          </a:p>
        </p:txBody>
      </p:sp>
    </p:spTree>
    <p:extLst>
      <p:ext uri="{BB962C8B-B14F-4D97-AF65-F5344CB8AC3E}">
        <p14:creationId xmlns:p14="http://schemas.microsoft.com/office/powerpoint/2010/main" val="311361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BCF8FDFF-0F92-42C9-A2D1-5C1E98F5A3F7}" type="datetimeFigureOut">
              <a:rPr lang="cs-CZ" smtClean="0"/>
              <a:t>10.01.2023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8B38978A-36B1-4EDB-9665-C7EC6102C995}" type="slidenum">
              <a:rPr lang="cs-CZ" smtClean="0"/>
              <a:t>‹#›</a:t>
            </a:fld>
            <a:endParaRPr lang="cs-CZ"/>
          </a:p>
        </p:txBody>
      </p:sp>
    </p:spTree>
    <p:extLst>
      <p:ext uri="{BB962C8B-B14F-4D97-AF65-F5344CB8AC3E}">
        <p14:creationId xmlns:p14="http://schemas.microsoft.com/office/powerpoint/2010/main" val="4112886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BCF8FDFF-0F92-42C9-A2D1-5C1E98F5A3F7}" type="datetimeFigureOut">
              <a:rPr lang="cs-CZ" smtClean="0"/>
              <a:t>10.01.2023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8B38978A-36B1-4EDB-9665-C7EC6102C995}" type="slidenum">
              <a:rPr lang="cs-CZ" smtClean="0"/>
              <a:t>‹#›</a:t>
            </a:fld>
            <a:endParaRPr lang="cs-CZ"/>
          </a:p>
        </p:txBody>
      </p:sp>
    </p:spTree>
    <p:extLst>
      <p:ext uri="{BB962C8B-B14F-4D97-AF65-F5344CB8AC3E}">
        <p14:creationId xmlns:p14="http://schemas.microsoft.com/office/powerpoint/2010/main" val="2290462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CF8FDFF-0F92-42C9-A2D1-5C1E98F5A3F7}" type="datetimeFigureOut">
              <a:rPr lang="cs-CZ" smtClean="0"/>
              <a:t>10.01.2023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8B38978A-36B1-4EDB-9665-C7EC6102C995}" type="slidenum">
              <a:rPr lang="cs-CZ" smtClean="0"/>
              <a:t>‹#›</a:t>
            </a:fld>
            <a:endParaRPr lang="cs-CZ"/>
          </a:p>
        </p:txBody>
      </p:sp>
    </p:spTree>
    <p:extLst>
      <p:ext uri="{BB962C8B-B14F-4D97-AF65-F5344CB8AC3E}">
        <p14:creationId xmlns:p14="http://schemas.microsoft.com/office/powerpoint/2010/main" val="313670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BCF8FDFF-0F92-42C9-A2D1-5C1E98F5A3F7}" type="datetimeFigureOut">
              <a:rPr lang="cs-CZ" smtClean="0"/>
              <a:t>10.01.2023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B38978A-36B1-4EDB-9665-C7EC6102C995}" type="slidenum">
              <a:rPr lang="cs-CZ" smtClean="0"/>
              <a:t>‹#›</a:t>
            </a:fld>
            <a:endParaRPr lang="cs-CZ"/>
          </a:p>
        </p:txBody>
      </p:sp>
    </p:spTree>
    <p:extLst>
      <p:ext uri="{BB962C8B-B14F-4D97-AF65-F5344CB8AC3E}">
        <p14:creationId xmlns:p14="http://schemas.microsoft.com/office/powerpoint/2010/main" val="1425055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BCF8FDFF-0F92-42C9-A2D1-5C1E98F5A3F7}" type="datetimeFigureOut">
              <a:rPr lang="cs-CZ" smtClean="0"/>
              <a:t>10.01.2023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B38978A-36B1-4EDB-9665-C7EC6102C995}" type="slidenum">
              <a:rPr lang="cs-CZ" smtClean="0"/>
              <a:t>‹#›</a:t>
            </a:fld>
            <a:endParaRPr lang="cs-CZ"/>
          </a:p>
        </p:txBody>
      </p:sp>
    </p:spTree>
    <p:extLst>
      <p:ext uri="{BB962C8B-B14F-4D97-AF65-F5344CB8AC3E}">
        <p14:creationId xmlns:p14="http://schemas.microsoft.com/office/powerpoint/2010/main" val="3207280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F8FDFF-0F92-42C9-A2D1-5C1E98F5A3F7}" type="datetimeFigureOut">
              <a:rPr lang="cs-CZ" smtClean="0"/>
              <a:t>10.01.2023</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8978A-36B1-4EDB-9665-C7EC6102C995}" type="slidenum">
              <a:rPr lang="cs-CZ" smtClean="0"/>
              <a:t>‹#›</a:t>
            </a:fld>
            <a:endParaRPr lang="cs-CZ"/>
          </a:p>
        </p:txBody>
      </p:sp>
    </p:spTree>
    <p:extLst>
      <p:ext uri="{BB962C8B-B14F-4D97-AF65-F5344CB8AC3E}">
        <p14:creationId xmlns:p14="http://schemas.microsoft.com/office/powerpoint/2010/main" val="3432888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30.png"/><Relationship Id="rId2" Type="http://schemas.openxmlformats.org/officeDocument/2006/relationships/image" Target="../media/image83.png"/><Relationship Id="rId1" Type="http://schemas.openxmlformats.org/officeDocument/2006/relationships/slideLayout" Target="../slideLayouts/slideLayout1.xml"/><Relationship Id="rId5" Type="http://schemas.openxmlformats.org/officeDocument/2006/relationships/image" Target="../media/image83.jpeg"/><Relationship Id="rId4" Type="http://schemas.openxmlformats.org/officeDocument/2006/relationships/image" Target="../media/image82.jpe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jpeg"/></Relationships>
</file>

<file path=ppt/slides/_rels/slide2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EUe8azCaUu4" TargetMode="External"/><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540.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33.xml.rels><?xml version="1.0" encoding="UTF-8" standalone="yes"?>
<Relationships xmlns="http://schemas.openxmlformats.org/package/2006/relationships"><Relationship Id="rId3" Type="http://schemas.openxmlformats.org/officeDocument/2006/relationships/image" Target="../media/image620.png"/><Relationship Id="rId7" Type="http://schemas.openxmlformats.org/officeDocument/2006/relationships/image" Target="../media/image660.png"/><Relationship Id="rId2" Type="http://schemas.openxmlformats.org/officeDocument/2006/relationships/image" Target="../media/image610.png"/><Relationship Id="rId1" Type="http://schemas.openxmlformats.org/officeDocument/2006/relationships/slideLayout" Target="../slideLayouts/slideLayout1.xml"/><Relationship Id="rId6" Type="http://schemas.openxmlformats.org/officeDocument/2006/relationships/image" Target="../media/image650.png"/><Relationship Id="rId5" Type="http://schemas.openxmlformats.org/officeDocument/2006/relationships/image" Target="../media/image100.png"/><Relationship Id="rId4"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image" Target="../media/image101.png"/><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3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png"/><Relationship Id="rId7" Type="http://schemas.openxmlformats.org/officeDocument/2006/relationships/image" Target="../media/image106.png"/><Relationship Id="rId2" Type="http://schemas.openxmlformats.org/officeDocument/2006/relationships/image" Target="../media/image700.png"/><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3.jpeg"/><Relationship Id="rId4" Type="http://schemas.openxmlformats.org/officeDocument/2006/relationships/image" Target="../media/image720.png"/></Relationships>
</file>

<file path=ppt/slides/_rels/slide3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xml"/><Relationship Id="rId4" Type="http://schemas.openxmlformats.org/officeDocument/2006/relationships/image" Target="../media/image110.jpeg"/></Relationships>
</file>

<file path=ppt/slides/_rels/slide37.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g"/><Relationship Id="rId1" Type="http://schemas.openxmlformats.org/officeDocument/2006/relationships/slideLayout" Target="../slideLayouts/slideLayout1.xml"/><Relationship Id="rId4" Type="http://schemas.openxmlformats.org/officeDocument/2006/relationships/image" Target="../media/image116.jp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1.xml"/><Relationship Id="rId4" Type="http://schemas.openxmlformats.org/officeDocument/2006/relationships/image" Target="../media/image119.jpg"/></Relationships>
</file>

<file path=ppt/slides/_rels/slide41.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1.xml"/><Relationship Id="rId4" Type="http://schemas.openxmlformats.org/officeDocument/2006/relationships/image" Target="../media/image122.jpg"/></Relationships>
</file>

<file path=ppt/slides/_rels/slide42.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1.xml"/><Relationship Id="rId4" Type="http://schemas.openxmlformats.org/officeDocument/2006/relationships/image" Target="../media/image127.jpg"/></Relationships>
</file>

<file path=ppt/slides/_rels/slide4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30.gif"/><Relationship Id="rId2" Type="http://schemas.openxmlformats.org/officeDocument/2006/relationships/image" Target="../media/image129.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xml"/><Relationship Id="rId5" Type="http://schemas.openxmlformats.org/officeDocument/2006/relationships/image" Target="../media/image136.jpeg"/><Relationship Id="rId4" Type="http://schemas.openxmlformats.org/officeDocument/2006/relationships/image" Target="../media/image135.jpeg"/></Relationships>
</file>

<file path=ppt/slides/_rels/slide4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xml"/><Relationship Id="rId4" Type="http://schemas.openxmlformats.org/officeDocument/2006/relationships/image" Target="../media/image141.jpeg"/></Relationships>
</file>

<file path=ppt/slides/_rels/slide5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xml"/><Relationship Id="rId4" Type="http://schemas.openxmlformats.org/officeDocument/2006/relationships/image" Target="../media/image144.jpeg"/></Relationships>
</file>

<file path=ppt/slides/_rels/slide5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1.xml"/><Relationship Id="rId4" Type="http://schemas.openxmlformats.org/officeDocument/2006/relationships/image" Target="../media/image147.png"/></Relationships>
</file>

<file path=ppt/slides/_rels/slide5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 Id="rId5" Type="http://schemas.openxmlformats.org/officeDocument/2006/relationships/image" Target="../media/image119.png"/><Relationship Id="rId4" Type="http://schemas.openxmlformats.org/officeDocument/2006/relationships/image" Target="../media/image118.png"/></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48.png"/><Relationship Id="rId1" Type="http://schemas.openxmlformats.org/officeDocument/2006/relationships/slideLayout" Target="../slideLayouts/slideLayout1.xml"/><Relationship Id="rId5" Type="http://schemas.openxmlformats.org/officeDocument/2006/relationships/image" Target="../media/image150.png"/><Relationship Id="rId4" Type="http://schemas.openxmlformats.org/officeDocument/2006/relationships/image" Target="../media/image149.png"/></Relationships>
</file>

<file path=ppt/slides/_rels/slide5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xml"/><Relationship Id="rId4" Type="http://schemas.openxmlformats.org/officeDocument/2006/relationships/image" Target="../media/image153.png"/></Relationships>
</file>

<file path=ppt/slides/_rels/slide58.xml.rels><?xml version="1.0" encoding="UTF-8" standalone="yes"?>
<Relationships xmlns="http://schemas.openxmlformats.org/package/2006/relationships"><Relationship Id="rId3" Type="http://schemas.openxmlformats.org/officeDocument/2006/relationships/image" Target="../media/image130.png"/><Relationship Id="rId1" Type="http://schemas.openxmlformats.org/officeDocument/2006/relationships/slideLayout" Target="../slideLayouts/slideLayout1.xml"/><Relationship Id="rId4" Type="http://schemas.openxmlformats.org/officeDocument/2006/relationships/image" Target="../media/image131.png"/></Relationships>
</file>

<file path=ppt/slides/_rels/slide59.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hyperlink" Target="http://obchod.geodis.cz/mutoh/sublimacni-tiskarny" TargetMode="External"/><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56.png"/><Relationship Id="rId1" Type="http://schemas.openxmlformats.org/officeDocument/2006/relationships/slideLayout" Target="../slideLayouts/slideLayout1.xml"/><Relationship Id="rId4" Type="http://schemas.openxmlformats.org/officeDocument/2006/relationships/image" Target="../media/image135.png"/></Relationships>
</file>

<file path=ppt/slides/_rels/slide62.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58.png"/><Relationship Id="rId1" Type="http://schemas.openxmlformats.org/officeDocument/2006/relationships/slideLayout" Target="../slideLayouts/slideLayout1.xml"/><Relationship Id="rId4" Type="http://schemas.openxmlformats.org/officeDocument/2006/relationships/image" Target="../media/image138.png"/></Relationships>
</file>

<file path=ppt/slides/_rels/slide6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64.png"/></Relationships>
</file>

<file path=ppt/slides/_rels/slide6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60.png"/></Relationships>
</file>

<file path=ppt/slides/_rels/slide6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ákají vás diamanty? Projděte si manuál základních informací - Měšec.cz">
            <a:extLst>
              <a:ext uri="{FF2B5EF4-FFF2-40B4-BE49-F238E27FC236}">
                <a16:creationId xmlns:a16="http://schemas.microsoft.com/office/drawing/2014/main" id="{8CFB40D2-3AE6-0D14-92E4-6DB145718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59" y="5517232"/>
            <a:ext cx="3157353" cy="13407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měna dodavatele energií - 1. díl: Změna dodavatele plynu - DentalCare">
            <a:extLst>
              <a:ext uri="{FF2B5EF4-FFF2-40B4-BE49-F238E27FC236}">
                <a16:creationId xmlns:a16="http://schemas.microsoft.com/office/drawing/2014/main" id="{1991F571-8C1D-99A9-8A16-54944E4B9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 y="5099960"/>
            <a:ext cx="2769515" cy="17580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olid liquid gas hi-res stock photography and images - Alamy">
            <a:extLst>
              <a:ext uri="{FF2B5EF4-FFF2-40B4-BE49-F238E27FC236}">
                <a16:creationId xmlns:a16="http://schemas.microsoft.com/office/drawing/2014/main" id="{AC8D165B-3E81-6EE7-55A9-ACFCE326B9A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2368" b="85417" l="462" r="98769">
                        <a14:foregroundMark x1="15154" y1="48355" x2="15154" y2="48355"/>
                        <a14:foregroundMark x1="10308" y1="44956" x2="10308" y2="44956"/>
                        <a14:foregroundMark x1="9462" y1="34978" x2="9462" y2="34978"/>
                        <a14:foregroundMark x1="5231" y1="38158" x2="5231" y2="38158"/>
                        <a14:foregroundMark x1="2615" y1="52412" x2="2615" y2="52412"/>
                        <a14:foregroundMark x1="49000" y1="50768" x2="49000" y2="50768"/>
                        <a14:foregroundMark x1="47538" y1="43860" x2="47538" y2="43860"/>
                        <a14:foregroundMark x1="46846" y1="41557" x2="46846" y2="41557"/>
                        <a14:foregroundMark x1="39923" y1="45285" x2="39923" y2="45285"/>
                        <a14:foregroundMark x1="42231" y1="51425" x2="42231" y2="51425"/>
                        <a14:foregroundMark x1="39462" y1="52412" x2="39462" y2="52412"/>
                        <a14:foregroundMark x1="42231" y1="49890" x2="42231" y2="49890"/>
                        <a14:foregroundMark x1="42769" y1="47807" x2="42769" y2="47807"/>
                        <a14:foregroundMark x1="42923" y1="47697" x2="42923" y2="47697"/>
                        <a14:foregroundMark x1="43000" y1="46491" x2="43000" y2="46053"/>
                        <a14:foregroundMark x1="43154" y1="45504" x2="43308" y2="44956"/>
                        <a14:foregroundMark x1="43462" y1="43202" x2="43769" y2="41996"/>
                        <a14:foregroundMark x1="43846" y1="41447" x2="43846" y2="41447"/>
                        <a14:foregroundMark x1="44077" y1="40680" x2="44308" y2="39474"/>
                        <a14:foregroundMark x1="44385" y1="37719" x2="44615" y2="36513"/>
                        <a14:foregroundMark x1="44769" y1="35307" x2="44769" y2="35307"/>
                        <a14:foregroundMark x1="45077" y1="34649" x2="45077" y2="34649"/>
                        <a14:foregroundMark x1="45462" y1="33772" x2="46462" y2="33553"/>
                        <a14:foregroundMark x1="47385" y1="33553" x2="49385" y2="33553"/>
                        <a14:foregroundMark x1="50077" y1="33553" x2="50538" y2="33772"/>
                        <a14:foregroundMark x1="51000" y1="33882" x2="51692" y2="33882"/>
                        <a14:foregroundMark x1="52154" y1="33882" x2="52692" y2="33882"/>
                        <a14:foregroundMark x1="53154" y1="33882" x2="55462" y2="34649"/>
                        <a14:foregroundMark x1="55923" y1="34868" x2="56538" y2="35307"/>
                        <a14:foregroundMark x1="56538" y1="35307" x2="56769" y2="35855"/>
                        <a14:foregroundMark x1="57000" y1="36842" x2="57077" y2="37390"/>
                        <a14:foregroundMark x1="57308" y1="37719" x2="57308" y2="37719"/>
                        <a14:foregroundMark x1="57615" y1="37719" x2="57846" y2="39145"/>
                        <a14:foregroundMark x1="57846" y1="39254" x2="57846" y2="41009"/>
                        <a14:foregroundMark x1="57769" y1="41009" x2="57846" y2="44518"/>
                        <a14:foregroundMark x1="58077" y1="46162" x2="58385" y2="46930"/>
                        <a14:foregroundMark x1="54231" y1="47259" x2="54231" y2="47259"/>
                        <a14:foregroundMark x1="54308" y1="43202" x2="54308" y2="43202"/>
                        <a14:foregroundMark x1="54308" y1="43202" x2="54308" y2="43202"/>
                        <a14:foregroundMark x1="54077" y1="42434" x2="53692" y2="41996"/>
                        <a14:foregroundMark x1="52769" y1="41228" x2="52769" y2="41228"/>
                        <a14:foregroundMark x1="52231" y1="41009" x2="52231" y2="41009"/>
                        <a14:foregroundMark x1="40000" y1="38487" x2="40000" y2="38487"/>
                        <a14:foregroundMark x1="40000" y1="38706" x2="40000" y2="38706"/>
                        <a14:foregroundMark x1="40462" y1="36184" x2="40769" y2="35746"/>
                        <a14:foregroundMark x1="41154" y1="35417" x2="41154" y2="35417"/>
                        <a14:foregroundMark x1="41538" y1="34978" x2="42231" y2="34320"/>
                        <a14:foregroundMark x1="43231" y1="33553" x2="43231" y2="33553"/>
                        <a14:foregroundMark x1="43538" y1="33443" x2="43538" y2="33443"/>
                        <a14:foregroundMark x1="44308" y1="32785" x2="44308" y2="32785"/>
                        <a14:foregroundMark x1="44308" y1="32675" x2="44308" y2="32675"/>
                        <a14:foregroundMark x1="44385" y1="32566" x2="44385" y2="32566"/>
                        <a14:foregroundMark x1="38923" y1="35088" x2="38923" y2="35088"/>
                        <a14:foregroundMark x1="38692" y1="35307" x2="38692" y2="35307"/>
                        <a14:foregroundMark x1="38308" y1="35746" x2="38308" y2="35746"/>
                        <a14:foregroundMark x1="37846" y1="36184" x2="37385" y2="36952"/>
                        <a14:foregroundMark x1="37231" y1="37281" x2="37231" y2="37281"/>
                        <a14:foregroundMark x1="37077" y1="37719" x2="37077" y2="37719"/>
                        <a14:foregroundMark x1="36846" y1="39254" x2="36846" y2="39254"/>
                        <a14:foregroundMark x1="36769" y1="39912" x2="36769" y2="40351"/>
                        <a14:foregroundMark x1="37538" y1="50110" x2="37538" y2="50658"/>
                        <a14:foregroundMark x1="37538" y1="50768" x2="37538" y2="51535"/>
                        <a14:foregroundMark x1="37538" y1="52193" x2="37538" y2="52193"/>
                        <a14:foregroundMark x1="37538" y1="52741" x2="37538" y2="52741"/>
                        <a14:foregroundMark x1="37538" y1="53399" x2="37538" y2="53399"/>
                        <a14:foregroundMark x1="37385" y1="53838" x2="37385" y2="53838"/>
                        <a14:foregroundMark x1="37385" y1="54167" x2="37385" y2="54605"/>
                        <a14:foregroundMark x1="43462" y1="58772" x2="43462" y2="58772"/>
                        <a14:foregroundMark x1="43154" y1="59211" x2="43154" y2="59211"/>
                        <a14:foregroundMark x1="42692" y1="60526" x2="42692" y2="60526"/>
                        <a14:foregroundMark x1="42615" y1="61075" x2="42462" y2="61513"/>
                        <a14:foregroundMark x1="42385" y1="62061" x2="42385" y2="62061"/>
                        <a14:foregroundMark x1="36308" y1="63816" x2="36308" y2="63816"/>
                        <a14:foregroundMark x1="36154" y1="62610" x2="36154" y2="62610"/>
                        <a14:foregroundMark x1="36154" y1="62610" x2="36154" y2="62610"/>
                        <a14:foregroundMark x1="54769" y1="33333" x2="54769" y2="33333"/>
                        <a14:foregroundMark x1="54769" y1="33333" x2="54769" y2="33333"/>
                        <a14:foregroundMark x1="54769" y1="33333" x2="54769" y2="33333"/>
                        <a14:foregroundMark x1="54615" y1="33333" x2="54615" y2="33333"/>
                        <a14:foregroundMark x1="54538" y1="33333" x2="54538" y2="33333"/>
                        <a14:foregroundMark x1="54000" y1="33333" x2="53462" y2="33333"/>
                        <a14:foregroundMark x1="53000" y1="33114" x2="53000" y2="33114"/>
                        <a14:foregroundMark x1="52615" y1="32566" x2="52615" y2="32566"/>
                        <a14:foregroundMark x1="55154" y1="32346" x2="55154" y2="32346"/>
                        <a14:foregroundMark x1="55923" y1="31908" x2="55923" y2="31908"/>
                        <a14:foregroundMark x1="56000" y1="31798" x2="56308" y2="31798"/>
                        <a14:foregroundMark x1="57538" y1="31579" x2="58154" y2="31579"/>
                        <a14:foregroundMark x1="58846" y1="31579" x2="59231" y2="31579"/>
                        <a14:foregroundMark x1="60462" y1="31579" x2="60462" y2="31579"/>
                        <a14:foregroundMark x1="60769" y1="31579" x2="60769" y2="31579"/>
                        <a14:foregroundMark x1="47846" y1="30811" x2="47846" y2="30811"/>
                        <a14:foregroundMark x1="76538" y1="49671" x2="76538" y2="49671"/>
                        <a14:foregroundMark x1="76538" y1="49671" x2="76538" y2="49671"/>
                        <a14:foregroundMark x1="76538" y1="49671" x2="76538" y2="49671"/>
                        <a14:foregroundMark x1="76538" y1="48465" x2="76538" y2="48465"/>
                        <a14:foregroundMark x1="76538" y1="47697" x2="76538" y2="47039"/>
                        <a14:foregroundMark x1="76538" y1="46491" x2="76846" y2="45833"/>
                        <a14:foregroundMark x1="77077" y1="45504" x2="77538" y2="45066"/>
                        <a14:foregroundMark x1="77615" y1="44956" x2="77615" y2="44956"/>
                        <a14:foregroundMark x1="77846" y1="44737" x2="78385" y2="44627"/>
                        <a14:foregroundMark x1="78462" y1="44518" x2="78462" y2="44518"/>
                        <a14:foregroundMark x1="78692" y1="44298" x2="78692" y2="44298"/>
                        <a14:foregroundMark x1="78846" y1="44298" x2="78846" y2="44298"/>
                        <a14:foregroundMark x1="78846" y1="44298" x2="78846" y2="44298"/>
                        <a14:foregroundMark x1="81077" y1="49123" x2="80769" y2="49671"/>
                        <a14:foregroundMark x1="80077" y1="50658" x2="80077" y2="50658"/>
                        <a14:foregroundMark x1="79769" y1="51096" x2="79692" y2="51535"/>
                        <a14:foregroundMark x1="79538" y1="51974" x2="79231" y2="52632"/>
                        <a14:foregroundMark x1="79154" y1="52741" x2="79154" y2="52741"/>
                        <a14:foregroundMark x1="78923" y1="53399" x2="78923" y2="53399"/>
                        <a14:foregroundMark x1="78692" y1="53728" x2="78692" y2="53728"/>
                        <a14:foregroundMark x1="78308" y1="54167" x2="78308" y2="54167"/>
                        <a14:foregroundMark x1="47846" y1="56140" x2="47846" y2="56140"/>
                        <a14:foregroundMark x1="47769" y1="55811" x2="47769" y2="55811"/>
                        <a14:foregroundMark x1="47077" y1="55373" x2="47077" y2="55373"/>
                        <a14:foregroundMark x1="46769" y1="55373" x2="46769" y2="55373"/>
                        <a14:foregroundMark x1="46692" y1="55154" x2="46692" y2="55154"/>
                        <a14:foregroundMark x1="46538" y1="55154" x2="46538" y2="55154"/>
                        <a14:foregroundMark x1="84308" y1="56908" x2="84308" y2="56908"/>
                        <a14:foregroundMark x1="84308" y1="57018" x2="84308" y2="57018"/>
                        <a14:foregroundMark x1="84308" y1="57018" x2="83846" y2="58114"/>
                        <a14:foregroundMark x1="83000" y1="58991" x2="83000" y2="58991"/>
                        <a14:foregroundMark x1="90462" y1="57785" x2="90615" y2="57346"/>
                        <a14:foregroundMark x1="90769" y1="56469" x2="90769" y2="55482"/>
                        <a14:foregroundMark x1="90846" y1="55154" x2="90846" y2="55154"/>
                        <a14:foregroundMark x1="90846" y1="54715" x2="91000" y2="54167"/>
                        <a14:foregroundMark x1="91154" y1="53180" x2="91385" y2="51864"/>
                        <a14:foregroundMark x1="91615" y1="50329" x2="91692" y2="49561"/>
                        <a14:foregroundMark x1="90769" y1="34868" x2="92615" y2="48355"/>
                        <a14:foregroundMark x1="73154" y1="35636" x2="91692" y2="33553"/>
                        <a14:foregroundMark x1="71385" y1="37171" x2="71385" y2="37171"/>
                        <a14:foregroundMark x1="82769" y1="32237" x2="82769" y2="32237"/>
                        <a14:foregroundMark x1="94923" y1="32018" x2="94923" y2="32018"/>
                        <a14:foregroundMark x1="15231" y1="53399" x2="15231" y2="53399"/>
                        <a14:foregroundMark x1="6462" y1="56579" x2="25231" y2="38925"/>
                        <a14:foregroundMark x1="6154" y1="46820" x2="18077" y2="33443"/>
                        <a14:foregroundMark x1="18077" y1="33443" x2="18615" y2="33114"/>
                        <a14:foregroundMark x1="7923" y1="33882" x2="23769" y2="62061"/>
                        <a14:foregroundMark x1="3846" y1="40789" x2="4923" y2="62061"/>
                        <a14:foregroundMark x1="3538" y1="63596" x2="9462" y2="63596"/>
                        <a14:foregroundMark x1="9462" y1="63596" x2="16923" y2="63377"/>
                        <a14:foregroundMark x1="16923" y1="63377" x2="21846" y2="63816"/>
                        <a14:foregroundMark x1="25692" y1="58443" x2="25231" y2="39693"/>
                        <a14:foregroundMark x1="25231" y1="39693" x2="21000" y2="33224"/>
                        <a14:foregroundMark x1="21000" y1="33224" x2="20538" y2="33114"/>
                        <a14:foregroundMark x1="88308" y1="47807" x2="87077" y2="63158"/>
                        <a14:foregroundMark x1="1846" y1="82785" x2="7615" y2="82785"/>
                        <a14:foregroundMark x1="7615" y1="82785" x2="35615" y2="81469"/>
                        <a14:foregroundMark x1="35615" y1="81469" x2="55308" y2="82346"/>
                        <a14:foregroundMark x1="55308" y1="82346" x2="73385" y2="80811"/>
                        <a14:foregroundMark x1="73385" y1="80811" x2="95154" y2="82346"/>
                        <a14:foregroundMark x1="38692" y1="58772" x2="55615" y2="59978"/>
                        <a14:foregroundMark x1="52615" y1="46930" x2="59462" y2="58224"/>
                        <a14:foregroundMark x1="39462" y1="41667" x2="40077" y2="49671"/>
                        <a14:foregroundMark x1="1538" y1="81140" x2="24077" y2="83443"/>
                        <a14:foregroundMark x1="2077" y1="80154" x2="8077" y2="79934"/>
                        <a14:foregroundMark x1="8077" y1="79934" x2="22231" y2="80373"/>
                        <a14:foregroundMark x1="2615" y1="85088" x2="8231" y2="84978"/>
                        <a14:foregroundMark x1="8231" y1="84978" x2="17769" y2="85526"/>
                        <a14:foregroundMark x1="1000" y1="79386" x2="6692" y2="80702"/>
                        <a14:foregroundMark x1="615" y1="78618" x2="615" y2="78618"/>
                        <a14:foregroundMark x1="98846" y1="82346" x2="98846" y2="82346"/>
                        <a14:foregroundMark x1="11538" y1="23136" x2="15462" y2="28509"/>
                        <a14:foregroundMark x1="15462" y1="28509" x2="11615" y2="22368"/>
                        <a14:foregroundMark x1="11615" y1="22368" x2="11308" y2="22368"/>
                        <a14:foregroundMark x1="44846" y1="23794" x2="50231" y2="28180"/>
                        <a14:foregroundMark x1="50231" y1="28180" x2="46077" y2="22917"/>
                        <a14:foregroundMark x1="46077" y1="22917" x2="44615" y2="23136"/>
                        <a14:foregroundMark x1="78462" y1="23465" x2="85538" y2="28509"/>
                        <a14:foregroundMark x1="85538" y1="28509" x2="79692" y2="23026"/>
                        <a14:foregroundMark x1="79692" y1="23026" x2="77923" y2="23136"/>
                        <a14:backgroundMark x1="10000" y1="73136" x2="10000" y2="73136"/>
                      </a14:backgroundRemoval>
                    </a14:imgEffect>
                  </a14:imgLayer>
                </a14:imgProps>
              </a:ext>
              <a:ext uri="{28A0092B-C50C-407E-A947-70E740481C1C}">
                <a14:useLocalDpi xmlns:a14="http://schemas.microsoft.com/office/drawing/2010/main" val="0"/>
              </a:ext>
            </a:extLst>
          </a:blip>
          <a:srcRect t="20828" b="9723"/>
          <a:stretch/>
        </p:blipFill>
        <p:spPr bwMode="auto">
          <a:xfrm>
            <a:off x="0" y="1412776"/>
            <a:ext cx="9144000" cy="445520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A3430323-BDAF-4EF7-92F2-7C1164D82481}"/>
              </a:ext>
            </a:extLst>
          </p:cNvPr>
          <p:cNvSpPr>
            <a:spLocks noGrp="1"/>
          </p:cNvSpPr>
          <p:nvPr>
            <p:ph type="title"/>
          </p:nvPr>
        </p:nvSpPr>
        <p:spPr>
          <a:xfrm>
            <a:off x="21950" y="125760"/>
            <a:ext cx="9122050" cy="1143000"/>
          </a:xfrm>
        </p:spPr>
        <p:txBody>
          <a:bodyPr>
            <a:normAutofit fontScale="90000"/>
          </a:bodyPr>
          <a:lstStyle/>
          <a:p>
            <a:r>
              <a:rPr lang="cs-CZ" dirty="0">
                <a:solidFill>
                  <a:srgbClr val="FF0000"/>
                </a:solidFill>
              </a:rPr>
              <a:t>VLASTNOSTI PLYNŮ, PEVNÝCH LÁTEK A KAPALIN	</a:t>
            </a:r>
          </a:p>
        </p:txBody>
      </p:sp>
      <p:pic>
        <p:nvPicPr>
          <p:cNvPr id="5" name="Obrázek 4">
            <a:extLst>
              <a:ext uri="{FF2B5EF4-FFF2-40B4-BE49-F238E27FC236}">
                <a16:creationId xmlns:a16="http://schemas.microsoft.com/office/drawing/2014/main" id="{8BE7E609-DBA6-5E30-EA3E-C2194229790B}"/>
              </a:ext>
            </a:extLst>
          </p:cNvPr>
          <p:cNvPicPr>
            <a:picLocks noChangeAspect="1"/>
          </p:cNvPicPr>
          <p:nvPr/>
        </p:nvPicPr>
        <p:blipFill>
          <a:blip r:embed="rId6"/>
          <a:stretch>
            <a:fillRect/>
          </a:stretch>
        </p:blipFill>
        <p:spPr>
          <a:xfrm>
            <a:off x="2771799" y="4475372"/>
            <a:ext cx="3240359" cy="2388288"/>
          </a:xfrm>
          <a:prstGeom prst="rect">
            <a:avLst/>
          </a:prstGeom>
        </p:spPr>
      </p:pic>
      <p:sp>
        <p:nvSpPr>
          <p:cNvPr id="3" name="TextovéPole 2"/>
          <p:cNvSpPr txBox="1"/>
          <p:nvPr/>
        </p:nvSpPr>
        <p:spPr>
          <a:xfrm>
            <a:off x="5436096" y="6516052"/>
            <a:ext cx="3707904" cy="369332"/>
          </a:xfrm>
          <a:prstGeom prst="rect">
            <a:avLst/>
          </a:prstGeom>
          <a:noFill/>
        </p:spPr>
        <p:txBody>
          <a:bodyPr wrap="square" rtlCol="0">
            <a:spAutoFit/>
          </a:bodyPr>
          <a:lstStyle/>
          <a:p>
            <a:r>
              <a:rPr lang="cs-CZ" dirty="0" smtClean="0">
                <a:solidFill>
                  <a:srgbClr val="00B0F0"/>
                </a:solidFill>
              </a:rPr>
              <a:t>© 2023+ RNDr</a:t>
            </a:r>
            <a:r>
              <a:rPr lang="cs-CZ" dirty="0">
                <a:solidFill>
                  <a:srgbClr val="00B0F0"/>
                </a:solidFill>
              </a:rPr>
              <a:t>. Čeněk </a:t>
            </a:r>
            <a:r>
              <a:rPr lang="cs-CZ" dirty="0" err="1">
                <a:solidFill>
                  <a:srgbClr val="00B0F0"/>
                </a:solidFill>
              </a:rPr>
              <a:t>Kodejška</a:t>
            </a:r>
            <a:r>
              <a:rPr lang="cs-CZ" dirty="0">
                <a:solidFill>
                  <a:srgbClr val="00B0F0"/>
                </a:solidFill>
              </a:rPr>
              <a:t>, Ph.D.</a:t>
            </a:r>
          </a:p>
        </p:txBody>
      </p:sp>
    </p:spTree>
    <p:extLst>
      <p:ext uri="{BB962C8B-B14F-4D97-AF65-F5344CB8AC3E}">
        <p14:creationId xmlns:p14="http://schemas.microsoft.com/office/powerpoint/2010/main" val="4086300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1. Struktura a vlastnosti plynů</a:t>
            </a: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1.4 Děje s IP</a:t>
            </a:r>
            <a:endParaRPr lang="cs-CZ" sz="2800" dirty="0">
              <a:solidFill>
                <a:srgbClr val="FF0000"/>
              </a:solidFill>
            </a:endParaRPr>
          </a:p>
        </p:txBody>
      </p:sp>
      <p:sp>
        <p:nvSpPr>
          <p:cNvPr id="8" name="Obdélník 7"/>
          <p:cNvSpPr/>
          <p:nvPr/>
        </p:nvSpPr>
        <p:spPr>
          <a:xfrm>
            <a:off x="7036" y="1455167"/>
            <a:ext cx="9136964" cy="461665"/>
          </a:xfrm>
          <a:prstGeom prst="rect">
            <a:avLst/>
          </a:prstGeom>
        </p:spPr>
        <p:txBody>
          <a:bodyPr wrap="square">
            <a:spAutoFit/>
          </a:bodyPr>
          <a:lstStyle/>
          <a:p>
            <a:r>
              <a:rPr lang="cs-CZ" sz="2400" b="1" dirty="0" smtClean="0">
                <a:solidFill>
                  <a:srgbClr val="00B0F0"/>
                </a:solidFill>
              </a:rPr>
              <a:t>Izochorický děj – Charlesův zákon</a:t>
            </a:r>
            <a:endParaRPr lang="cs-CZ" sz="2000" b="1" dirty="0"/>
          </a:p>
        </p:txBody>
      </p:sp>
      <p:sp>
        <p:nvSpPr>
          <p:cNvPr id="7" name="TextovéPole 6"/>
          <p:cNvSpPr txBox="1"/>
          <p:nvPr/>
        </p:nvSpPr>
        <p:spPr>
          <a:xfrm>
            <a:off x="11592" y="1915587"/>
            <a:ext cx="4560408" cy="2031325"/>
          </a:xfrm>
          <a:prstGeom prst="rect">
            <a:avLst/>
          </a:prstGeom>
          <a:noFill/>
        </p:spPr>
        <p:txBody>
          <a:bodyPr wrap="square" rtlCol="0">
            <a:spAutoFit/>
          </a:bodyPr>
          <a:lstStyle/>
          <a:p>
            <a:pPr marL="285750" indent="-285750">
              <a:buFont typeface="Wingdings" panose="05000000000000000000" pitchFamily="2" charset="2"/>
              <a:buChar char="§"/>
            </a:pPr>
            <a:r>
              <a:rPr lang="cs-CZ" i="1" dirty="0">
                <a:latin typeface="Times New Roman CE" panose="02020603050405020304" pitchFamily="18" charset="0"/>
                <a:cs typeface="Times New Roman CE" panose="02020603050405020304" pitchFamily="18" charset="0"/>
              </a:rPr>
              <a:t>V</a:t>
            </a:r>
            <a:r>
              <a:rPr lang="cs-CZ" dirty="0" smtClean="0"/>
              <a:t> = </a:t>
            </a:r>
            <a:r>
              <a:rPr lang="cs-CZ" dirty="0" err="1" smtClean="0"/>
              <a:t>konst</a:t>
            </a:r>
            <a:r>
              <a:rPr lang="cs-CZ" dirty="0" smtClean="0"/>
              <a:t>.</a:t>
            </a:r>
          </a:p>
          <a:p>
            <a:pPr marL="285750" indent="-285750">
              <a:buFont typeface="Wingdings" panose="05000000000000000000" pitchFamily="2" charset="2"/>
              <a:buChar char="§"/>
            </a:pPr>
            <a:r>
              <a:rPr lang="cs-CZ" i="1" dirty="0" err="1" smtClean="0">
                <a:latin typeface="Times New Roman CE" panose="02020603050405020304" pitchFamily="18" charset="0"/>
                <a:cs typeface="Times New Roman CE" panose="02020603050405020304" pitchFamily="18" charset="0"/>
              </a:rPr>
              <a:t>pV</a:t>
            </a:r>
            <a:r>
              <a:rPr lang="cs-CZ" dirty="0" smtClean="0">
                <a:cs typeface="Times New Roman CE" panose="02020603050405020304" pitchFamily="18" charset="0"/>
              </a:rPr>
              <a:t> diagram: </a:t>
            </a:r>
            <a:r>
              <a:rPr lang="cs-CZ" b="1" dirty="0" err="1" smtClean="0">
                <a:solidFill>
                  <a:srgbClr val="FF0000"/>
                </a:solidFill>
                <a:cs typeface="Times New Roman CE" panose="02020603050405020304" pitchFamily="18" charset="0"/>
              </a:rPr>
              <a:t>izochora</a:t>
            </a:r>
            <a:r>
              <a:rPr lang="cs-CZ" dirty="0" smtClean="0">
                <a:cs typeface="Times New Roman CE" panose="02020603050405020304" pitchFamily="18" charset="0"/>
              </a:rPr>
              <a:t> </a:t>
            </a:r>
          </a:p>
          <a:p>
            <a:pPr marL="285750" indent="-285750">
              <a:buFont typeface="Wingdings" panose="05000000000000000000" pitchFamily="2" charset="2"/>
              <a:buChar char="§"/>
            </a:pPr>
            <a:r>
              <a:rPr lang="cs-CZ" dirty="0" smtClean="0">
                <a:cs typeface="Times New Roman CE" panose="02020603050405020304" pitchFamily="18" charset="0"/>
              </a:rPr>
              <a:t>Zavařování: při snížení teploty ve sklenici vznikne podtlak</a:t>
            </a:r>
          </a:p>
          <a:p>
            <a:pPr marL="285750" indent="-285750">
              <a:buFont typeface="Wingdings" panose="05000000000000000000" pitchFamily="2" charset="2"/>
              <a:buChar char="§"/>
            </a:pPr>
            <a:r>
              <a:rPr lang="cs-CZ" i="1" dirty="0" err="1" smtClean="0">
                <a:latin typeface="Times New Roman CE" panose="02020603050405020304" pitchFamily="18" charset="0"/>
                <a:cs typeface="Times New Roman CE" panose="02020603050405020304" pitchFamily="18" charset="0"/>
              </a:rPr>
              <a:t>pT</a:t>
            </a:r>
            <a:r>
              <a:rPr lang="cs-CZ" dirty="0" smtClean="0">
                <a:cs typeface="Times New Roman CE" panose="02020603050405020304" pitchFamily="18" charset="0"/>
              </a:rPr>
              <a:t> </a:t>
            </a:r>
            <a:r>
              <a:rPr lang="cs-CZ" dirty="0">
                <a:cs typeface="Times New Roman CE" panose="02020603050405020304" pitchFamily="18" charset="0"/>
              </a:rPr>
              <a:t>diagram plynů: grafy se protínají</a:t>
            </a:r>
            <a:br>
              <a:rPr lang="cs-CZ" dirty="0">
                <a:cs typeface="Times New Roman CE" panose="02020603050405020304" pitchFamily="18" charset="0"/>
              </a:rPr>
            </a:br>
            <a:r>
              <a:rPr lang="cs-CZ" dirty="0">
                <a:cs typeface="Times New Roman CE" panose="02020603050405020304" pitchFamily="18" charset="0"/>
              </a:rPr>
              <a:t>v hodnotě </a:t>
            </a:r>
            <a:r>
              <a:rPr lang="cs-CZ" b="1" dirty="0">
                <a:solidFill>
                  <a:srgbClr val="FF0000"/>
                </a:solidFill>
                <a:cs typeface="Times New Roman CE" panose="02020603050405020304" pitchFamily="18" charset="0"/>
              </a:rPr>
              <a:t>-273,15 °C = 0 K – absolutní nula</a:t>
            </a:r>
          </a:p>
          <a:p>
            <a:pPr marL="285750" indent="-285750">
              <a:buFont typeface="Wingdings" panose="05000000000000000000" pitchFamily="2" charset="2"/>
              <a:buChar char="§"/>
            </a:pPr>
            <a:endParaRPr lang="cs-CZ" b="1" dirty="0" smtClean="0">
              <a:solidFill>
                <a:srgbClr val="FF0000"/>
              </a:solidFill>
              <a:cs typeface="Times New Roman CE" panose="02020603050405020304" pitchFamily="18" charset="0"/>
            </a:endParaRPr>
          </a:p>
        </p:txBody>
      </p:sp>
      <mc:AlternateContent xmlns:mc="http://schemas.openxmlformats.org/markup-compatibility/2006" xmlns:a14="http://schemas.microsoft.com/office/drawing/2010/main">
        <mc:Choice Requires="a14">
          <p:sp>
            <p:nvSpPr>
              <p:cNvPr id="2" name="TextovéPole 1"/>
              <p:cNvSpPr txBox="1"/>
              <p:nvPr/>
            </p:nvSpPr>
            <p:spPr>
              <a:xfrm>
                <a:off x="4499992" y="2002459"/>
                <a:ext cx="2559930" cy="632724"/>
              </a:xfrm>
              <a:prstGeom prst="rect">
                <a:avLst/>
              </a:prstGeom>
              <a:solidFill>
                <a:srgbClr val="FFFF00"/>
              </a:solidFill>
            </p:spPr>
            <p:txBody>
              <a:bodyPr wrap="square" lIns="0" tIns="36000" rIns="0" bIns="72000" rtlCol="0">
                <a:spAutoFit/>
              </a:bodyPr>
              <a:lstStyle/>
              <a:p>
                <a:pPr/>
                <a14:m>
                  <m:oMathPara xmlns:m="http://schemas.openxmlformats.org/officeDocument/2006/math">
                    <m:oMathParaPr>
                      <m:jc m:val="centerGroup"/>
                    </m:oMathParaPr>
                    <m:oMath xmlns:m="http://schemas.openxmlformats.org/officeDocument/2006/math">
                      <m:f>
                        <m:fPr>
                          <m:ctrlPr>
                            <a:rPr lang="cs-CZ" b="1" i="1" smtClean="0">
                              <a:solidFill>
                                <a:srgbClr val="FF0000"/>
                              </a:solidFill>
                              <a:latin typeface="Cambria Math" panose="02040503050406030204" pitchFamily="18" charset="0"/>
                            </a:rPr>
                          </m:ctrlPr>
                        </m:fPr>
                        <m:num>
                          <m:sSub>
                            <m:sSubPr>
                              <m:ctrlPr>
                                <a:rPr lang="cs-CZ" b="1" i="1" smtClean="0">
                                  <a:solidFill>
                                    <a:srgbClr val="FF0000"/>
                                  </a:solidFill>
                                  <a:latin typeface="Cambria Math" panose="02040503050406030204" pitchFamily="18" charset="0"/>
                                </a:rPr>
                              </m:ctrlPr>
                            </m:sSubPr>
                            <m:e>
                              <m:r>
                                <a:rPr lang="cs-CZ" b="1" i="1" smtClean="0">
                                  <a:solidFill>
                                    <a:srgbClr val="FF0000"/>
                                  </a:solidFill>
                                  <a:latin typeface="Cambria Math" panose="02040503050406030204" pitchFamily="18" charset="0"/>
                                </a:rPr>
                                <m:t>𝒑</m:t>
                              </m:r>
                            </m:e>
                            <m:sub>
                              <m:r>
                                <a:rPr lang="cs-CZ" b="1" i="1" smtClean="0">
                                  <a:solidFill>
                                    <a:srgbClr val="FF0000"/>
                                  </a:solidFill>
                                  <a:latin typeface="Cambria Math" panose="02040503050406030204" pitchFamily="18" charset="0"/>
                                </a:rPr>
                                <m:t>𝟏</m:t>
                              </m:r>
                            </m:sub>
                          </m:sSub>
                        </m:num>
                        <m:den>
                          <m:sSub>
                            <m:sSubPr>
                              <m:ctrlPr>
                                <a:rPr lang="cs-CZ" b="1" i="1" smtClean="0">
                                  <a:solidFill>
                                    <a:srgbClr val="FF0000"/>
                                  </a:solidFill>
                                  <a:latin typeface="Cambria Math" panose="02040503050406030204" pitchFamily="18" charset="0"/>
                                </a:rPr>
                              </m:ctrlPr>
                            </m:sSubPr>
                            <m:e>
                              <m:r>
                                <a:rPr lang="cs-CZ" b="1" i="1" smtClean="0">
                                  <a:solidFill>
                                    <a:srgbClr val="FF0000"/>
                                  </a:solidFill>
                                  <a:latin typeface="Cambria Math" panose="02040503050406030204" pitchFamily="18" charset="0"/>
                                </a:rPr>
                                <m:t>𝑻</m:t>
                              </m:r>
                            </m:e>
                            <m:sub>
                              <m:r>
                                <a:rPr lang="cs-CZ" b="1" i="1" smtClean="0">
                                  <a:solidFill>
                                    <a:srgbClr val="FF0000"/>
                                  </a:solidFill>
                                  <a:latin typeface="Cambria Math" panose="02040503050406030204" pitchFamily="18" charset="0"/>
                                </a:rPr>
                                <m:t>𝟏</m:t>
                              </m:r>
                            </m:sub>
                          </m:sSub>
                        </m:den>
                      </m:f>
                      <m:r>
                        <a:rPr lang="cs-CZ" b="1" i="1" smtClean="0">
                          <a:solidFill>
                            <a:srgbClr val="FF0000"/>
                          </a:solidFill>
                          <a:latin typeface="Cambria Math" panose="02040503050406030204" pitchFamily="18" charset="0"/>
                        </a:rPr>
                        <m:t>=</m:t>
                      </m:r>
                      <m:f>
                        <m:fPr>
                          <m:ctrlPr>
                            <a:rPr lang="cs-CZ" b="1" i="1" smtClean="0">
                              <a:solidFill>
                                <a:srgbClr val="FF0000"/>
                              </a:solidFill>
                              <a:latin typeface="Cambria Math" panose="02040503050406030204" pitchFamily="18" charset="0"/>
                            </a:rPr>
                          </m:ctrlPr>
                        </m:fPr>
                        <m:num>
                          <m:sSub>
                            <m:sSubPr>
                              <m:ctrlPr>
                                <a:rPr lang="cs-CZ" b="1" i="1" smtClean="0">
                                  <a:solidFill>
                                    <a:srgbClr val="FF0000"/>
                                  </a:solidFill>
                                  <a:latin typeface="Cambria Math" panose="02040503050406030204" pitchFamily="18" charset="0"/>
                                </a:rPr>
                              </m:ctrlPr>
                            </m:sSubPr>
                            <m:e>
                              <m:r>
                                <a:rPr lang="cs-CZ" b="1" i="1" smtClean="0">
                                  <a:solidFill>
                                    <a:srgbClr val="FF0000"/>
                                  </a:solidFill>
                                  <a:latin typeface="Cambria Math" panose="02040503050406030204" pitchFamily="18" charset="0"/>
                                </a:rPr>
                                <m:t>𝒑</m:t>
                              </m:r>
                            </m:e>
                            <m:sub>
                              <m:r>
                                <a:rPr lang="cs-CZ" b="1" i="1" smtClean="0">
                                  <a:solidFill>
                                    <a:srgbClr val="FF0000"/>
                                  </a:solidFill>
                                  <a:latin typeface="Cambria Math" panose="02040503050406030204" pitchFamily="18" charset="0"/>
                                </a:rPr>
                                <m:t>𝟐</m:t>
                              </m:r>
                            </m:sub>
                          </m:sSub>
                        </m:num>
                        <m:den>
                          <m:sSub>
                            <m:sSubPr>
                              <m:ctrlPr>
                                <a:rPr lang="cs-CZ" b="1" i="1" smtClean="0">
                                  <a:solidFill>
                                    <a:srgbClr val="FF0000"/>
                                  </a:solidFill>
                                  <a:latin typeface="Cambria Math" panose="02040503050406030204" pitchFamily="18" charset="0"/>
                                </a:rPr>
                              </m:ctrlPr>
                            </m:sSubPr>
                            <m:e>
                              <m:r>
                                <a:rPr lang="cs-CZ" b="1" i="1" smtClean="0">
                                  <a:solidFill>
                                    <a:srgbClr val="FF0000"/>
                                  </a:solidFill>
                                  <a:latin typeface="Cambria Math" panose="02040503050406030204" pitchFamily="18" charset="0"/>
                                </a:rPr>
                                <m:t>𝑻</m:t>
                              </m:r>
                            </m:e>
                            <m:sub>
                              <m:r>
                                <a:rPr lang="cs-CZ" b="1" i="1" smtClean="0">
                                  <a:solidFill>
                                    <a:srgbClr val="FF0000"/>
                                  </a:solidFill>
                                  <a:latin typeface="Cambria Math" panose="02040503050406030204" pitchFamily="18" charset="0"/>
                                </a:rPr>
                                <m:t>𝟐</m:t>
                              </m:r>
                            </m:sub>
                          </m:sSub>
                        </m:den>
                      </m:f>
                    </m:oMath>
                  </m:oMathPara>
                </a14:m>
                <a:endParaRPr lang="cs-CZ" b="1" dirty="0">
                  <a:solidFill>
                    <a:srgbClr val="FF0000"/>
                  </a:solidFill>
                </a:endParaRPr>
              </a:p>
            </p:txBody>
          </p:sp>
        </mc:Choice>
        <mc:Fallback xmlns="">
          <p:sp>
            <p:nvSpPr>
              <p:cNvPr id="2" name="TextovéPole 1"/>
              <p:cNvSpPr txBox="1">
                <a:spLocks noRot="1" noChangeAspect="1" noMove="1" noResize="1" noEditPoints="1" noAdjustHandles="1" noChangeArrowheads="1" noChangeShapeType="1" noTextEdit="1"/>
              </p:cNvSpPr>
              <p:nvPr/>
            </p:nvSpPr>
            <p:spPr>
              <a:xfrm>
                <a:off x="4499992" y="2002459"/>
                <a:ext cx="2559930" cy="632724"/>
              </a:xfrm>
              <a:prstGeom prst="rect">
                <a:avLst/>
              </a:prstGeom>
              <a:blipFill>
                <a:blip r:embed="rId2"/>
                <a:stretch>
                  <a:fillRect/>
                </a:stretch>
              </a:blipFill>
            </p:spPr>
            <p:txBody>
              <a:bodyPr/>
              <a:lstStyle/>
              <a:p>
                <a:r>
                  <a:rPr lang="cs-CZ">
                    <a:noFill/>
                  </a:rPr>
                  <a:t> </a:t>
                </a:r>
              </a:p>
            </p:txBody>
          </p:sp>
        </mc:Fallback>
      </mc:AlternateContent>
      <p:pic>
        <p:nvPicPr>
          <p:cNvPr id="2052" name="Picture 4" descr="2.2.9. Vratné děje v ideálním plyn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054" y="3946912"/>
            <a:ext cx="3272028" cy="267831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a:blip r:embed="rId4"/>
          <a:stretch>
            <a:fillRect/>
          </a:stretch>
        </p:blipFill>
        <p:spPr>
          <a:xfrm>
            <a:off x="4499992" y="3567702"/>
            <a:ext cx="3057525" cy="3057525"/>
          </a:xfrm>
          <a:prstGeom prst="rect">
            <a:avLst/>
          </a:prstGeom>
        </p:spPr>
      </p:pic>
    </p:spTree>
    <p:extLst>
      <p:ext uri="{BB962C8B-B14F-4D97-AF65-F5344CB8AC3E}">
        <p14:creationId xmlns:p14="http://schemas.microsoft.com/office/powerpoint/2010/main" val="2068060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1. Struktura a vlastnosti plynů</a:t>
            </a: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1.4 Děje s IP</a:t>
            </a:r>
            <a:endParaRPr lang="cs-CZ" sz="2800" dirty="0">
              <a:solidFill>
                <a:srgbClr val="FF0000"/>
              </a:solidFill>
            </a:endParaRPr>
          </a:p>
        </p:txBody>
      </p:sp>
      <p:sp>
        <p:nvSpPr>
          <p:cNvPr id="8" name="Obdélník 7"/>
          <p:cNvSpPr/>
          <p:nvPr/>
        </p:nvSpPr>
        <p:spPr>
          <a:xfrm>
            <a:off x="7036" y="1455167"/>
            <a:ext cx="9136964" cy="461665"/>
          </a:xfrm>
          <a:prstGeom prst="rect">
            <a:avLst/>
          </a:prstGeom>
        </p:spPr>
        <p:txBody>
          <a:bodyPr wrap="square">
            <a:spAutoFit/>
          </a:bodyPr>
          <a:lstStyle/>
          <a:p>
            <a:r>
              <a:rPr lang="cs-CZ" sz="2400" b="1" dirty="0" smtClean="0">
                <a:solidFill>
                  <a:srgbClr val="00B0F0"/>
                </a:solidFill>
              </a:rPr>
              <a:t>Izobarický děj – Gay-</a:t>
            </a:r>
            <a:r>
              <a:rPr lang="cs-CZ" sz="2400" b="1" dirty="0" err="1" smtClean="0">
                <a:solidFill>
                  <a:srgbClr val="00B0F0"/>
                </a:solidFill>
              </a:rPr>
              <a:t>Lussacův</a:t>
            </a:r>
            <a:r>
              <a:rPr lang="cs-CZ" sz="2400" b="1" dirty="0" smtClean="0">
                <a:solidFill>
                  <a:srgbClr val="00B0F0"/>
                </a:solidFill>
              </a:rPr>
              <a:t> zákon</a:t>
            </a:r>
            <a:endParaRPr lang="cs-CZ" sz="2000" b="1" dirty="0"/>
          </a:p>
        </p:txBody>
      </p:sp>
      <p:sp>
        <p:nvSpPr>
          <p:cNvPr id="7" name="TextovéPole 6"/>
          <p:cNvSpPr txBox="1"/>
          <p:nvPr/>
        </p:nvSpPr>
        <p:spPr>
          <a:xfrm>
            <a:off x="11592" y="1915587"/>
            <a:ext cx="4560408" cy="1200329"/>
          </a:xfrm>
          <a:prstGeom prst="rect">
            <a:avLst/>
          </a:prstGeom>
          <a:noFill/>
        </p:spPr>
        <p:txBody>
          <a:bodyPr wrap="square" rtlCol="0">
            <a:spAutoFit/>
          </a:bodyPr>
          <a:lstStyle/>
          <a:p>
            <a:pPr marL="285750" indent="-285750">
              <a:buFont typeface="Wingdings" panose="05000000000000000000" pitchFamily="2" charset="2"/>
              <a:buChar char="§"/>
            </a:pPr>
            <a:r>
              <a:rPr lang="cs-CZ" i="1" dirty="0">
                <a:latin typeface="Times New Roman CE" panose="02020603050405020304" pitchFamily="18" charset="0"/>
                <a:cs typeface="Times New Roman CE" panose="02020603050405020304" pitchFamily="18" charset="0"/>
              </a:rPr>
              <a:t>p</a:t>
            </a:r>
            <a:r>
              <a:rPr lang="cs-CZ" dirty="0" smtClean="0"/>
              <a:t> = </a:t>
            </a:r>
            <a:r>
              <a:rPr lang="cs-CZ" dirty="0" err="1" smtClean="0"/>
              <a:t>konst</a:t>
            </a:r>
            <a:r>
              <a:rPr lang="cs-CZ" dirty="0" smtClean="0"/>
              <a:t>.</a:t>
            </a:r>
          </a:p>
          <a:p>
            <a:pPr marL="285750" indent="-285750">
              <a:buFont typeface="Wingdings" panose="05000000000000000000" pitchFamily="2" charset="2"/>
              <a:buChar char="§"/>
            </a:pPr>
            <a:r>
              <a:rPr lang="cs-CZ" dirty="0" err="1" smtClean="0">
                <a:cs typeface="Times New Roman CE" panose="02020603050405020304" pitchFamily="18" charset="0"/>
              </a:rPr>
              <a:t>pV</a:t>
            </a:r>
            <a:r>
              <a:rPr lang="cs-CZ" dirty="0" smtClean="0">
                <a:cs typeface="Times New Roman CE" panose="02020603050405020304" pitchFamily="18" charset="0"/>
              </a:rPr>
              <a:t> diagram: </a:t>
            </a:r>
            <a:r>
              <a:rPr lang="cs-CZ" b="1" dirty="0" smtClean="0">
                <a:solidFill>
                  <a:srgbClr val="FF0000"/>
                </a:solidFill>
                <a:cs typeface="Times New Roman CE" panose="02020603050405020304" pitchFamily="18" charset="0"/>
              </a:rPr>
              <a:t>izobara</a:t>
            </a:r>
            <a:endParaRPr lang="cs-CZ" dirty="0" smtClean="0">
              <a:cs typeface="Times New Roman CE" panose="02020603050405020304" pitchFamily="18" charset="0"/>
            </a:endParaRPr>
          </a:p>
          <a:p>
            <a:pPr marL="285750" indent="-285750">
              <a:buFont typeface="Wingdings" panose="05000000000000000000" pitchFamily="2" charset="2"/>
              <a:buChar char="§"/>
            </a:pPr>
            <a:r>
              <a:rPr lang="cs-CZ" dirty="0" smtClean="0">
                <a:cs typeface="Times New Roman CE" panose="02020603050405020304" pitchFamily="18" charset="0"/>
              </a:rPr>
              <a:t>VT diagram plynů: grafy se protínají</a:t>
            </a:r>
            <a:br>
              <a:rPr lang="cs-CZ" dirty="0" smtClean="0">
                <a:cs typeface="Times New Roman CE" panose="02020603050405020304" pitchFamily="18" charset="0"/>
              </a:rPr>
            </a:br>
            <a:r>
              <a:rPr lang="cs-CZ" dirty="0" smtClean="0">
                <a:cs typeface="Times New Roman CE" panose="02020603050405020304" pitchFamily="18" charset="0"/>
              </a:rPr>
              <a:t>v hodnotě </a:t>
            </a:r>
            <a:r>
              <a:rPr lang="cs-CZ" b="1" dirty="0" smtClean="0">
                <a:solidFill>
                  <a:srgbClr val="FF0000"/>
                </a:solidFill>
                <a:cs typeface="Times New Roman CE" panose="02020603050405020304" pitchFamily="18" charset="0"/>
              </a:rPr>
              <a:t>-273,15 °C = 0 K – absolutní nula</a:t>
            </a:r>
          </a:p>
        </p:txBody>
      </p:sp>
      <mc:AlternateContent xmlns:mc="http://schemas.openxmlformats.org/markup-compatibility/2006" xmlns:a14="http://schemas.microsoft.com/office/drawing/2010/main">
        <mc:Choice Requires="a14">
          <p:sp>
            <p:nvSpPr>
              <p:cNvPr id="2" name="TextovéPole 1"/>
              <p:cNvSpPr txBox="1"/>
              <p:nvPr/>
            </p:nvSpPr>
            <p:spPr>
              <a:xfrm>
                <a:off x="4532350" y="2014326"/>
                <a:ext cx="2559930" cy="672927"/>
              </a:xfrm>
              <a:prstGeom prst="rect">
                <a:avLst/>
              </a:prstGeom>
              <a:solidFill>
                <a:srgbClr val="FFFF00"/>
              </a:solidFill>
            </p:spPr>
            <p:txBody>
              <a:bodyPr wrap="square" lIns="0" tIns="36000" rIns="0" bIns="72000" rtlCol="0">
                <a:spAutoFit/>
              </a:bodyPr>
              <a:lstStyle/>
              <a:p>
                <a:pPr/>
                <a14:m>
                  <m:oMathPara xmlns:m="http://schemas.openxmlformats.org/officeDocument/2006/math">
                    <m:oMathParaPr>
                      <m:jc m:val="centerGroup"/>
                    </m:oMathParaPr>
                    <m:oMath xmlns:m="http://schemas.openxmlformats.org/officeDocument/2006/math">
                      <m:f>
                        <m:fPr>
                          <m:ctrlPr>
                            <a:rPr lang="cs-CZ" b="1" i="1" smtClean="0">
                              <a:solidFill>
                                <a:srgbClr val="FF0000"/>
                              </a:solidFill>
                              <a:latin typeface="Cambria Math" panose="02040503050406030204" pitchFamily="18" charset="0"/>
                            </a:rPr>
                          </m:ctrlPr>
                        </m:fPr>
                        <m:num>
                          <m:sSub>
                            <m:sSubPr>
                              <m:ctrlPr>
                                <a:rPr lang="cs-CZ" b="1" i="1" smtClean="0">
                                  <a:solidFill>
                                    <a:srgbClr val="FF0000"/>
                                  </a:solidFill>
                                  <a:latin typeface="Cambria Math" panose="02040503050406030204" pitchFamily="18" charset="0"/>
                                </a:rPr>
                              </m:ctrlPr>
                            </m:sSubPr>
                            <m:e>
                              <m:r>
                                <a:rPr lang="cs-CZ" b="1" i="1" smtClean="0">
                                  <a:solidFill>
                                    <a:srgbClr val="FF0000"/>
                                  </a:solidFill>
                                  <a:latin typeface="Cambria Math" panose="02040503050406030204" pitchFamily="18" charset="0"/>
                                </a:rPr>
                                <m:t>𝑽</m:t>
                              </m:r>
                            </m:e>
                            <m:sub>
                              <m:r>
                                <a:rPr lang="cs-CZ" b="1" i="1" smtClean="0">
                                  <a:solidFill>
                                    <a:srgbClr val="FF0000"/>
                                  </a:solidFill>
                                  <a:latin typeface="Cambria Math" panose="02040503050406030204" pitchFamily="18" charset="0"/>
                                </a:rPr>
                                <m:t>𝟏</m:t>
                              </m:r>
                            </m:sub>
                          </m:sSub>
                        </m:num>
                        <m:den>
                          <m:sSub>
                            <m:sSubPr>
                              <m:ctrlPr>
                                <a:rPr lang="cs-CZ" b="1" i="1" smtClean="0">
                                  <a:solidFill>
                                    <a:srgbClr val="FF0000"/>
                                  </a:solidFill>
                                  <a:latin typeface="Cambria Math" panose="02040503050406030204" pitchFamily="18" charset="0"/>
                                </a:rPr>
                              </m:ctrlPr>
                            </m:sSubPr>
                            <m:e>
                              <m:r>
                                <a:rPr lang="cs-CZ" b="1" i="1" smtClean="0">
                                  <a:solidFill>
                                    <a:srgbClr val="FF0000"/>
                                  </a:solidFill>
                                  <a:latin typeface="Cambria Math" panose="02040503050406030204" pitchFamily="18" charset="0"/>
                                </a:rPr>
                                <m:t>𝑻</m:t>
                              </m:r>
                            </m:e>
                            <m:sub>
                              <m:r>
                                <a:rPr lang="cs-CZ" b="1" i="1" smtClean="0">
                                  <a:solidFill>
                                    <a:srgbClr val="FF0000"/>
                                  </a:solidFill>
                                  <a:latin typeface="Cambria Math" panose="02040503050406030204" pitchFamily="18" charset="0"/>
                                </a:rPr>
                                <m:t>𝟏</m:t>
                              </m:r>
                            </m:sub>
                          </m:sSub>
                        </m:den>
                      </m:f>
                      <m:r>
                        <a:rPr lang="cs-CZ" b="1" i="1" smtClean="0">
                          <a:solidFill>
                            <a:srgbClr val="FF0000"/>
                          </a:solidFill>
                          <a:latin typeface="Cambria Math" panose="02040503050406030204" pitchFamily="18" charset="0"/>
                        </a:rPr>
                        <m:t>=</m:t>
                      </m:r>
                      <m:f>
                        <m:fPr>
                          <m:ctrlPr>
                            <a:rPr lang="cs-CZ" b="1" i="1" smtClean="0">
                              <a:solidFill>
                                <a:srgbClr val="FF0000"/>
                              </a:solidFill>
                              <a:latin typeface="Cambria Math" panose="02040503050406030204" pitchFamily="18" charset="0"/>
                            </a:rPr>
                          </m:ctrlPr>
                        </m:fPr>
                        <m:num>
                          <m:sSub>
                            <m:sSubPr>
                              <m:ctrlPr>
                                <a:rPr lang="cs-CZ" b="1" i="1" smtClean="0">
                                  <a:solidFill>
                                    <a:srgbClr val="FF0000"/>
                                  </a:solidFill>
                                  <a:latin typeface="Cambria Math" panose="02040503050406030204" pitchFamily="18" charset="0"/>
                                </a:rPr>
                              </m:ctrlPr>
                            </m:sSubPr>
                            <m:e>
                              <m:r>
                                <a:rPr lang="cs-CZ" b="1" i="1" smtClean="0">
                                  <a:solidFill>
                                    <a:srgbClr val="FF0000"/>
                                  </a:solidFill>
                                  <a:latin typeface="Cambria Math" panose="02040503050406030204" pitchFamily="18" charset="0"/>
                                </a:rPr>
                                <m:t>𝑽</m:t>
                              </m:r>
                            </m:e>
                            <m:sub>
                              <m:r>
                                <a:rPr lang="cs-CZ" b="1" i="1" smtClean="0">
                                  <a:solidFill>
                                    <a:srgbClr val="FF0000"/>
                                  </a:solidFill>
                                  <a:latin typeface="Cambria Math" panose="02040503050406030204" pitchFamily="18" charset="0"/>
                                </a:rPr>
                                <m:t>𝟐</m:t>
                              </m:r>
                            </m:sub>
                          </m:sSub>
                        </m:num>
                        <m:den>
                          <m:sSub>
                            <m:sSubPr>
                              <m:ctrlPr>
                                <a:rPr lang="cs-CZ" b="1" i="1" smtClean="0">
                                  <a:solidFill>
                                    <a:srgbClr val="FF0000"/>
                                  </a:solidFill>
                                  <a:latin typeface="Cambria Math" panose="02040503050406030204" pitchFamily="18" charset="0"/>
                                </a:rPr>
                              </m:ctrlPr>
                            </m:sSubPr>
                            <m:e>
                              <m:r>
                                <a:rPr lang="cs-CZ" b="1" i="1" smtClean="0">
                                  <a:solidFill>
                                    <a:srgbClr val="FF0000"/>
                                  </a:solidFill>
                                  <a:latin typeface="Cambria Math" panose="02040503050406030204" pitchFamily="18" charset="0"/>
                                </a:rPr>
                                <m:t>𝑻</m:t>
                              </m:r>
                            </m:e>
                            <m:sub>
                              <m:r>
                                <a:rPr lang="cs-CZ" b="1" i="1" smtClean="0">
                                  <a:solidFill>
                                    <a:srgbClr val="FF0000"/>
                                  </a:solidFill>
                                  <a:latin typeface="Cambria Math" panose="02040503050406030204" pitchFamily="18" charset="0"/>
                                </a:rPr>
                                <m:t>𝟐</m:t>
                              </m:r>
                            </m:sub>
                          </m:sSub>
                        </m:den>
                      </m:f>
                    </m:oMath>
                  </m:oMathPara>
                </a14:m>
                <a:endParaRPr lang="cs-CZ" b="1" dirty="0">
                  <a:solidFill>
                    <a:srgbClr val="FF0000"/>
                  </a:solidFill>
                </a:endParaRPr>
              </a:p>
            </p:txBody>
          </p:sp>
        </mc:Choice>
        <mc:Fallback xmlns="">
          <p:sp>
            <p:nvSpPr>
              <p:cNvPr id="2" name="TextovéPole 1"/>
              <p:cNvSpPr txBox="1">
                <a:spLocks noRot="1" noChangeAspect="1" noMove="1" noResize="1" noEditPoints="1" noAdjustHandles="1" noChangeArrowheads="1" noChangeShapeType="1" noTextEdit="1"/>
              </p:cNvSpPr>
              <p:nvPr/>
            </p:nvSpPr>
            <p:spPr>
              <a:xfrm>
                <a:off x="4532350" y="2014326"/>
                <a:ext cx="2559930" cy="672927"/>
              </a:xfrm>
              <a:prstGeom prst="rect">
                <a:avLst/>
              </a:prstGeom>
              <a:blipFill>
                <a:blip r:embed="rId2"/>
                <a:stretch>
                  <a:fillRect/>
                </a:stretch>
              </a:blipFill>
            </p:spPr>
            <p:txBody>
              <a:bodyPr/>
              <a:lstStyle/>
              <a:p>
                <a:r>
                  <a:rPr lang="cs-CZ">
                    <a:noFill/>
                  </a:rPr>
                  <a:t> </a:t>
                </a:r>
              </a:p>
            </p:txBody>
          </p:sp>
        </mc:Fallback>
      </mc:AlternateContent>
      <p:pic>
        <p:nvPicPr>
          <p:cNvPr id="2050" name="Picture 2" descr="State Charle's law. Also show the 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2838917"/>
            <a:ext cx="3062238" cy="34710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2.2.9. Vratné děje v ideálním plyn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733" y="3356992"/>
            <a:ext cx="3113397"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052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1. Struktura a vlastnosti plynů</a:t>
            </a: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1.4 Děje s IP</a:t>
            </a:r>
            <a:endParaRPr lang="cs-CZ" sz="2800" dirty="0">
              <a:solidFill>
                <a:srgbClr val="FF0000"/>
              </a:solidFill>
            </a:endParaRPr>
          </a:p>
        </p:txBody>
      </p:sp>
      <p:sp>
        <p:nvSpPr>
          <p:cNvPr id="8" name="Obdélník 7"/>
          <p:cNvSpPr/>
          <p:nvPr/>
        </p:nvSpPr>
        <p:spPr>
          <a:xfrm>
            <a:off x="7036" y="1455167"/>
            <a:ext cx="9136964" cy="461665"/>
          </a:xfrm>
          <a:prstGeom prst="rect">
            <a:avLst/>
          </a:prstGeom>
        </p:spPr>
        <p:txBody>
          <a:bodyPr wrap="square">
            <a:spAutoFit/>
          </a:bodyPr>
          <a:lstStyle/>
          <a:p>
            <a:r>
              <a:rPr lang="cs-CZ" sz="2400" b="1" dirty="0" smtClean="0">
                <a:solidFill>
                  <a:srgbClr val="00B0F0"/>
                </a:solidFill>
              </a:rPr>
              <a:t>Adiabatický děj</a:t>
            </a:r>
            <a:endParaRPr lang="cs-CZ" sz="2000" b="1" dirty="0"/>
          </a:p>
        </p:txBody>
      </p:sp>
      <mc:AlternateContent xmlns:mc="http://schemas.openxmlformats.org/markup-compatibility/2006" xmlns:a14="http://schemas.microsoft.com/office/drawing/2010/main">
        <mc:Choice Requires="a14">
          <p:sp>
            <p:nvSpPr>
              <p:cNvPr id="7" name="TextovéPole 6"/>
              <p:cNvSpPr txBox="1"/>
              <p:nvPr/>
            </p:nvSpPr>
            <p:spPr>
              <a:xfrm>
                <a:off x="11592" y="1915587"/>
                <a:ext cx="5136472" cy="2450736"/>
              </a:xfrm>
              <a:prstGeom prst="rect">
                <a:avLst/>
              </a:prstGeom>
              <a:noFill/>
            </p:spPr>
            <p:txBody>
              <a:bodyPr wrap="square" rtlCol="0">
                <a:spAutoFit/>
              </a:bodyPr>
              <a:lstStyle/>
              <a:p>
                <a:pPr marL="285750" indent="-285750">
                  <a:buFont typeface="Wingdings" panose="05000000000000000000" pitchFamily="2" charset="2"/>
                  <a:buChar char="§"/>
                </a:pPr>
                <a:r>
                  <a:rPr lang="cs-CZ" i="1" dirty="0" smtClean="0">
                    <a:latin typeface="Times New Roman CE" panose="02020603050405020304" pitchFamily="18" charset="0"/>
                    <a:cs typeface="Times New Roman CE" panose="02020603050405020304" pitchFamily="18" charset="0"/>
                  </a:rPr>
                  <a:t>Q</a:t>
                </a:r>
                <a:r>
                  <a:rPr lang="cs-CZ" dirty="0" smtClean="0"/>
                  <a:t> = 0 J</a:t>
                </a:r>
              </a:p>
              <a:p>
                <a:pPr marL="285750" indent="-285750">
                  <a:buFont typeface="Wingdings" panose="05000000000000000000" pitchFamily="2" charset="2"/>
                  <a:buChar char="§"/>
                </a:pPr>
                <a:r>
                  <a:rPr lang="cs-CZ" dirty="0" smtClean="0"/>
                  <a:t>Neprobíhá tepelná výměna mezi plynem a okolím</a:t>
                </a:r>
              </a:p>
              <a:p>
                <a:pPr marL="285750" indent="-285750">
                  <a:buFont typeface="Wingdings" panose="05000000000000000000" pitchFamily="2" charset="2"/>
                  <a:buChar char="§"/>
                </a:pPr>
                <a:r>
                  <a:rPr lang="cs-CZ" i="1" dirty="0" err="1" smtClean="0">
                    <a:latin typeface="Times New Roman CE" panose="02020603050405020304" pitchFamily="18" charset="0"/>
                    <a:cs typeface="Times New Roman CE" panose="02020603050405020304" pitchFamily="18" charset="0"/>
                  </a:rPr>
                  <a:t>pV</a:t>
                </a:r>
                <a:r>
                  <a:rPr lang="cs-CZ" dirty="0" smtClean="0">
                    <a:cs typeface="Times New Roman CE" panose="02020603050405020304" pitchFamily="18" charset="0"/>
                  </a:rPr>
                  <a:t> diagram: </a:t>
                </a:r>
                <a:r>
                  <a:rPr lang="cs-CZ" b="1" dirty="0" smtClean="0">
                    <a:solidFill>
                      <a:srgbClr val="FF0000"/>
                    </a:solidFill>
                    <a:cs typeface="Times New Roman CE" panose="02020603050405020304" pitchFamily="18" charset="0"/>
                  </a:rPr>
                  <a:t>adiabata (strmější než izoterma)</a:t>
                </a:r>
              </a:p>
              <a:p>
                <a:pPr marL="285750" indent="-285750">
                  <a:buFont typeface="Wingdings" panose="05000000000000000000" pitchFamily="2" charset="2"/>
                  <a:buChar char="§"/>
                </a:pPr>
                <a14:m>
                  <m:oMath xmlns:m="http://schemas.openxmlformats.org/officeDocument/2006/math">
                    <m:r>
                      <a:rPr lang="cs-CZ" b="1" i="1">
                        <a:solidFill>
                          <a:srgbClr val="FF0000"/>
                        </a:solidFill>
                        <a:latin typeface="Cambria Math" panose="02040503050406030204" pitchFamily="18" charset="0"/>
                        <a:ea typeface="Cambria Math" panose="02040503050406030204" pitchFamily="18" charset="0"/>
                      </a:rPr>
                      <m:t>𝝒</m:t>
                    </m:r>
                  </m:oMath>
                </a14:m>
                <a:r>
                  <a:rPr lang="cs-CZ" dirty="0" smtClean="0">
                    <a:cs typeface="Times New Roman CE" panose="02020603050405020304" pitchFamily="18" charset="0"/>
                  </a:rPr>
                  <a:t> – </a:t>
                </a:r>
                <a:r>
                  <a:rPr lang="cs-CZ" b="1" dirty="0" err="1" smtClean="0">
                    <a:solidFill>
                      <a:srgbClr val="FF0000"/>
                    </a:solidFill>
                    <a:cs typeface="Times New Roman CE" panose="02020603050405020304" pitchFamily="18" charset="0"/>
                  </a:rPr>
                  <a:t>Poissonova</a:t>
                </a:r>
                <a:r>
                  <a:rPr lang="cs-CZ" b="1" dirty="0" smtClean="0">
                    <a:solidFill>
                      <a:srgbClr val="FF0000"/>
                    </a:solidFill>
                    <a:cs typeface="Times New Roman CE" panose="02020603050405020304" pitchFamily="18" charset="0"/>
                  </a:rPr>
                  <a:t> konstanta</a:t>
                </a:r>
                <a:r>
                  <a:rPr lang="cs-CZ" dirty="0" smtClean="0">
                    <a:cs typeface="Times New Roman CE" panose="02020603050405020304" pitchFamily="18" charset="0"/>
                  </a:rPr>
                  <a:t>:	</a:t>
                </a:r>
                <a:r>
                  <a:rPr lang="cs-CZ" b="1" dirty="0">
                    <a:solidFill>
                      <a:srgbClr val="FF0000"/>
                    </a:solidFill>
                    <a:ea typeface="Cambria Math" panose="02040503050406030204" pitchFamily="18" charset="0"/>
                  </a:rPr>
                  <a:t> </a:t>
                </a:r>
                <a14:m>
                  <m:oMath xmlns:m="http://schemas.openxmlformats.org/officeDocument/2006/math">
                    <m:r>
                      <a:rPr lang="cs-CZ" b="1" i="1">
                        <a:solidFill>
                          <a:srgbClr val="FF0000"/>
                        </a:solidFill>
                        <a:latin typeface="Cambria Math" panose="02040503050406030204" pitchFamily="18" charset="0"/>
                        <a:ea typeface="Cambria Math" panose="02040503050406030204" pitchFamily="18" charset="0"/>
                      </a:rPr>
                      <m:t>𝝒</m:t>
                    </m:r>
                    <m:r>
                      <a:rPr lang="cs-CZ" b="1" i="1" smtClean="0">
                        <a:solidFill>
                          <a:srgbClr val="FF0000"/>
                        </a:solidFill>
                        <a:latin typeface="Cambria Math" panose="02040503050406030204" pitchFamily="18" charset="0"/>
                        <a:ea typeface="Cambria Math" panose="02040503050406030204" pitchFamily="18" charset="0"/>
                      </a:rPr>
                      <m:t>=</m:t>
                    </m:r>
                    <m:f>
                      <m:fPr>
                        <m:ctrlPr>
                          <a:rPr lang="cs-CZ" b="1" i="1" smtClean="0">
                            <a:solidFill>
                              <a:srgbClr val="FF0000"/>
                            </a:solidFill>
                            <a:latin typeface="Cambria Math" panose="02040503050406030204" pitchFamily="18" charset="0"/>
                            <a:ea typeface="Cambria Math" panose="02040503050406030204" pitchFamily="18" charset="0"/>
                          </a:rPr>
                        </m:ctrlPr>
                      </m:fPr>
                      <m:num>
                        <m:sSub>
                          <m:sSubPr>
                            <m:ctrlPr>
                              <a:rPr lang="cs-CZ" b="1" i="1" smtClean="0">
                                <a:solidFill>
                                  <a:srgbClr val="FF0000"/>
                                </a:solidFill>
                                <a:latin typeface="Cambria Math" panose="02040503050406030204" pitchFamily="18" charset="0"/>
                                <a:ea typeface="Cambria Math" panose="02040503050406030204" pitchFamily="18" charset="0"/>
                              </a:rPr>
                            </m:ctrlPr>
                          </m:sSubPr>
                          <m:e>
                            <m:r>
                              <a:rPr lang="cs-CZ" b="1" i="1" smtClean="0">
                                <a:solidFill>
                                  <a:srgbClr val="FF0000"/>
                                </a:solidFill>
                                <a:latin typeface="Cambria Math" panose="02040503050406030204" pitchFamily="18" charset="0"/>
                                <a:ea typeface="Cambria Math" panose="02040503050406030204" pitchFamily="18" charset="0"/>
                              </a:rPr>
                              <m:t>𝒄</m:t>
                            </m:r>
                          </m:e>
                          <m:sub>
                            <m:r>
                              <a:rPr lang="cs-CZ" b="1" i="1" smtClean="0">
                                <a:solidFill>
                                  <a:srgbClr val="FF0000"/>
                                </a:solidFill>
                                <a:latin typeface="Cambria Math" panose="02040503050406030204" pitchFamily="18" charset="0"/>
                                <a:ea typeface="Cambria Math" panose="02040503050406030204" pitchFamily="18" charset="0"/>
                              </a:rPr>
                              <m:t>𝒑</m:t>
                            </m:r>
                          </m:sub>
                        </m:sSub>
                      </m:num>
                      <m:den>
                        <m:sSub>
                          <m:sSubPr>
                            <m:ctrlPr>
                              <a:rPr lang="cs-CZ" b="1" i="1" smtClean="0">
                                <a:solidFill>
                                  <a:srgbClr val="FF0000"/>
                                </a:solidFill>
                                <a:latin typeface="Cambria Math" panose="02040503050406030204" pitchFamily="18" charset="0"/>
                                <a:ea typeface="Cambria Math" panose="02040503050406030204" pitchFamily="18" charset="0"/>
                              </a:rPr>
                            </m:ctrlPr>
                          </m:sSubPr>
                          <m:e>
                            <m:r>
                              <a:rPr lang="cs-CZ" b="1" i="1" smtClean="0">
                                <a:solidFill>
                                  <a:srgbClr val="FF0000"/>
                                </a:solidFill>
                                <a:latin typeface="Cambria Math" panose="02040503050406030204" pitchFamily="18" charset="0"/>
                                <a:ea typeface="Cambria Math" panose="02040503050406030204" pitchFamily="18" charset="0"/>
                              </a:rPr>
                              <m:t>𝒄</m:t>
                            </m:r>
                          </m:e>
                          <m:sub>
                            <m:r>
                              <a:rPr lang="cs-CZ" b="1" i="1" smtClean="0">
                                <a:solidFill>
                                  <a:srgbClr val="FF0000"/>
                                </a:solidFill>
                                <a:latin typeface="Cambria Math" panose="02040503050406030204" pitchFamily="18" charset="0"/>
                                <a:ea typeface="Cambria Math" panose="02040503050406030204" pitchFamily="18" charset="0"/>
                              </a:rPr>
                              <m:t>𝑽</m:t>
                            </m:r>
                          </m:sub>
                        </m:sSub>
                      </m:den>
                    </m:f>
                    <m:r>
                      <a:rPr lang="cs-CZ" b="1" i="1" smtClean="0">
                        <a:solidFill>
                          <a:srgbClr val="FF0000"/>
                        </a:solidFill>
                        <a:latin typeface="Cambria Math" panose="02040503050406030204" pitchFamily="18" charset="0"/>
                        <a:ea typeface="Cambria Math" panose="02040503050406030204" pitchFamily="18" charset="0"/>
                      </a:rPr>
                      <m:t>&gt;</m:t>
                    </m:r>
                    <m:r>
                      <a:rPr lang="cs-CZ" b="1" i="1" smtClean="0">
                        <a:solidFill>
                          <a:srgbClr val="FF0000"/>
                        </a:solidFill>
                        <a:latin typeface="Cambria Math" panose="02040503050406030204" pitchFamily="18" charset="0"/>
                        <a:ea typeface="Cambria Math" panose="02040503050406030204" pitchFamily="18" charset="0"/>
                      </a:rPr>
                      <m:t>𝟏</m:t>
                    </m:r>
                  </m:oMath>
                </a14:m>
                <a:endParaRPr lang="cs-CZ" b="1" dirty="0" smtClean="0">
                  <a:solidFill>
                    <a:srgbClr val="FF0000"/>
                  </a:solidFill>
                  <a:ea typeface="Cambria Math" panose="02040503050406030204" pitchFamily="18" charset="0"/>
                </a:endParaRPr>
              </a:p>
              <a:p>
                <a:pPr marL="285750" indent="-285750">
                  <a:buFont typeface="Wingdings" panose="05000000000000000000" pitchFamily="2" charset="2"/>
                  <a:buChar char="§"/>
                </a:pPr>
                <a:r>
                  <a:rPr lang="cs-CZ" dirty="0" smtClean="0">
                    <a:cs typeface="Times New Roman CE" panose="02020603050405020304" pitchFamily="18" charset="0"/>
                  </a:rPr>
                  <a:t>Jednoatomové molekuly: </a:t>
                </a:r>
                <a14:m>
                  <m:oMath xmlns:m="http://schemas.openxmlformats.org/officeDocument/2006/math">
                    <m:r>
                      <a:rPr lang="cs-CZ" b="1" i="1">
                        <a:solidFill>
                          <a:srgbClr val="FF0000"/>
                        </a:solidFill>
                        <a:latin typeface="Cambria Math" panose="02040503050406030204" pitchFamily="18" charset="0"/>
                        <a:ea typeface="Cambria Math" panose="02040503050406030204" pitchFamily="18" charset="0"/>
                      </a:rPr>
                      <m:t>𝝒</m:t>
                    </m:r>
                    <m:r>
                      <a:rPr lang="cs-CZ" b="1" i="1" smtClean="0">
                        <a:solidFill>
                          <a:srgbClr val="FF0000"/>
                        </a:solidFill>
                        <a:latin typeface="Cambria Math" panose="02040503050406030204" pitchFamily="18" charset="0"/>
                        <a:ea typeface="Cambria Math" panose="02040503050406030204" pitchFamily="18" charset="0"/>
                      </a:rPr>
                      <m:t>=</m:t>
                    </m:r>
                    <m:r>
                      <a:rPr lang="cs-CZ" b="1" i="1" smtClean="0">
                        <a:solidFill>
                          <a:srgbClr val="FF0000"/>
                        </a:solidFill>
                        <a:latin typeface="Cambria Math" panose="02040503050406030204" pitchFamily="18" charset="0"/>
                        <a:ea typeface="Cambria Math" panose="02040503050406030204" pitchFamily="18" charset="0"/>
                      </a:rPr>
                      <m:t>𝟓</m:t>
                    </m:r>
                    <m:r>
                      <a:rPr lang="cs-CZ" b="1" i="1" smtClean="0">
                        <a:solidFill>
                          <a:srgbClr val="FF0000"/>
                        </a:solidFill>
                        <a:latin typeface="Cambria Math" panose="02040503050406030204" pitchFamily="18" charset="0"/>
                        <a:ea typeface="Cambria Math" panose="02040503050406030204" pitchFamily="18" charset="0"/>
                      </a:rPr>
                      <m:t>/</m:t>
                    </m:r>
                    <m:r>
                      <a:rPr lang="cs-CZ" b="1" i="1" smtClean="0">
                        <a:solidFill>
                          <a:srgbClr val="FF0000"/>
                        </a:solidFill>
                        <a:latin typeface="Cambria Math" panose="02040503050406030204" pitchFamily="18" charset="0"/>
                        <a:ea typeface="Cambria Math" panose="02040503050406030204" pitchFamily="18" charset="0"/>
                      </a:rPr>
                      <m:t>𝟑</m:t>
                    </m:r>
                  </m:oMath>
                </a14:m>
                <a:endParaRPr lang="cs-CZ" dirty="0" smtClean="0">
                  <a:cs typeface="Times New Roman CE" panose="02020603050405020304" pitchFamily="18" charset="0"/>
                </a:endParaRPr>
              </a:p>
              <a:p>
                <a:pPr marL="285750" indent="-285750">
                  <a:buFont typeface="Wingdings" panose="05000000000000000000" pitchFamily="2" charset="2"/>
                  <a:buChar char="§"/>
                </a:pPr>
                <a:r>
                  <a:rPr lang="cs-CZ" dirty="0" smtClean="0">
                    <a:cs typeface="Times New Roman CE" panose="02020603050405020304" pitchFamily="18" charset="0"/>
                  </a:rPr>
                  <a:t>Dvouatomové molekuly: </a:t>
                </a:r>
                <a14:m>
                  <m:oMath xmlns:m="http://schemas.openxmlformats.org/officeDocument/2006/math">
                    <m:r>
                      <a:rPr lang="cs-CZ" b="1" i="1">
                        <a:solidFill>
                          <a:srgbClr val="FF0000"/>
                        </a:solidFill>
                        <a:latin typeface="Cambria Math" panose="02040503050406030204" pitchFamily="18" charset="0"/>
                        <a:ea typeface="Cambria Math" panose="02040503050406030204" pitchFamily="18" charset="0"/>
                      </a:rPr>
                      <m:t>𝝒</m:t>
                    </m:r>
                    <m:r>
                      <a:rPr lang="cs-CZ" b="1" i="1" smtClean="0">
                        <a:solidFill>
                          <a:srgbClr val="FF0000"/>
                        </a:solidFill>
                        <a:latin typeface="Cambria Math" panose="02040503050406030204" pitchFamily="18" charset="0"/>
                        <a:ea typeface="Cambria Math" panose="02040503050406030204" pitchFamily="18" charset="0"/>
                      </a:rPr>
                      <m:t>=</m:t>
                    </m:r>
                    <m:r>
                      <a:rPr lang="cs-CZ" b="1" i="1" smtClean="0">
                        <a:solidFill>
                          <a:srgbClr val="FF0000"/>
                        </a:solidFill>
                        <a:latin typeface="Cambria Math" panose="02040503050406030204" pitchFamily="18" charset="0"/>
                        <a:ea typeface="Cambria Math" panose="02040503050406030204" pitchFamily="18" charset="0"/>
                      </a:rPr>
                      <m:t>𝟕</m:t>
                    </m:r>
                    <m:r>
                      <a:rPr lang="cs-CZ" b="1" i="1" smtClean="0">
                        <a:solidFill>
                          <a:srgbClr val="FF0000"/>
                        </a:solidFill>
                        <a:latin typeface="Cambria Math" panose="02040503050406030204" pitchFamily="18" charset="0"/>
                        <a:ea typeface="Cambria Math" panose="02040503050406030204" pitchFamily="18" charset="0"/>
                      </a:rPr>
                      <m:t>/</m:t>
                    </m:r>
                    <m:r>
                      <a:rPr lang="cs-CZ" b="1" i="1" smtClean="0">
                        <a:solidFill>
                          <a:srgbClr val="FF0000"/>
                        </a:solidFill>
                        <a:latin typeface="Cambria Math" panose="02040503050406030204" pitchFamily="18" charset="0"/>
                        <a:ea typeface="Cambria Math" panose="02040503050406030204" pitchFamily="18" charset="0"/>
                      </a:rPr>
                      <m:t>𝟓</m:t>
                    </m:r>
                  </m:oMath>
                </a14:m>
                <a:endParaRPr lang="cs-CZ" dirty="0" smtClean="0">
                  <a:cs typeface="Times New Roman CE" panose="02020603050405020304" pitchFamily="18" charset="0"/>
                </a:endParaRPr>
              </a:p>
              <a:p>
                <a:pPr marL="285750" indent="-285750">
                  <a:buFont typeface="Wingdings" panose="05000000000000000000" pitchFamily="2" charset="2"/>
                  <a:buChar char="§"/>
                </a:pPr>
                <a:r>
                  <a:rPr lang="cs-CZ" dirty="0" smtClean="0">
                    <a:cs typeface="Times New Roman CE" panose="02020603050405020304" pitchFamily="18" charset="0"/>
                  </a:rPr>
                  <a:t>V praxi: rychlá komprese nebo expanze v motorech automobilů</a:t>
                </a:r>
              </a:p>
            </p:txBody>
          </p:sp>
        </mc:Choice>
        <mc:Fallback xmlns="">
          <p:sp>
            <p:nvSpPr>
              <p:cNvPr id="7" name="TextovéPole 6"/>
              <p:cNvSpPr txBox="1">
                <a:spLocks noRot="1" noChangeAspect="1" noMove="1" noResize="1" noEditPoints="1" noAdjustHandles="1" noChangeArrowheads="1" noChangeShapeType="1" noTextEdit="1"/>
              </p:cNvSpPr>
              <p:nvPr/>
            </p:nvSpPr>
            <p:spPr>
              <a:xfrm>
                <a:off x="11592" y="1915587"/>
                <a:ext cx="5136472" cy="2450736"/>
              </a:xfrm>
              <a:prstGeom prst="rect">
                <a:avLst/>
              </a:prstGeom>
              <a:blipFill>
                <a:blip r:embed="rId2"/>
                <a:stretch>
                  <a:fillRect l="-831" t="-1493" b="-2985"/>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2" name="TextovéPole 1"/>
              <p:cNvSpPr txBox="1"/>
              <p:nvPr/>
            </p:nvSpPr>
            <p:spPr>
              <a:xfrm>
                <a:off x="5302866" y="1915587"/>
                <a:ext cx="2559930" cy="386054"/>
              </a:xfrm>
              <a:prstGeom prst="rect">
                <a:avLst/>
              </a:prstGeom>
              <a:solidFill>
                <a:srgbClr val="FFFF00"/>
              </a:solidFill>
            </p:spPr>
            <p:txBody>
              <a:bodyPr wrap="square" lIns="0" tIns="36000" rIns="0" bIns="72000" rtlCol="0">
                <a:spAutoFit/>
              </a:bodyPr>
              <a:lstStyle/>
              <a:p>
                <a:pPr/>
                <a14:m>
                  <m:oMathPara xmlns:m="http://schemas.openxmlformats.org/officeDocument/2006/math">
                    <m:oMathParaPr>
                      <m:jc m:val="centerGroup"/>
                    </m:oMathParaPr>
                    <m:oMath xmlns:m="http://schemas.openxmlformats.org/officeDocument/2006/math">
                      <m:sSub>
                        <m:sSubPr>
                          <m:ctrlPr>
                            <a:rPr lang="cs-CZ" b="1" i="1" smtClean="0">
                              <a:solidFill>
                                <a:srgbClr val="FF0000"/>
                              </a:solidFill>
                              <a:latin typeface="Cambria Math" panose="02040503050406030204" pitchFamily="18" charset="0"/>
                            </a:rPr>
                          </m:ctrlPr>
                        </m:sSubPr>
                        <m:e>
                          <m:r>
                            <a:rPr lang="cs-CZ" b="1" i="1" smtClean="0">
                              <a:solidFill>
                                <a:srgbClr val="FF0000"/>
                              </a:solidFill>
                              <a:latin typeface="Cambria Math" panose="02040503050406030204" pitchFamily="18" charset="0"/>
                            </a:rPr>
                            <m:t>𝒑</m:t>
                          </m:r>
                        </m:e>
                        <m:sub>
                          <m:r>
                            <a:rPr lang="cs-CZ" b="1" i="1" smtClean="0">
                              <a:solidFill>
                                <a:srgbClr val="FF0000"/>
                              </a:solidFill>
                              <a:latin typeface="Cambria Math" panose="02040503050406030204" pitchFamily="18" charset="0"/>
                            </a:rPr>
                            <m:t>𝟏</m:t>
                          </m:r>
                        </m:sub>
                      </m:sSub>
                      <m:sSubSup>
                        <m:sSubSupPr>
                          <m:ctrlPr>
                            <a:rPr lang="cs-CZ" b="1" i="1" smtClean="0">
                              <a:solidFill>
                                <a:srgbClr val="FF0000"/>
                              </a:solidFill>
                              <a:latin typeface="Cambria Math" panose="02040503050406030204" pitchFamily="18" charset="0"/>
                            </a:rPr>
                          </m:ctrlPr>
                        </m:sSubSupPr>
                        <m:e>
                          <m:r>
                            <a:rPr lang="cs-CZ" b="1" i="1" smtClean="0">
                              <a:solidFill>
                                <a:srgbClr val="FF0000"/>
                              </a:solidFill>
                              <a:latin typeface="Cambria Math" panose="02040503050406030204" pitchFamily="18" charset="0"/>
                            </a:rPr>
                            <m:t>𝑽</m:t>
                          </m:r>
                        </m:e>
                        <m:sub>
                          <m:r>
                            <a:rPr lang="cs-CZ" b="1" i="1" smtClean="0">
                              <a:solidFill>
                                <a:srgbClr val="FF0000"/>
                              </a:solidFill>
                              <a:latin typeface="Cambria Math" panose="02040503050406030204" pitchFamily="18" charset="0"/>
                            </a:rPr>
                            <m:t>𝟏</m:t>
                          </m:r>
                        </m:sub>
                        <m:sup>
                          <m:r>
                            <a:rPr lang="cs-CZ" b="1" i="1" smtClean="0">
                              <a:solidFill>
                                <a:srgbClr val="FF0000"/>
                              </a:solidFill>
                              <a:latin typeface="Cambria Math" panose="02040503050406030204" pitchFamily="18" charset="0"/>
                              <a:ea typeface="Cambria Math" panose="02040503050406030204" pitchFamily="18" charset="0"/>
                            </a:rPr>
                            <m:t>𝝒</m:t>
                          </m:r>
                        </m:sup>
                      </m:sSubSup>
                      <m:r>
                        <a:rPr lang="cs-CZ" b="1" i="1" smtClean="0">
                          <a:solidFill>
                            <a:srgbClr val="FF0000"/>
                          </a:solidFill>
                          <a:latin typeface="Cambria Math" panose="02040503050406030204" pitchFamily="18" charset="0"/>
                        </a:rPr>
                        <m:t>=</m:t>
                      </m:r>
                      <m:sSub>
                        <m:sSubPr>
                          <m:ctrlPr>
                            <a:rPr lang="cs-CZ" b="1" i="1" smtClean="0">
                              <a:solidFill>
                                <a:srgbClr val="FF0000"/>
                              </a:solidFill>
                              <a:latin typeface="Cambria Math" panose="02040503050406030204" pitchFamily="18" charset="0"/>
                            </a:rPr>
                          </m:ctrlPr>
                        </m:sSubPr>
                        <m:e>
                          <m:r>
                            <a:rPr lang="cs-CZ" b="1" i="1" smtClean="0">
                              <a:solidFill>
                                <a:srgbClr val="FF0000"/>
                              </a:solidFill>
                              <a:latin typeface="Cambria Math" panose="02040503050406030204" pitchFamily="18" charset="0"/>
                            </a:rPr>
                            <m:t>𝒑</m:t>
                          </m:r>
                        </m:e>
                        <m:sub>
                          <m:r>
                            <a:rPr lang="cs-CZ" b="1" i="1" smtClean="0">
                              <a:solidFill>
                                <a:srgbClr val="FF0000"/>
                              </a:solidFill>
                              <a:latin typeface="Cambria Math" panose="02040503050406030204" pitchFamily="18" charset="0"/>
                            </a:rPr>
                            <m:t>𝟐</m:t>
                          </m:r>
                        </m:sub>
                      </m:sSub>
                      <m:sSubSup>
                        <m:sSubSupPr>
                          <m:ctrlPr>
                            <a:rPr lang="cs-CZ" b="1" i="1" smtClean="0">
                              <a:solidFill>
                                <a:srgbClr val="FF0000"/>
                              </a:solidFill>
                              <a:latin typeface="Cambria Math" panose="02040503050406030204" pitchFamily="18" charset="0"/>
                            </a:rPr>
                          </m:ctrlPr>
                        </m:sSubSupPr>
                        <m:e>
                          <m:r>
                            <a:rPr lang="cs-CZ" b="1" i="1" smtClean="0">
                              <a:solidFill>
                                <a:srgbClr val="FF0000"/>
                              </a:solidFill>
                              <a:latin typeface="Cambria Math" panose="02040503050406030204" pitchFamily="18" charset="0"/>
                            </a:rPr>
                            <m:t>𝑽</m:t>
                          </m:r>
                        </m:e>
                        <m:sub>
                          <m:r>
                            <a:rPr lang="cs-CZ" b="1" i="1" smtClean="0">
                              <a:solidFill>
                                <a:srgbClr val="FF0000"/>
                              </a:solidFill>
                              <a:latin typeface="Cambria Math" panose="02040503050406030204" pitchFamily="18" charset="0"/>
                            </a:rPr>
                            <m:t>𝟐</m:t>
                          </m:r>
                        </m:sub>
                        <m:sup>
                          <m:r>
                            <a:rPr lang="cs-CZ" b="1" i="1">
                              <a:solidFill>
                                <a:srgbClr val="FF0000"/>
                              </a:solidFill>
                              <a:latin typeface="Cambria Math" panose="02040503050406030204" pitchFamily="18" charset="0"/>
                              <a:ea typeface="Cambria Math" panose="02040503050406030204" pitchFamily="18" charset="0"/>
                            </a:rPr>
                            <m:t>𝝒</m:t>
                          </m:r>
                        </m:sup>
                      </m:sSubSup>
                    </m:oMath>
                  </m:oMathPara>
                </a14:m>
                <a:endParaRPr lang="cs-CZ" b="1" dirty="0">
                  <a:solidFill>
                    <a:srgbClr val="FF0000"/>
                  </a:solidFill>
                </a:endParaRPr>
              </a:p>
            </p:txBody>
          </p:sp>
        </mc:Choice>
        <mc:Fallback xmlns="">
          <p:sp>
            <p:nvSpPr>
              <p:cNvPr id="2" name="TextovéPole 1"/>
              <p:cNvSpPr txBox="1">
                <a:spLocks noRot="1" noChangeAspect="1" noMove="1" noResize="1" noEditPoints="1" noAdjustHandles="1" noChangeArrowheads="1" noChangeShapeType="1" noTextEdit="1"/>
              </p:cNvSpPr>
              <p:nvPr/>
            </p:nvSpPr>
            <p:spPr>
              <a:xfrm>
                <a:off x="5302866" y="1915587"/>
                <a:ext cx="2559930" cy="386054"/>
              </a:xfrm>
              <a:prstGeom prst="rect">
                <a:avLst/>
              </a:prstGeom>
              <a:blipFill>
                <a:blip r:embed="rId3"/>
                <a:stretch>
                  <a:fillRect/>
                </a:stretch>
              </a:blipFill>
            </p:spPr>
            <p:txBody>
              <a:bodyPr/>
              <a:lstStyle/>
              <a:p>
                <a:r>
                  <a:rPr lang="cs-CZ">
                    <a:noFill/>
                  </a:rPr>
                  <a:t> </a:t>
                </a:r>
              </a:p>
            </p:txBody>
          </p:sp>
        </mc:Fallback>
      </mc:AlternateContent>
      <p:pic>
        <p:nvPicPr>
          <p:cNvPr id="3" name="Obrázek 2"/>
          <p:cNvPicPr>
            <a:picLocks noChangeAspect="1"/>
          </p:cNvPicPr>
          <p:nvPr/>
        </p:nvPicPr>
        <p:blipFill>
          <a:blip r:embed="rId4"/>
          <a:stretch>
            <a:fillRect/>
          </a:stretch>
        </p:blipFill>
        <p:spPr>
          <a:xfrm>
            <a:off x="4682593" y="3284984"/>
            <a:ext cx="3800475" cy="3343275"/>
          </a:xfrm>
          <a:prstGeom prst="rect">
            <a:avLst/>
          </a:prstGeom>
        </p:spPr>
      </p:pic>
    </p:spTree>
    <p:extLst>
      <p:ext uri="{BB962C8B-B14F-4D97-AF65-F5344CB8AC3E}">
        <p14:creationId xmlns:p14="http://schemas.microsoft.com/office/powerpoint/2010/main" val="173124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1. Struktura a vlastnosti plynů</a:t>
            </a: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1.5 Kruhový děj s IP</a:t>
            </a:r>
            <a:endParaRPr lang="cs-CZ" sz="2800" dirty="0">
              <a:solidFill>
                <a:srgbClr val="FF0000"/>
              </a:solidFill>
            </a:endParaRPr>
          </a:p>
        </p:txBody>
      </p:sp>
      <p:sp>
        <p:nvSpPr>
          <p:cNvPr id="8" name="Obdélník 7"/>
          <p:cNvSpPr/>
          <p:nvPr/>
        </p:nvSpPr>
        <p:spPr>
          <a:xfrm>
            <a:off x="7036" y="1455167"/>
            <a:ext cx="9136964" cy="461665"/>
          </a:xfrm>
          <a:prstGeom prst="rect">
            <a:avLst/>
          </a:prstGeom>
        </p:spPr>
        <p:txBody>
          <a:bodyPr wrap="square">
            <a:spAutoFit/>
          </a:bodyPr>
          <a:lstStyle/>
          <a:p>
            <a:r>
              <a:rPr lang="cs-CZ" sz="2400" b="1" dirty="0" smtClean="0">
                <a:solidFill>
                  <a:srgbClr val="00B0F0"/>
                </a:solidFill>
              </a:rPr>
              <a:t>Práce vykonaná plynem při stálém tlaku</a:t>
            </a:r>
            <a:endParaRPr lang="cs-CZ" sz="2000" b="1" dirty="0"/>
          </a:p>
        </p:txBody>
      </p:sp>
      <p:sp>
        <p:nvSpPr>
          <p:cNvPr id="7" name="TextovéPole 6"/>
          <p:cNvSpPr txBox="1"/>
          <p:nvPr/>
        </p:nvSpPr>
        <p:spPr>
          <a:xfrm>
            <a:off x="4139952" y="1916832"/>
            <a:ext cx="5004048" cy="369332"/>
          </a:xfrm>
          <a:prstGeom prst="rect">
            <a:avLst/>
          </a:prstGeom>
          <a:noFill/>
        </p:spPr>
        <p:txBody>
          <a:bodyPr wrap="square" rtlCol="0">
            <a:spAutoFit/>
          </a:bodyPr>
          <a:lstStyle/>
          <a:p>
            <a:pPr marL="285750" indent="-285750">
              <a:buFont typeface="Wingdings" panose="05000000000000000000" pitchFamily="2" charset="2"/>
              <a:buChar char="§"/>
            </a:pPr>
            <a:r>
              <a:rPr lang="cs-CZ" i="1" dirty="0" smtClean="0">
                <a:latin typeface="Times New Roman CE" panose="02020603050405020304" pitchFamily="18" charset="0"/>
                <a:cs typeface="Times New Roman CE" panose="02020603050405020304" pitchFamily="18" charset="0"/>
              </a:rPr>
              <a:t>p</a:t>
            </a:r>
            <a:r>
              <a:rPr lang="cs-CZ" dirty="0" smtClean="0"/>
              <a:t> = </a:t>
            </a:r>
            <a:r>
              <a:rPr lang="cs-CZ" dirty="0" err="1" smtClean="0"/>
              <a:t>konst</a:t>
            </a:r>
            <a:r>
              <a:rPr lang="cs-CZ" dirty="0" smtClean="0"/>
              <a:t>. – izobarický děj</a:t>
            </a:r>
          </a:p>
        </p:txBody>
      </p:sp>
      <p:pic>
        <p:nvPicPr>
          <p:cNvPr id="2050" name="Picture 2" descr="https://encrypted-tbn0.gstatic.com/images?q=tbn:ANd9GcRp69IA1GU5QHUr0N2iFLOvyRoMel_rHW_7SbcwBqmyz9e2ZRyhKsserorZKcTEBShTXZ0&amp;usqp=C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1552" y="3852030"/>
            <a:ext cx="3456384" cy="2718659"/>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a:stretch>
            <a:fillRect/>
          </a:stretch>
        </p:blipFill>
        <p:spPr>
          <a:xfrm>
            <a:off x="107504" y="1918942"/>
            <a:ext cx="3390900" cy="2647950"/>
          </a:xfrm>
          <a:prstGeom prst="rect">
            <a:avLst/>
          </a:prstGeom>
        </p:spPr>
      </p:pic>
      <mc:AlternateContent xmlns:mc="http://schemas.openxmlformats.org/markup-compatibility/2006" xmlns:a14="http://schemas.microsoft.com/office/drawing/2010/main">
        <mc:Choice Requires="a14">
          <p:sp>
            <p:nvSpPr>
              <p:cNvPr id="5" name="TextovéPole 4"/>
              <p:cNvSpPr txBox="1"/>
              <p:nvPr/>
            </p:nvSpPr>
            <p:spPr>
              <a:xfrm>
                <a:off x="4427984" y="2286164"/>
                <a:ext cx="251081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cs-CZ" b="0" i="1" smtClean="0">
                          <a:latin typeface="Cambria Math" panose="02040503050406030204" pitchFamily="18" charset="0"/>
                        </a:rPr>
                        <m:t>𝑊</m:t>
                      </m:r>
                      <m:r>
                        <a:rPr lang="cs-CZ" b="0" i="1" smtClean="0">
                          <a:latin typeface="Cambria Math" panose="02040503050406030204" pitchFamily="18" charset="0"/>
                        </a:rPr>
                        <m:t>=</m:t>
                      </m:r>
                      <m:r>
                        <a:rPr lang="cs-CZ" b="0" i="1" smtClean="0">
                          <a:latin typeface="Cambria Math" panose="02040503050406030204" pitchFamily="18" charset="0"/>
                        </a:rPr>
                        <m:t>𝐹</m:t>
                      </m:r>
                      <m:r>
                        <a:rPr lang="cs-CZ" b="0" i="1" smtClean="0">
                          <a:latin typeface="Cambria Math" panose="02040503050406030204" pitchFamily="18" charset="0"/>
                          <a:ea typeface="Cambria Math" panose="02040503050406030204" pitchFamily="18" charset="0"/>
                        </a:rPr>
                        <m:t>∆</m:t>
                      </m:r>
                      <m:r>
                        <a:rPr lang="cs-CZ" b="0" i="1" smtClean="0">
                          <a:latin typeface="Cambria Math" panose="02040503050406030204" pitchFamily="18" charset="0"/>
                          <a:ea typeface="Cambria Math" panose="02040503050406030204" pitchFamily="18" charset="0"/>
                        </a:rPr>
                        <m:t>𝑠</m:t>
                      </m:r>
                      <m:r>
                        <a:rPr lang="cs-CZ" b="0" i="1" smtClean="0">
                          <a:latin typeface="Cambria Math" panose="02040503050406030204" pitchFamily="18" charset="0"/>
                          <a:ea typeface="Cambria Math" panose="02040503050406030204" pitchFamily="18" charset="0"/>
                        </a:rPr>
                        <m:t>=</m:t>
                      </m:r>
                      <m:r>
                        <a:rPr lang="cs-CZ" b="0" i="1" smtClean="0">
                          <a:latin typeface="Cambria Math" panose="02040503050406030204" pitchFamily="18" charset="0"/>
                          <a:ea typeface="Cambria Math" panose="02040503050406030204" pitchFamily="18" charset="0"/>
                        </a:rPr>
                        <m:t>𝑝𝑆</m:t>
                      </m:r>
                      <m:r>
                        <a:rPr lang="cs-CZ" b="0" i="1" smtClean="0">
                          <a:latin typeface="Cambria Math" panose="02040503050406030204" pitchFamily="18" charset="0"/>
                          <a:ea typeface="Cambria Math" panose="02040503050406030204" pitchFamily="18" charset="0"/>
                        </a:rPr>
                        <m:t>∆</m:t>
                      </m:r>
                      <m:r>
                        <a:rPr lang="cs-CZ" b="0" i="1" smtClean="0">
                          <a:latin typeface="Cambria Math" panose="02040503050406030204" pitchFamily="18" charset="0"/>
                          <a:ea typeface="Cambria Math" panose="02040503050406030204" pitchFamily="18" charset="0"/>
                        </a:rPr>
                        <m:t>𝑠</m:t>
                      </m:r>
                      <m:r>
                        <a:rPr lang="cs-CZ" b="0" i="1" smtClean="0">
                          <a:latin typeface="Cambria Math" panose="02040503050406030204" pitchFamily="18" charset="0"/>
                          <a:ea typeface="Cambria Math" panose="02040503050406030204" pitchFamily="18" charset="0"/>
                        </a:rPr>
                        <m:t>=</m:t>
                      </m:r>
                      <m:r>
                        <a:rPr lang="cs-CZ" b="0" i="1" smtClean="0">
                          <a:latin typeface="Cambria Math" panose="02040503050406030204" pitchFamily="18" charset="0"/>
                          <a:ea typeface="Cambria Math" panose="02040503050406030204" pitchFamily="18" charset="0"/>
                        </a:rPr>
                        <m:t>𝑝</m:t>
                      </m:r>
                      <m:r>
                        <a:rPr lang="cs-CZ" b="0" i="1" smtClean="0">
                          <a:latin typeface="Cambria Math" panose="02040503050406030204" pitchFamily="18" charset="0"/>
                          <a:ea typeface="Cambria Math" panose="02040503050406030204" pitchFamily="18" charset="0"/>
                        </a:rPr>
                        <m:t>∆</m:t>
                      </m:r>
                      <m:r>
                        <a:rPr lang="cs-CZ" b="0" i="1" smtClean="0">
                          <a:latin typeface="Cambria Math" panose="02040503050406030204" pitchFamily="18" charset="0"/>
                          <a:ea typeface="Cambria Math" panose="02040503050406030204" pitchFamily="18" charset="0"/>
                        </a:rPr>
                        <m:t>𝑉</m:t>
                      </m:r>
                    </m:oMath>
                  </m:oMathPara>
                </a14:m>
                <a:endParaRPr lang="cs-CZ" dirty="0"/>
              </a:p>
            </p:txBody>
          </p:sp>
        </mc:Choice>
        <mc:Fallback xmlns="">
          <p:sp>
            <p:nvSpPr>
              <p:cNvPr id="5" name="TextovéPole 4"/>
              <p:cNvSpPr txBox="1">
                <a:spLocks noRot="1" noChangeAspect="1" noMove="1" noResize="1" noEditPoints="1" noAdjustHandles="1" noChangeArrowheads="1" noChangeShapeType="1" noTextEdit="1"/>
              </p:cNvSpPr>
              <p:nvPr/>
            </p:nvSpPr>
            <p:spPr>
              <a:xfrm>
                <a:off x="4427984" y="2286164"/>
                <a:ext cx="2510816" cy="276999"/>
              </a:xfrm>
              <a:prstGeom prst="rect">
                <a:avLst/>
              </a:prstGeom>
              <a:blipFill>
                <a:blip r:embed="rId4"/>
                <a:stretch>
                  <a:fillRect l="-1699" r="-1699" b="-35556"/>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6" name="TextovéPole 5"/>
              <p:cNvSpPr txBox="1"/>
              <p:nvPr/>
            </p:nvSpPr>
            <p:spPr>
              <a:xfrm>
                <a:off x="5630483" y="3242917"/>
                <a:ext cx="2016224" cy="386054"/>
              </a:xfrm>
              <a:prstGeom prst="rect">
                <a:avLst/>
              </a:prstGeom>
              <a:solidFill>
                <a:srgbClr val="FFFF00"/>
              </a:solidFill>
            </p:spPr>
            <p:txBody>
              <a:bodyPr wrap="square" lIns="0" tIns="36000" rIns="0" bIns="72000" rtlCol="0">
                <a:spAutoFit/>
              </a:bodyPr>
              <a:lstStyle/>
              <a:p>
                <a:pPr/>
                <a14:m>
                  <m:oMathPara xmlns:m="http://schemas.openxmlformats.org/officeDocument/2006/math">
                    <m:oMathParaPr>
                      <m:jc m:val="centerGroup"/>
                    </m:oMathParaPr>
                    <m:oMath xmlns:m="http://schemas.openxmlformats.org/officeDocument/2006/math">
                      <m:r>
                        <a:rPr lang="cs-CZ" b="1" i="1" smtClean="0">
                          <a:solidFill>
                            <a:srgbClr val="FF0000"/>
                          </a:solidFill>
                          <a:latin typeface="Cambria Math" panose="02040503050406030204" pitchFamily="18" charset="0"/>
                        </a:rPr>
                        <m:t>𝑾</m:t>
                      </m:r>
                      <m:r>
                        <a:rPr lang="cs-CZ" b="1" i="1" smtClean="0">
                          <a:solidFill>
                            <a:srgbClr val="FF0000"/>
                          </a:solidFill>
                          <a:latin typeface="Cambria Math" panose="02040503050406030204" pitchFamily="18" charset="0"/>
                        </a:rPr>
                        <m:t>=</m:t>
                      </m:r>
                      <m:r>
                        <a:rPr lang="cs-CZ" b="1" i="1" smtClean="0">
                          <a:solidFill>
                            <a:srgbClr val="FF0000"/>
                          </a:solidFill>
                          <a:latin typeface="Cambria Math" panose="02040503050406030204" pitchFamily="18" charset="0"/>
                        </a:rPr>
                        <m:t>𝒑</m:t>
                      </m:r>
                      <m:r>
                        <a:rPr lang="cs-CZ" b="1" i="1" smtClean="0">
                          <a:solidFill>
                            <a:srgbClr val="FF0000"/>
                          </a:solidFill>
                          <a:latin typeface="Cambria Math" panose="02040503050406030204" pitchFamily="18" charset="0"/>
                        </a:rPr>
                        <m:t> ∆</m:t>
                      </m:r>
                      <m:r>
                        <a:rPr lang="cs-CZ" b="1" i="1" smtClean="0">
                          <a:solidFill>
                            <a:srgbClr val="FF0000"/>
                          </a:solidFill>
                          <a:latin typeface="Cambria Math" panose="02040503050406030204" pitchFamily="18" charset="0"/>
                          <a:ea typeface="Cambria Math" panose="02040503050406030204" pitchFamily="18" charset="0"/>
                        </a:rPr>
                        <m:t>𝑽</m:t>
                      </m:r>
                    </m:oMath>
                  </m:oMathPara>
                </a14:m>
                <a:endParaRPr lang="cs-CZ" b="1" dirty="0">
                  <a:solidFill>
                    <a:srgbClr val="FF0000"/>
                  </a:solidFill>
                </a:endParaRPr>
              </a:p>
            </p:txBody>
          </p:sp>
        </mc:Choice>
        <mc:Fallback xmlns="">
          <p:sp>
            <p:nvSpPr>
              <p:cNvPr id="6" name="TextovéPole 5"/>
              <p:cNvSpPr txBox="1">
                <a:spLocks noRot="1" noChangeAspect="1" noMove="1" noResize="1" noEditPoints="1" noAdjustHandles="1" noChangeArrowheads="1" noChangeShapeType="1" noTextEdit="1"/>
              </p:cNvSpPr>
              <p:nvPr/>
            </p:nvSpPr>
            <p:spPr>
              <a:xfrm>
                <a:off x="5630483" y="3242917"/>
                <a:ext cx="2016224" cy="386054"/>
              </a:xfrm>
              <a:prstGeom prst="rect">
                <a:avLst/>
              </a:prstGeom>
              <a:blipFill>
                <a:blip r:embed="rId5"/>
                <a:stretch>
                  <a:fillRect/>
                </a:stretch>
              </a:blipFill>
            </p:spPr>
            <p:txBody>
              <a:bodyPr/>
              <a:lstStyle/>
              <a:p>
                <a:r>
                  <a:rPr lang="cs-CZ">
                    <a:noFill/>
                  </a:rPr>
                  <a:t> </a:t>
                </a:r>
              </a:p>
            </p:txBody>
          </p:sp>
        </mc:Fallback>
      </mc:AlternateContent>
      <p:sp>
        <p:nvSpPr>
          <p:cNvPr id="12" name="TextovéPole 11"/>
          <p:cNvSpPr txBox="1"/>
          <p:nvPr/>
        </p:nvSpPr>
        <p:spPr>
          <a:xfrm>
            <a:off x="4136571" y="2699765"/>
            <a:ext cx="5004048" cy="369332"/>
          </a:xfrm>
          <a:prstGeom prst="rect">
            <a:avLst/>
          </a:prstGeom>
          <a:noFill/>
        </p:spPr>
        <p:txBody>
          <a:bodyPr wrap="square" rtlCol="0">
            <a:spAutoFit/>
          </a:bodyPr>
          <a:lstStyle/>
          <a:p>
            <a:pPr marL="285750" indent="-285750">
              <a:buFont typeface="Wingdings" panose="05000000000000000000" pitchFamily="2" charset="2"/>
              <a:buChar char="§"/>
            </a:pPr>
            <a:r>
              <a:rPr lang="cs-CZ" b="1" dirty="0" smtClean="0">
                <a:solidFill>
                  <a:srgbClr val="FF0000"/>
                </a:solidFill>
                <a:cs typeface="Times New Roman CE" panose="02020603050405020304" pitchFamily="18" charset="0"/>
              </a:rPr>
              <a:t>Práce vykonaná plynem při konstantním tlaku</a:t>
            </a:r>
            <a:endParaRPr lang="cs-CZ" b="1" dirty="0" smtClean="0">
              <a:solidFill>
                <a:srgbClr val="FF0000"/>
              </a:solidFill>
            </a:endParaRPr>
          </a:p>
        </p:txBody>
      </p:sp>
      <mc:AlternateContent xmlns:mc="http://schemas.openxmlformats.org/markup-compatibility/2006" xmlns:a14="http://schemas.microsoft.com/office/drawing/2010/main">
        <mc:Choice Requires="a14">
          <p:sp>
            <p:nvSpPr>
              <p:cNvPr id="13" name="TextovéPole 12"/>
              <p:cNvSpPr txBox="1"/>
              <p:nvPr/>
            </p:nvSpPr>
            <p:spPr>
              <a:xfrm>
                <a:off x="107504" y="4566892"/>
                <a:ext cx="5004048" cy="1323439"/>
              </a:xfrm>
              <a:prstGeom prst="rect">
                <a:avLst/>
              </a:prstGeom>
              <a:noFill/>
            </p:spPr>
            <p:txBody>
              <a:bodyPr wrap="square" rtlCol="0">
                <a:spAutoFit/>
              </a:bodyPr>
              <a:lstStyle/>
              <a:p>
                <a:pPr marL="285750" indent="-285750">
                  <a:buFont typeface="Wingdings" panose="05000000000000000000" pitchFamily="2" charset="2"/>
                  <a:buChar char="§"/>
                </a:pPr>
                <a14:m>
                  <m:oMath xmlns:m="http://schemas.openxmlformats.org/officeDocument/2006/math">
                    <m:r>
                      <a:rPr lang="cs-CZ" sz="2000" b="1" i="1" smtClean="0">
                        <a:solidFill>
                          <a:srgbClr val="FF0000"/>
                        </a:solidFill>
                        <a:latin typeface="Cambria Math" panose="02040503050406030204" pitchFamily="18" charset="0"/>
                        <a:ea typeface="Cambria Math" panose="02040503050406030204" pitchFamily="18" charset="0"/>
                      </a:rPr>
                      <m:t>∆</m:t>
                    </m:r>
                    <m:r>
                      <a:rPr lang="cs-CZ" sz="2000" b="1" i="1" smtClean="0">
                        <a:solidFill>
                          <a:srgbClr val="FF0000"/>
                        </a:solidFill>
                        <a:latin typeface="Cambria Math" panose="02040503050406030204" pitchFamily="18" charset="0"/>
                        <a:ea typeface="Cambria Math" panose="02040503050406030204" pitchFamily="18" charset="0"/>
                      </a:rPr>
                      <m:t>𝑽</m:t>
                    </m:r>
                    <m:r>
                      <a:rPr lang="cs-CZ" sz="2000" b="1" i="1" smtClean="0">
                        <a:solidFill>
                          <a:srgbClr val="FF0000"/>
                        </a:solidFill>
                        <a:latin typeface="Cambria Math" panose="02040503050406030204" pitchFamily="18" charset="0"/>
                        <a:ea typeface="Cambria Math" panose="02040503050406030204" pitchFamily="18" charset="0"/>
                      </a:rPr>
                      <m:t>≠</m:t>
                    </m:r>
                    <m:r>
                      <a:rPr lang="cs-CZ" sz="2000" b="1" i="1" smtClean="0">
                        <a:solidFill>
                          <a:srgbClr val="FF0000"/>
                        </a:solidFill>
                        <a:latin typeface="Cambria Math" panose="02040503050406030204" pitchFamily="18" charset="0"/>
                        <a:ea typeface="Cambria Math" panose="02040503050406030204" pitchFamily="18" charset="0"/>
                      </a:rPr>
                      <m:t>𝟎</m:t>
                    </m:r>
                  </m:oMath>
                </a14:m>
                <a:r>
                  <a:rPr lang="cs-CZ" sz="2000" dirty="0" smtClean="0"/>
                  <a:t> při </a:t>
                </a:r>
                <a:r>
                  <a:rPr lang="cs-CZ" sz="2000" b="1" dirty="0" smtClean="0">
                    <a:solidFill>
                      <a:srgbClr val="FF0000"/>
                    </a:solidFill>
                  </a:rPr>
                  <a:t>nenulové změně objemu </a:t>
                </a:r>
                <a:r>
                  <a:rPr lang="cs-CZ" sz="2000" dirty="0" smtClean="0"/>
                  <a:t>se koná práce</a:t>
                </a:r>
              </a:p>
              <a:p>
                <a:pPr marL="285750" indent="-285750">
                  <a:buFont typeface="Wingdings" panose="05000000000000000000" pitchFamily="2" charset="2"/>
                  <a:buChar char="§"/>
                </a:pPr>
                <a:r>
                  <a:rPr lang="cs-CZ" sz="2000" b="1" dirty="0" smtClean="0">
                    <a:solidFill>
                      <a:srgbClr val="FF0000"/>
                    </a:solidFill>
                  </a:rPr>
                  <a:t>Graficky lze práci znázornit jako obsah plochy pod izobarou v </a:t>
                </a:r>
                <a:r>
                  <a:rPr lang="cs-CZ" sz="2000" b="1" dirty="0" err="1" smtClean="0">
                    <a:solidFill>
                      <a:srgbClr val="FF0000"/>
                    </a:solidFill>
                  </a:rPr>
                  <a:t>pV</a:t>
                </a:r>
                <a:r>
                  <a:rPr lang="cs-CZ" sz="2000" b="1" dirty="0" smtClean="0">
                    <a:solidFill>
                      <a:srgbClr val="FF0000"/>
                    </a:solidFill>
                  </a:rPr>
                  <a:t> diagramu</a:t>
                </a:r>
              </a:p>
            </p:txBody>
          </p:sp>
        </mc:Choice>
        <mc:Fallback xmlns="">
          <p:sp>
            <p:nvSpPr>
              <p:cNvPr id="13" name="TextovéPole 12"/>
              <p:cNvSpPr txBox="1">
                <a:spLocks noRot="1" noChangeAspect="1" noMove="1" noResize="1" noEditPoints="1" noAdjustHandles="1" noChangeArrowheads="1" noChangeShapeType="1" noTextEdit="1"/>
              </p:cNvSpPr>
              <p:nvPr/>
            </p:nvSpPr>
            <p:spPr>
              <a:xfrm>
                <a:off x="107504" y="4566892"/>
                <a:ext cx="5004048" cy="1323439"/>
              </a:xfrm>
              <a:prstGeom prst="rect">
                <a:avLst/>
              </a:prstGeom>
              <a:blipFill>
                <a:blip r:embed="rId6"/>
                <a:stretch>
                  <a:fillRect l="-1096" t="-2304" b="-7373"/>
                </a:stretch>
              </a:blipFill>
            </p:spPr>
            <p:txBody>
              <a:bodyPr/>
              <a:lstStyle/>
              <a:p>
                <a:r>
                  <a:rPr lang="cs-CZ">
                    <a:noFill/>
                  </a:rPr>
                  <a:t> </a:t>
                </a:r>
              </a:p>
            </p:txBody>
          </p:sp>
        </mc:Fallback>
      </mc:AlternateContent>
    </p:spTree>
    <p:extLst>
      <p:ext uri="{BB962C8B-B14F-4D97-AF65-F5344CB8AC3E}">
        <p14:creationId xmlns:p14="http://schemas.microsoft.com/office/powerpoint/2010/main" val="4077836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1. Struktura a vlastnosti plynů</a:t>
            </a: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1.5 Kruhový děj s IP.</a:t>
            </a:r>
            <a:endParaRPr lang="cs-CZ" sz="2800" dirty="0">
              <a:solidFill>
                <a:srgbClr val="FF0000"/>
              </a:solidFill>
            </a:endParaRPr>
          </a:p>
        </p:txBody>
      </p:sp>
      <p:sp>
        <p:nvSpPr>
          <p:cNvPr id="8" name="Obdélník 7"/>
          <p:cNvSpPr/>
          <p:nvPr/>
        </p:nvSpPr>
        <p:spPr>
          <a:xfrm>
            <a:off x="7036" y="1455167"/>
            <a:ext cx="9136964" cy="461665"/>
          </a:xfrm>
          <a:prstGeom prst="rect">
            <a:avLst/>
          </a:prstGeom>
        </p:spPr>
        <p:txBody>
          <a:bodyPr wrap="square">
            <a:spAutoFit/>
          </a:bodyPr>
          <a:lstStyle/>
          <a:p>
            <a:r>
              <a:rPr lang="cs-CZ" sz="2400" b="1" dirty="0" smtClean="0">
                <a:solidFill>
                  <a:srgbClr val="00B0F0"/>
                </a:solidFill>
              </a:rPr>
              <a:t>Práce vykonaná plynem při proměnném tlaku</a:t>
            </a:r>
            <a:endParaRPr lang="cs-CZ" sz="2000" b="1" dirty="0"/>
          </a:p>
        </p:txBody>
      </p:sp>
      <p:sp>
        <p:nvSpPr>
          <p:cNvPr id="7" name="TextovéPole 6"/>
          <p:cNvSpPr txBox="1"/>
          <p:nvPr/>
        </p:nvSpPr>
        <p:spPr>
          <a:xfrm>
            <a:off x="5508178" y="1916832"/>
            <a:ext cx="3635821" cy="369332"/>
          </a:xfrm>
          <a:prstGeom prst="rect">
            <a:avLst/>
          </a:prstGeom>
          <a:noFill/>
        </p:spPr>
        <p:txBody>
          <a:bodyPr wrap="square" rtlCol="0">
            <a:spAutoFit/>
          </a:bodyPr>
          <a:lstStyle/>
          <a:p>
            <a:pPr marL="285750" indent="-285750">
              <a:buFont typeface="Wingdings" panose="05000000000000000000" pitchFamily="2" charset="2"/>
              <a:buChar char="§"/>
            </a:pPr>
            <a:r>
              <a:rPr lang="cs-CZ" dirty="0" smtClean="0">
                <a:cs typeface="Times New Roman CE" panose="02020603050405020304" pitchFamily="18" charset="0"/>
              </a:rPr>
              <a:t>Např. </a:t>
            </a:r>
            <a:r>
              <a:rPr lang="cs-CZ" i="1" dirty="0" smtClean="0">
                <a:latin typeface="Times New Roman CE" panose="02020603050405020304" pitchFamily="18" charset="0"/>
                <a:cs typeface="Times New Roman CE" panose="02020603050405020304" pitchFamily="18" charset="0"/>
              </a:rPr>
              <a:t>T</a:t>
            </a:r>
            <a:r>
              <a:rPr lang="cs-CZ" dirty="0" smtClean="0"/>
              <a:t> = </a:t>
            </a:r>
            <a:r>
              <a:rPr lang="cs-CZ" dirty="0" err="1" smtClean="0"/>
              <a:t>konst</a:t>
            </a:r>
            <a:r>
              <a:rPr lang="cs-CZ" dirty="0" smtClean="0"/>
              <a:t>. – izotermický děj</a:t>
            </a:r>
          </a:p>
        </p:txBody>
      </p:sp>
      <mc:AlternateContent xmlns:mc="http://schemas.openxmlformats.org/markup-compatibility/2006" xmlns:a14="http://schemas.microsoft.com/office/drawing/2010/main">
        <mc:Choice Requires="a14">
          <p:sp>
            <p:nvSpPr>
              <p:cNvPr id="6" name="TextovéPole 5"/>
              <p:cNvSpPr txBox="1"/>
              <p:nvPr/>
            </p:nvSpPr>
            <p:spPr>
              <a:xfrm>
                <a:off x="6273064" y="3070449"/>
                <a:ext cx="2016224" cy="1004877"/>
              </a:xfrm>
              <a:prstGeom prst="rect">
                <a:avLst/>
              </a:prstGeom>
              <a:solidFill>
                <a:srgbClr val="FFFF00"/>
              </a:solidFill>
            </p:spPr>
            <p:txBody>
              <a:bodyPr wrap="square" lIns="0" tIns="36000" rIns="0" bIns="72000" rtlCol="0">
                <a:spAutoFit/>
              </a:bodyPr>
              <a:lstStyle/>
              <a:p>
                <a:pPr/>
                <a14:m>
                  <m:oMathPara xmlns:m="http://schemas.openxmlformats.org/officeDocument/2006/math">
                    <m:oMathParaPr>
                      <m:jc m:val="centerGroup"/>
                    </m:oMathParaPr>
                    <m:oMath xmlns:m="http://schemas.openxmlformats.org/officeDocument/2006/math">
                      <m:r>
                        <a:rPr lang="cs-CZ" b="1" i="1" smtClean="0">
                          <a:solidFill>
                            <a:srgbClr val="FF0000"/>
                          </a:solidFill>
                          <a:latin typeface="Cambria Math" panose="02040503050406030204" pitchFamily="18" charset="0"/>
                        </a:rPr>
                        <m:t>𝑾</m:t>
                      </m:r>
                      <m:r>
                        <a:rPr lang="cs-CZ" b="1" i="1" smtClean="0">
                          <a:solidFill>
                            <a:srgbClr val="FF0000"/>
                          </a:solidFill>
                          <a:latin typeface="Cambria Math" panose="02040503050406030204" pitchFamily="18" charset="0"/>
                        </a:rPr>
                        <m:t>=</m:t>
                      </m:r>
                      <m:nary>
                        <m:naryPr>
                          <m:limLoc m:val="undOvr"/>
                          <m:ctrlPr>
                            <a:rPr lang="cs-CZ" b="1" i="1" smtClean="0">
                              <a:solidFill>
                                <a:srgbClr val="FF0000"/>
                              </a:solidFill>
                              <a:latin typeface="Cambria Math" panose="02040503050406030204" pitchFamily="18" charset="0"/>
                            </a:rPr>
                          </m:ctrlPr>
                        </m:naryPr>
                        <m:sub>
                          <m:sSub>
                            <m:sSubPr>
                              <m:ctrlPr>
                                <a:rPr lang="cs-CZ" b="1" i="1" smtClean="0">
                                  <a:solidFill>
                                    <a:srgbClr val="FF0000"/>
                                  </a:solidFill>
                                  <a:latin typeface="Cambria Math" panose="02040503050406030204" pitchFamily="18" charset="0"/>
                                </a:rPr>
                              </m:ctrlPr>
                            </m:sSubPr>
                            <m:e>
                              <m:r>
                                <a:rPr lang="cs-CZ" b="1" i="1" smtClean="0">
                                  <a:solidFill>
                                    <a:srgbClr val="FF0000"/>
                                  </a:solidFill>
                                  <a:latin typeface="Cambria Math" panose="02040503050406030204" pitchFamily="18" charset="0"/>
                                </a:rPr>
                                <m:t>𝑽</m:t>
                              </m:r>
                            </m:e>
                            <m:sub>
                              <m:r>
                                <a:rPr lang="cs-CZ" b="1" i="1" smtClean="0">
                                  <a:solidFill>
                                    <a:srgbClr val="FF0000"/>
                                  </a:solidFill>
                                  <a:latin typeface="Cambria Math" panose="02040503050406030204" pitchFamily="18" charset="0"/>
                                </a:rPr>
                                <m:t>𝟏</m:t>
                              </m:r>
                            </m:sub>
                          </m:sSub>
                        </m:sub>
                        <m:sup>
                          <m:sSub>
                            <m:sSubPr>
                              <m:ctrlPr>
                                <a:rPr lang="cs-CZ" b="1" i="1" smtClean="0">
                                  <a:solidFill>
                                    <a:srgbClr val="FF0000"/>
                                  </a:solidFill>
                                  <a:latin typeface="Cambria Math" panose="02040503050406030204" pitchFamily="18" charset="0"/>
                                </a:rPr>
                              </m:ctrlPr>
                            </m:sSubPr>
                            <m:e>
                              <m:r>
                                <a:rPr lang="cs-CZ" b="1" i="1" smtClean="0">
                                  <a:solidFill>
                                    <a:srgbClr val="FF0000"/>
                                  </a:solidFill>
                                  <a:latin typeface="Cambria Math" panose="02040503050406030204" pitchFamily="18" charset="0"/>
                                </a:rPr>
                                <m:t>𝑽</m:t>
                              </m:r>
                            </m:e>
                            <m:sub>
                              <m:r>
                                <a:rPr lang="cs-CZ" b="1" i="1" smtClean="0">
                                  <a:solidFill>
                                    <a:srgbClr val="FF0000"/>
                                  </a:solidFill>
                                  <a:latin typeface="Cambria Math" panose="02040503050406030204" pitchFamily="18" charset="0"/>
                                </a:rPr>
                                <m:t>𝟐</m:t>
                              </m:r>
                            </m:sub>
                          </m:sSub>
                        </m:sup>
                        <m:e>
                          <m:r>
                            <a:rPr lang="cs-CZ" b="1" i="1" smtClean="0">
                              <a:solidFill>
                                <a:srgbClr val="FF0000"/>
                              </a:solidFill>
                              <a:latin typeface="Cambria Math" panose="02040503050406030204" pitchFamily="18" charset="0"/>
                            </a:rPr>
                            <m:t>𝒑</m:t>
                          </m:r>
                        </m:e>
                      </m:nary>
                      <m:r>
                        <a:rPr lang="cs-CZ" b="1" i="1" smtClean="0">
                          <a:solidFill>
                            <a:srgbClr val="FF0000"/>
                          </a:solidFill>
                          <a:latin typeface="Cambria Math" panose="02040503050406030204" pitchFamily="18" charset="0"/>
                        </a:rPr>
                        <m:t> </m:t>
                      </m:r>
                      <m:r>
                        <a:rPr lang="cs-CZ" b="1" i="1" smtClean="0">
                          <a:solidFill>
                            <a:srgbClr val="FF0000"/>
                          </a:solidFill>
                          <a:latin typeface="Cambria Math" panose="02040503050406030204" pitchFamily="18" charset="0"/>
                        </a:rPr>
                        <m:t>𝒅𝑽</m:t>
                      </m:r>
                    </m:oMath>
                  </m:oMathPara>
                </a14:m>
                <a:endParaRPr lang="cs-CZ" b="1" dirty="0">
                  <a:solidFill>
                    <a:srgbClr val="FF0000"/>
                  </a:solidFill>
                </a:endParaRPr>
              </a:p>
            </p:txBody>
          </p:sp>
        </mc:Choice>
        <mc:Fallback xmlns="">
          <p:sp>
            <p:nvSpPr>
              <p:cNvPr id="6" name="TextovéPole 5"/>
              <p:cNvSpPr txBox="1">
                <a:spLocks noRot="1" noChangeAspect="1" noMove="1" noResize="1" noEditPoints="1" noAdjustHandles="1" noChangeArrowheads="1" noChangeShapeType="1" noTextEdit="1"/>
              </p:cNvSpPr>
              <p:nvPr/>
            </p:nvSpPr>
            <p:spPr>
              <a:xfrm>
                <a:off x="6273064" y="3070449"/>
                <a:ext cx="2016224" cy="1004877"/>
              </a:xfrm>
              <a:prstGeom prst="rect">
                <a:avLst/>
              </a:prstGeom>
              <a:blipFill>
                <a:blip r:embed="rId2"/>
                <a:stretch>
                  <a:fillRect/>
                </a:stretch>
              </a:blipFill>
            </p:spPr>
            <p:txBody>
              <a:bodyPr/>
              <a:lstStyle/>
              <a:p>
                <a:r>
                  <a:rPr lang="cs-CZ">
                    <a:noFill/>
                  </a:rPr>
                  <a:t> </a:t>
                </a:r>
              </a:p>
            </p:txBody>
          </p:sp>
        </mc:Fallback>
      </mc:AlternateContent>
      <p:sp>
        <p:nvSpPr>
          <p:cNvPr id="12" name="TextovéPole 11"/>
          <p:cNvSpPr txBox="1"/>
          <p:nvPr/>
        </p:nvSpPr>
        <p:spPr>
          <a:xfrm>
            <a:off x="5526108" y="2282402"/>
            <a:ext cx="3510136" cy="646331"/>
          </a:xfrm>
          <a:prstGeom prst="rect">
            <a:avLst/>
          </a:prstGeom>
          <a:noFill/>
        </p:spPr>
        <p:txBody>
          <a:bodyPr wrap="square" rtlCol="0">
            <a:spAutoFit/>
          </a:bodyPr>
          <a:lstStyle/>
          <a:p>
            <a:pPr marL="285750" indent="-285750">
              <a:buFont typeface="Wingdings" panose="05000000000000000000" pitchFamily="2" charset="2"/>
              <a:buChar char="§"/>
            </a:pPr>
            <a:r>
              <a:rPr lang="cs-CZ" b="1" dirty="0" smtClean="0">
                <a:solidFill>
                  <a:srgbClr val="FF0000"/>
                </a:solidFill>
                <a:cs typeface="Times New Roman CE" panose="02020603050405020304" pitchFamily="18" charset="0"/>
              </a:rPr>
              <a:t>Práce vykonaná plynem při proměnném tlaku</a:t>
            </a:r>
            <a:endParaRPr lang="cs-CZ" b="1" dirty="0" smtClean="0">
              <a:solidFill>
                <a:srgbClr val="FF0000"/>
              </a:solidFill>
            </a:endParaRPr>
          </a:p>
        </p:txBody>
      </p:sp>
      <p:sp>
        <p:nvSpPr>
          <p:cNvPr id="13" name="TextovéPole 12"/>
          <p:cNvSpPr txBox="1"/>
          <p:nvPr/>
        </p:nvSpPr>
        <p:spPr>
          <a:xfrm>
            <a:off x="5516629" y="4151726"/>
            <a:ext cx="3627370" cy="1015663"/>
          </a:xfrm>
          <a:prstGeom prst="rect">
            <a:avLst/>
          </a:prstGeom>
          <a:noFill/>
        </p:spPr>
        <p:txBody>
          <a:bodyPr wrap="square" rtlCol="0">
            <a:spAutoFit/>
          </a:bodyPr>
          <a:lstStyle/>
          <a:p>
            <a:pPr marL="285750" indent="-285750">
              <a:buFont typeface="Wingdings" panose="05000000000000000000" pitchFamily="2" charset="2"/>
              <a:buChar char="§"/>
            </a:pPr>
            <a:r>
              <a:rPr lang="cs-CZ" sz="2000" b="1" dirty="0" smtClean="0">
                <a:solidFill>
                  <a:srgbClr val="FF0000"/>
                </a:solidFill>
              </a:rPr>
              <a:t>Graficky lze práci znázornit jako obsah plochy pod izotermou v </a:t>
            </a:r>
            <a:r>
              <a:rPr lang="cs-CZ" sz="2000" b="1" i="1" dirty="0" err="1" smtClean="0">
                <a:solidFill>
                  <a:srgbClr val="FF0000"/>
                </a:solidFill>
                <a:latin typeface="Times New Roman CE" panose="02020603050405020304" pitchFamily="18" charset="0"/>
                <a:cs typeface="Times New Roman CE" panose="02020603050405020304" pitchFamily="18" charset="0"/>
              </a:rPr>
              <a:t>pV</a:t>
            </a:r>
            <a:r>
              <a:rPr lang="cs-CZ" sz="2000" b="1" dirty="0" smtClean="0">
                <a:solidFill>
                  <a:srgbClr val="FF0000"/>
                </a:solidFill>
              </a:rPr>
              <a:t> diagramu</a:t>
            </a:r>
          </a:p>
        </p:txBody>
      </p:sp>
      <p:pic>
        <p:nvPicPr>
          <p:cNvPr id="2" name="Obrázek 1"/>
          <p:cNvPicPr>
            <a:picLocks noChangeAspect="1"/>
          </p:cNvPicPr>
          <p:nvPr/>
        </p:nvPicPr>
        <p:blipFill>
          <a:blip r:embed="rId3"/>
          <a:stretch>
            <a:fillRect/>
          </a:stretch>
        </p:blipFill>
        <p:spPr>
          <a:xfrm>
            <a:off x="111550" y="1944962"/>
            <a:ext cx="5400675" cy="2914650"/>
          </a:xfrm>
          <a:prstGeom prst="rect">
            <a:avLst/>
          </a:prstGeom>
        </p:spPr>
      </p:pic>
    </p:spTree>
    <p:extLst>
      <p:ext uri="{BB962C8B-B14F-4D97-AF65-F5344CB8AC3E}">
        <p14:creationId xmlns:p14="http://schemas.microsoft.com/office/powerpoint/2010/main" val="2224511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1. Struktura a vlastnosti plynů</a:t>
            </a: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1.5 Kruhový děj s IP</a:t>
            </a:r>
            <a:endParaRPr lang="cs-CZ" sz="2800" dirty="0">
              <a:solidFill>
                <a:srgbClr val="FF0000"/>
              </a:solidFill>
            </a:endParaRPr>
          </a:p>
        </p:txBody>
      </p:sp>
      <p:sp>
        <p:nvSpPr>
          <p:cNvPr id="8" name="Obdélník 7"/>
          <p:cNvSpPr/>
          <p:nvPr/>
        </p:nvSpPr>
        <p:spPr>
          <a:xfrm>
            <a:off x="7036" y="1455167"/>
            <a:ext cx="9136964" cy="461665"/>
          </a:xfrm>
          <a:prstGeom prst="rect">
            <a:avLst/>
          </a:prstGeom>
        </p:spPr>
        <p:txBody>
          <a:bodyPr wrap="square">
            <a:spAutoFit/>
          </a:bodyPr>
          <a:lstStyle/>
          <a:p>
            <a:r>
              <a:rPr lang="cs-CZ" sz="2400" b="1" dirty="0" smtClean="0">
                <a:solidFill>
                  <a:srgbClr val="00B0F0"/>
                </a:solidFill>
              </a:rPr>
              <a:t>Kruhový děj</a:t>
            </a:r>
            <a:endParaRPr lang="cs-CZ" sz="2000" b="1" dirty="0"/>
          </a:p>
        </p:txBody>
      </p:sp>
      <p:sp>
        <p:nvSpPr>
          <p:cNvPr id="7" name="TextovéPole 6"/>
          <p:cNvSpPr txBox="1"/>
          <p:nvPr/>
        </p:nvSpPr>
        <p:spPr>
          <a:xfrm>
            <a:off x="5419662" y="1916832"/>
            <a:ext cx="3635821" cy="2862322"/>
          </a:xfrm>
          <a:prstGeom prst="rect">
            <a:avLst/>
          </a:prstGeom>
          <a:noFill/>
        </p:spPr>
        <p:txBody>
          <a:bodyPr wrap="square" rtlCol="0">
            <a:spAutoFit/>
          </a:bodyPr>
          <a:lstStyle/>
          <a:p>
            <a:pPr marL="285750" indent="-285750">
              <a:buFont typeface="Wingdings" panose="05000000000000000000" pitchFamily="2" charset="2"/>
              <a:buChar char="§"/>
            </a:pPr>
            <a:r>
              <a:rPr lang="cs-CZ" dirty="0">
                <a:cs typeface="Times New Roman CE" panose="02020603050405020304" pitchFamily="18" charset="0"/>
              </a:rPr>
              <a:t>k</a:t>
            </a:r>
            <a:r>
              <a:rPr lang="cs-CZ" dirty="0" smtClean="0">
                <a:cs typeface="Times New Roman CE" panose="02020603050405020304" pitchFamily="18" charset="0"/>
              </a:rPr>
              <a:t>onečný stav je totožný s počátečním</a:t>
            </a:r>
          </a:p>
          <a:p>
            <a:pPr marL="285750" indent="-285750">
              <a:buFont typeface="Wingdings" panose="05000000000000000000" pitchFamily="2" charset="2"/>
              <a:buChar char="§"/>
            </a:pPr>
            <a:r>
              <a:rPr lang="cs-CZ" dirty="0">
                <a:cs typeface="Times New Roman CE" panose="02020603050405020304" pitchFamily="18" charset="0"/>
              </a:rPr>
              <a:t>s</a:t>
            </a:r>
            <a:r>
              <a:rPr lang="cs-CZ" dirty="0" smtClean="0">
                <a:cs typeface="Times New Roman CE" panose="02020603050405020304" pitchFamily="18" charset="0"/>
              </a:rPr>
              <a:t>troj pracuje mezi teplotou </a:t>
            </a:r>
            <a:r>
              <a:rPr lang="cs-CZ" i="1" dirty="0" smtClean="0">
                <a:latin typeface="Times New Roman CE" panose="02020603050405020304" pitchFamily="18" charset="0"/>
                <a:cs typeface="Times New Roman CE" panose="02020603050405020304" pitchFamily="18" charset="0"/>
              </a:rPr>
              <a:t>T</a:t>
            </a:r>
            <a:r>
              <a:rPr lang="cs-CZ" baseline="-25000" dirty="0" smtClean="0">
                <a:latin typeface="Times New Roman CE" panose="02020603050405020304" pitchFamily="18" charset="0"/>
                <a:cs typeface="Times New Roman CE" panose="02020603050405020304" pitchFamily="18" charset="0"/>
              </a:rPr>
              <a:t>1</a:t>
            </a:r>
            <a:r>
              <a:rPr lang="cs-CZ" dirty="0" smtClean="0">
                <a:cs typeface="Times New Roman CE" panose="02020603050405020304" pitchFamily="18" charset="0"/>
              </a:rPr>
              <a:t> a </a:t>
            </a:r>
            <a:r>
              <a:rPr lang="cs-CZ" i="1" dirty="0" smtClean="0">
                <a:latin typeface="Times New Roman CE" panose="02020603050405020304" pitchFamily="18" charset="0"/>
                <a:cs typeface="Times New Roman CE" panose="02020603050405020304" pitchFamily="18" charset="0"/>
              </a:rPr>
              <a:t>T</a:t>
            </a:r>
            <a:r>
              <a:rPr lang="cs-CZ" baseline="-25000" dirty="0" smtClean="0">
                <a:latin typeface="Times New Roman CE" panose="02020603050405020304" pitchFamily="18" charset="0"/>
                <a:cs typeface="Times New Roman CE" panose="02020603050405020304" pitchFamily="18" charset="0"/>
              </a:rPr>
              <a:t>2</a:t>
            </a:r>
          </a:p>
          <a:p>
            <a:pPr marL="285750" indent="-285750">
              <a:buFont typeface="Wingdings" panose="05000000000000000000" pitchFamily="2" charset="2"/>
              <a:buChar char="§"/>
            </a:pPr>
            <a:r>
              <a:rPr lang="cs-CZ" dirty="0" smtClean="0">
                <a:latin typeface="Times New Roman CE" panose="02020603050405020304" pitchFamily="18" charset="0"/>
                <a:cs typeface="Times New Roman CE" panose="02020603050405020304" pitchFamily="18" charset="0"/>
              </a:rPr>
              <a:t>Celková změna vnitřní energie </a:t>
            </a:r>
            <a:r>
              <a:rPr lang="cs-CZ" b="1" dirty="0" smtClean="0">
                <a:solidFill>
                  <a:srgbClr val="FF0000"/>
                </a:solidFill>
                <a:latin typeface="Times New Roman CE" panose="02020603050405020304" pitchFamily="18" charset="0"/>
                <a:cs typeface="Times New Roman CE" panose="02020603050405020304" pitchFamily="18" charset="0"/>
              </a:rPr>
              <a:t>∆</a:t>
            </a:r>
            <a:r>
              <a:rPr lang="cs-CZ" b="1" i="1" dirty="0" smtClean="0">
                <a:solidFill>
                  <a:srgbClr val="FF0000"/>
                </a:solidFill>
                <a:latin typeface="Times New Roman CE" panose="02020603050405020304" pitchFamily="18" charset="0"/>
                <a:cs typeface="Times New Roman CE" panose="02020603050405020304" pitchFamily="18" charset="0"/>
              </a:rPr>
              <a:t>U</a:t>
            </a:r>
            <a:r>
              <a:rPr lang="cs-CZ" b="1" dirty="0" smtClean="0">
                <a:solidFill>
                  <a:srgbClr val="FF0000"/>
                </a:solidFill>
                <a:latin typeface="Times New Roman CE" panose="02020603050405020304" pitchFamily="18" charset="0"/>
                <a:cs typeface="Times New Roman CE" panose="02020603050405020304" pitchFamily="18" charset="0"/>
              </a:rPr>
              <a:t> = 0 J</a:t>
            </a:r>
          </a:p>
          <a:p>
            <a:pPr marL="285750" indent="-285750">
              <a:buFont typeface="Wingdings" panose="05000000000000000000" pitchFamily="2" charset="2"/>
              <a:buChar char="§"/>
            </a:pPr>
            <a:r>
              <a:rPr lang="cs-CZ" b="1" dirty="0" smtClean="0">
                <a:solidFill>
                  <a:srgbClr val="FF0000"/>
                </a:solidFill>
                <a:latin typeface="Times New Roman CE" panose="02020603050405020304" pitchFamily="18" charset="0"/>
                <a:cs typeface="Times New Roman CE" panose="02020603050405020304" pitchFamily="18" charset="0"/>
              </a:rPr>
              <a:t>Ohřívač – těleso, od kterého plyn přijal teplo Q</a:t>
            </a:r>
            <a:r>
              <a:rPr lang="cs-CZ" b="1" baseline="-25000" dirty="0" smtClean="0">
                <a:solidFill>
                  <a:srgbClr val="FF0000"/>
                </a:solidFill>
                <a:latin typeface="Times New Roman CE" panose="02020603050405020304" pitchFamily="18" charset="0"/>
                <a:cs typeface="Times New Roman CE" panose="02020603050405020304" pitchFamily="18" charset="0"/>
              </a:rPr>
              <a:t>1</a:t>
            </a:r>
          </a:p>
          <a:p>
            <a:pPr marL="285750" indent="-285750">
              <a:buFont typeface="Wingdings" panose="05000000000000000000" pitchFamily="2" charset="2"/>
              <a:buChar char="§"/>
            </a:pPr>
            <a:r>
              <a:rPr lang="cs-CZ" b="1" dirty="0" smtClean="0">
                <a:solidFill>
                  <a:srgbClr val="FF0000"/>
                </a:solidFill>
                <a:latin typeface="Times New Roman CE" panose="02020603050405020304" pitchFamily="18" charset="0"/>
                <a:cs typeface="Times New Roman CE" panose="02020603050405020304" pitchFamily="18" charset="0"/>
              </a:rPr>
              <a:t>Chladič  - těleso, kterému plyn odevzdal teplo Q</a:t>
            </a:r>
            <a:r>
              <a:rPr lang="cs-CZ" b="1" baseline="-25000" dirty="0" smtClean="0">
                <a:solidFill>
                  <a:srgbClr val="FF0000"/>
                </a:solidFill>
                <a:latin typeface="Times New Roman CE" panose="02020603050405020304" pitchFamily="18" charset="0"/>
                <a:cs typeface="Times New Roman CE" panose="02020603050405020304" pitchFamily="18" charset="0"/>
              </a:rPr>
              <a:t>2</a:t>
            </a:r>
          </a:p>
        </p:txBody>
      </p:sp>
      <p:pic>
        <p:nvPicPr>
          <p:cNvPr id="3" name="Obrázek 2"/>
          <p:cNvPicPr>
            <a:picLocks noChangeAspect="1"/>
          </p:cNvPicPr>
          <p:nvPr/>
        </p:nvPicPr>
        <p:blipFill>
          <a:blip r:embed="rId2"/>
          <a:stretch>
            <a:fillRect/>
          </a:stretch>
        </p:blipFill>
        <p:spPr>
          <a:xfrm>
            <a:off x="107504" y="1916832"/>
            <a:ext cx="5211690" cy="2520280"/>
          </a:xfrm>
          <a:prstGeom prst="rect">
            <a:avLst/>
          </a:prstGeom>
        </p:spPr>
      </p:pic>
      <p:pic>
        <p:nvPicPr>
          <p:cNvPr id="4" name="Obrázek 3"/>
          <p:cNvPicPr>
            <a:picLocks noChangeAspect="1"/>
          </p:cNvPicPr>
          <p:nvPr/>
        </p:nvPicPr>
        <p:blipFill>
          <a:blip r:embed="rId3"/>
          <a:stretch>
            <a:fillRect/>
          </a:stretch>
        </p:blipFill>
        <p:spPr>
          <a:xfrm>
            <a:off x="5970747" y="5013176"/>
            <a:ext cx="2533650" cy="1371600"/>
          </a:xfrm>
          <a:prstGeom prst="rect">
            <a:avLst/>
          </a:prstGeom>
        </p:spPr>
      </p:pic>
      <p:sp>
        <p:nvSpPr>
          <p:cNvPr id="14" name="Obdélník 13"/>
          <p:cNvSpPr/>
          <p:nvPr/>
        </p:nvSpPr>
        <p:spPr>
          <a:xfrm>
            <a:off x="0" y="4552226"/>
            <a:ext cx="5419662" cy="461665"/>
          </a:xfrm>
          <a:prstGeom prst="rect">
            <a:avLst/>
          </a:prstGeom>
        </p:spPr>
        <p:txBody>
          <a:bodyPr wrap="square">
            <a:spAutoFit/>
          </a:bodyPr>
          <a:lstStyle/>
          <a:p>
            <a:r>
              <a:rPr lang="cs-CZ" sz="2400" b="1" dirty="0" err="1" smtClean="0">
                <a:solidFill>
                  <a:srgbClr val="00B0F0"/>
                </a:solidFill>
              </a:rPr>
              <a:t>Carnotův</a:t>
            </a:r>
            <a:r>
              <a:rPr lang="cs-CZ" sz="2400" b="1" dirty="0" smtClean="0">
                <a:solidFill>
                  <a:srgbClr val="00B0F0"/>
                </a:solidFill>
              </a:rPr>
              <a:t> cyklus</a:t>
            </a:r>
            <a:endParaRPr lang="cs-CZ" sz="2000" b="1" dirty="0"/>
          </a:p>
        </p:txBody>
      </p:sp>
      <p:sp>
        <p:nvSpPr>
          <p:cNvPr id="5" name="TextovéPole 4"/>
          <p:cNvSpPr txBox="1"/>
          <p:nvPr/>
        </p:nvSpPr>
        <p:spPr>
          <a:xfrm>
            <a:off x="3153458" y="4552226"/>
            <a:ext cx="2632979" cy="1200329"/>
          </a:xfrm>
          <a:prstGeom prst="rect">
            <a:avLst/>
          </a:prstGeom>
          <a:noFill/>
        </p:spPr>
        <p:txBody>
          <a:bodyPr wrap="square" rtlCol="0">
            <a:spAutoFit/>
          </a:bodyPr>
          <a:lstStyle/>
          <a:p>
            <a:pPr marL="285750" indent="-285750">
              <a:buFont typeface="Wingdings" panose="05000000000000000000" pitchFamily="2" charset="2"/>
              <a:buChar char="§"/>
            </a:pPr>
            <a:r>
              <a:rPr lang="cs-CZ" dirty="0" smtClean="0"/>
              <a:t>2 izotermické a </a:t>
            </a:r>
            <a:br>
              <a:rPr lang="cs-CZ" dirty="0" smtClean="0"/>
            </a:br>
            <a:r>
              <a:rPr lang="cs-CZ" dirty="0" smtClean="0"/>
              <a:t>2 adiabatické děje</a:t>
            </a:r>
          </a:p>
          <a:p>
            <a:pPr marL="285750" indent="-285750">
              <a:buFont typeface="Wingdings" panose="05000000000000000000" pitchFamily="2" charset="2"/>
              <a:buChar char="§"/>
            </a:pPr>
            <a:r>
              <a:rPr lang="cs-CZ" b="1" dirty="0" smtClean="0">
                <a:solidFill>
                  <a:srgbClr val="FF0000"/>
                </a:solidFill>
              </a:rPr>
              <a:t>Účinnost </a:t>
            </a:r>
            <a:r>
              <a:rPr lang="cs-CZ" b="1" dirty="0" err="1" smtClean="0">
                <a:solidFill>
                  <a:srgbClr val="FF0000"/>
                </a:solidFill>
              </a:rPr>
              <a:t>Carnotova</a:t>
            </a:r>
            <a:r>
              <a:rPr lang="cs-CZ" b="1" dirty="0" smtClean="0">
                <a:solidFill>
                  <a:srgbClr val="FF0000"/>
                </a:solidFill>
              </a:rPr>
              <a:t> cyklu</a:t>
            </a:r>
            <a:endParaRPr lang="cs-CZ" b="1" dirty="0">
              <a:solidFill>
                <a:srgbClr val="FF0000"/>
              </a:solidFill>
            </a:endParaRPr>
          </a:p>
        </p:txBody>
      </p:sp>
      <p:pic>
        <p:nvPicPr>
          <p:cNvPr id="9" name="Obrázek 8"/>
          <p:cNvPicPr>
            <a:picLocks noChangeAspect="1"/>
          </p:cNvPicPr>
          <p:nvPr/>
        </p:nvPicPr>
        <p:blipFill>
          <a:blip r:embed="rId4"/>
          <a:stretch>
            <a:fillRect/>
          </a:stretch>
        </p:blipFill>
        <p:spPr>
          <a:xfrm>
            <a:off x="107504" y="4995137"/>
            <a:ext cx="3024833" cy="1721945"/>
          </a:xfrm>
          <a:prstGeom prst="rect">
            <a:avLst/>
          </a:prstGeom>
        </p:spPr>
      </p:pic>
      <p:pic>
        <p:nvPicPr>
          <p:cNvPr id="10" name="Obrázek 9"/>
          <p:cNvPicPr>
            <a:picLocks noChangeAspect="1"/>
          </p:cNvPicPr>
          <p:nvPr/>
        </p:nvPicPr>
        <p:blipFill>
          <a:blip r:embed="rId5"/>
          <a:stretch>
            <a:fillRect/>
          </a:stretch>
        </p:blipFill>
        <p:spPr>
          <a:xfrm>
            <a:off x="3357562" y="5752555"/>
            <a:ext cx="2428875" cy="952500"/>
          </a:xfrm>
          <a:prstGeom prst="rect">
            <a:avLst/>
          </a:prstGeom>
        </p:spPr>
      </p:pic>
    </p:spTree>
    <p:extLst>
      <p:ext uri="{BB962C8B-B14F-4D97-AF65-F5344CB8AC3E}">
        <p14:creationId xmlns:p14="http://schemas.microsoft.com/office/powerpoint/2010/main" val="4203655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uličkové perpetuum mobile – MAREK KŘÍ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4509" y="4869160"/>
            <a:ext cx="2590924" cy="1943193"/>
          </a:xfrm>
          <a:prstGeom prst="rect">
            <a:avLst/>
          </a:prstGeom>
          <a:noFill/>
          <a:extLst>
            <a:ext uri="{909E8E84-426E-40DD-AFC4-6F175D3DCCD1}">
              <a14:hiddenFill xmlns:a14="http://schemas.microsoft.com/office/drawing/2010/main">
                <a:solidFill>
                  <a:srgbClr val="FFFFFF"/>
                </a:solidFill>
              </a14:hiddenFill>
            </a:ext>
          </a:extLst>
        </p:spPr>
      </p:pic>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1. Struktura a vlastnosti plynů</a:t>
            </a: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1.6 Druhý a třetí termodynamický zákon</a:t>
            </a:r>
            <a:endParaRPr lang="cs-CZ" sz="2800" dirty="0">
              <a:solidFill>
                <a:srgbClr val="FF0000"/>
              </a:solidFill>
            </a:endParaRPr>
          </a:p>
        </p:txBody>
      </p:sp>
      <p:sp>
        <p:nvSpPr>
          <p:cNvPr id="8" name="Obdélník 7"/>
          <p:cNvSpPr/>
          <p:nvPr/>
        </p:nvSpPr>
        <p:spPr>
          <a:xfrm>
            <a:off x="7036" y="1455167"/>
            <a:ext cx="3916892" cy="461665"/>
          </a:xfrm>
          <a:prstGeom prst="rect">
            <a:avLst/>
          </a:prstGeom>
        </p:spPr>
        <p:txBody>
          <a:bodyPr wrap="square">
            <a:spAutoFit/>
          </a:bodyPr>
          <a:lstStyle/>
          <a:p>
            <a:r>
              <a:rPr lang="cs-CZ" sz="2400" b="1" dirty="0" smtClean="0">
                <a:solidFill>
                  <a:srgbClr val="00B0F0"/>
                </a:solidFill>
              </a:rPr>
              <a:t>Perpetuum mobile II. druhu</a:t>
            </a:r>
            <a:endParaRPr lang="cs-CZ" sz="2000" b="1" dirty="0"/>
          </a:p>
        </p:txBody>
      </p:sp>
      <p:sp>
        <p:nvSpPr>
          <p:cNvPr id="7" name="TextovéPole 6"/>
          <p:cNvSpPr txBox="1"/>
          <p:nvPr/>
        </p:nvSpPr>
        <p:spPr>
          <a:xfrm>
            <a:off x="107504" y="1911360"/>
            <a:ext cx="3635821" cy="1200329"/>
          </a:xfrm>
          <a:prstGeom prst="rect">
            <a:avLst/>
          </a:prstGeom>
          <a:noFill/>
        </p:spPr>
        <p:txBody>
          <a:bodyPr wrap="square" rtlCol="0">
            <a:spAutoFit/>
          </a:bodyPr>
          <a:lstStyle/>
          <a:p>
            <a:pPr marL="285750" indent="-285750" algn="just">
              <a:buFont typeface="Wingdings" panose="05000000000000000000" pitchFamily="2" charset="2"/>
              <a:buChar char="§"/>
            </a:pPr>
            <a:r>
              <a:rPr lang="cs-CZ" dirty="0" smtClean="0">
                <a:cs typeface="Times New Roman CE" panose="02020603050405020304" pitchFamily="18" charset="0"/>
              </a:rPr>
              <a:t>Tepelný stroj, který koná stejně velkou práci, jako je teplo dodávané do stroje (žádné teplo se neodevzdá chladiči)</a:t>
            </a:r>
            <a:endParaRPr lang="cs-CZ" b="1" baseline="-25000" dirty="0" smtClean="0">
              <a:solidFill>
                <a:srgbClr val="FF0000"/>
              </a:solidFill>
              <a:latin typeface="Times New Roman CE" panose="02020603050405020304" pitchFamily="18" charset="0"/>
              <a:cs typeface="Times New Roman CE" panose="02020603050405020304" pitchFamily="18" charset="0"/>
            </a:endParaRPr>
          </a:p>
        </p:txBody>
      </p:sp>
      <p:sp>
        <p:nvSpPr>
          <p:cNvPr id="14" name="Obdélník 13"/>
          <p:cNvSpPr/>
          <p:nvPr/>
        </p:nvSpPr>
        <p:spPr>
          <a:xfrm>
            <a:off x="0" y="4869160"/>
            <a:ext cx="5419662" cy="461665"/>
          </a:xfrm>
          <a:prstGeom prst="rect">
            <a:avLst/>
          </a:prstGeom>
        </p:spPr>
        <p:txBody>
          <a:bodyPr wrap="square">
            <a:spAutoFit/>
          </a:bodyPr>
          <a:lstStyle/>
          <a:p>
            <a:r>
              <a:rPr lang="cs-CZ" sz="2400" b="1" dirty="0" smtClean="0">
                <a:solidFill>
                  <a:srgbClr val="00B0F0"/>
                </a:solidFill>
              </a:rPr>
              <a:t>Třetí termodynamický zákon</a:t>
            </a:r>
            <a:endParaRPr lang="cs-CZ" sz="2000" b="1" dirty="0"/>
          </a:p>
        </p:txBody>
      </p:sp>
      <p:sp>
        <p:nvSpPr>
          <p:cNvPr id="12" name="Obdélník 11"/>
          <p:cNvSpPr/>
          <p:nvPr/>
        </p:nvSpPr>
        <p:spPr>
          <a:xfrm>
            <a:off x="0" y="3104101"/>
            <a:ext cx="5419662" cy="461665"/>
          </a:xfrm>
          <a:prstGeom prst="rect">
            <a:avLst/>
          </a:prstGeom>
        </p:spPr>
        <p:txBody>
          <a:bodyPr wrap="square">
            <a:spAutoFit/>
          </a:bodyPr>
          <a:lstStyle/>
          <a:p>
            <a:r>
              <a:rPr lang="cs-CZ" sz="2400" b="1" dirty="0" smtClean="0">
                <a:solidFill>
                  <a:srgbClr val="00B0F0"/>
                </a:solidFill>
              </a:rPr>
              <a:t>Druhý termodynamický zákon</a:t>
            </a:r>
            <a:endParaRPr lang="cs-CZ" sz="2000" b="1" dirty="0"/>
          </a:p>
        </p:txBody>
      </p:sp>
      <p:sp>
        <p:nvSpPr>
          <p:cNvPr id="13" name="TextovéPole 12"/>
          <p:cNvSpPr txBox="1"/>
          <p:nvPr/>
        </p:nvSpPr>
        <p:spPr>
          <a:xfrm>
            <a:off x="107504" y="3558004"/>
            <a:ext cx="4896544" cy="1200329"/>
          </a:xfrm>
          <a:prstGeom prst="rect">
            <a:avLst/>
          </a:prstGeom>
          <a:noFill/>
        </p:spPr>
        <p:txBody>
          <a:bodyPr wrap="square" rtlCol="0">
            <a:spAutoFit/>
          </a:bodyPr>
          <a:lstStyle/>
          <a:p>
            <a:pPr marL="285750" indent="-285750">
              <a:buFont typeface="Wingdings" panose="05000000000000000000" pitchFamily="2" charset="2"/>
              <a:buChar char="§"/>
            </a:pPr>
            <a:r>
              <a:rPr lang="cs-CZ" dirty="0" smtClean="0">
                <a:cs typeface="Times New Roman CE" panose="02020603050405020304" pitchFamily="18" charset="0"/>
              </a:rPr>
              <a:t>Nelze sestrojit periodicky pracující tepelný stroj, který by jen přijímal teplo od ohřívače a konal stejně velkou práci</a:t>
            </a:r>
          </a:p>
          <a:p>
            <a:pPr marL="285750" indent="-285750">
              <a:buFont typeface="Wingdings" panose="05000000000000000000" pitchFamily="2" charset="2"/>
              <a:buChar char="§"/>
            </a:pPr>
            <a:r>
              <a:rPr lang="cs-CZ" b="1" dirty="0" smtClean="0">
                <a:solidFill>
                  <a:srgbClr val="FF0000"/>
                </a:solidFill>
                <a:cs typeface="Times New Roman CE" panose="02020603050405020304" pitchFamily="18" charset="0"/>
              </a:rPr>
              <a:t>Nelze sestrojit </a:t>
            </a:r>
            <a:r>
              <a:rPr lang="cs-CZ" b="1" dirty="0" err="1" smtClean="0">
                <a:solidFill>
                  <a:srgbClr val="FF0000"/>
                </a:solidFill>
                <a:cs typeface="Times New Roman CE" panose="02020603050405020304" pitchFamily="18" charset="0"/>
              </a:rPr>
              <a:t>perpettuum</a:t>
            </a:r>
            <a:r>
              <a:rPr lang="cs-CZ" b="1" dirty="0" smtClean="0">
                <a:solidFill>
                  <a:srgbClr val="FF0000"/>
                </a:solidFill>
                <a:cs typeface="Times New Roman CE" panose="02020603050405020304" pitchFamily="18" charset="0"/>
              </a:rPr>
              <a:t> mobile II. druhu</a:t>
            </a:r>
          </a:p>
        </p:txBody>
      </p:sp>
      <p:pic>
        <p:nvPicPr>
          <p:cNvPr id="2" name="Obrázek 1"/>
          <p:cNvPicPr>
            <a:picLocks noChangeAspect="1"/>
          </p:cNvPicPr>
          <p:nvPr/>
        </p:nvPicPr>
        <p:blipFill>
          <a:blip r:embed="rId3"/>
          <a:stretch>
            <a:fillRect/>
          </a:stretch>
        </p:blipFill>
        <p:spPr>
          <a:xfrm>
            <a:off x="5004048" y="1629379"/>
            <a:ext cx="3957240" cy="2331345"/>
          </a:xfrm>
          <a:prstGeom prst="rect">
            <a:avLst/>
          </a:prstGeom>
        </p:spPr>
      </p:pic>
      <p:sp>
        <p:nvSpPr>
          <p:cNvPr id="17" name="TextovéPole 16"/>
          <p:cNvSpPr txBox="1"/>
          <p:nvPr/>
        </p:nvSpPr>
        <p:spPr>
          <a:xfrm>
            <a:off x="107504" y="5330825"/>
            <a:ext cx="4896544" cy="923330"/>
          </a:xfrm>
          <a:prstGeom prst="rect">
            <a:avLst/>
          </a:prstGeom>
          <a:noFill/>
        </p:spPr>
        <p:txBody>
          <a:bodyPr wrap="square" rtlCol="0">
            <a:spAutoFit/>
          </a:bodyPr>
          <a:lstStyle/>
          <a:p>
            <a:pPr marL="285750" indent="-285750" algn="just">
              <a:buFont typeface="Wingdings" panose="05000000000000000000" pitchFamily="2" charset="2"/>
              <a:buChar char="§"/>
            </a:pPr>
            <a:r>
              <a:rPr lang="cs-CZ" b="1" dirty="0" smtClean="0">
                <a:solidFill>
                  <a:srgbClr val="FF0000"/>
                </a:solidFill>
                <a:cs typeface="Times New Roman CE" panose="02020603050405020304" pitchFamily="18" charset="0"/>
              </a:rPr>
              <a:t>Žádným konečným počtem kroků nelze dosáhnout při ochlazování teploty tělesa absolutní nuly (0 K)</a:t>
            </a:r>
          </a:p>
        </p:txBody>
      </p:sp>
      <p:sp>
        <p:nvSpPr>
          <p:cNvPr id="18" name="Obdélník 17"/>
          <p:cNvSpPr/>
          <p:nvPr/>
        </p:nvSpPr>
        <p:spPr>
          <a:xfrm>
            <a:off x="5004048" y="4327244"/>
            <a:ext cx="3957240" cy="461665"/>
          </a:xfrm>
          <a:prstGeom prst="rect">
            <a:avLst/>
          </a:prstGeom>
        </p:spPr>
        <p:txBody>
          <a:bodyPr wrap="square">
            <a:spAutoFit/>
          </a:bodyPr>
          <a:lstStyle/>
          <a:p>
            <a:r>
              <a:rPr lang="cs-CZ" sz="2400" b="1" dirty="0" smtClean="0">
                <a:solidFill>
                  <a:srgbClr val="00B0F0"/>
                </a:solidFill>
              </a:rPr>
              <a:t>Perpetuum mobile I. druhu</a:t>
            </a:r>
            <a:endParaRPr lang="cs-CZ" sz="2000" b="1" dirty="0"/>
          </a:p>
        </p:txBody>
      </p:sp>
      <p:sp>
        <p:nvSpPr>
          <p:cNvPr id="19" name="TextovéPole 18"/>
          <p:cNvSpPr txBox="1"/>
          <p:nvPr/>
        </p:nvSpPr>
        <p:spPr>
          <a:xfrm>
            <a:off x="5004048" y="4684494"/>
            <a:ext cx="3608729" cy="646331"/>
          </a:xfrm>
          <a:prstGeom prst="rect">
            <a:avLst/>
          </a:prstGeom>
          <a:noFill/>
        </p:spPr>
        <p:txBody>
          <a:bodyPr wrap="square" rtlCol="0">
            <a:spAutoFit/>
          </a:bodyPr>
          <a:lstStyle/>
          <a:p>
            <a:pPr marL="285750" indent="-285750" algn="just">
              <a:buFont typeface="Wingdings" panose="05000000000000000000" pitchFamily="2" charset="2"/>
              <a:buChar char="§"/>
            </a:pPr>
            <a:r>
              <a:rPr lang="cs-CZ" dirty="0" smtClean="0">
                <a:cs typeface="Times New Roman CE" panose="02020603050405020304" pitchFamily="18" charset="0"/>
              </a:rPr>
              <a:t>Tepelný stroj, který koná práci aniž je mu dodávána energie</a:t>
            </a:r>
            <a:endParaRPr lang="cs-CZ" b="1" baseline="-25000" dirty="0" smtClean="0">
              <a:solidFill>
                <a:srgbClr val="FF0000"/>
              </a:solidFill>
              <a:latin typeface="Times New Roman CE" panose="02020603050405020304" pitchFamily="18" charset="0"/>
              <a:cs typeface="Times New Roman CE" panose="02020603050405020304" pitchFamily="18" charset="0"/>
            </a:endParaRPr>
          </a:p>
        </p:txBody>
      </p:sp>
    </p:spTree>
    <p:extLst>
      <p:ext uri="{BB962C8B-B14F-4D97-AF65-F5344CB8AC3E}">
        <p14:creationId xmlns:p14="http://schemas.microsoft.com/office/powerpoint/2010/main" val="1272531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2</a:t>
            </a:r>
            <a:r>
              <a:rPr lang="cs-CZ" sz="4000" dirty="0" smtClean="0"/>
              <a:t>. </a:t>
            </a:r>
            <a:r>
              <a:rPr lang="cs-CZ" sz="4000" dirty="0"/>
              <a:t>Struktura a vlastnosti </a:t>
            </a:r>
            <a:r>
              <a:rPr lang="cs-CZ" sz="4000" dirty="0" smtClean="0"/>
              <a:t>pevných látek</a:t>
            </a:r>
            <a:endParaRPr lang="cs-CZ" sz="4000" dirty="0"/>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2.1 Krystalické a amorfní látky</a:t>
            </a:r>
            <a:endParaRPr lang="cs-CZ" sz="2800" dirty="0">
              <a:solidFill>
                <a:srgbClr val="FF0000"/>
              </a:solidFill>
            </a:endParaRPr>
          </a:p>
        </p:txBody>
      </p:sp>
      <p:sp>
        <p:nvSpPr>
          <p:cNvPr id="8" name="Obdélník 7"/>
          <p:cNvSpPr/>
          <p:nvPr/>
        </p:nvSpPr>
        <p:spPr>
          <a:xfrm>
            <a:off x="7036" y="1455167"/>
            <a:ext cx="3916892" cy="461665"/>
          </a:xfrm>
          <a:prstGeom prst="rect">
            <a:avLst/>
          </a:prstGeom>
        </p:spPr>
        <p:txBody>
          <a:bodyPr wrap="square">
            <a:spAutoFit/>
          </a:bodyPr>
          <a:lstStyle/>
          <a:p>
            <a:r>
              <a:rPr lang="cs-CZ" sz="2400" b="1" dirty="0" smtClean="0">
                <a:solidFill>
                  <a:srgbClr val="00B0F0"/>
                </a:solidFill>
              </a:rPr>
              <a:t>Krystalické látky</a:t>
            </a:r>
            <a:endParaRPr lang="cs-CZ" sz="2000" b="1" dirty="0"/>
          </a:p>
        </p:txBody>
      </p:sp>
      <p:sp>
        <p:nvSpPr>
          <p:cNvPr id="7" name="TextovéPole 6"/>
          <p:cNvSpPr txBox="1"/>
          <p:nvPr/>
        </p:nvSpPr>
        <p:spPr>
          <a:xfrm>
            <a:off x="107504" y="1911360"/>
            <a:ext cx="9036496" cy="1200329"/>
          </a:xfrm>
          <a:prstGeom prst="rect">
            <a:avLst/>
          </a:prstGeom>
          <a:noFill/>
        </p:spPr>
        <p:txBody>
          <a:bodyPr wrap="square" rtlCol="0">
            <a:spAutoFit/>
          </a:bodyPr>
          <a:lstStyle/>
          <a:p>
            <a:pPr marL="285750" indent="-285750" algn="just">
              <a:buFont typeface="Wingdings" panose="05000000000000000000" pitchFamily="2" charset="2"/>
              <a:buChar char="§"/>
            </a:pPr>
            <a:r>
              <a:rPr lang="cs-CZ" dirty="0">
                <a:cs typeface="Times New Roman CE" panose="02020603050405020304" pitchFamily="18" charset="0"/>
              </a:rPr>
              <a:t>p</a:t>
            </a:r>
            <a:r>
              <a:rPr lang="cs-CZ" dirty="0" smtClean="0">
                <a:cs typeface="Times New Roman CE" panose="02020603050405020304" pitchFamily="18" charset="0"/>
              </a:rPr>
              <a:t>ravidelné uspořádání částic v krystalové mřížce</a:t>
            </a:r>
          </a:p>
          <a:p>
            <a:pPr marL="285750" indent="-285750" algn="just">
              <a:buFont typeface="Wingdings" panose="05000000000000000000" pitchFamily="2" charset="2"/>
              <a:buChar char="§"/>
            </a:pPr>
            <a:r>
              <a:rPr lang="cs-CZ" dirty="0">
                <a:cs typeface="Times New Roman CE" panose="02020603050405020304" pitchFamily="18" charset="0"/>
              </a:rPr>
              <a:t>v</a:t>
            </a:r>
            <a:r>
              <a:rPr lang="cs-CZ" dirty="0" smtClean="0">
                <a:cs typeface="Times New Roman CE" panose="02020603050405020304" pitchFamily="18" charset="0"/>
              </a:rPr>
              <a:t>elké přitažlivé síly mezi částicemi</a:t>
            </a:r>
          </a:p>
          <a:p>
            <a:pPr marL="285750" indent="-285750" algn="just">
              <a:buFont typeface="Wingdings" panose="05000000000000000000" pitchFamily="2" charset="2"/>
              <a:buChar char="§"/>
            </a:pPr>
            <a:r>
              <a:rPr lang="cs-CZ" dirty="0">
                <a:cs typeface="Times New Roman CE" panose="02020603050405020304" pitchFamily="18" charset="0"/>
              </a:rPr>
              <a:t>v</a:t>
            </a:r>
            <a:r>
              <a:rPr lang="cs-CZ" dirty="0" smtClean="0">
                <a:cs typeface="Times New Roman CE" panose="02020603050405020304" pitchFamily="18" charset="0"/>
              </a:rPr>
              <a:t>zdálenost částic je v průměru 0,5 </a:t>
            </a:r>
            <a:r>
              <a:rPr lang="cs-CZ" dirty="0" err="1" smtClean="0">
                <a:cs typeface="Times New Roman CE" panose="02020603050405020304" pitchFamily="18" charset="0"/>
              </a:rPr>
              <a:t>nm</a:t>
            </a:r>
            <a:endParaRPr lang="cs-CZ" dirty="0" smtClean="0">
              <a:cs typeface="Times New Roman CE" panose="02020603050405020304" pitchFamily="18" charset="0"/>
            </a:endParaRPr>
          </a:p>
          <a:p>
            <a:pPr marL="285750" indent="-285750" algn="just">
              <a:buFont typeface="Wingdings" panose="05000000000000000000" pitchFamily="2" charset="2"/>
              <a:buChar char="§"/>
            </a:pPr>
            <a:r>
              <a:rPr lang="cs-CZ" dirty="0" smtClean="0">
                <a:cs typeface="Times New Roman CE" panose="02020603050405020304" pitchFamily="18" charset="0"/>
              </a:rPr>
              <a:t>Většina krystalických látek patří mezi </a:t>
            </a:r>
            <a:r>
              <a:rPr lang="cs-CZ" b="1" dirty="0" smtClean="0">
                <a:solidFill>
                  <a:srgbClr val="FF0000"/>
                </a:solidFill>
                <a:cs typeface="Times New Roman CE" panose="02020603050405020304" pitchFamily="18" charset="0"/>
              </a:rPr>
              <a:t>polykrystaly</a:t>
            </a:r>
          </a:p>
        </p:txBody>
      </p:sp>
      <p:sp>
        <p:nvSpPr>
          <p:cNvPr id="12" name="Obdélník 11"/>
          <p:cNvSpPr/>
          <p:nvPr/>
        </p:nvSpPr>
        <p:spPr>
          <a:xfrm>
            <a:off x="0" y="3104101"/>
            <a:ext cx="5419662" cy="461665"/>
          </a:xfrm>
          <a:prstGeom prst="rect">
            <a:avLst/>
          </a:prstGeom>
        </p:spPr>
        <p:txBody>
          <a:bodyPr wrap="square">
            <a:spAutoFit/>
          </a:bodyPr>
          <a:lstStyle/>
          <a:p>
            <a:r>
              <a:rPr lang="cs-CZ" sz="2400" b="1" dirty="0" smtClean="0">
                <a:solidFill>
                  <a:srgbClr val="00B0F0"/>
                </a:solidFill>
              </a:rPr>
              <a:t>Polykrystaly</a:t>
            </a:r>
            <a:endParaRPr lang="cs-CZ" sz="2000" b="1" dirty="0"/>
          </a:p>
        </p:txBody>
      </p:sp>
      <p:sp>
        <p:nvSpPr>
          <p:cNvPr id="13" name="TextovéPole 12"/>
          <p:cNvSpPr txBox="1"/>
          <p:nvPr/>
        </p:nvSpPr>
        <p:spPr>
          <a:xfrm>
            <a:off x="107504" y="3558004"/>
            <a:ext cx="6989762" cy="1477328"/>
          </a:xfrm>
          <a:prstGeom prst="rect">
            <a:avLst/>
          </a:prstGeom>
          <a:noFill/>
        </p:spPr>
        <p:txBody>
          <a:bodyPr wrap="square" rtlCol="0">
            <a:spAutoFit/>
          </a:bodyPr>
          <a:lstStyle/>
          <a:p>
            <a:pPr marL="285750" indent="-285750">
              <a:buFont typeface="Wingdings" panose="05000000000000000000" pitchFamily="2" charset="2"/>
              <a:buChar char="§"/>
            </a:pPr>
            <a:r>
              <a:rPr lang="cs-CZ" dirty="0">
                <a:cs typeface="Times New Roman CE" panose="02020603050405020304" pitchFamily="18" charset="0"/>
              </a:rPr>
              <a:t>s</a:t>
            </a:r>
            <a:r>
              <a:rPr lang="cs-CZ" dirty="0" smtClean="0">
                <a:cs typeface="Times New Roman CE" panose="02020603050405020304" pitchFamily="18" charset="0"/>
              </a:rPr>
              <a:t>loženy z velkého počtu krystalů, tzv. </a:t>
            </a:r>
            <a:r>
              <a:rPr lang="cs-CZ" b="1" dirty="0" smtClean="0">
                <a:solidFill>
                  <a:srgbClr val="FF0000"/>
                </a:solidFill>
                <a:cs typeface="Times New Roman CE" panose="02020603050405020304" pitchFamily="18" charset="0"/>
              </a:rPr>
              <a:t>zrn</a:t>
            </a:r>
          </a:p>
          <a:p>
            <a:pPr marL="285750" indent="-285750">
              <a:buFont typeface="Wingdings" panose="05000000000000000000" pitchFamily="2" charset="2"/>
              <a:buChar char="§"/>
            </a:pPr>
            <a:r>
              <a:rPr lang="cs-CZ" b="1" dirty="0">
                <a:solidFill>
                  <a:srgbClr val="FF0000"/>
                </a:solidFill>
                <a:cs typeface="Times New Roman CE" panose="02020603050405020304" pitchFamily="18" charset="0"/>
              </a:rPr>
              <a:t>r</a:t>
            </a:r>
            <a:r>
              <a:rPr lang="cs-CZ" b="1" dirty="0" smtClean="0">
                <a:solidFill>
                  <a:srgbClr val="FF0000"/>
                </a:solidFill>
                <a:cs typeface="Times New Roman CE" panose="02020603050405020304" pitchFamily="18" charset="0"/>
              </a:rPr>
              <a:t>ozměry zrna:  10</a:t>
            </a:r>
            <a:r>
              <a:rPr lang="cs-CZ" b="1" dirty="0" smtClean="0">
                <a:solidFill>
                  <a:srgbClr val="FF0000"/>
                </a:solidFill>
                <a:cs typeface="Times New Roman CE" panose="02020603050405020304" pitchFamily="18" charset="0"/>
                <a:sym typeface="Symbol"/>
              </a:rPr>
              <a:t>m-10mm</a:t>
            </a:r>
          </a:p>
          <a:p>
            <a:pPr marL="285750" indent="-285750">
              <a:buFont typeface="Wingdings" panose="05000000000000000000" pitchFamily="2" charset="2"/>
              <a:buChar char="§"/>
            </a:pPr>
            <a:r>
              <a:rPr lang="cs-CZ" dirty="0">
                <a:cs typeface="Times New Roman CE" panose="02020603050405020304" pitchFamily="18" charset="0"/>
                <a:sym typeface="Symbol"/>
              </a:rPr>
              <a:t>u</a:t>
            </a:r>
            <a:r>
              <a:rPr lang="cs-CZ" dirty="0" smtClean="0">
                <a:cs typeface="Times New Roman CE" panose="02020603050405020304" pitchFamily="18" charset="0"/>
                <a:sym typeface="Symbol"/>
              </a:rPr>
              <a:t>vnitř zrna pravidelná struktura, vzájemná poloha zrn je nahodilá</a:t>
            </a:r>
          </a:p>
          <a:p>
            <a:pPr marL="285750" indent="-285750">
              <a:buFont typeface="Wingdings" panose="05000000000000000000" pitchFamily="2" charset="2"/>
              <a:buChar char="§"/>
            </a:pPr>
            <a:r>
              <a:rPr lang="cs-CZ" dirty="0" smtClean="0">
                <a:cs typeface="Times New Roman CE" panose="02020603050405020304" pitchFamily="18" charset="0"/>
                <a:sym typeface="Symbol"/>
              </a:rPr>
              <a:t>Př.: všechny kovy, okem viditelná zrna má zinek </a:t>
            </a:r>
            <a:r>
              <a:rPr lang="cs-CZ" dirty="0" err="1" smtClean="0">
                <a:cs typeface="Times New Roman CE" panose="02020603050405020304" pitchFamily="18" charset="0"/>
                <a:sym typeface="Symbol"/>
              </a:rPr>
              <a:t>Zn</a:t>
            </a:r>
            <a:endParaRPr lang="cs-CZ" dirty="0" smtClean="0">
              <a:cs typeface="Times New Roman CE" panose="02020603050405020304" pitchFamily="18" charset="0"/>
              <a:sym typeface="Symbol"/>
            </a:endParaRPr>
          </a:p>
          <a:p>
            <a:pPr marL="285750" indent="-285750">
              <a:buFont typeface="Wingdings" panose="05000000000000000000" pitchFamily="2" charset="2"/>
              <a:buChar char="§"/>
            </a:pPr>
            <a:r>
              <a:rPr lang="cs-CZ" dirty="0">
                <a:cs typeface="Times New Roman CE" panose="02020603050405020304" pitchFamily="18" charset="0"/>
                <a:sym typeface="Symbol"/>
              </a:rPr>
              <a:t>j</a:t>
            </a:r>
            <a:r>
              <a:rPr lang="cs-CZ" dirty="0" smtClean="0">
                <a:cs typeface="Times New Roman CE" panose="02020603050405020304" pitchFamily="18" charset="0"/>
                <a:sym typeface="Symbol"/>
              </a:rPr>
              <a:t>sou </a:t>
            </a:r>
            <a:r>
              <a:rPr lang="cs-CZ" b="1" dirty="0" smtClean="0">
                <a:solidFill>
                  <a:srgbClr val="FF0000"/>
                </a:solidFill>
                <a:cs typeface="Times New Roman CE" panose="02020603050405020304" pitchFamily="18" charset="0"/>
                <a:sym typeface="Symbol"/>
              </a:rPr>
              <a:t>izotropní</a:t>
            </a:r>
            <a:r>
              <a:rPr lang="cs-CZ" dirty="0" smtClean="0">
                <a:solidFill>
                  <a:srgbClr val="FF0000"/>
                </a:solidFill>
                <a:cs typeface="Times New Roman CE" panose="02020603050405020304" pitchFamily="18" charset="0"/>
                <a:sym typeface="Symbol"/>
              </a:rPr>
              <a:t> </a:t>
            </a:r>
            <a:r>
              <a:rPr lang="cs-CZ" dirty="0" smtClean="0">
                <a:cs typeface="Times New Roman CE" panose="02020603050405020304" pitchFamily="18" charset="0"/>
                <a:sym typeface="Symbol"/>
              </a:rPr>
              <a:t>– ve všech směrech stejné vlastnosti</a:t>
            </a:r>
            <a:endParaRPr lang="cs-CZ" dirty="0" smtClean="0">
              <a:cs typeface="Times New Roman CE" panose="02020603050405020304" pitchFamily="18" charset="0"/>
            </a:endParaRPr>
          </a:p>
        </p:txBody>
      </p:sp>
      <p:grpSp>
        <p:nvGrpSpPr>
          <p:cNvPr id="4" name="Skupina 3"/>
          <p:cNvGrpSpPr/>
          <p:nvPr/>
        </p:nvGrpSpPr>
        <p:grpSpPr>
          <a:xfrm>
            <a:off x="0" y="5013176"/>
            <a:ext cx="5419662" cy="1872208"/>
            <a:chOff x="0" y="4869160"/>
            <a:chExt cx="5419662" cy="1872208"/>
          </a:xfrm>
        </p:grpSpPr>
        <p:sp>
          <p:nvSpPr>
            <p:cNvPr id="14" name="Obdélník 13"/>
            <p:cNvSpPr/>
            <p:nvPr/>
          </p:nvSpPr>
          <p:spPr>
            <a:xfrm>
              <a:off x="0" y="4869160"/>
              <a:ext cx="5419662" cy="461665"/>
            </a:xfrm>
            <a:prstGeom prst="rect">
              <a:avLst/>
            </a:prstGeom>
          </p:spPr>
          <p:txBody>
            <a:bodyPr wrap="square">
              <a:spAutoFit/>
            </a:bodyPr>
            <a:lstStyle/>
            <a:p>
              <a:r>
                <a:rPr lang="cs-CZ" sz="2400" b="1" dirty="0" smtClean="0">
                  <a:solidFill>
                    <a:srgbClr val="00B0F0"/>
                  </a:solidFill>
                </a:rPr>
                <a:t>Monokrystaly</a:t>
              </a:r>
              <a:endParaRPr lang="cs-CZ" sz="2000" b="1" dirty="0"/>
            </a:p>
          </p:txBody>
        </p:sp>
        <p:sp>
          <p:nvSpPr>
            <p:cNvPr id="17" name="TextovéPole 16"/>
            <p:cNvSpPr txBox="1"/>
            <p:nvPr/>
          </p:nvSpPr>
          <p:spPr>
            <a:xfrm>
              <a:off x="107504" y="5264040"/>
              <a:ext cx="4896544" cy="1477328"/>
            </a:xfrm>
            <a:prstGeom prst="rect">
              <a:avLst/>
            </a:prstGeom>
            <a:noFill/>
          </p:spPr>
          <p:txBody>
            <a:bodyPr wrap="square" rtlCol="0">
              <a:spAutoFit/>
            </a:bodyPr>
            <a:lstStyle/>
            <a:p>
              <a:pPr marL="285750" indent="-285750" algn="just">
                <a:buFont typeface="Wingdings" panose="05000000000000000000" pitchFamily="2" charset="2"/>
                <a:buChar char="§"/>
              </a:pPr>
              <a:r>
                <a:rPr lang="cs-CZ" b="1" dirty="0">
                  <a:cs typeface="Times New Roman CE" panose="02020603050405020304" pitchFamily="18" charset="0"/>
                </a:rPr>
                <a:t>r</a:t>
              </a:r>
              <a:r>
                <a:rPr lang="cs-CZ" b="1" dirty="0" smtClean="0">
                  <a:cs typeface="Times New Roman CE" panose="02020603050405020304" pitchFamily="18" charset="0"/>
                </a:rPr>
                <a:t>ozložení částic se periodicky opakuje v celém krystalu – tzv.</a:t>
              </a:r>
              <a:r>
                <a:rPr lang="cs-CZ" b="1" dirty="0" smtClean="0">
                  <a:solidFill>
                    <a:srgbClr val="FF0000"/>
                  </a:solidFill>
                  <a:cs typeface="Times New Roman CE" panose="02020603050405020304" pitchFamily="18" charset="0"/>
                </a:rPr>
                <a:t> </a:t>
              </a:r>
              <a:r>
                <a:rPr lang="cs-CZ" b="1" dirty="0" err="1" smtClean="0">
                  <a:solidFill>
                    <a:srgbClr val="FF0000"/>
                  </a:solidFill>
                  <a:cs typeface="Times New Roman CE" panose="02020603050405020304" pitchFamily="18" charset="0"/>
                </a:rPr>
                <a:t>dalekodosahové</a:t>
              </a:r>
              <a:r>
                <a:rPr lang="cs-CZ" b="1" dirty="0" smtClean="0">
                  <a:solidFill>
                    <a:srgbClr val="FF0000"/>
                  </a:solidFill>
                  <a:cs typeface="Times New Roman CE" panose="02020603050405020304" pitchFamily="18" charset="0"/>
                </a:rPr>
                <a:t> uspořádání</a:t>
              </a:r>
            </a:p>
            <a:p>
              <a:pPr marL="285750" indent="-285750" algn="just">
                <a:buFont typeface="Wingdings" panose="05000000000000000000" pitchFamily="2" charset="2"/>
                <a:buChar char="§"/>
              </a:pPr>
              <a:r>
                <a:rPr lang="cs-CZ" dirty="0">
                  <a:cs typeface="Times New Roman CE" panose="02020603050405020304" pitchFamily="18" charset="0"/>
                </a:rPr>
                <a:t>n</a:t>
              </a:r>
              <a:r>
                <a:rPr lang="cs-CZ" dirty="0" smtClean="0">
                  <a:cs typeface="Times New Roman CE" panose="02020603050405020304" pitchFamily="18" charset="0"/>
                </a:rPr>
                <a:t>ěkteré mají pravidelný geometrický tvar</a:t>
              </a:r>
            </a:p>
            <a:p>
              <a:pPr marL="285750" indent="-285750" algn="just">
                <a:buFont typeface="Wingdings" panose="05000000000000000000" pitchFamily="2" charset="2"/>
                <a:buChar char="§"/>
              </a:pPr>
              <a:r>
                <a:rPr lang="cs-CZ" dirty="0" smtClean="0">
                  <a:cs typeface="Times New Roman CE" panose="02020603050405020304" pitchFamily="18" charset="0"/>
                </a:rPr>
                <a:t>Př.: </a:t>
              </a:r>
              <a:r>
                <a:rPr lang="cs-CZ" dirty="0" err="1" smtClean="0">
                  <a:cs typeface="Times New Roman CE" panose="02020603050405020304" pitchFamily="18" charset="0"/>
                </a:rPr>
                <a:t>NaCl</a:t>
              </a:r>
              <a:r>
                <a:rPr lang="cs-CZ" dirty="0" smtClean="0">
                  <a:cs typeface="Times New Roman CE" panose="02020603050405020304" pitchFamily="18" charset="0"/>
                </a:rPr>
                <a:t>, křemen SiO</a:t>
              </a:r>
              <a:r>
                <a:rPr lang="cs-CZ" baseline="-25000" dirty="0" smtClean="0">
                  <a:cs typeface="Times New Roman CE" panose="02020603050405020304" pitchFamily="18" charset="0"/>
                </a:rPr>
                <a:t>2</a:t>
              </a:r>
              <a:r>
                <a:rPr lang="cs-CZ" dirty="0" smtClean="0">
                  <a:cs typeface="Times New Roman CE" panose="02020603050405020304" pitchFamily="18" charset="0"/>
                </a:rPr>
                <a:t>, diamant</a:t>
              </a:r>
            </a:p>
            <a:p>
              <a:pPr marL="285750" indent="-285750" algn="just">
                <a:buFont typeface="Wingdings" panose="05000000000000000000" pitchFamily="2" charset="2"/>
                <a:buChar char="§"/>
              </a:pPr>
              <a:r>
                <a:rPr lang="cs-CZ" dirty="0">
                  <a:cs typeface="Times New Roman CE" panose="02020603050405020304" pitchFamily="18" charset="0"/>
                </a:rPr>
                <a:t>j</a:t>
              </a:r>
              <a:r>
                <a:rPr lang="cs-CZ" dirty="0" smtClean="0">
                  <a:cs typeface="Times New Roman CE" panose="02020603050405020304" pitchFamily="18" charset="0"/>
                </a:rPr>
                <a:t>sou většinou </a:t>
              </a:r>
              <a:r>
                <a:rPr lang="cs-CZ" b="1" dirty="0" smtClean="0">
                  <a:solidFill>
                    <a:srgbClr val="FF0000"/>
                  </a:solidFill>
                  <a:cs typeface="Times New Roman CE" panose="02020603050405020304" pitchFamily="18" charset="0"/>
                </a:rPr>
                <a:t>anizotropní</a:t>
              </a:r>
            </a:p>
          </p:txBody>
        </p:sp>
      </p:grpSp>
      <p:sp>
        <p:nvSpPr>
          <p:cNvPr id="3" name="AutoShape 4" descr="Galvanizzare Foto Stock, Galvanizzare Immagini | Deposit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grpSp>
        <p:nvGrpSpPr>
          <p:cNvPr id="9" name="Skupina 8"/>
          <p:cNvGrpSpPr/>
          <p:nvPr/>
        </p:nvGrpSpPr>
        <p:grpSpPr>
          <a:xfrm>
            <a:off x="6372200" y="1455167"/>
            <a:ext cx="2674268" cy="1749205"/>
            <a:chOff x="6372200" y="1455167"/>
            <a:chExt cx="2674268" cy="1749205"/>
          </a:xfrm>
        </p:grpSpPr>
        <p:pic>
          <p:nvPicPr>
            <p:cNvPr id="1026" name="Picture 2" descr="Krystaly minerál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1455167"/>
              <a:ext cx="2674268" cy="174920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6444208" y="1501333"/>
              <a:ext cx="1008112" cy="369332"/>
            </a:xfrm>
            <a:prstGeom prst="rect">
              <a:avLst/>
            </a:prstGeom>
            <a:noFill/>
          </p:spPr>
          <p:txBody>
            <a:bodyPr wrap="square" rtlCol="0">
              <a:spAutoFit/>
            </a:bodyPr>
            <a:lstStyle/>
            <a:p>
              <a:r>
                <a:rPr lang="cs-CZ" b="1" dirty="0" smtClean="0">
                  <a:solidFill>
                    <a:schemeClr val="tx2"/>
                  </a:solidFill>
                </a:rPr>
                <a:t>malachit</a:t>
              </a:r>
              <a:endParaRPr lang="cs-CZ" b="1" dirty="0">
                <a:solidFill>
                  <a:schemeClr val="tx2"/>
                </a:solidFill>
              </a:endParaRPr>
            </a:p>
          </p:txBody>
        </p:sp>
      </p:grpSp>
      <p:grpSp>
        <p:nvGrpSpPr>
          <p:cNvPr id="6" name="Skupina 5"/>
          <p:cNvGrpSpPr/>
          <p:nvPr/>
        </p:nvGrpSpPr>
        <p:grpSpPr>
          <a:xfrm>
            <a:off x="5148065" y="3284984"/>
            <a:ext cx="3898404" cy="904476"/>
            <a:chOff x="5148065" y="3284984"/>
            <a:chExt cx="3898404" cy="904476"/>
          </a:xfrm>
        </p:grpSpPr>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64550"/>
            <a:stretch/>
          </p:blipFill>
          <p:spPr bwMode="auto">
            <a:xfrm>
              <a:off x="5148065" y="3284984"/>
              <a:ext cx="3898404" cy="904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ovéPole 17"/>
            <p:cNvSpPr txBox="1"/>
            <p:nvPr/>
          </p:nvSpPr>
          <p:spPr>
            <a:xfrm>
              <a:off x="5246402" y="3364931"/>
              <a:ext cx="1008112" cy="369332"/>
            </a:xfrm>
            <a:prstGeom prst="rect">
              <a:avLst/>
            </a:prstGeom>
            <a:noFill/>
          </p:spPr>
          <p:txBody>
            <a:bodyPr wrap="square" rtlCol="0">
              <a:spAutoFit/>
            </a:bodyPr>
            <a:lstStyle/>
            <a:p>
              <a:r>
                <a:rPr lang="cs-CZ" b="1" dirty="0" smtClean="0">
                  <a:solidFill>
                    <a:schemeClr val="bg1"/>
                  </a:solidFill>
                </a:rPr>
                <a:t>zinek</a:t>
              </a:r>
              <a:endParaRPr lang="cs-CZ" b="1" dirty="0">
                <a:solidFill>
                  <a:schemeClr val="bg1"/>
                </a:solidFill>
              </a:endParaRPr>
            </a:p>
          </p:txBody>
        </p:sp>
      </p:grpSp>
      <p:grpSp>
        <p:nvGrpSpPr>
          <p:cNvPr id="5" name="Skupina 4"/>
          <p:cNvGrpSpPr/>
          <p:nvPr/>
        </p:nvGrpSpPr>
        <p:grpSpPr>
          <a:xfrm>
            <a:off x="5246402" y="4653136"/>
            <a:ext cx="3793678" cy="2135436"/>
            <a:chOff x="5246402" y="4653136"/>
            <a:chExt cx="3793678" cy="2135436"/>
          </a:xfrm>
        </p:grpSpPr>
        <p:pic>
          <p:nvPicPr>
            <p:cNvPr id="2050" name="Picture 2" descr="Laboratorně vytvořené drahokamy | Eppi.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6402" y="4653136"/>
              <a:ext cx="3793678" cy="21354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p:cNvSpPr txBox="1"/>
            <p:nvPr/>
          </p:nvSpPr>
          <p:spPr>
            <a:xfrm>
              <a:off x="6639185" y="4797152"/>
              <a:ext cx="1008112" cy="369332"/>
            </a:xfrm>
            <a:prstGeom prst="rect">
              <a:avLst/>
            </a:prstGeom>
            <a:noFill/>
          </p:spPr>
          <p:txBody>
            <a:bodyPr wrap="square" rtlCol="0">
              <a:spAutoFit/>
            </a:bodyPr>
            <a:lstStyle/>
            <a:p>
              <a:r>
                <a:rPr lang="cs-CZ" b="1" dirty="0" smtClean="0">
                  <a:solidFill>
                    <a:srgbClr val="FF0000"/>
                  </a:solidFill>
                </a:rPr>
                <a:t>rubín</a:t>
              </a:r>
              <a:endParaRPr lang="cs-CZ" b="1" dirty="0">
                <a:solidFill>
                  <a:srgbClr val="FF0000"/>
                </a:solidFill>
              </a:endParaRPr>
            </a:p>
          </p:txBody>
        </p:sp>
      </p:grpSp>
    </p:spTree>
    <p:extLst>
      <p:ext uri="{BB962C8B-B14F-4D97-AF65-F5344CB8AC3E}">
        <p14:creationId xmlns:p14="http://schemas.microsoft.com/office/powerpoint/2010/main" val="3687046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Toaletní papír JUMBO TOP 190, 2-vrstvý bílý celulóza, 12 rolí | alfachem.cz"/>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4435" y="5018615"/>
            <a:ext cx="3341645" cy="17817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bs Dudlík z přírodního kaučuku růžový 1 ks 0 m+ - Zbozi.cz"/>
          <p:cNvPicPr>
            <a:picLocks noChangeAspect="1" noChangeArrowheads="1"/>
          </p:cNvPicPr>
          <p:nvPr/>
        </p:nvPicPr>
        <p:blipFill rotWithShape="1">
          <a:blip r:embed="rId3">
            <a:extLst>
              <a:ext uri="{28A0092B-C50C-407E-A947-70E740481C1C}">
                <a14:useLocalDpi xmlns:a14="http://schemas.microsoft.com/office/drawing/2010/main" val="0"/>
              </a:ext>
            </a:extLst>
          </a:blip>
          <a:srcRect l="52159"/>
          <a:stretch/>
        </p:blipFill>
        <p:spPr bwMode="auto">
          <a:xfrm>
            <a:off x="7092280" y="4365104"/>
            <a:ext cx="1970109" cy="243528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úkaná celulóz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630" r="7567" b="11417"/>
          <a:stretch/>
        </p:blipFill>
        <p:spPr bwMode="auto">
          <a:xfrm>
            <a:off x="5906886" y="4365104"/>
            <a:ext cx="1617442" cy="1627391"/>
          </a:xfrm>
          <a:prstGeom prst="rect">
            <a:avLst/>
          </a:prstGeom>
          <a:noFill/>
          <a:extLst>
            <a:ext uri="{909E8E84-426E-40DD-AFC4-6F175D3DCCD1}">
              <a14:hiddenFill xmlns:a14="http://schemas.microsoft.com/office/drawing/2010/main">
                <a:solidFill>
                  <a:srgbClr val="FFFFFF"/>
                </a:solidFill>
              </a14:hiddenFill>
            </a:ext>
          </a:extLst>
        </p:spPr>
      </p:pic>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2</a:t>
            </a:r>
            <a:r>
              <a:rPr lang="cs-CZ" sz="4000" dirty="0" smtClean="0"/>
              <a:t>. </a:t>
            </a:r>
            <a:r>
              <a:rPr lang="cs-CZ" sz="4000" dirty="0"/>
              <a:t>Struktura a vlastnosti </a:t>
            </a:r>
            <a:r>
              <a:rPr lang="cs-CZ" sz="4000" dirty="0" smtClean="0"/>
              <a:t>pevných látek</a:t>
            </a:r>
            <a:endParaRPr lang="cs-CZ" sz="4000" dirty="0"/>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2.1 Krystalické a amorfní látky</a:t>
            </a:r>
            <a:endParaRPr lang="cs-CZ" sz="2800" dirty="0">
              <a:solidFill>
                <a:srgbClr val="FF0000"/>
              </a:solidFill>
            </a:endParaRPr>
          </a:p>
        </p:txBody>
      </p:sp>
      <p:sp>
        <p:nvSpPr>
          <p:cNvPr id="8" name="Obdélník 7"/>
          <p:cNvSpPr/>
          <p:nvPr/>
        </p:nvSpPr>
        <p:spPr>
          <a:xfrm>
            <a:off x="7036" y="1455167"/>
            <a:ext cx="3916892" cy="461665"/>
          </a:xfrm>
          <a:prstGeom prst="rect">
            <a:avLst/>
          </a:prstGeom>
        </p:spPr>
        <p:txBody>
          <a:bodyPr wrap="square">
            <a:spAutoFit/>
          </a:bodyPr>
          <a:lstStyle/>
          <a:p>
            <a:r>
              <a:rPr lang="cs-CZ" sz="2400" b="1" dirty="0" smtClean="0">
                <a:solidFill>
                  <a:srgbClr val="00B0F0"/>
                </a:solidFill>
              </a:rPr>
              <a:t>Amorfní látky</a:t>
            </a:r>
            <a:endParaRPr lang="cs-CZ" sz="2000" b="1" dirty="0"/>
          </a:p>
        </p:txBody>
      </p:sp>
      <p:sp>
        <p:nvSpPr>
          <p:cNvPr id="7" name="TextovéPole 6"/>
          <p:cNvSpPr txBox="1"/>
          <p:nvPr/>
        </p:nvSpPr>
        <p:spPr>
          <a:xfrm>
            <a:off x="107505" y="1911360"/>
            <a:ext cx="4392488" cy="1477328"/>
          </a:xfrm>
          <a:prstGeom prst="rect">
            <a:avLst/>
          </a:prstGeom>
          <a:noFill/>
        </p:spPr>
        <p:txBody>
          <a:bodyPr wrap="square" rtlCol="0">
            <a:spAutoFit/>
          </a:bodyPr>
          <a:lstStyle/>
          <a:p>
            <a:pPr marL="285750" indent="-285750">
              <a:buFont typeface="Wingdings" panose="05000000000000000000" pitchFamily="2" charset="2"/>
              <a:buChar char="§"/>
            </a:pPr>
            <a:r>
              <a:rPr lang="cs-CZ" b="1" dirty="0">
                <a:solidFill>
                  <a:srgbClr val="FF0000"/>
                </a:solidFill>
                <a:cs typeface="Times New Roman CE" panose="02020603050405020304" pitchFamily="18" charset="0"/>
              </a:rPr>
              <a:t>k</a:t>
            </a:r>
            <a:r>
              <a:rPr lang="cs-CZ" b="1" dirty="0" smtClean="0">
                <a:solidFill>
                  <a:srgbClr val="FF0000"/>
                </a:solidFill>
                <a:cs typeface="Times New Roman CE" panose="02020603050405020304" pitchFamily="18" charset="0"/>
              </a:rPr>
              <a:t>rátkodosahové</a:t>
            </a:r>
            <a:r>
              <a:rPr lang="cs-CZ" dirty="0" smtClean="0">
                <a:solidFill>
                  <a:srgbClr val="FF0000"/>
                </a:solidFill>
                <a:cs typeface="Times New Roman CE" panose="02020603050405020304" pitchFamily="18" charset="0"/>
              </a:rPr>
              <a:t>  </a:t>
            </a:r>
            <a:r>
              <a:rPr lang="cs-CZ" dirty="0" smtClean="0">
                <a:cs typeface="Times New Roman CE" panose="02020603050405020304" pitchFamily="18" charset="0"/>
              </a:rPr>
              <a:t>periodické</a:t>
            </a:r>
            <a:r>
              <a:rPr lang="cs-CZ" dirty="0" smtClean="0">
                <a:solidFill>
                  <a:srgbClr val="FF0000"/>
                </a:solidFill>
                <a:cs typeface="Times New Roman CE" panose="02020603050405020304" pitchFamily="18" charset="0"/>
              </a:rPr>
              <a:t> </a:t>
            </a:r>
            <a:r>
              <a:rPr lang="cs-CZ" dirty="0" smtClean="0">
                <a:cs typeface="Times New Roman CE" panose="02020603050405020304" pitchFamily="18" charset="0"/>
              </a:rPr>
              <a:t>uspořádání částic na vzdálenost cca 0,1 </a:t>
            </a:r>
            <a:r>
              <a:rPr lang="cs-CZ" dirty="0" err="1" smtClean="0">
                <a:cs typeface="Times New Roman CE" panose="02020603050405020304" pitchFamily="18" charset="0"/>
              </a:rPr>
              <a:t>nm</a:t>
            </a:r>
            <a:endParaRPr lang="cs-CZ" dirty="0" smtClean="0">
              <a:cs typeface="Times New Roman CE" panose="02020603050405020304" pitchFamily="18" charset="0"/>
            </a:endParaRPr>
          </a:p>
          <a:p>
            <a:pPr marL="285750" indent="-285750" algn="just">
              <a:buFont typeface="Wingdings" panose="05000000000000000000" pitchFamily="2" charset="2"/>
              <a:buChar char="§"/>
            </a:pPr>
            <a:r>
              <a:rPr lang="cs-CZ" dirty="0" smtClean="0">
                <a:cs typeface="Times New Roman CE" panose="02020603050405020304" pitchFamily="18" charset="0"/>
              </a:rPr>
              <a:t>Př.: pryskyřice, asfalt, vosk, sklo, plasty</a:t>
            </a:r>
          </a:p>
          <a:p>
            <a:pPr marL="285750" indent="-285750" algn="just">
              <a:buFont typeface="Wingdings" panose="05000000000000000000" pitchFamily="2" charset="2"/>
              <a:buChar char="§"/>
            </a:pPr>
            <a:r>
              <a:rPr lang="cs-CZ" dirty="0">
                <a:cs typeface="Times New Roman CE" panose="02020603050405020304" pitchFamily="18" charset="0"/>
              </a:rPr>
              <a:t>v</a:t>
            </a:r>
            <a:r>
              <a:rPr lang="cs-CZ" dirty="0" smtClean="0">
                <a:cs typeface="Times New Roman CE" panose="02020603050405020304" pitchFamily="18" charset="0"/>
              </a:rPr>
              <a:t>ětšinou jsou </a:t>
            </a:r>
            <a:r>
              <a:rPr lang="cs-CZ" b="1" dirty="0" smtClean="0">
                <a:solidFill>
                  <a:srgbClr val="FF0000"/>
                </a:solidFill>
                <a:cs typeface="Times New Roman CE" panose="02020603050405020304" pitchFamily="18" charset="0"/>
              </a:rPr>
              <a:t>izotropní</a:t>
            </a:r>
          </a:p>
          <a:p>
            <a:pPr marL="285750" indent="-285750" algn="just">
              <a:buFont typeface="Wingdings" panose="05000000000000000000" pitchFamily="2" charset="2"/>
              <a:buChar char="§"/>
            </a:pPr>
            <a:r>
              <a:rPr lang="cs-CZ" b="1" dirty="0">
                <a:solidFill>
                  <a:srgbClr val="FF0000"/>
                </a:solidFill>
                <a:cs typeface="Times New Roman CE" panose="02020603050405020304" pitchFamily="18" charset="0"/>
              </a:rPr>
              <a:t>n</a:t>
            </a:r>
            <a:r>
              <a:rPr lang="cs-CZ" b="1" dirty="0" smtClean="0">
                <a:solidFill>
                  <a:srgbClr val="FF0000"/>
                </a:solidFill>
                <a:cs typeface="Times New Roman CE" panose="02020603050405020304" pitchFamily="18" charset="0"/>
              </a:rPr>
              <a:t>emají pevně danou teplotu tání</a:t>
            </a:r>
          </a:p>
        </p:txBody>
      </p:sp>
      <p:grpSp>
        <p:nvGrpSpPr>
          <p:cNvPr id="5" name="Skupina 4"/>
          <p:cNvGrpSpPr/>
          <p:nvPr/>
        </p:nvGrpSpPr>
        <p:grpSpPr>
          <a:xfrm>
            <a:off x="0" y="4869160"/>
            <a:ext cx="5652120" cy="1931231"/>
            <a:chOff x="0" y="3104101"/>
            <a:chExt cx="5652120" cy="1931231"/>
          </a:xfrm>
        </p:grpSpPr>
        <p:sp>
          <p:nvSpPr>
            <p:cNvPr id="12" name="Obdélník 11"/>
            <p:cNvSpPr/>
            <p:nvPr/>
          </p:nvSpPr>
          <p:spPr>
            <a:xfrm>
              <a:off x="0" y="3104101"/>
              <a:ext cx="5419662" cy="461665"/>
            </a:xfrm>
            <a:prstGeom prst="rect">
              <a:avLst/>
            </a:prstGeom>
          </p:spPr>
          <p:txBody>
            <a:bodyPr wrap="square">
              <a:spAutoFit/>
            </a:bodyPr>
            <a:lstStyle/>
            <a:p>
              <a:r>
                <a:rPr lang="cs-CZ" sz="2400" b="1" dirty="0" smtClean="0">
                  <a:solidFill>
                    <a:srgbClr val="00B0F0"/>
                  </a:solidFill>
                </a:rPr>
                <a:t>Polymery</a:t>
              </a:r>
              <a:endParaRPr lang="cs-CZ" sz="2000" b="1" dirty="0"/>
            </a:p>
          </p:txBody>
        </p:sp>
        <p:sp>
          <p:nvSpPr>
            <p:cNvPr id="13" name="TextovéPole 12"/>
            <p:cNvSpPr txBox="1"/>
            <p:nvPr/>
          </p:nvSpPr>
          <p:spPr>
            <a:xfrm>
              <a:off x="107504" y="3558004"/>
              <a:ext cx="5544616" cy="1477328"/>
            </a:xfrm>
            <a:prstGeom prst="rect">
              <a:avLst/>
            </a:prstGeom>
            <a:noFill/>
          </p:spPr>
          <p:txBody>
            <a:bodyPr wrap="square" rtlCol="0">
              <a:spAutoFit/>
            </a:bodyPr>
            <a:lstStyle/>
            <a:p>
              <a:pPr marL="285750" indent="-285750">
                <a:buFont typeface="Wingdings" panose="05000000000000000000" pitchFamily="2" charset="2"/>
                <a:buChar char="§"/>
              </a:pPr>
              <a:r>
                <a:rPr lang="cs-CZ" dirty="0">
                  <a:cs typeface="Times New Roman CE" panose="02020603050405020304" pitchFamily="18" charset="0"/>
                </a:rPr>
                <a:t>z</a:t>
              </a:r>
              <a:r>
                <a:rPr lang="cs-CZ" dirty="0" smtClean="0">
                  <a:cs typeface="Times New Roman CE" panose="02020603050405020304" pitchFamily="18" charset="0"/>
                </a:rPr>
                <a:t>vláštní skupina </a:t>
              </a:r>
              <a:r>
                <a:rPr lang="cs-CZ" b="1" dirty="0" smtClean="0">
                  <a:cs typeface="Times New Roman CE" panose="02020603050405020304" pitchFamily="18" charset="0"/>
                </a:rPr>
                <a:t>amorfních látek organického původu</a:t>
              </a:r>
            </a:p>
            <a:p>
              <a:pPr marL="285750" indent="-285750">
                <a:buFont typeface="Wingdings" panose="05000000000000000000" pitchFamily="2" charset="2"/>
                <a:buChar char="§"/>
              </a:pPr>
              <a:r>
                <a:rPr lang="cs-CZ" b="1" dirty="0">
                  <a:solidFill>
                    <a:srgbClr val="FF0000"/>
                  </a:solidFill>
                  <a:cs typeface="Times New Roman CE" panose="02020603050405020304" pitchFamily="18" charset="0"/>
                </a:rPr>
                <a:t>d</a:t>
              </a:r>
              <a:r>
                <a:rPr lang="cs-CZ" b="1" dirty="0" smtClean="0">
                  <a:solidFill>
                    <a:srgbClr val="FF0000"/>
                  </a:solidFill>
                  <a:cs typeface="Times New Roman CE" panose="02020603050405020304" pitchFamily="18" charset="0"/>
                </a:rPr>
                <a:t>louhé makromolekuly vytvářejí sítě</a:t>
              </a:r>
            </a:p>
            <a:p>
              <a:pPr marL="285750" indent="-285750">
                <a:buFont typeface="Wingdings" panose="05000000000000000000" pitchFamily="2" charset="2"/>
                <a:buChar char="§"/>
              </a:pPr>
              <a:r>
                <a:rPr lang="cs-CZ" dirty="0" smtClean="0">
                  <a:cs typeface="Times New Roman CE" panose="02020603050405020304" pitchFamily="18" charset="0"/>
                </a:rPr>
                <a:t>Př.: kaučuk, celulóza, bavlna, bílkoviny</a:t>
              </a:r>
              <a:br>
                <a:rPr lang="cs-CZ" dirty="0" smtClean="0">
                  <a:cs typeface="Times New Roman CE" panose="02020603050405020304" pitchFamily="18" charset="0"/>
                </a:rPr>
              </a:br>
              <a:r>
                <a:rPr lang="cs-CZ" dirty="0" smtClean="0">
                  <a:cs typeface="Times New Roman CE" panose="02020603050405020304" pitchFamily="18" charset="0"/>
                </a:rPr>
                <a:t>celofán, termoplasty (PVC), </a:t>
              </a:r>
              <a:br>
                <a:rPr lang="cs-CZ" dirty="0" smtClean="0">
                  <a:cs typeface="Times New Roman CE" panose="02020603050405020304" pitchFamily="18" charset="0"/>
                </a:rPr>
              </a:br>
              <a:r>
                <a:rPr lang="cs-CZ" dirty="0" err="1" smtClean="0">
                  <a:cs typeface="Times New Roman CE" panose="02020603050405020304" pitchFamily="18" charset="0"/>
                </a:rPr>
                <a:t>polyepoxidové</a:t>
              </a:r>
              <a:r>
                <a:rPr lang="cs-CZ" dirty="0" smtClean="0">
                  <a:cs typeface="Times New Roman CE" panose="02020603050405020304" pitchFamily="18" charset="0"/>
                </a:rPr>
                <a:t> pryskyřice (lepidla)</a:t>
              </a:r>
              <a:r>
                <a:rPr lang="cs-CZ" b="1" dirty="0" smtClean="0">
                  <a:solidFill>
                    <a:srgbClr val="FF0000"/>
                  </a:solidFill>
                  <a:cs typeface="Times New Roman CE" panose="02020603050405020304" pitchFamily="18" charset="0"/>
                </a:rPr>
                <a:t> </a:t>
              </a:r>
            </a:p>
          </p:txBody>
        </p:sp>
      </p:grpSp>
      <p:sp>
        <p:nvSpPr>
          <p:cNvPr id="3" name="AutoShape 4" descr="Galvanizzare Foto Stock, Galvanizzare Immagini | Deposit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31" name="Picture 7" descr="Pryskyřice | Botanic.c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1455167"/>
            <a:ext cx="4007767" cy="271150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Opravná sada doplňky Naturel SIKONK61403 | SIK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6" y="3369419"/>
            <a:ext cx="2232866" cy="14997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68460" y="3388688"/>
            <a:ext cx="2160144" cy="1480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8659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4" y="2996952"/>
            <a:ext cx="5760639" cy="1530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2</a:t>
            </a:r>
            <a:r>
              <a:rPr lang="cs-CZ" sz="4000" dirty="0" smtClean="0"/>
              <a:t>. </a:t>
            </a:r>
            <a:r>
              <a:rPr lang="cs-CZ" sz="4000" dirty="0"/>
              <a:t>Struktura a vlastnosti </a:t>
            </a:r>
            <a:r>
              <a:rPr lang="cs-CZ" sz="4000" dirty="0" smtClean="0"/>
              <a:t>pevných látek</a:t>
            </a:r>
            <a:endParaRPr lang="cs-CZ" sz="4000" dirty="0"/>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2.2 Ideální krystalová mřížka a její poruchy</a:t>
            </a:r>
            <a:endParaRPr lang="cs-CZ" sz="2800" dirty="0">
              <a:solidFill>
                <a:srgbClr val="FF0000"/>
              </a:solidFill>
            </a:endParaRPr>
          </a:p>
        </p:txBody>
      </p:sp>
      <p:sp>
        <p:nvSpPr>
          <p:cNvPr id="8" name="Obdélník 7"/>
          <p:cNvSpPr/>
          <p:nvPr/>
        </p:nvSpPr>
        <p:spPr>
          <a:xfrm>
            <a:off x="7036" y="1455167"/>
            <a:ext cx="3916892" cy="461665"/>
          </a:xfrm>
          <a:prstGeom prst="rect">
            <a:avLst/>
          </a:prstGeom>
        </p:spPr>
        <p:txBody>
          <a:bodyPr wrap="square">
            <a:spAutoFit/>
          </a:bodyPr>
          <a:lstStyle/>
          <a:p>
            <a:r>
              <a:rPr lang="cs-CZ" sz="2400" b="1" dirty="0" smtClean="0">
                <a:solidFill>
                  <a:srgbClr val="00B0F0"/>
                </a:solidFill>
              </a:rPr>
              <a:t>Ideální krystalová mřížka</a:t>
            </a:r>
            <a:endParaRPr lang="cs-CZ" sz="2000" b="1" dirty="0"/>
          </a:p>
        </p:txBody>
      </p:sp>
      <p:sp>
        <p:nvSpPr>
          <p:cNvPr id="7" name="TextovéPole 6"/>
          <p:cNvSpPr txBox="1"/>
          <p:nvPr/>
        </p:nvSpPr>
        <p:spPr>
          <a:xfrm>
            <a:off x="107504" y="1911360"/>
            <a:ext cx="8928991" cy="923330"/>
          </a:xfrm>
          <a:prstGeom prst="rect">
            <a:avLst/>
          </a:prstGeom>
          <a:noFill/>
        </p:spPr>
        <p:txBody>
          <a:bodyPr wrap="square" rtlCol="0">
            <a:spAutoFit/>
          </a:bodyPr>
          <a:lstStyle/>
          <a:p>
            <a:pPr marL="285750" indent="-285750">
              <a:buFont typeface="Wingdings" panose="05000000000000000000" pitchFamily="2" charset="2"/>
              <a:buChar char="§"/>
            </a:pPr>
            <a:r>
              <a:rPr lang="cs-CZ" b="1" dirty="0" smtClean="0">
                <a:solidFill>
                  <a:srgbClr val="FF0000"/>
                </a:solidFill>
                <a:cs typeface="Times New Roman CE" panose="02020603050405020304" pitchFamily="18" charset="0"/>
              </a:rPr>
              <a:t>prostorová geometrická mřížka, která je obsazena pravidelně rozloženými částicemi</a:t>
            </a:r>
            <a:endParaRPr lang="cs-CZ" dirty="0" smtClean="0">
              <a:cs typeface="Times New Roman CE" panose="02020603050405020304" pitchFamily="18" charset="0"/>
            </a:endParaRPr>
          </a:p>
          <a:p>
            <a:pPr marL="285750" indent="-285750" algn="just">
              <a:buFont typeface="Wingdings" panose="05000000000000000000" pitchFamily="2" charset="2"/>
              <a:buChar char="§"/>
            </a:pPr>
            <a:r>
              <a:rPr lang="cs-CZ" dirty="0">
                <a:cs typeface="Times New Roman CE" panose="02020603050405020304" pitchFamily="18" charset="0"/>
              </a:rPr>
              <a:t>j</a:t>
            </a:r>
            <a:r>
              <a:rPr lang="cs-CZ" dirty="0" smtClean="0">
                <a:cs typeface="Times New Roman CE" panose="02020603050405020304" pitchFamily="18" charset="0"/>
              </a:rPr>
              <a:t>e tvořena z tzv. </a:t>
            </a:r>
            <a:r>
              <a:rPr lang="cs-CZ" b="1" dirty="0" smtClean="0">
                <a:solidFill>
                  <a:srgbClr val="FF0000"/>
                </a:solidFill>
                <a:cs typeface="Times New Roman CE" panose="02020603050405020304" pitchFamily="18" charset="0"/>
              </a:rPr>
              <a:t>elementárních buněk</a:t>
            </a:r>
          </a:p>
          <a:p>
            <a:pPr marL="285750" indent="-285750" algn="just">
              <a:buFont typeface="Wingdings" panose="05000000000000000000" pitchFamily="2" charset="2"/>
              <a:buChar char="§"/>
            </a:pPr>
            <a:r>
              <a:rPr lang="cs-CZ" dirty="0" smtClean="0">
                <a:cs typeface="Times New Roman CE" panose="02020603050405020304" pitchFamily="18" charset="0"/>
              </a:rPr>
              <a:t>Př. </a:t>
            </a:r>
            <a:r>
              <a:rPr lang="cs-CZ" dirty="0">
                <a:cs typeface="Times New Roman CE" panose="02020603050405020304" pitchFamily="18" charset="0"/>
              </a:rPr>
              <a:t>k</a:t>
            </a:r>
            <a:r>
              <a:rPr lang="cs-CZ" dirty="0" smtClean="0">
                <a:cs typeface="Times New Roman CE" panose="02020603050405020304" pitchFamily="18" charset="0"/>
              </a:rPr>
              <a:t>ubická – krychlová, jednoklonná, trojklonná, šesterečná, čtverečná, klencová, …</a:t>
            </a:r>
            <a:endParaRPr lang="cs-CZ" b="1" dirty="0" smtClean="0">
              <a:solidFill>
                <a:srgbClr val="FF0000"/>
              </a:solidFill>
              <a:cs typeface="Times New Roman CE" panose="02020603050405020304" pitchFamily="18" charset="0"/>
            </a:endParaRPr>
          </a:p>
        </p:txBody>
      </p:sp>
      <p:grpSp>
        <p:nvGrpSpPr>
          <p:cNvPr id="5" name="Skupina 4"/>
          <p:cNvGrpSpPr/>
          <p:nvPr/>
        </p:nvGrpSpPr>
        <p:grpSpPr>
          <a:xfrm>
            <a:off x="0" y="2852936"/>
            <a:ext cx="9036492" cy="3166030"/>
            <a:chOff x="0" y="3163124"/>
            <a:chExt cx="9036492" cy="3166030"/>
          </a:xfrm>
        </p:grpSpPr>
        <p:sp>
          <p:nvSpPr>
            <p:cNvPr id="12" name="Obdélník 11"/>
            <p:cNvSpPr/>
            <p:nvPr/>
          </p:nvSpPr>
          <p:spPr>
            <a:xfrm>
              <a:off x="0" y="3163124"/>
              <a:ext cx="5419662" cy="461665"/>
            </a:xfrm>
            <a:prstGeom prst="rect">
              <a:avLst/>
            </a:prstGeom>
          </p:spPr>
          <p:txBody>
            <a:bodyPr wrap="square">
              <a:spAutoFit/>
            </a:bodyPr>
            <a:lstStyle/>
            <a:p>
              <a:r>
                <a:rPr lang="cs-CZ" sz="2400" b="1" dirty="0" smtClean="0">
                  <a:solidFill>
                    <a:srgbClr val="00B0F0"/>
                  </a:solidFill>
                </a:rPr>
                <a:t>Kubická základní buňka</a:t>
              </a:r>
              <a:endParaRPr lang="cs-CZ" sz="2000" b="1" dirty="0"/>
            </a:p>
          </p:txBody>
        </p:sp>
        <p:sp>
          <p:nvSpPr>
            <p:cNvPr id="13" name="TextovéPole 12"/>
            <p:cNvSpPr txBox="1"/>
            <p:nvPr/>
          </p:nvSpPr>
          <p:spPr>
            <a:xfrm>
              <a:off x="107503" y="3682276"/>
              <a:ext cx="8928989" cy="2646878"/>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cs-CZ" b="1" dirty="0" smtClean="0">
                  <a:cs typeface="Times New Roman CE" panose="02020603050405020304" pitchFamily="18" charset="0"/>
                </a:rPr>
                <a:t>Prostá</a:t>
              </a:r>
            </a:p>
            <a:p>
              <a:pPr marL="285750" indent="-285750">
                <a:spcAft>
                  <a:spcPts val="600"/>
                </a:spcAft>
                <a:buFont typeface="Wingdings" panose="05000000000000000000" pitchFamily="2" charset="2"/>
                <a:buChar char="§"/>
              </a:pPr>
              <a:r>
                <a:rPr lang="cs-CZ" b="1" dirty="0" smtClean="0">
                  <a:cs typeface="Times New Roman CE" panose="02020603050405020304" pitchFamily="18" charset="0"/>
                </a:rPr>
                <a:t>Plošně centrovaná</a:t>
              </a:r>
            </a:p>
            <a:p>
              <a:pPr marL="285750" indent="-285750">
                <a:spcAft>
                  <a:spcPts val="600"/>
                </a:spcAft>
                <a:buFont typeface="Wingdings" panose="05000000000000000000" pitchFamily="2" charset="2"/>
                <a:buChar char="§"/>
              </a:pPr>
              <a:r>
                <a:rPr lang="cs-CZ" b="1" dirty="0" smtClean="0">
                  <a:cs typeface="Times New Roman CE" panose="02020603050405020304" pitchFamily="18" charset="0"/>
                </a:rPr>
                <a:t>Prostorově centrovaná</a:t>
              </a:r>
            </a:p>
            <a:p>
              <a:pPr marL="285750" indent="-285750">
                <a:spcAft>
                  <a:spcPts val="600"/>
                </a:spcAft>
                <a:buFont typeface="Wingdings" panose="05000000000000000000" pitchFamily="2" charset="2"/>
                <a:buChar char="§"/>
              </a:pPr>
              <a:r>
                <a:rPr lang="cs-CZ" dirty="0" smtClean="0">
                  <a:cs typeface="Times New Roman CE" panose="02020603050405020304" pitchFamily="18" charset="0"/>
                </a:rPr>
                <a:t>Délka strany krychle – </a:t>
              </a:r>
              <a:r>
                <a:rPr lang="cs-CZ" sz="2000" b="1" i="1" dirty="0" smtClean="0">
                  <a:solidFill>
                    <a:srgbClr val="FF0000"/>
                  </a:solidFill>
                  <a:latin typeface="Times New Roman CE" panose="02020603050405020304" pitchFamily="18" charset="0"/>
                  <a:cs typeface="Times New Roman CE" panose="02020603050405020304" pitchFamily="18" charset="0"/>
                </a:rPr>
                <a:t>a         </a:t>
              </a:r>
              <a:r>
                <a:rPr lang="cs-CZ" sz="1600" i="1" dirty="0" err="1" smtClean="0">
                  <a:latin typeface="Times New Roman CE" panose="02020603050405020304" pitchFamily="18" charset="0"/>
                  <a:cs typeface="Times New Roman CE" panose="02020603050405020304" pitchFamily="18" charset="0"/>
                </a:rPr>
                <a:t>a</a:t>
              </a:r>
              <a:r>
                <a:rPr lang="cs-CZ" sz="1600" dirty="0" smtClean="0">
                  <a:cs typeface="Times New Roman CE" panose="02020603050405020304" pitchFamily="18" charset="0"/>
                </a:rPr>
                <a:t> </a:t>
              </a:r>
              <a:r>
                <a:rPr lang="cs-CZ" sz="1600" dirty="0">
                  <a:cs typeface="Times New Roman CE" panose="02020603050405020304" pitchFamily="18" charset="0"/>
                </a:rPr>
                <a:t>= 0,334 </a:t>
              </a:r>
              <a:r>
                <a:rPr lang="cs-CZ" sz="1600" dirty="0" err="1">
                  <a:cs typeface="Times New Roman CE" panose="02020603050405020304" pitchFamily="18" charset="0"/>
                </a:rPr>
                <a:t>nm</a:t>
              </a:r>
              <a:r>
                <a:rPr lang="cs-CZ" sz="1600" dirty="0">
                  <a:cs typeface="Times New Roman CE" panose="02020603050405020304" pitchFamily="18" charset="0"/>
                </a:rPr>
                <a:t> (polonium </a:t>
              </a:r>
              <a:r>
                <a:rPr lang="cs-CZ" sz="1600" dirty="0">
                  <a:cs typeface="Times New Roman CE" panose="02020603050405020304" pitchFamily="18" charset="0"/>
                  <a:sym typeface="Symbol"/>
                </a:rPr>
                <a:t>)</a:t>
              </a:r>
              <a:r>
                <a:rPr lang="cs-CZ" sz="1600" dirty="0">
                  <a:cs typeface="Times New Roman CE" panose="02020603050405020304" pitchFamily="18" charset="0"/>
                </a:rPr>
                <a:t>	</a:t>
              </a:r>
              <a:r>
                <a:rPr lang="cs-CZ" sz="1600" i="1" dirty="0">
                  <a:latin typeface="Times New Roman CE" panose="02020603050405020304" pitchFamily="18" charset="0"/>
                  <a:cs typeface="Times New Roman CE" panose="02020603050405020304" pitchFamily="18" charset="0"/>
                </a:rPr>
                <a:t>a</a:t>
              </a:r>
              <a:r>
                <a:rPr lang="cs-CZ" sz="1600" dirty="0">
                  <a:cs typeface="Times New Roman CE" panose="02020603050405020304" pitchFamily="18" charset="0"/>
                </a:rPr>
                <a:t> = 0,405 </a:t>
              </a:r>
              <a:r>
                <a:rPr lang="cs-CZ" sz="1600" dirty="0" err="1">
                  <a:cs typeface="Times New Roman CE" panose="02020603050405020304" pitchFamily="18" charset="0"/>
                </a:rPr>
                <a:t>nm</a:t>
              </a:r>
              <a:r>
                <a:rPr lang="cs-CZ" sz="1600" dirty="0">
                  <a:cs typeface="Times New Roman CE" panose="02020603050405020304" pitchFamily="18" charset="0"/>
                </a:rPr>
                <a:t> (Al)        </a:t>
              </a:r>
              <a:r>
                <a:rPr lang="cs-CZ" sz="1600" i="1" dirty="0">
                  <a:latin typeface="Times New Roman CE" panose="02020603050405020304" pitchFamily="18" charset="0"/>
                  <a:cs typeface="Times New Roman CE" panose="02020603050405020304" pitchFamily="18" charset="0"/>
                </a:rPr>
                <a:t>a</a:t>
              </a:r>
              <a:r>
                <a:rPr lang="cs-CZ" sz="1600" dirty="0">
                  <a:cs typeface="Times New Roman CE" panose="02020603050405020304" pitchFamily="18" charset="0"/>
                </a:rPr>
                <a:t> = 0,287 </a:t>
              </a:r>
              <a:r>
                <a:rPr lang="cs-CZ" sz="1600" dirty="0" err="1">
                  <a:cs typeface="Times New Roman CE" panose="02020603050405020304" pitchFamily="18" charset="0"/>
                </a:rPr>
                <a:t>nm</a:t>
              </a:r>
              <a:r>
                <a:rPr lang="cs-CZ" sz="1600" dirty="0">
                  <a:cs typeface="Times New Roman CE" panose="02020603050405020304" pitchFamily="18" charset="0"/>
                </a:rPr>
                <a:t> (</a:t>
              </a:r>
              <a:r>
                <a:rPr lang="cs-CZ" sz="1600" dirty="0" err="1">
                  <a:cs typeface="Times New Roman CE" panose="02020603050405020304" pitchFamily="18" charset="0"/>
                </a:rPr>
                <a:t>Fe</a:t>
              </a:r>
              <a:r>
                <a:rPr lang="cs-CZ" sz="1600" dirty="0" smtClean="0">
                  <a:cs typeface="Times New Roman CE" panose="02020603050405020304" pitchFamily="18" charset="0"/>
                </a:rPr>
                <a:t>)</a:t>
              </a:r>
              <a:r>
                <a:rPr lang="cs-CZ" dirty="0" smtClean="0">
                  <a:cs typeface="Times New Roman CE" panose="02020603050405020304" pitchFamily="18" charset="0"/>
                </a:rPr>
                <a:t/>
              </a:r>
              <a:br>
                <a:rPr lang="cs-CZ" dirty="0" smtClean="0">
                  <a:cs typeface="Times New Roman CE" panose="02020603050405020304" pitchFamily="18" charset="0"/>
                </a:rPr>
              </a:br>
              <a:r>
                <a:rPr lang="cs-CZ" b="1" dirty="0" smtClean="0">
                  <a:solidFill>
                    <a:srgbClr val="FF0000"/>
                  </a:solidFill>
                  <a:cs typeface="Times New Roman CE" panose="02020603050405020304" pitchFamily="18" charset="0"/>
                </a:rPr>
                <a:t>mřížkový parametr (mřížková konstanta)</a:t>
              </a:r>
              <a:r>
                <a:rPr lang="cs-CZ" dirty="0">
                  <a:cs typeface="Times New Roman CE" panose="02020603050405020304" pitchFamily="18" charset="0"/>
                </a:rPr>
                <a:t>	 </a:t>
              </a:r>
              <a:r>
                <a:rPr lang="cs-CZ" dirty="0" smtClean="0">
                  <a:cs typeface="Times New Roman CE" panose="02020603050405020304" pitchFamily="18" charset="0"/>
                </a:rPr>
                <a:t>     </a:t>
              </a:r>
            </a:p>
            <a:p>
              <a:pPr marL="285750" indent="-285750">
                <a:spcAft>
                  <a:spcPts val="600"/>
                </a:spcAft>
                <a:buFont typeface="Wingdings" panose="05000000000000000000" pitchFamily="2" charset="2"/>
                <a:buChar char="§"/>
              </a:pPr>
              <a:r>
                <a:rPr lang="cs-CZ" dirty="0" smtClean="0">
                  <a:cs typeface="Times New Roman CE" panose="02020603050405020304" pitchFamily="18" charset="0"/>
                </a:rPr>
                <a:t>Př.: </a:t>
              </a:r>
              <a:r>
                <a:rPr lang="cs-CZ" b="1" dirty="0" smtClean="0">
                  <a:solidFill>
                    <a:srgbClr val="00B050"/>
                  </a:solidFill>
                  <a:cs typeface="Times New Roman CE" panose="02020603050405020304" pitchFamily="18" charset="0"/>
                </a:rPr>
                <a:t>prostá</a:t>
              </a:r>
              <a:r>
                <a:rPr lang="cs-CZ" dirty="0" smtClean="0">
                  <a:cs typeface="Times New Roman CE" panose="02020603050405020304" pitchFamily="18" charset="0"/>
                </a:rPr>
                <a:t> – v přírodě se vyskytuje výjimečně </a:t>
              </a:r>
              <a:r>
                <a:rPr lang="cs-CZ" dirty="0">
                  <a:cs typeface="Times New Roman CE" panose="02020603050405020304" pitchFamily="18" charset="0"/>
                </a:rPr>
                <a:t>– na jednu buňku </a:t>
              </a:r>
              <a:r>
                <a:rPr lang="cs-CZ" dirty="0" smtClean="0">
                  <a:cs typeface="Times New Roman CE" panose="02020603050405020304" pitchFamily="18" charset="0"/>
                </a:rPr>
                <a:t>připadá </a:t>
              </a:r>
              <a:r>
                <a:rPr lang="cs-CZ" b="1" dirty="0" smtClean="0">
                  <a:solidFill>
                    <a:srgbClr val="FF0000"/>
                  </a:solidFill>
                  <a:cs typeface="Times New Roman CE" panose="02020603050405020304" pitchFamily="18" charset="0"/>
                </a:rPr>
                <a:t>1 atom </a:t>
              </a:r>
              <a:r>
                <a:rPr lang="cs-CZ" dirty="0" smtClean="0">
                  <a:cs typeface="Times New Roman CE" panose="02020603050405020304" pitchFamily="18" charset="0"/>
                </a:rPr>
                <a:t/>
              </a:r>
              <a:br>
                <a:rPr lang="cs-CZ" dirty="0" smtClean="0">
                  <a:cs typeface="Times New Roman CE" panose="02020603050405020304" pitchFamily="18" charset="0"/>
                </a:rPr>
              </a:br>
              <a:r>
                <a:rPr lang="cs-CZ" b="1" dirty="0" smtClean="0">
                  <a:solidFill>
                    <a:srgbClr val="FFC000"/>
                  </a:solidFill>
                  <a:cs typeface="Times New Roman CE" panose="02020603050405020304" pitchFamily="18" charset="0"/>
                </a:rPr>
                <a:t>plošně centrovaná</a:t>
              </a:r>
              <a:r>
                <a:rPr lang="cs-CZ" dirty="0" smtClean="0">
                  <a:cs typeface="Times New Roman CE" panose="02020603050405020304" pitchFamily="18" charset="0"/>
                </a:rPr>
                <a:t> – kovy: Al, Ni, </a:t>
              </a:r>
              <a:r>
                <a:rPr lang="cs-CZ" dirty="0" err="1" smtClean="0">
                  <a:cs typeface="Times New Roman CE" panose="02020603050405020304" pitchFamily="18" charset="0"/>
                </a:rPr>
                <a:t>Cu</a:t>
              </a:r>
              <a:r>
                <a:rPr lang="cs-CZ" dirty="0" smtClean="0">
                  <a:cs typeface="Times New Roman CE" panose="02020603050405020304" pitchFamily="18" charset="0"/>
                </a:rPr>
                <a:t>, </a:t>
              </a:r>
              <a:r>
                <a:rPr lang="cs-CZ" dirty="0" err="1" smtClean="0">
                  <a:cs typeface="Times New Roman CE" panose="02020603050405020304" pitchFamily="18" charset="0"/>
                </a:rPr>
                <a:t>Ag</a:t>
              </a:r>
              <a:r>
                <a:rPr lang="cs-CZ" dirty="0" smtClean="0">
                  <a:cs typeface="Times New Roman CE" panose="02020603050405020304" pitchFamily="18" charset="0"/>
                </a:rPr>
                <a:t>, Au, </a:t>
              </a:r>
              <a:r>
                <a:rPr lang="cs-CZ" dirty="0" err="1" smtClean="0">
                  <a:cs typeface="Times New Roman CE" panose="02020603050405020304" pitchFamily="18" charset="0"/>
                </a:rPr>
                <a:t>Fe</a:t>
              </a:r>
              <a:r>
                <a:rPr lang="cs-CZ" dirty="0" smtClean="0">
                  <a:cs typeface="Times New Roman CE" panose="02020603050405020304" pitchFamily="18" charset="0"/>
                </a:rPr>
                <a:t>, </a:t>
              </a:r>
              <a:r>
                <a:rPr lang="cs-CZ" dirty="0" err="1" smtClean="0">
                  <a:cs typeface="Times New Roman CE" panose="02020603050405020304" pitchFamily="18" charset="0"/>
                </a:rPr>
                <a:t>Pb</a:t>
              </a:r>
              <a:r>
                <a:rPr lang="cs-CZ" dirty="0" smtClean="0">
                  <a:cs typeface="Times New Roman CE" panose="02020603050405020304" pitchFamily="18" charset="0"/>
                </a:rPr>
                <a:t> – na jednu buňku připadají </a:t>
              </a:r>
              <a:r>
                <a:rPr lang="cs-CZ" b="1" dirty="0" smtClean="0">
                  <a:solidFill>
                    <a:srgbClr val="FF0000"/>
                  </a:solidFill>
                  <a:cs typeface="Times New Roman CE" panose="02020603050405020304" pitchFamily="18" charset="0"/>
                </a:rPr>
                <a:t>4 atomy </a:t>
              </a:r>
              <a:br>
                <a:rPr lang="cs-CZ" b="1" dirty="0" smtClean="0">
                  <a:solidFill>
                    <a:srgbClr val="FF0000"/>
                  </a:solidFill>
                  <a:cs typeface="Times New Roman CE" panose="02020603050405020304" pitchFamily="18" charset="0"/>
                </a:rPr>
              </a:br>
              <a:r>
                <a:rPr lang="cs-CZ" b="1" dirty="0" smtClean="0">
                  <a:solidFill>
                    <a:srgbClr val="0070C0"/>
                  </a:solidFill>
                  <a:cs typeface="Times New Roman CE" panose="02020603050405020304" pitchFamily="18" charset="0"/>
                </a:rPr>
                <a:t>prostorově centrovaná </a:t>
              </a:r>
              <a:r>
                <a:rPr lang="cs-CZ" dirty="0">
                  <a:cs typeface="Times New Roman CE" panose="02020603050405020304" pitchFamily="18" charset="0"/>
                </a:rPr>
                <a:t>– </a:t>
              </a:r>
              <a:r>
                <a:rPr lang="cs-CZ" dirty="0" err="1" smtClean="0">
                  <a:cs typeface="Times New Roman CE" panose="02020603050405020304" pitchFamily="18" charset="0"/>
                </a:rPr>
                <a:t>Li</a:t>
              </a:r>
              <a:r>
                <a:rPr lang="cs-CZ" dirty="0" smtClean="0">
                  <a:cs typeface="Times New Roman CE" panose="02020603050405020304" pitchFamily="18" charset="0"/>
                </a:rPr>
                <a:t>, Na, K, </a:t>
              </a:r>
              <a:r>
                <a:rPr lang="cs-CZ" dirty="0" err="1" smtClean="0">
                  <a:cs typeface="Times New Roman CE" panose="02020603050405020304" pitchFamily="18" charset="0"/>
                </a:rPr>
                <a:t>Cr</a:t>
              </a:r>
              <a:r>
                <a:rPr lang="cs-CZ" dirty="0" smtClean="0">
                  <a:cs typeface="Times New Roman CE" panose="02020603050405020304" pitchFamily="18" charset="0"/>
                </a:rPr>
                <a:t> </a:t>
              </a:r>
              <a:r>
                <a:rPr lang="cs-CZ" dirty="0">
                  <a:cs typeface="Times New Roman CE" panose="02020603050405020304" pitchFamily="18" charset="0"/>
                </a:rPr>
                <a:t>– na jednu buňku připadají </a:t>
              </a:r>
              <a:r>
                <a:rPr lang="cs-CZ" b="1" dirty="0" smtClean="0">
                  <a:solidFill>
                    <a:srgbClr val="FF0000"/>
                  </a:solidFill>
                  <a:cs typeface="Times New Roman CE" panose="02020603050405020304" pitchFamily="18" charset="0"/>
                </a:rPr>
                <a:t>2 </a:t>
              </a:r>
              <a:r>
                <a:rPr lang="cs-CZ" b="1" dirty="0">
                  <a:solidFill>
                    <a:srgbClr val="FF0000"/>
                  </a:solidFill>
                  <a:cs typeface="Times New Roman CE" panose="02020603050405020304" pitchFamily="18" charset="0"/>
                </a:rPr>
                <a:t>atomy</a:t>
              </a:r>
              <a:endParaRPr lang="cs-CZ" b="1" dirty="0" smtClean="0">
                <a:solidFill>
                  <a:srgbClr val="0070C0"/>
                </a:solidFill>
                <a:cs typeface="Times New Roman CE" panose="02020603050405020304" pitchFamily="18" charset="0"/>
              </a:endParaRPr>
            </a:p>
          </p:txBody>
        </p:sp>
      </p:grpSp>
      <p:sp>
        <p:nvSpPr>
          <p:cNvPr id="3" name="AutoShape 4" descr="Galvanizzare Foto Stock, Galvanizzare Immagini | Deposit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2643173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 y="1645403"/>
            <a:ext cx="9144001" cy="4601260"/>
          </a:xfrm>
          <a:prstGeom prst="rect">
            <a:avLst/>
          </a:prstGeom>
          <a:noFill/>
        </p:spPr>
        <p:txBody>
          <a:bodyPr wrap="square" rtlCol="0">
            <a:spAutoFit/>
          </a:bodyPr>
          <a:lstStyle/>
          <a:p>
            <a:pPr marL="342900" indent="-342900">
              <a:spcAft>
                <a:spcPts val="1200"/>
              </a:spcAft>
              <a:buFont typeface="Wingdings" panose="05000000000000000000" pitchFamily="2" charset="2"/>
              <a:buChar char="§"/>
            </a:pPr>
            <a:r>
              <a:rPr lang="cs-CZ" sz="2200" b="1" dirty="0" smtClean="0">
                <a:solidFill>
                  <a:srgbClr val="FF0000"/>
                </a:solidFill>
              </a:rPr>
              <a:t>Rozměry molekul jsou v porovnání se střední vzdáleností molekul malé</a:t>
            </a:r>
            <a:br>
              <a:rPr lang="cs-CZ" sz="2200" b="1" dirty="0" smtClean="0">
                <a:solidFill>
                  <a:srgbClr val="FF0000"/>
                </a:solidFill>
              </a:rPr>
            </a:br>
            <a:r>
              <a:rPr lang="cs-CZ" sz="2200" dirty="0" smtClean="0"/>
              <a:t>(kyslík O</a:t>
            </a:r>
            <a:r>
              <a:rPr lang="cs-CZ" sz="2200" baseline="-25000" dirty="0" smtClean="0"/>
              <a:t>2</a:t>
            </a:r>
            <a:r>
              <a:rPr lang="cs-CZ" sz="2200" dirty="0" smtClean="0"/>
              <a:t>: d = 0,364 </a:t>
            </a:r>
            <a:r>
              <a:rPr lang="cs-CZ" sz="2200" dirty="0" err="1" smtClean="0"/>
              <a:t>nm</a:t>
            </a:r>
            <a:r>
              <a:rPr lang="cs-CZ" sz="2200" dirty="0" smtClean="0"/>
              <a:t>, h = 6,3 </a:t>
            </a:r>
            <a:r>
              <a:rPr lang="cs-CZ" sz="2200" dirty="0" err="1" smtClean="0"/>
              <a:t>nm</a:t>
            </a:r>
            <a:r>
              <a:rPr lang="cs-CZ" sz="2200" dirty="0" smtClean="0"/>
              <a:t>)</a:t>
            </a:r>
          </a:p>
          <a:p>
            <a:pPr marL="342900" indent="-342900">
              <a:spcAft>
                <a:spcPts val="1200"/>
              </a:spcAft>
              <a:buFont typeface="Wingdings" panose="05000000000000000000" pitchFamily="2" charset="2"/>
              <a:buChar char="§"/>
            </a:pPr>
            <a:r>
              <a:rPr lang="cs-CZ" sz="2200" b="1" dirty="0" smtClean="0">
                <a:solidFill>
                  <a:srgbClr val="FF0000"/>
                </a:solidFill>
              </a:rPr>
              <a:t>Molekuly na sebe nepůsobí žádnými silami </a:t>
            </a:r>
            <a:r>
              <a:rPr lang="cs-CZ" sz="2200" dirty="0" smtClean="0"/>
              <a:t/>
            </a:r>
            <a:br>
              <a:rPr lang="cs-CZ" sz="2200" dirty="0" smtClean="0"/>
            </a:br>
            <a:r>
              <a:rPr lang="cs-CZ" sz="2200" dirty="0" smtClean="0"/>
              <a:t>(kromě srážky) </a:t>
            </a:r>
          </a:p>
          <a:p>
            <a:pPr marL="342900" indent="-342900">
              <a:lnSpc>
                <a:spcPct val="150000"/>
              </a:lnSpc>
              <a:spcAft>
                <a:spcPts val="1200"/>
              </a:spcAft>
              <a:buFont typeface="Wingdings" panose="05000000000000000000" pitchFamily="2" charset="2"/>
              <a:buChar char="§"/>
            </a:pPr>
            <a:r>
              <a:rPr lang="cs-CZ" sz="2200" dirty="0" smtClean="0"/>
              <a:t>Molekuly </a:t>
            </a:r>
            <a:r>
              <a:rPr lang="cs-CZ" sz="2200" b="1" dirty="0" smtClean="0">
                <a:solidFill>
                  <a:srgbClr val="FF0000"/>
                </a:solidFill>
              </a:rPr>
              <a:t>se pohybují rovnoměrně přímočaře</a:t>
            </a:r>
          </a:p>
          <a:p>
            <a:pPr marL="342900" indent="-342900">
              <a:spcAft>
                <a:spcPts val="1200"/>
              </a:spcAft>
              <a:buFont typeface="Wingdings" panose="05000000000000000000" pitchFamily="2" charset="2"/>
              <a:buChar char="§"/>
            </a:pPr>
            <a:r>
              <a:rPr lang="cs-CZ" sz="2200" dirty="0" smtClean="0"/>
              <a:t>Vzájemné </a:t>
            </a:r>
            <a:r>
              <a:rPr lang="cs-CZ" sz="2200" b="1" dirty="0" smtClean="0">
                <a:solidFill>
                  <a:srgbClr val="FF0000"/>
                </a:solidFill>
              </a:rPr>
              <a:t>srážky jsou dokonale pružné</a:t>
            </a:r>
            <a:r>
              <a:rPr lang="cs-CZ" sz="2200" dirty="0" smtClean="0"/>
              <a:t/>
            </a:r>
            <a:br>
              <a:rPr lang="cs-CZ" sz="2200" dirty="0" smtClean="0"/>
            </a:br>
            <a:r>
              <a:rPr lang="cs-CZ" sz="2200" dirty="0" smtClean="0"/>
              <a:t>(molekuly neztrácí </a:t>
            </a:r>
            <a:r>
              <a:rPr lang="cs-CZ" sz="2200" i="1" dirty="0" err="1" smtClean="0">
                <a:latin typeface="Times New Roman CE" panose="02020603050405020304" pitchFamily="18" charset="0"/>
                <a:cs typeface="Times New Roman CE" panose="02020603050405020304" pitchFamily="18" charset="0"/>
              </a:rPr>
              <a:t>E</a:t>
            </a:r>
            <a:r>
              <a:rPr lang="cs-CZ" sz="2200" baseline="-25000" dirty="0" err="1" smtClean="0">
                <a:latin typeface="Times New Roman CE" panose="02020603050405020304" pitchFamily="18" charset="0"/>
                <a:cs typeface="Times New Roman CE" panose="02020603050405020304" pitchFamily="18" charset="0"/>
              </a:rPr>
              <a:t>k</a:t>
            </a:r>
            <a:r>
              <a:rPr lang="cs-CZ" sz="2200" dirty="0" smtClean="0"/>
              <a:t>)</a:t>
            </a:r>
          </a:p>
          <a:p>
            <a:pPr marL="342900" indent="-342900">
              <a:buFont typeface="Wingdings" panose="05000000000000000000" pitchFamily="2" charset="2"/>
              <a:buChar char="§"/>
            </a:pPr>
            <a:r>
              <a:rPr lang="cs-CZ" sz="2200" b="1" dirty="0" smtClean="0">
                <a:solidFill>
                  <a:srgbClr val="FF0000"/>
                </a:solidFill>
              </a:rPr>
              <a:t>Reálný plyn se chová jako IP </a:t>
            </a:r>
            <a:r>
              <a:rPr lang="cs-CZ" sz="2200" dirty="0" smtClean="0"/>
              <a:t> </a:t>
            </a:r>
            <a:r>
              <a:rPr lang="cs-CZ" sz="2200" b="1" dirty="0">
                <a:solidFill>
                  <a:srgbClr val="FF0000"/>
                </a:solidFill>
              </a:rPr>
              <a:t>kolem teploty 0 °C a tlaku 101 325 Pa </a:t>
            </a:r>
            <a:r>
              <a:rPr lang="cs-CZ" sz="2200" b="1" dirty="0" smtClean="0">
                <a:solidFill>
                  <a:srgbClr val="FF0000"/>
                </a:solidFill>
              </a:rPr>
              <a:t/>
            </a:r>
            <a:br>
              <a:rPr lang="cs-CZ" sz="2200" b="1" dirty="0" smtClean="0">
                <a:solidFill>
                  <a:srgbClr val="FF0000"/>
                </a:solidFill>
              </a:rPr>
            </a:br>
            <a:r>
              <a:rPr lang="cs-CZ" sz="2200" dirty="0" smtClean="0"/>
              <a:t>(</a:t>
            </a:r>
            <a:r>
              <a:rPr lang="cs-CZ" sz="2200" dirty="0"/>
              <a:t>tzn. za normálních podmínek). </a:t>
            </a:r>
            <a:r>
              <a:rPr lang="cs-CZ" sz="2200" dirty="0" smtClean="0"/>
              <a:t/>
            </a:r>
            <a:br>
              <a:rPr lang="cs-CZ" sz="2200" dirty="0" smtClean="0"/>
            </a:br>
            <a:r>
              <a:rPr lang="cs-CZ" sz="2200" dirty="0" smtClean="0"/>
              <a:t>Reálné </a:t>
            </a:r>
            <a:r>
              <a:rPr lang="cs-CZ" sz="2200" dirty="0"/>
              <a:t>plyny se vlastnostem ideálního plynu přibližují při dostatečně vysoké teplotě a nízkém tlaku</a:t>
            </a:r>
            <a:r>
              <a:rPr lang="cs-CZ" sz="2200" dirty="0" smtClean="0"/>
              <a:t>.</a:t>
            </a:r>
          </a:p>
        </p:txBody>
      </p:sp>
      <p:sp>
        <p:nvSpPr>
          <p:cNvPr id="7"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1. Struktura a vlastnosti plynů</a:t>
            </a:r>
          </a:p>
        </p:txBody>
      </p:sp>
      <p:sp>
        <p:nvSpPr>
          <p:cNvPr id="2" name="Obdélník 1"/>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1.1 Ideální </a:t>
            </a:r>
            <a:r>
              <a:rPr lang="cs-CZ" sz="2800" b="1" dirty="0">
                <a:solidFill>
                  <a:srgbClr val="FF0000"/>
                </a:solidFill>
              </a:rPr>
              <a:t>plyn</a:t>
            </a:r>
            <a:endParaRPr lang="cs-CZ" sz="2800" dirty="0">
              <a:solidFill>
                <a:srgbClr val="FF0000"/>
              </a:solidFill>
            </a:endParaRPr>
          </a:p>
        </p:txBody>
      </p:sp>
      <p:pic>
        <p:nvPicPr>
          <p:cNvPr id="6" name="Obrázek 5"/>
          <p:cNvPicPr>
            <a:picLocks noChangeAspect="1"/>
          </p:cNvPicPr>
          <p:nvPr/>
        </p:nvPicPr>
        <p:blipFill rotWithShape="1">
          <a:blip r:embed="rId2"/>
          <a:srcRect l="4724"/>
          <a:stretch/>
        </p:blipFill>
        <p:spPr>
          <a:xfrm>
            <a:off x="5796136" y="2204864"/>
            <a:ext cx="3312368" cy="1695450"/>
          </a:xfrm>
          <a:prstGeom prst="rect">
            <a:avLst/>
          </a:prstGeom>
        </p:spPr>
      </p:pic>
    </p:spTree>
    <p:extLst>
      <p:ext uri="{BB962C8B-B14F-4D97-AF65-F5344CB8AC3E}">
        <p14:creationId xmlns:p14="http://schemas.microsoft.com/office/powerpoint/2010/main" val="3598924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2</a:t>
            </a:r>
            <a:r>
              <a:rPr lang="cs-CZ" sz="4000" dirty="0" smtClean="0"/>
              <a:t>. </a:t>
            </a:r>
            <a:r>
              <a:rPr lang="cs-CZ" sz="4000" dirty="0"/>
              <a:t>Struktura a vlastnosti </a:t>
            </a:r>
            <a:r>
              <a:rPr lang="cs-CZ" sz="4000" dirty="0" smtClean="0"/>
              <a:t>pevných látek</a:t>
            </a:r>
            <a:endParaRPr lang="cs-CZ" sz="4000" dirty="0"/>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2.2 Ideální krystalová mřížka a její poruchy</a:t>
            </a:r>
            <a:endParaRPr lang="cs-CZ" sz="2800" dirty="0">
              <a:solidFill>
                <a:srgbClr val="FF0000"/>
              </a:solidFill>
            </a:endParaRPr>
          </a:p>
        </p:txBody>
      </p:sp>
      <p:sp>
        <p:nvSpPr>
          <p:cNvPr id="8" name="Obdélník 7"/>
          <p:cNvSpPr/>
          <p:nvPr/>
        </p:nvSpPr>
        <p:spPr>
          <a:xfrm>
            <a:off x="7036" y="1455167"/>
            <a:ext cx="3916892" cy="461665"/>
          </a:xfrm>
          <a:prstGeom prst="rect">
            <a:avLst/>
          </a:prstGeom>
        </p:spPr>
        <p:txBody>
          <a:bodyPr wrap="square">
            <a:spAutoFit/>
          </a:bodyPr>
          <a:lstStyle/>
          <a:p>
            <a:r>
              <a:rPr lang="cs-CZ" sz="2400" b="1" dirty="0" smtClean="0">
                <a:solidFill>
                  <a:srgbClr val="00B0F0"/>
                </a:solidFill>
              </a:rPr>
              <a:t>Poruchy krystalové mřížky</a:t>
            </a:r>
            <a:endParaRPr lang="cs-CZ" sz="2000" b="1" dirty="0"/>
          </a:p>
        </p:txBody>
      </p:sp>
      <p:sp>
        <p:nvSpPr>
          <p:cNvPr id="7" name="TextovéPole 6"/>
          <p:cNvSpPr txBox="1"/>
          <p:nvPr/>
        </p:nvSpPr>
        <p:spPr>
          <a:xfrm>
            <a:off x="107504" y="1911360"/>
            <a:ext cx="8928991" cy="923330"/>
          </a:xfrm>
          <a:prstGeom prst="rect">
            <a:avLst/>
          </a:prstGeom>
          <a:noFill/>
        </p:spPr>
        <p:txBody>
          <a:bodyPr wrap="square" rtlCol="0">
            <a:spAutoFit/>
          </a:bodyPr>
          <a:lstStyle/>
          <a:p>
            <a:pPr marL="285750" indent="-285750">
              <a:buFont typeface="Wingdings" panose="05000000000000000000" pitchFamily="2" charset="2"/>
              <a:buChar char="§"/>
            </a:pPr>
            <a:r>
              <a:rPr lang="cs-CZ" b="1" dirty="0">
                <a:solidFill>
                  <a:srgbClr val="FF0000"/>
                </a:solidFill>
                <a:cs typeface="Times New Roman CE" panose="02020603050405020304" pitchFamily="18" charset="0"/>
              </a:rPr>
              <a:t>o</a:t>
            </a:r>
            <a:r>
              <a:rPr lang="cs-CZ" b="1" dirty="0" smtClean="0">
                <a:solidFill>
                  <a:srgbClr val="FF0000"/>
                </a:solidFill>
                <a:cs typeface="Times New Roman CE" panose="02020603050405020304" pitchFamily="18" charset="0"/>
              </a:rPr>
              <a:t>dchylky od pravidelného uspořádání v reálných krystalech</a:t>
            </a:r>
            <a:endParaRPr lang="cs-CZ" dirty="0" smtClean="0">
              <a:cs typeface="Times New Roman CE" panose="02020603050405020304" pitchFamily="18" charset="0"/>
            </a:endParaRPr>
          </a:p>
          <a:p>
            <a:pPr marL="285750" indent="-285750" algn="just">
              <a:buFont typeface="Wingdings" panose="05000000000000000000" pitchFamily="2" charset="2"/>
              <a:buChar char="§"/>
            </a:pPr>
            <a:r>
              <a:rPr lang="cs-CZ" b="1" dirty="0">
                <a:cs typeface="Times New Roman CE" panose="02020603050405020304" pitchFamily="18" charset="0"/>
              </a:rPr>
              <a:t>b</a:t>
            </a:r>
            <a:r>
              <a:rPr lang="cs-CZ" b="1" dirty="0" smtClean="0">
                <a:cs typeface="Times New Roman CE" panose="02020603050405020304" pitchFamily="18" charset="0"/>
              </a:rPr>
              <a:t>odové</a:t>
            </a:r>
            <a:r>
              <a:rPr lang="cs-CZ" dirty="0" smtClean="0">
                <a:cs typeface="Times New Roman CE" panose="02020603050405020304" pitchFamily="18" charset="0"/>
              </a:rPr>
              <a:t> – vakance, intersticiální poloha, příměs</a:t>
            </a:r>
            <a:endParaRPr lang="cs-CZ" b="1" dirty="0" smtClean="0">
              <a:solidFill>
                <a:srgbClr val="FF0000"/>
              </a:solidFill>
              <a:cs typeface="Times New Roman CE" panose="02020603050405020304" pitchFamily="18" charset="0"/>
            </a:endParaRPr>
          </a:p>
          <a:p>
            <a:pPr marL="285750" indent="-285750" algn="just">
              <a:buFont typeface="Wingdings" panose="05000000000000000000" pitchFamily="2" charset="2"/>
              <a:buChar char="§"/>
            </a:pPr>
            <a:r>
              <a:rPr lang="cs-CZ" b="1" dirty="0">
                <a:cs typeface="Times New Roman CE" panose="02020603050405020304" pitchFamily="18" charset="0"/>
              </a:rPr>
              <a:t>p</a:t>
            </a:r>
            <a:r>
              <a:rPr lang="cs-CZ" b="1" dirty="0" smtClean="0">
                <a:cs typeface="Times New Roman CE" panose="02020603050405020304" pitchFamily="18" charset="0"/>
              </a:rPr>
              <a:t>lošné </a:t>
            </a:r>
            <a:r>
              <a:rPr lang="cs-CZ" dirty="0" smtClean="0">
                <a:cs typeface="Times New Roman CE" panose="02020603050405020304" pitchFamily="18" charset="0"/>
              </a:rPr>
              <a:t>– na povrchu krystalů, na hranici zrn</a:t>
            </a:r>
            <a:endParaRPr lang="cs-CZ" b="1" dirty="0" smtClean="0">
              <a:solidFill>
                <a:srgbClr val="FF0000"/>
              </a:solidFill>
              <a:cs typeface="Times New Roman CE" panose="02020603050405020304" pitchFamily="18" charset="0"/>
            </a:endParaRPr>
          </a:p>
        </p:txBody>
      </p:sp>
      <p:sp>
        <p:nvSpPr>
          <p:cNvPr id="12" name="Obdélník 11"/>
          <p:cNvSpPr/>
          <p:nvPr/>
        </p:nvSpPr>
        <p:spPr>
          <a:xfrm>
            <a:off x="0" y="2852936"/>
            <a:ext cx="5419662" cy="461665"/>
          </a:xfrm>
          <a:prstGeom prst="rect">
            <a:avLst/>
          </a:prstGeom>
        </p:spPr>
        <p:txBody>
          <a:bodyPr wrap="square">
            <a:spAutoFit/>
          </a:bodyPr>
          <a:lstStyle/>
          <a:p>
            <a:r>
              <a:rPr lang="cs-CZ" sz="2400" b="1" dirty="0" smtClean="0">
                <a:solidFill>
                  <a:srgbClr val="00B0F0"/>
                </a:solidFill>
              </a:rPr>
              <a:t>Bodové poruchy</a:t>
            </a:r>
            <a:endParaRPr lang="cs-CZ" sz="2000" b="1" dirty="0"/>
          </a:p>
        </p:txBody>
      </p:sp>
      <p:sp>
        <p:nvSpPr>
          <p:cNvPr id="3" name="AutoShape 4" descr="Galvanizzare Foto Stock, Galvanizzare Immagini | Deposit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7" y="3314600"/>
            <a:ext cx="9126916" cy="2518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7037" y="5949280"/>
            <a:ext cx="9029458" cy="923330"/>
          </a:xfrm>
          <a:prstGeom prst="rect">
            <a:avLst/>
          </a:prstGeom>
          <a:noFill/>
        </p:spPr>
        <p:txBody>
          <a:bodyPr wrap="square" rtlCol="0">
            <a:spAutoFit/>
          </a:bodyPr>
          <a:lstStyle/>
          <a:p>
            <a:pPr marL="285750" indent="-285750">
              <a:buFont typeface="Wingdings" panose="05000000000000000000" pitchFamily="2" charset="2"/>
              <a:buChar char="§"/>
            </a:pPr>
            <a:r>
              <a:rPr lang="cs-CZ" b="1" dirty="0" smtClean="0">
                <a:solidFill>
                  <a:srgbClr val="FF0000"/>
                </a:solidFill>
              </a:rPr>
              <a:t>Vakance</a:t>
            </a:r>
            <a:r>
              <a:rPr lang="cs-CZ" dirty="0" smtClean="0">
                <a:solidFill>
                  <a:srgbClr val="FF0000"/>
                </a:solidFill>
              </a:rPr>
              <a:t> </a:t>
            </a:r>
            <a:r>
              <a:rPr lang="cs-CZ" dirty="0" smtClean="0"/>
              <a:t>– neobsazení částice ve struktuře krystalové mřížky, chybějící částice</a:t>
            </a:r>
          </a:p>
          <a:p>
            <a:pPr marL="285750" indent="-285750">
              <a:buFont typeface="Wingdings" panose="05000000000000000000" pitchFamily="2" charset="2"/>
              <a:buChar char="§"/>
            </a:pPr>
            <a:r>
              <a:rPr lang="cs-CZ" b="1" dirty="0" smtClean="0">
                <a:solidFill>
                  <a:srgbClr val="FF0000"/>
                </a:solidFill>
              </a:rPr>
              <a:t>Intersticiál</a:t>
            </a:r>
            <a:r>
              <a:rPr lang="cs-CZ" dirty="0" smtClean="0">
                <a:solidFill>
                  <a:srgbClr val="FF0000"/>
                </a:solidFill>
              </a:rPr>
              <a:t> </a:t>
            </a:r>
            <a:r>
              <a:rPr lang="cs-CZ" dirty="0" smtClean="0"/>
              <a:t>– částice navíc</a:t>
            </a:r>
          </a:p>
          <a:p>
            <a:pPr marL="285750" indent="-285750">
              <a:buFont typeface="Wingdings" panose="05000000000000000000" pitchFamily="2" charset="2"/>
              <a:buChar char="§"/>
            </a:pPr>
            <a:r>
              <a:rPr lang="cs-CZ" b="1" dirty="0" smtClean="0">
                <a:solidFill>
                  <a:srgbClr val="FF0000"/>
                </a:solidFill>
              </a:rPr>
              <a:t>Příměsi</a:t>
            </a:r>
            <a:r>
              <a:rPr lang="cs-CZ" dirty="0" smtClean="0"/>
              <a:t> </a:t>
            </a:r>
            <a:r>
              <a:rPr lang="cs-CZ" dirty="0"/>
              <a:t>–</a:t>
            </a:r>
            <a:r>
              <a:rPr lang="cs-CZ" dirty="0" smtClean="0"/>
              <a:t> cizí částice v krystalu, využití: polovodiče nebo speciální slitiny (C ve struktuře </a:t>
            </a:r>
            <a:r>
              <a:rPr lang="cs-CZ" dirty="0" err="1" smtClean="0"/>
              <a:t>Fe</a:t>
            </a:r>
            <a:r>
              <a:rPr lang="cs-CZ" dirty="0" smtClean="0"/>
              <a:t>)</a:t>
            </a:r>
            <a:endParaRPr lang="cs-CZ" dirty="0"/>
          </a:p>
        </p:txBody>
      </p:sp>
    </p:spTree>
    <p:extLst>
      <p:ext uri="{BB962C8B-B14F-4D97-AF65-F5344CB8AC3E}">
        <p14:creationId xmlns:p14="http://schemas.microsoft.com/office/powerpoint/2010/main" val="3345974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2</a:t>
            </a:r>
            <a:r>
              <a:rPr lang="cs-CZ" sz="4000" dirty="0" smtClean="0"/>
              <a:t>. </a:t>
            </a:r>
            <a:r>
              <a:rPr lang="cs-CZ" sz="4000" dirty="0"/>
              <a:t>Struktura a vlastnosti </a:t>
            </a:r>
            <a:r>
              <a:rPr lang="cs-CZ" sz="4000" dirty="0" smtClean="0"/>
              <a:t>pevných látek</a:t>
            </a:r>
            <a:endParaRPr lang="cs-CZ" sz="4000" dirty="0"/>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2.3 Deformace pevného tělesa</a:t>
            </a:r>
            <a:endParaRPr lang="cs-CZ" sz="2800" dirty="0">
              <a:solidFill>
                <a:srgbClr val="FF0000"/>
              </a:solidFill>
            </a:endParaRPr>
          </a:p>
        </p:txBody>
      </p:sp>
      <p:sp>
        <p:nvSpPr>
          <p:cNvPr id="8" name="Obdélník 7"/>
          <p:cNvSpPr/>
          <p:nvPr/>
        </p:nvSpPr>
        <p:spPr>
          <a:xfrm>
            <a:off x="7036" y="1455167"/>
            <a:ext cx="3916892" cy="461665"/>
          </a:xfrm>
          <a:prstGeom prst="rect">
            <a:avLst/>
          </a:prstGeom>
        </p:spPr>
        <p:txBody>
          <a:bodyPr wrap="square">
            <a:spAutoFit/>
          </a:bodyPr>
          <a:lstStyle/>
          <a:p>
            <a:r>
              <a:rPr lang="cs-CZ" sz="2400" b="1" dirty="0" smtClean="0">
                <a:solidFill>
                  <a:srgbClr val="00B0F0"/>
                </a:solidFill>
              </a:rPr>
              <a:t>Deformace pevného tělesa</a:t>
            </a:r>
            <a:endParaRPr lang="cs-CZ" sz="2000" b="1" dirty="0"/>
          </a:p>
        </p:txBody>
      </p:sp>
      <p:sp>
        <p:nvSpPr>
          <p:cNvPr id="7" name="TextovéPole 6"/>
          <p:cNvSpPr txBox="1"/>
          <p:nvPr/>
        </p:nvSpPr>
        <p:spPr>
          <a:xfrm>
            <a:off x="107504" y="1911360"/>
            <a:ext cx="8928991" cy="923330"/>
          </a:xfrm>
          <a:prstGeom prst="rect">
            <a:avLst/>
          </a:prstGeom>
          <a:noFill/>
        </p:spPr>
        <p:txBody>
          <a:bodyPr wrap="square" rtlCol="0">
            <a:spAutoFit/>
          </a:bodyPr>
          <a:lstStyle/>
          <a:p>
            <a:pPr marL="285750" indent="-285750">
              <a:buFont typeface="Wingdings" panose="05000000000000000000" pitchFamily="2" charset="2"/>
              <a:buChar char="§"/>
            </a:pPr>
            <a:r>
              <a:rPr lang="cs-CZ" b="1" dirty="0">
                <a:solidFill>
                  <a:srgbClr val="FF0000"/>
                </a:solidFill>
                <a:cs typeface="Times New Roman CE" panose="02020603050405020304" pitchFamily="18" charset="0"/>
              </a:rPr>
              <a:t>v</a:t>
            </a:r>
            <a:r>
              <a:rPr lang="cs-CZ" b="1" dirty="0" smtClean="0">
                <a:solidFill>
                  <a:srgbClr val="FF0000"/>
                </a:solidFill>
                <a:cs typeface="Times New Roman CE" panose="02020603050405020304" pitchFamily="18" charset="0"/>
              </a:rPr>
              <a:t>livem působení vnější síly dojde ke změně vzájemné polohy částic</a:t>
            </a:r>
            <a:endParaRPr lang="cs-CZ" dirty="0" smtClean="0">
              <a:cs typeface="Times New Roman CE" panose="02020603050405020304" pitchFamily="18" charset="0"/>
            </a:endParaRPr>
          </a:p>
          <a:p>
            <a:pPr marL="285750" indent="-285750" algn="just">
              <a:buFont typeface="Wingdings" panose="05000000000000000000" pitchFamily="2" charset="2"/>
              <a:buChar char="§"/>
            </a:pPr>
            <a:r>
              <a:rPr lang="cs-CZ" b="1" dirty="0">
                <a:cs typeface="Times New Roman CE" panose="02020603050405020304" pitchFamily="18" charset="0"/>
              </a:rPr>
              <a:t>e</a:t>
            </a:r>
            <a:r>
              <a:rPr lang="cs-CZ" b="1" dirty="0" smtClean="0">
                <a:cs typeface="Times New Roman CE" panose="02020603050405020304" pitchFamily="18" charset="0"/>
              </a:rPr>
              <a:t>lastická (pružná) </a:t>
            </a:r>
            <a:r>
              <a:rPr lang="cs-CZ" dirty="0" smtClean="0">
                <a:cs typeface="Times New Roman CE" panose="02020603050405020304" pitchFamily="18" charset="0"/>
              </a:rPr>
              <a:t>– dočasná, těleso získá po čase původní tvar (houba, guma)</a:t>
            </a:r>
            <a:endParaRPr lang="cs-CZ" b="1" dirty="0" smtClean="0">
              <a:solidFill>
                <a:srgbClr val="FF0000"/>
              </a:solidFill>
              <a:cs typeface="Times New Roman CE" panose="02020603050405020304" pitchFamily="18" charset="0"/>
            </a:endParaRPr>
          </a:p>
          <a:p>
            <a:pPr marL="285750" indent="-285750" algn="just">
              <a:buFont typeface="Wingdings" panose="05000000000000000000" pitchFamily="2" charset="2"/>
              <a:buChar char="§"/>
            </a:pPr>
            <a:r>
              <a:rPr lang="cs-CZ" b="1" dirty="0">
                <a:cs typeface="Times New Roman CE" panose="02020603050405020304" pitchFamily="18" charset="0"/>
              </a:rPr>
              <a:t>p</a:t>
            </a:r>
            <a:r>
              <a:rPr lang="cs-CZ" b="1" dirty="0" smtClean="0">
                <a:cs typeface="Times New Roman CE" panose="02020603050405020304" pitchFamily="18" charset="0"/>
              </a:rPr>
              <a:t>lastická (nepružná) </a:t>
            </a:r>
            <a:r>
              <a:rPr lang="cs-CZ" dirty="0" smtClean="0">
                <a:cs typeface="Times New Roman CE" panose="02020603050405020304" pitchFamily="18" charset="0"/>
              </a:rPr>
              <a:t>– trvalá změna tvaru (ohnutý drát)</a:t>
            </a:r>
            <a:endParaRPr lang="cs-CZ" b="1" dirty="0" smtClean="0">
              <a:solidFill>
                <a:srgbClr val="FF0000"/>
              </a:solidFill>
              <a:cs typeface="Times New Roman CE" panose="02020603050405020304" pitchFamily="18" charset="0"/>
            </a:endParaRPr>
          </a:p>
        </p:txBody>
      </p:sp>
      <p:sp>
        <p:nvSpPr>
          <p:cNvPr id="12" name="Obdélník 11"/>
          <p:cNvSpPr/>
          <p:nvPr/>
        </p:nvSpPr>
        <p:spPr>
          <a:xfrm>
            <a:off x="0" y="2996952"/>
            <a:ext cx="5419662" cy="461665"/>
          </a:xfrm>
          <a:prstGeom prst="rect">
            <a:avLst/>
          </a:prstGeom>
        </p:spPr>
        <p:txBody>
          <a:bodyPr wrap="square">
            <a:spAutoFit/>
          </a:bodyPr>
          <a:lstStyle/>
          <a:p>
            <a:r>
              <a:rPr lang="cs-CZ" sz="2400" b="1" dirty="0" smtClean="0">
                <a:solidFill>
                  <a:srgbClr val="00B0F0"/>
                </a:solidFill>
              </a:rPr>
              <a:t>Typy deformací</a:t>
            </a:r>
            <a:endParaRPr lang="cs-CZ" sz="2000" b="1" dirty="0"/>
          </a:p>
        </p:txBody>
      </p:sp>
      <p:sp>
        <p:nvSpPr>
          <p:cNvPr id="3" name="AutoShape 4" descr="Galvanizzare Foto Stock, Galvanizzare Immagini | Deposit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122" name="Picture 2" descr="Deform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924944"/>
            <a:ext cx="6813872" cy="38164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p:cNvSpPr txBox="1"/>
          <p:nvPr/>
        </p:nvSpPr>
        <p:spPr>
          <a:xfrm>
            <a:off x="101370" y="3607856"/>
            <a:ext cx="8928991" cy="1477328"/>
          </a:xfrm>
          <a:prstGeom prst="rect">
            <a:avLst/>
          </a:prstGeom>
          <a:noFill/>
        </p:spPr>
        <p:txBody>
          <a:bodyPr wrap="square" rtlCol="0">
            <a:spAutoFit/>
          </a:bodyPr>
          <a:lstStyle/>
          <a:p>
            <a:pPr marL="342900" indent="-342900">
              <a:buFont typeface="+mj-lt"/>
              <a:buAutoNum type="alphaLcParenR"/>
            </a:pPr>
            <a:r>
              <a:rPr lang="cs-CZ" b="1" dirty="0" smtClean="0">
                <a:solidFill>
                  <a:srgbClr val="FF0000"/>
                </a:solidFill>
                <a:cs typeface="Times New Roman CE" panose="02020603050405020304" pitchFamily="18" charset="0"/>
              </a:rPr>
              <a:t>tlakem </a:t>
            </a:r>
            <a:r>
              <a:rPr lang="cs-CZ" dirty="0" smtClean="0">
                <a:cs typeface="Times New Roman CE" panose="02020603050405020304" pitchFamily="18" charset="0"/>
              </a:rPr>
              <a:t>– pilíře</a:t>
            </a:r>
            <a:endParaRPr lang="cs-CZ" b="1" dirty="0" smtClean="0">
              <a:solidFill>
                <a:srgbClr val="FF0000"/>
              </a:solidFill>
              <a:cs typeface="Times New Roman CE" panose="02020603050405020304" pitchFamily="18" charset="0"/>
            </a:endParaRPr>
          </a:p>
          <a:p>
            <a:pPr marL="342900" indent="-342900">
              <a:buFont typeface="+mj-lt"/>
              <a:buAutoNum type="alphaLcParenR"/>
            </a:pPr>
            <a:r>
              <a:rPr lang="cs-CZ" b="1" dirty="0">
                <a:solidFill>
                  <a:srgbClr val="FF0000"/>
                </a:solidFill>
                <a:cs typeface="Times New Roman CE" panose="02020603050405020304" pitchFamily="18" charset="0"/>
              </a:rPr>
              <a:t>t</a:t>
            </a:r>
            <a:r>
              <a:rPr lang="cs-CZ" b="1" dirty="0" smtClean="0">
                <a:solidFill>
                  <a:srgbClr val="FF0000"/>
                </a:solidFill>
                <a:cs typeface="Times New Roman CE" panose="02020603050405020304" pitchFamily="18" charset="0"/>
              </a:rPr>
              <a:t>ahem </a:t>
            </a:r>
            <a:r>
              <a:rPr lang="cs-CZ" dirty="0" smtClean="0">
                <a:cs typeface="Times New Roman CE" panose="02020603050405020304" pitchFamily="18" charset="0"/>
              </a:rPr>
              <a:t>– lano</a:t>
            </a:r>
            <a:endParaRPr lang="cs-CZ" b="1" dirty="0" smtClean="0">
              <a:solidFill>
                <a:srgbClr val="FF0000"/>
              </a:solidFill>
              <a:cs typeface="Times New Roman CE" panose="02020603050405020304" pitchFamily="18" charset="0"/>
            </a:endParaRPr>
          </a:p>
          <a:p>
            <a:pPr marL="342900" indent="-342900">
              <a:buFont typeface="+mj-lt"/>
              <a:buAutoNum type="alphaLcParenR"/>
            </a:pPr>
            <a:r>
              <a:rPr lang="cs-CZ" b="1" dirty="0">
                <a:solidFill>
                  <a:srgbClr val="FF0000"/>
                </a:solidFill>
                <a:cs typeface="Times New Roman CE" panose="02020603050405020304" pitchFamily="18" charset="0"/>
              </a:rPr>
              <a:t>o</a:t>
            </a:r>
            <a:r>
              <a:rPr lang="cs-CZ" b="1" dirty="0" smtClean="0">
                <a:solidFill>
                  <a:srgbClr val="FF0000"/>
                </a:solidFill>
                <a:cs typeface="Times New Roman CE" panose="02020603050405020304" pitchFamily="18" charset="0"/>
              </a:rPr>
              <a:t>hybem </a:t>
            </a:r>
            <a:r>
              <a:rPr lang="cs-CZ" dirty="0" smtClean="0">
                <a:cs typeface="Times New Roman CE" panose="02020603050405020304" pitchFamily="18" charset="0"/>
              </a:rPr>
              <a:t>– lávka</a:t>
            </a:r>
            <a:endParaRPr lang="cs-CZ" b="1" dirty="0" smtClean="0">
              <a:solidFill>
                <a:srgbClr val="FF0000"/>
              </a:solidFill>
              <a:cs typeface="Times New Roman CE" panose="02020603050405020304" pitchFamily="18" charset="0"/>
            </a:endParaRPr>
          </a:p>
          <a:p>
            <a:pPr marL="342900" indent="-342900">
              <a:buFont typeface="+mj-lt"/>
              <a:buAutoNum type="alphaLcParenR"/>
            </a:pPr>
            <a:r>
              <a:rPr lang="cs-CZ" b="1" dirty="0">
                <a:solidFill>
                  <a:srgbClr val="FF0000"/>
                </a:solidFill>
                <a:cs typeface="Times New Roman CE" panose="02020603050405020304" pitchFamily="18" charset="0"/>
              </a:rPr>
              <a:t>s</a:t>
            </a:r>
            <a:r>
              <a:rPr lang="cs-CZ" b="1" dirty="0" smtClean="0">
                <a:solidFill>
                  <a:srgbClr val="FF0000"/>
                </a:solidFill>
                <a:cs typeface="Times New Roman CE" panose="02020603050405020304" pitchFamily="18" charset="0"/>
              </a:rPr>
              <a:t>mykem </a:t>
            </a:r>
            <a:r>
              <a:rPr lang="cs-CZ" dirty="0" smtClean="0">
                <a:cs typeface="Times New Roman CE" panose="02020603050405020304" pitchFamily="18" charset="0"/>
              </a:rPr>
              <a:t>– nýt</a:t>
            </a:r>
            <a:endParaRPr lang="cs-CZ" b="1" dirty="0" smtClean="0">
              <a:solidFill>
                <a:srgbClr val="FF0000"/>
              </a:solidFill>
              <a:cs typeface="Times New Roman CE" panose="02020603050405020304" pitchFamily="18" charset="0"/>
            </a:endParaRPr>
          </a:p>
          <a:p>
            <a:pPr marL="342900" indent="-342900">
              <a:buFont typeface="+mj-lt"/>
              <a:buAutoNum type="alphaLcParenR"/>
            </a:pPr>
            <a:r>
              <a:rPr lang="cs-CZ" b="1" dirty="0">
                <a:solidFill>
                  <a:srgbClr val="FF0000"/>
                </a:solidFill>
                <a:cs typeface="Times New Roman CE" panose="02020603050405020304" pitchFamily="18" charset="0"/>
              </a:rPr>
              <a:t>k</a:t>
            </a:r>
            <a:r>
              <a:rPr lang="cs-CZ" b="1" dirty="0" smtClean="0">
                <a:solidFill>
                  <a:srgbClr val="FF0000"/>
                </a:solidFill>
                <a:cs typeface="Times New Roman CE" panose="02020603050405020304" pitchFamily="18" charset="0"/>
              </a:rPr>
              <a:t>roucením </a:t>
            </a:r>
            <a:r>
              <a:rPr lang="cs-CZ" dirty="0" smtClean="0">
                <a:cs typeface="Times New Roman CE" panose="02020603050405020304" pitchFamily="18" charset="0"/>
              </a:rPr>
              <a:t>– vrták</a:t>
            </a:r>
            <a:endParaRPr lang="cs-CZ" b="1" dirty="0" smtClean="0">
              <a:solidFill>
                <a:srgbClr val="FF0000"/>
              </a:solidFill>
              <a:cs typeface="Times New Roman CE" panose="02020603050405020304" pitchFamily="18" charset="0"/>
            </a:endParaRPr>
          </a:p>
        </p:txBody>
      </p:sp>
    </p:spTree>
    <p:extLst>
      <p:ext uri="{BB962C8B-B14F-4D97-AF65-F5344CB8AC3E}">
        <p14:creationId xmlns:p14="http://schemas.microsoft.com/office/powerpoint/2010/main" val="3684776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Skupina 10"/>
          <p:cNvGrpSpPr/>
          <p:nvPr/>
        </p:nvGrpSpPr>
        <p:grpSpPr>
          <a:xfrm>
            <a:off x="348301" y="2780928"/>
            <a:ext cx="8460010" cy="1512168"/>
            <a:chOff x="348301" y="2892975"/>
            <a:chExt cx="8460010" cy="1512168"/>
          </a:xfrm>
        </p:grpSpPr>
        <p:pic>
          <p:nvPicPr>
            <p:cNvPr id="5122" name="Picture 2" descr="Deformace"/>
            <p:cNvPicPr>
              <a:picLocks noChangeAspect="1" noChangeArrowheads="1"/>
            </p:cNvPicPr>
            <p:nvPr/>
          </p:nvPicPr>
          <p:blipFill rotWithShape="1">
            <a:blip r:embed="rId2">
              <a:extLst>
                <a:ext uri="{28A0092B-C50C-407E-A947-70E740481C1C}">
                  <a14:useLocalDpi xmlns:a14="http://schemas.microsoft.com/office/drawing/2010/main" val="0"/>
                </a:ext>
              </a:extLst>
            </a:blip>
            <a:srcRect l="41317" b="81272"/>
            <a:stretch/>
          </p:blipFill>
          <p:spPr bwMode="auto">
            <a:xfrm>
              <a:off x="348301" y="2892975"/>
              <a:ext cx="8460010" cy="151216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Skupina 3"/>
            <p:cNvGrpSpPr/>
            <p:nvPr/>
          </p:nvGrpSpPr>
          <p:grpSpPr>
            <a:xfrm>
              <a:off x="3090629" y="3273873"/>
              <a:ext cx="2417475" cy="864096"/>
              <a:chOff x="3090629" y="3273873"/>
              <a:chExt cx="2417475" cy="864096"/>
            </a:xfrm>
          </p:grpSpPr>
          <p:sp>
            <p:nvSpPr>
              <p:cNvPr id="2" name="Kosoúhelník 1"/>
              <p:cNvSpPr/>
              <p:nvPr/>
            </p:nvSpPr>
            <p:spPr>
              <a:xfrm rot="20711346">
                <a:off x="3707904" y="3273873"/>
                <a:ext cx="1152128" cy="864096"/>
              </a:xfrm>
              <a:prstGeom prst="parallelogram">
                <a:avLst/>
              </a:prstGeom>
              <a:solidFill>
                <a:srgbClr val="00FF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3" name="Přímá spojnice se šipkou 12"/>
              <p:cNvCxnSpPr/>
              <p:nvPr/>
            </p:nvCxnSpPr>
            <p:spPr>
              <a:xfrm flipH="1">
                <a:off x="3491879" y="3705921"/>
                <a:ext cx="79208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ovéPole 8"/>
                  <p:cNvSpPr txBox="1"/>
                  <p:nvPr/>
                </p:nvSpPr>
                <p:spPr>
                  <a:xfrm>
                    <a:off x="5004048" y="3458545"/>
                    <a:ext cx="504056" cy="49475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cs-CZ" sz="2400" b="1" i="1">
                                  <a:solidFill>
                                    <a:srgbClr val="0070C0"/>
                                  </a:solidFill>
                                  <a:latin typeface="Cambria Math" panose="02040503050406030204" pitchFamily="18" charset="0"/>
                                  <a:cs typeface="Times New Roman CE" panose="02020603050405020304" pitchFamily="18" charset="0"/>
                                </a:rPr>
                              </m:ctrlPr>
                            </m:sSubPr>
                            <m:e>
                              <m:r>
                                <a:rPr lang="cs-CZ" sz="2400" b="1" i="1">
                                  <a:solidFill>
                                    <a:srgbClr val="0070C0"/>
                                  </a:solidFill>
                                  <a:latin typeface="Cambria Math"/>
                                  <a:cs typeface="Times New Roman CE" panose="02020603050405020304" pitchFamily="18" charset="0"/>
                                </a:rPr>
                                <m:t>𝑭</m:t>
                              </m:r>
                            </m:e>
                            <m:sub>
                              <m:r>
                                <a:rPr lang="cs-CZ" sz="2400" b="1" i="1">
                                  <a:solidFill>
                                    <a:srgbClr val="0070C0"/>
                                  </a:solidFill>
                                  <a:latin typeface="Cambria Math"/>
                                  <a:cs typeface="Times New Roman CE" panose="02020603050405020304" pitchFamily="18" charset="0"/>
                                </a:rPr>
                                <m:t>𝒑</m:t>
                              </m:r>
                            </m:sub>
                          </m:sSub>
                        </m:oMath>
                      </m:oMathPara>
                    </a14:m>
                    <a:endParaRPr lang="cs-CZ" sz="2400" dirty="0"/>
                  </a:p>
                </p:txBody>
              </p:sp>
            </mc:Choice>
            <mc:Fallback xmlns="">
              <p:sp>
                <p:nvSpPr>
                  <p:cNvPr id="9" name="TextovéPole 8"/>
                  <p:cNvSpPr txBox="1">
                    <a:spLocks noRot="1" noChangeAspect="1" noMove="1" noResize="1" noEditPoints="1" noAdjustHandles="1" noChangeArrowheads="1" noChangeShapeType="1" noTextEdit="1"/>
                  </p:cNvSpPr>
                  <p:nvPr/>
                </p:nvSpPr>
                <p:spPr>
                  <a:xfrm>
                    <a:off x="5004048" y="3458545"/>
                    <a:ext cx="504056" cy="494751"/>
                  </a:xfrm>
                  <a:prstGeom prst="rect">
                    <a:avLst/>
                  </a:prstGeom>
                  <a:blipFill rotWithShape="1">
                    <a:blip r:embed="rId3"/>
                    <a:stretch>
                      <a:fillRect l="-3614" b="-7407"/>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7" name="TextovéPole 16"/>
                  <p:cNvSpPr txBox="1"/>
                  <p:nvPr/>
                </p:nvSpPr>
                <p:spPr>
                  <a:xfrm>
                    <a:off x="3090629" y="3458544"/>
                    <a:ext cx="504056" cy="49475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cs-CZ" sz="2400" b="1" i="1">
                                  <a:solidFill>
                                    <a:srgbClr val="0070C0"/>
                                  </a:solidFill>
                                  <a:latin typeface="Cambria Math" panose="02040503050406030204" pitchFamily="18" charset="0"/>
                                  <a:cs typeface="Times New Roman CE" panose="02020603050405020304" pitchFamily="18" charset="0"/>
                                </a:rPr>
                              </m:ctrlPr>
                            </m:sSubPr>
                            <m:e>
                              <m:r>
                                <a:rPr lang="cs-CZ" sz="2400" b="1" i="1">
                                  <a:solidFill>
                                    <a:srgbClr val="0070C0"/>
                                  </a:solidFill>
                                  <a:latin typeface="Cambria Math"/>
                                  <a:cs typeface="Times New Roman CE" panose="02020603050405020304" pitchFamily="18" charset="0"/>
                                </a:rPr>
                                <m:t>𝑭</m:t>
                              </m:r>
                            </m:e>
                            <m:sub>
                              <m:r>
                                <a:rPr lang="cs-CZ" sz="2400" b="1" i="1">
                                  <a:solidFill>
                                    <a:srgbClr val="0070C0"/>
                                  </a:solidFill>
                                  <a:latin typeface="Cambria Math"/>
                                  <a:cs typeface="Times New Roman CE" panose="02020603050405020304" pitchFamily="18" charset="0"/>
                                </a:rPr>
                                <m:t>𝒑</m:t>
                              </m:r>
                            </m:sub>
                          </m:sSub>
                        </m:oMath>
                      </m:oMathPara>
                    </a14:m>
                    <a:endParaRPr lang="cs-CZ" sz="2400" dirty="0"/>
                  </a:p>
                </p:txBody>
              </p:sp>
            </mc:Choice>
            <mc:Fallback xmlns="">
              <p:sp>
                <p:nvSpPr>
                  <p:cNvPr id="17" name="TextovéPole 16"/>
                  <p:cNvSpPr txBox="1">
                    <a:spLocks noRot="1" noChangeAspect="1" noMove="1" noResize="1" noEditPoints="1" noAdjustHandles="1" noChangeArrowheads="1" noChangeShapeType="1" noTextEdit="1"/>
                  </p:cNvSpPr>
                  <p:nvPr/>
                </p:nvSpPr>
                <p:spPr>
                  <a:xfrm>
                    <a:off x="3090629" y="3458544"/>
                    <a:ext cx="504056" cy="494751"/>
                  </a:xfrm>
                  <a:prstGeom prst="rect">
                    <a:avLst/>
                  </a:prstGeom>
                  <a:blipFill rotWithShape="1">
                    <a:blip r:embed="rId4"/>
                    <a:stretch>
                      <a:fillRect l="-3614" b="-7407"/>
                    </a:stretch>
                  </a:blipFill>
                </p:spPr>
                <p:txBody>
                  <a:bodyPr/>
                  <a:lstStyle/>
                  <a:p>
                    <a:r>
                      <a:rPr lang="cs-CZ">
                        <a:noFill/>
                      </a:rPr>
                      <a:t> </a:t>
                    </a:r>
                  </a:p>
                </p:txBody>
              </p:sp>
            </mc:Fallback>
          </mc:AlternateContent>
        </p:grpSp>
      </p:grpSp>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2</a:t>
            </a:r>
            <a:r>
              <a:rPr lang="cs-CZ" sz="4000" dirty="0" smtClean="0"/>
              <a:t>. </a:t>
            </a:r>
            <a:r>
              <a:rPr lang="cs-CZ" sz="4000" dirty="0"/>
              <a:t>Struktura a vlastnosti </a:t>
            </a:r>
            <a:r>
              <a:rPr lang="cs-CZ" sz="4000" dirty="0" smtClean="0"/>
              <a:t>pevných látek</a:t>
            </a:r>
            <a:endParaRPr lang="cs-CZ" sz="4000" dirty="0"/>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2.4 Síla pružnosti. Normálové napětí</a:t>
            </a:r>
            <a:endParaRPr lang="cs-CZ" sz="2800" dirty="0">
              <a:solidFill>
                <a:srgbClr val="FF0000"/>
              </a:solidFill>
            </a:endParaRPr>
          </a:p>
        </p:txBody>
      </p:sp>
      <p:sp>
        <p:nvSpPr>
          <p:cNvPr id="8" name="Obdélník 7"/>
          <p:cNvSpPr/>
          <p:nvPr/>
        </p:nvSpPr>
        <p:spPr>
          <a:xfrm>
            <a:off x="7036" y="1455167"/>
            <a:ext cx="3916892" cy="461665"/>
          </a:xfrm>
          <a:prstGeom prst="rect">
            <a:avLst/>
          </a:prstGeom>
        </p:spPr>
        <p:txBody>
          <a:bodyPr wrap="square">
            <a:spAutoFit/>
          </a:bodyPr>
          <a:lstStyle/>
          <a:p>
            <a:r>
              <a:rPr lang="cs-CZ" sz="2400" b="1" dirty="0" smtClean="0">
                <a:solidFill>
                  <a:srgbClr val="00B0F0"/>
                </a:solidFill>
              </a:rPr>
              <a:t>Síla pružnosti</a:t>
            </a:r>
            <a:endParaRPr lang="cs-CZ" sz="2000" b="1" dirty="0"/>
          </a:p>
        </p:txBody>
      </p:sp>
      <mc:AlternateContent xmlns:mc="http://schemas.openxmlformats.org/markup-compatibility/2006" xmlns:a14="http://schemas.microsoft.com/office/drawing/2010/main">
        <mc:Choice Requires="a14">
          <p:sp>
            <p:nvSpPr>
              <p:cNvPr id="7" name="TextovéPole 6"/>
              <p:cNvSpPr txBox="1"/>
              <p:nvPr/>
            </p:nvSpPr>
            <p:spPr>
              <a:xfrm>
                <a:off x="107504" y="1911360"/>
                <a:ext cx="8928991" cy="981615"/>
              </a:xfrm>
              <a:prstGeom prst="rect">
                <a:avLst/>
              </a:prstGeom>
              <a:noFill/>
            </p:spPr>
            <p:txBody>
              <a:bodyPr wrap="square" rtlCol="0">
                <a:spAutoFit/>
              </a:bodyPr>
              <a:lstStyle/>
              <a:p>
                <a:pPr marL="285750" indent="-285750">
                  <a:buFont typeface="Wingdings" panose="05000000000000000000" pitchFamily="2" charset="2"/>
                  <a:buChar char="§"/>
                </a:pPr>
                <a:r>
                  <a:rPr lang="cs-CZ" dirty="0" smtClean="0">
                    <a:cs typeface="Times New Roman CE" panose="02020603050405020304" pitchFamily="18" charset="0"/>
                  </a:rPr>
                  <a:t>Při deformaci tahem se vzdálenosti mezi částicemi zvětšují, převládají přitažlivé síly</a:t>
                </a:r>
              </a:p>
              <a:p>
                <a:pPr marL="285750" indent="-285750">
                  <a:buFont typeface="Wingdings" panose="05000000000000000000" pitchFamily="2" charset="2"/>
                  <a:buChar char="§"/>
                </a:pPr>
                <a:r>
                  <a:rPr lang="cs-CZ" dirty="0" smtClean="0">
                    <a:cs typeface="Times New Roman CE" panose="02020603050405020304" pitchFamily="18" charset="0"/>
                  </a:rPr>
                  <a:t>Při </a:t>
                </a:r>
                <a:r>
                  <a:rPr lang="cs-CZ" b="1" dirty="0" smtClean="0">
                    <a:cs typeface="Times New Roman CE" panose="02020603050405020304" pitchFamily="18" charset="0"/>
                  </a:rPr>
                  <a:t>pružné deformaci </a:t>
                </a:r>
                <a:r>
                  <a:rPr lang="cs-CZ" dirty="0" smtClean="0">
                    <a:cs typeface="Times New Roman CE" panose="02020603050405020304" pitchFamily="18" charset="0"/>
                  </a:rPr>
                  <a:t>jako reakce na vnější </a:t>
                </a:r>
                <a:r>
                  <a:rPr lang="cs-CZ" b="1" dirty="0" smtClean="0">
                    <a:solidFill>
                      <a:srgbClr val="FF0000"/>
                    </a:solidFill>
                    <a:cs typeface="Times New Roman CE" panose="02020603050405020304" pitchFamily="18" charset="0"/>
                  </a:rPr>
                  <a:t>tahovou sílu </a:t>
                </a:r>
                <a:r>
                  <a:rPr lang="cs-CZ" b="1" i="1" dirty="0" smtClean="0">
                    <a:solidFill>
                      <a:srgbClr val="FF0000"/>
                    </a:solidFill>
                    <a:latin typeface="Times New Roman CE" panose="02020603050405020304" pitchFamily="18" charset="0"/>
                    <a:cs typeface="Times New Roman CE" panose="02020603050405020304" pitchFamily="18" charset="0"/>
                  </a:rPr>
                  <a:t>F</a:t>
                </a:r>
                <a:r>
                  <a:rPr lang="cs-CZ" dirty="0" smtClean="0">
                    <a:solidFill>
                      <a:srgbClr val="FF0000"/>
                    </a:solidFill>
                    <a:cs typeface="Times New Roman CE" panose="02020603050405020304" pitchFamily="18" charset="0"/>
                  </a:rPr>
                  <a:t> </a:t>
                </a:r>
                <a:r>
                  <a:rPr lang="cs-CZ" b="1" dirty="0" smtClean="0">
                    <a:cs typeface="Times New Roman CE" panose="02020603050405020304" pitchFamily="18" charset="0"/>
                  </a:rPr>
                  <a:t>vzniká v libovolném </a:t>
                </a:r>
                <a:r>
                  <a:rPr lang="cs-CZ" b="1" dirty="0" smtClean="0">
                    <a:solidFill>
                      <a:srgbClr val="00FF00"/>
                    </a:solidFill>
                    <a:cs typeface="Times New Roman CE" panose="02020603050405020304" pitchFamily="18" charset="0"/>
                  </a:rPr>
                  <a:t>příčném řezu </a:t>
                </a:r>
                <a:r>
                  <a:rPr lang="cs-CZ" b="1" dirty="0" smtClean="0">
                    <a:cs typeface="Times New Roman CE" panose="02020603050405020304" pitchFamily="18" charset="0"/>
                  </a:rPr>
                  <a:t>síla pružnosti </a:t>
                </a:r>
                <a14:m>
                  <m:oMath xmlns:m="http://schemas.openxmlformats.org/officeDocument/2006/math">
                    <m:sSub>
                      <m:sSubPr>
                        <m:ctrlPr>
                          <a:rPr lang="cs-CZ" sz="2000" b="1" i="1" smtClean="0">
                            <a:solidFill>
                              <a:srgbClr val="0070C0"/>
                            </a:solidFill>
                            <a:latin typeface="Cambria Math" panose="02040503050406030204" pitchFamily="18" charset="0"/>
                            <a:cs typeface="Times New Roman CE" panose="02020603050405020304" pitchFamily="18" charset="0"/>
                          </a:rPr>
                        </m:ctrlPr>
                      </m:sSubPr>
                      <m:e>
                        <m:r>
                          <a:rPr lang="cs-CZ" sz="2000" b="1" i="1" smtClean="0">
                            <a:solidFill>
                              <a:srgbClr val="0070C0"/>
                            </a:solidFill>
                            <a:latin typeface="Cambria Math"/>
                            <a:cs typeface="Times New Roman CE" panose="02020603050405020304" pitchFamily="18" charset="0"/>
                          </a:rPr>
                          <m:t>𝑭</m:t>
                        </m:r>
                      </m:e>
                      <m:sub>
                        <m:r>
                          <a:rPr lang="cs-CZ" sz="2000" b="1" i="1" smtClean="0">
                            <a:solidFill>
                              <a:srgbClr val="0070C0"/>
                            </a:solidFill>
                            <a:latin typeface="Cambria Math"/>
                            <a:cs typeface="Times New Roman CE" panose="02020603050405020304" pitchFamily="18" charset="0"/>
                          </a:rPr>
                          <m:t>𝒑</m:t>
                        </m:r>
                      </m:sub>
                    </m:sSub>
                  </m:oMath>
                </a14:m>
                <a:endParaRPr lang="cs-CZ" sz="2000" b="1" dirty="0" smtClean="0">
                  <a:cs typeface="Times New Roman CE" panose="02020603050405020304" pitchFamily="18" charset="0"/>
                </a:endParaRPr>
              </a:p>
            </p:txBody>
          </p:sp>
        </mc:Choice>
        <mc:Fallback xmlns="">
          <p:sp>
            <p:nvSpPr>
              <p:cNvPr id="7" name="TextovéPole 6"/>
              <p:cNvSpPr txBox="1">
                <a:spLocks noRot="1" noChangeAspect="1" noMove="1" noResize="1" noEditPoints="1" noAdjustHandles="1" noChangeArrowheads="1" noChangeShapeType="1" noTextEdit="1"/>
              </p:cNvSpPr>
              <p:nvPr/>
            </p:nvSpPr>
            <p:spPr>
              <a:xfrm>
                <a:off x="107504" y="1911360"/>
                <a:ext cx="8928991" cy="981615"/>
              </a:xfrm>
              <a:prstGeom prst="rect">
                <a:avLst/>
              </a:prstGeom>
              <a:blipFill rotWithShape="1">
                <a:blip r:embed="rId5"/>
                <a:stretch>
                  <a:fillRect l="-478" t="-3106" b="-6211"/>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2" name="Obdélník 11"/>
              <p:cNvSpPr/>
              <p:nvPr/>
            </p:nvSpPr>
            <p:spPr>
              <a:xfrm>
                <a:off x="0" y="4293096"/>
                <a:ext cx="5419662" cy="523220"/>
              </a:xfrm>
              <a:prstGeom prst="rect">
                <a:avLst/>
              </a:prstGeom>
            </p:spPr>
            <p:txBody>
              <a:bodyPr wrap="square">
                <a:spAutoFit/>
              </a:bodyPr>
              <a:lstStyle/>
              <a:p>
                <a:r>
                  <a:rPr lang="cs-CZ" sz="2400" b="1" dirty="0" smtClean="0">
                    <a:solidFill>
                      <a:srgbClr val="FF0000"/>
                    </a:solidFill>
                  </a:rPr>
                  <a:t>Normálové napětí – </a:t>
                </a:r>
                <a14:m>
                  <m:oMath xmlns:m="http://schemas.openxmlformats.org/officeDocument/2006/math">
                    <m:sSub>
                      <m:sSubPr>
                        <m:ctrlPr>
                          <a:rPr lang="cs-CZ" sz="2800" b="1" i="1" smtClean="0">
                            <a:solidFill>
                              <a:srgbClr val="FF0000"/>
                            </a:solidFill>
                            <a:latin typeface="Cambria Math" panose="02040503050406030204" pitchFamily="18" charset="0"/>
                          </a:rPr>
                        </m:ctrlPr>
                      </m:sSubPr>
                      <m:e>
                        <m:r>
                          <a:rPr lang="cs-CZ" sz="2800" b="1" i="1" smtClean="0">
                            <a:solidFill>
                              <a:srgbClr val="FF0000"/>
                            </a:solidFill>
                            <a:latin typeface="Cambria Math"/>
                            <a:ea typeface="Cambria Math"/>
                          </a:rPr>
                          <m:t>𝝈</m:t>
                        </m:r>
                      </m:e>
                      <m:sub>
                        <m:r>
                          <a:rPr lang="cs-CZ" sz="2800" b="1" i="1" smtClean="0">
                            <a:solidFill>
                              <a:srgbClr val="FF0000"/>
                            </a:solidFill>
                            <a:latin typeface="Cambria Math"/>
                          </a:rPr>
                          <m:t>𝒏</m:t>
                        </m:r>
                      </m:sub>
                    </m:sSub>
                  </m:oMath>
                </a14:m>
                <a:r>
                  <a:rPr lang="cs-CZ" sz="2800" b="1" dirty="0" smtClean="0"/>
                  <a:t>    </a:t>
                </a:r>
                <a:r>
                  <a:rPr lang="en-GB" sz="2800" dirty="0" smtClean="0"/>
                  <a:t>[</a:t>
                </a:r>
                <a14:m>
                  <m:oMath xmlns:m="http://schemas.openxmlformats.org/officeDocument/2006/math">
                    <m:sSub>
                      <m:sSubPr>
                        <m:ctrlPr>
                          <a:rPr lang="cs-CZ" sz="2800" i="1">
                            <a:solidFill>
                              <a:srgbClr val="FF0000"/>
                            </a:solidFill>
                            <a:latin typeface="Cambria Math" panose="02040503050406030204" pitchFamily="18" charset="0"/>
                          </a:rPr>
                        </m:ctrlPr>
                      </m:sSubPr>
                      <m:e>
                        <m:r>
                          <a:rPr lang="cs-CZ" sz="2800" b="0" i="1">
                            <a:solidFill>
                              <a:srgbClr val="FF0000"/>
                            </a:solidFill>
                            <a:latin typeface="Cambria Math"/>
                            <a:ea typeface="Cambria Math"/>
                          </a:rPr>
                          <m:t>𝜎</m:t>
                        </m:r>
                      </m:e>
                      <m:sub>
                        <m:r>
                          <a:rPr lang="cs-CZ" sz="2800" b="0" i="1">
                            <a:solidFill>
                              <a:srgbClr val="FF0000"/>
                            </a:solidFill>
                            <a:latin typeface="Cambria Math"/>
                          </a:rPr>
                          <m:t>𝑛</m:t>
                        </m:r>
                      </m:sub>
                    </m:sSub>
                  </m:oMath>
                </a14:m>
                <a:r>
                  <a:rPr lang="en-GB" sz="2800" dirty="0" smtClean="0"/>
                  <a:t>] </a:t>
                </a:r>
                <a:r>
                  <a:rPr lang="cs-CZ" sz="2800" dirty="0" smtClean="0"/>
                  <a:t>= Pa</a:t>
                </a:r>
                <a:endParaRPr lang="cs-CZ" sz="2800" dirty="0"/>
              </a:p>
            </p:txBody>
          </p:sp>
        </mc:Choice>
        <mc:Fallback xmlns="">
          <p:sp>
            <p:nvSpPr>
              <p:cNvPr id="12" name="Obdélník 11"/>
              <p:cNvSpPr>
                <a:spLocks noRot="1" noChangeAspect="1" noMove="1" noResize="1" noEditPoints="1" noAdjustHandles="1" noChangeArrowheads="1" noChangeShapeType="1" noTextEdit="1"/>
              </p:cNvSpPr>
              <p:nvPr/>
            </p:nvSpPr>
            <p:spPr>
              <a:xfrm>
                <a:off x="0" y="4293096"/>
                <a:ext cx="5419662" cy="523220"/>
              </a:xfrm>
              <a:prstGeom prst="rect">
                <a:avLst/>
              </a:prstGeom>
              <a:blipFill rotWithShape="1">
                <a:blip r:embed="rId6"/>
                <a:stretch>
                  <a:fillRect l="-1687" t="-10465" b="-32558"/>
                </a:stretch>
              </a:blipFill>
            </p:spPr>
            <p:txBody>
              <a:bodyPr/>
              <a:lstStyle/>
              <a:p>
                <a:r>
                  <a:rPr lang="cs-CZ">
                    <a:noFill/>
                  </a:rPr>
                  <a:t> </a:t>
                </a:r>
              </a:p>
            </p:txBody>
          </p:sp>
        </mc:Fallback>
      </mc:AlternateContent>
      <p:sp>
        <p:nvSpPr>
          <p:cNvPr id="3" name="AutoShape 4" descr="Galvanizzare Foto Stock, Galvanizzare Immagini | Deposit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cxnSp>
        <p:nvCxnSpPr>
          <p:cNvPr id="5" name="Přímá spojnice se šipkou 4"/>
          <p:cNvCxnSpPr/>
          <p:nvPr/>
        </p:nvCxnSpPr>
        <p:spPr>
          <a:xfrm>
            <a:off x="4283968" y="3705921"/>
            <a:ext cx="792088"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 name="Násobení 5"/>
          <p:cNvSpPr/>
          <p:nvPr/>
        </p:nvSpPr>
        <p:spPr>
          <a:xfrm>
            <a:off x="4139952" y="3561905"/>
            <a:ext cx="288031" cy="288031"/>
          </a:xfrm>
          <a:prstGeom prst="mathMultipl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ln>
                <a:solidFill>
                  <a:sysClr val="windowText" lastClr="000000"/>
                </a:solidFill>
              </a:ln>
              <a:solidFill>
                <a:schemeClr val="tx1"/>
              </a:solidFill>
            </a:endParaRPr>
          </a:p>
        </p:txBody>
      </p:sp>
      <mc:AlternateContent xmlns:mc="http://schemas.openxmlformats.org/markup-compatibility/2006" xmlns:a14="http://schemas.microsoft.com/office/drawing/2010/main">
        <mc:Choice Requires="a14">
          <p:sp>
            <p:nvSpPr>
              <p:cNvPr id="18" name="TextovéPole 17"/>
              <p:cNvSpPr txBox="1"/>
              <p:nvPr/>
            </p:nvSpPr>
            <p:spPr>
              <a:xfrm>
                <a:off x="107503" y="4798079"/>
                <a:ext cx="8928991" cy="1943289"/>
              </a:xfrm>
              <a:prstGeom prst="rect">
                <a:avLst/>
              </a:prstGeom>
              <a:noFill/>
            </p:spPr>
            <p:txBody>
              <a:bodyPr wrap="square" rtlCol="0">
                <a:spAutoFit/>
              </a:bodyPr>
              <a:lstStyle/>
              <a:p>
                <a:pPr marL="285750" indent="-285750">
                  <a:buFont typeface="Wingdings" panose="05000000000000000000" pitchFamily="2" charset="2"/>
                  <a:buChar char="§"/>
                </a:pPr>
                <a:r>
                  <a:rPr lang="cs-CZ" dirty="0" smtClean="0">
                    <a:cs typeface="Times New Roman CE" panose="02020603050405020304" pitchFamily="18" charset="0"/>
                  </a:rPr>
                  <a:t>vzniká při působení vnějších sil v libovolném příčném řezu</a:t>
                </a:r>
              </a:p>
              <a:p>
                <a:pPr marL="285750" indent="-285750">
                  <a:buFont typeface="Wingdings" panose="05000000000000000000" pitchFamily="2" charset="2"/>
                  <a:buChar char="§"/>
                </a:pPr>
                <a:r>
                  <a:rPr lang="cs-CZ" b="1" dirty="0">
                    <a:cs typeface="Times New Roman CE" panose="02020603050405020304" pitchFamily="18" charset="0"/>
                  </a:rPr>
                  <a:t>v</a:t>
                </a:r>
                <a:r>
                  <a:rPr lang="cs-CZ" b="1" dirty="0" smtClean="0">
                    <a:cs typeface="Times New Roman CE" panose="02020603050405020304" pitchFamily="18" charset="0"/>
                  </a:rPr>
                  <a:t> určitém okamžiku se vnější síla rovná síle pružnosti: </a:t>
                </a:r>
                <a14:m>
                  <m:oMath xmlns:m="http://schemas.openxmlformats.org/officeDocument/2006/math">
                    <m:sSub>
                      <m:sSubPr>
                        <m:ctrlPr>
                          <a:rPr lang="cs-CZ" b="1" i="1" smtClean="0">
                            <a:solidFill>
                              <a:schemeClr val="tx1"/>
                            </a:solidFill>
                            <a:latin typeface="Cambria Math" panose="02040503050406030204" pitchFamily="18" charset="0"/>
                            <a:cs typeface="Times New Roman CE" panose="02020603050405020304" pitchFamily="18" charset="0"/>
                          </a:rPr>
                        </m:ctrlPr>
                      </m:sSubPr>
                      <m:e>
                        <m:r>
                          <a:rPr lang="cs-CZ" b="1" i="1">
                            <a:solidFill>
                              <a:schemeClr val="tx1"/>
                            </a:solidFill>
                            <a:latin typeface="Cambria Math"/>
                            <a:cs typeface="Times New Roman CE" panose="02020603050405020304" pitchFamily="18" charset="0"/>
                          </a:rPr>
                          <m:t>𝑭</m:t>
                        </m:r>
                      </m:e>
                      <m:sub>
                        <m:r>
                          <a:rPr lang="cs-CZ" b="1" i="1">
                            <a:solidFill>
                              <a:schemeClr val="tx1"/>
                            </a:solidFill>
                            <a:latin typeface="Cambria Math"/>
                            <a:cs typeface="Times New Roman CE" panose="02020603050405020304" pitchFamily="18" charset="0"/>
                          </a:rPr>
                          <m:t>𝒑</m:t>
                        </m:r>
                      </m:sub>
                    </m:sSub>
                    <m:r>
                      <a:rPr lang="cs-CZ" b="1" i="1" smtClean="0">
                        <a:solidFill>
                          <a:schemeClr val="tx1"/>
                        </a:solidFill>
                        <a:latin typeface="Cambria Math"/>
                        <a:cs typeface="Times New Roman CE" panose="02020603050405020304" pitchFamily="18" charset="0"/>
                      </a:rPr>
                      <m:t>=</m:t>
                    </m:r>
                    <m:r>
                      <a:rPr lang="cs-CZ" b="1" i="1" smtClean="0">
                        <a:solidFill>
                          <a:schemeClr val="tx1"/>
                        </a:solidFill>
                        <a:latin typeface="Cambria Math"/>
                        <a:cs typeface="Times New Roman CE" panose="02020603050405020304" pitchFamily="18" charset="0"/>
                      </a:rPr>
                      <m:t>𝑭</m:t>
                    </m:r>
                  </m:oMath>
                </a14:m>
                <a:endParaRPr lang="cs-CZ" b="1" dirty="0" smtClean="0">
                  <a:solidFill>
                    <a:schemeClr val="tx1"/>
                  </a:solidFill>
                  <a:cs typeface="Times New Roman CE" panose="02020603050405020304" pitchFamily="18" charset="0"/>
                </a:endParaRPr>
              </a:p>
              <a:p>
                <a:pPr marL="285750" indent="-285750">
                  <a:buFont typeface="Wingdings" panose="05000000000000000000" pitchFamily="2" charset="2"/>
                  <a:buChar char="§"/>
                </a:pPr>
                <a:r>
                  <a:rPr lang="cs-CZ" i="1" dirty="0" smtClean="0">
                    <a:latin typeface="Times New Roman CE" panose="02020603050405020304" pitchFamily="18" charset="0"/>
                    <a:cs typeface="Times New Roman CE" panose="02020603050405020304" pitchFamily="18" charset="0"/>
                  </a:rPr>
                  <a:t>S</a:t>
                </a:r>
                <a:r>
                  <a:rPr lang="cs-CZ" dirty="0" smtClean="0"/>
                  <a:t> – plocha kolmého řezu</a:t>
                </a:r>
              </a:p>
              <a:p>
                <a:pPr marL="285750" indent="-285750">
                  <a:buFont typeface="Wingdings" panose="05000000000000000000" pitchFamily="2" charset="2"/>
                  <a:buChar char="§"/>
                </a:pPr>
                <a:r>
                  <a:rPr lang="cs-CZ" b="1" dirty="0" smtClean="0">
                    <a:solidFill>
                      <a:srgbClr val="FF0000"/>
                    </a:solidFill>
                  </a:rPr>
                  <a:t>Mez pevnosti </a:t>
                </a:r>
                <a14:m>
                  <m:oMath xmlns:m="http://schemas.openxmlformats.org/officeDocument/2006/math">
                    <m:sSub>
                      <m:sSubPr>
                        <m:ctrlPr>
                          <a:rPr lang="cs-CZ" b="1" i="1">
                            <a:solidFill>
                              <a:srgbClr val="FF0000"/>
                            </a:solidFill>
                            <a:latin typeface="Cambria Math" panose="02040503050406030204" pitchFamily="18" charset="0"/>
                          </a:rPr>
                        </m:ctrlPr>
                      </m:sSubPr>
                      <m:e>
                        <m:r>
                          <a:rPr lang="cs-CZ" b="1" i="1">
                            <a:solidFill>
                              <a:srgbClr val="FF0000"/>
                            </a:solidFill>
                            <a:latin typeface="Cambria Math"/>
                            <a:ea typeface="Cambria Math"/>
                          </a:rPr>
                          <m:t>𝝈</m:t>
                        </m:r>
                      </m:e>
                      <m:sub>
                        <m:r>
                          <a:rPr lang="cs-CZ" b="1" i="1" smtClean="0">
                            <a:solidFill>
                              <a:srgbClr val="FF0000"/>
                            </a:solidFill>
                            <a:latin typeface="Cambria Math"/>
                          </a:rPr>
                          <m:t>𝒑</m:t>
                        </m:r>
                      </m:sub>
                    </m:sSub>
                  </m:oMath>
                </a14:m>
                <a:r>
                  <a:rPr lang="cs-CZ" dirty="0" smtClean="0"/>
                  <a:t>– hodnota napětí, po jejímž překročení dojde k destrukci materiálu</a:t>
                </a:r>
              </a:p>
              <a:p>
                <a:pPr marL="285750" indent="-285750">
                  <a:buFont typeface="Wingdings" panose="05000000000000000000" pitchFamily="2" charset="2"/>
                  <a:buChar char="§"/>
                </a:pPr>
                <a:r>
                  <a:rPr lang="cs-CZ" b="1" dirty="0" smtClean="0">
                    <a:solidFill>
                      <a:srgbClr val="FF0000"/>
                    </a:solidFill>
                  </a:rPr>
                  <a:t>Dovolené napětí </a:t>
                </a:r>
                <a14:m>
                  <m:oMath xmlns:m="http://schemas.openxmlformats.org/officeDocument/2006/math">
                    <m:sSub>
                      <m:sSubPr>
                        <m:ctrlPr>
                          <a:rPr lang="cs-CZ" b="1" i="1">
                            <a:solidFill>
                              <a:srgbClr val="FF0000"/>
                            </a:solidFill>
                            <a:latin typeface="Cambria Math" panose="02040503050406030204" pitchFamily="18" charset="0"/>
                          </a:rPr>
                        </m:ctrlPr>
                      </m:sSubPr>
                      <m:e>
                        <m:r>
                          <a:rPr lang="cs-CZ" b="1" i="1">
                            <a:solidFill>
                              <a:srgbClr val="FF0000"/>
                            </a:solidFill>
                            <a:latin typeface="Cambria Math"/>
                            <a:ea typeface="Cambria Math"/>
                          </a:rPr>
                          <m:t>𝝈</m:t>
                        </m:r>
                      </m:e>
                      <m:sub>
                        <m:r>
                          <a:rPr lang="cs-CZ" b="1" i="1">
                            <a:solidFill>
                              <a:srgbClr val="FF0000"/>
                            </a:solidFill>
                            <a:latin typeface="Cambria Math"/>
                          </a:rPr>
                          <m:t>𝒏</m:t>
                        </m:r>
                      </m:sub>
                    </m:sSub>
                  </m:oMath>
                </a14:m>
                <a:r>
                  <a:rPr lang="cs-CZ" dirty="0" smtClean="0"/>
                  <a:t> </a:t>
                </a:r>
                <a:r>
                  <a:rPr lang="cs-CZ" dirty="0"/>
                  <a:t>–</a:t>
                </a:r>
                <a:r>
                  <a:rPr lang="cs-CZ" dirty="0" smtClean="0"/>
                  <a:t> dané bezpečnostními normami jako maximální přípustná hodnota</a:t>
                </a:r>
              </a:p>
              <a:p>
                <a:pPr marL="285750" indent="-285750">
                  <a:buFont typeface="Wingdings" panose="05000000000000000000" pitchFamily="2" charset="2"/>
                  <a:buChar char="§"/>
                </a:pPr>
                <a:r>
                  <a:rPr lang="cs-CZ" b="1" dirty="0" smtClean="0">
                    <a:solidFill>
                      <a:srgbClr val="FF0000"/>
                    </a:solidFill>
                  </a:rPr>
                  <a:t>Součinitel bezpečnosti </a:t>
                </a:r>
                <a:r>
                  <a:rPr lang="cs-CZ" dirty="0"/>
                  <a:t>–</a:t>
                </a:r>
                <a:r>
                  <a:rPr lang="cs-CZ" dirty="0" smtClean="0"/>
                  <a:t> </a:t>
                </a:r>
                <a14:m>
                  <m:oMath xmlns:m="http://schemas.openxmlformats.org/officeDocument/2006/math">
                    <m:sSub>
                      <m:sSubPr>
                        <m:ctrlPr>
                          <a:rPr lang="cs-CZ" b="1" i="1" smtClean="0">
                            <a:solidFill>
                              <a:srgbClr val="FF0000"/>
                            </a:solidFill>
                            <a:latin typeface="Cambria Math" panose="02040503050406030204" pitchFamily="18" charset="0"/>
                          </a:rPr>
                        </m:ctrlPr>
                      </m:sSubPr>
                      <m:e>
                        <m:r>
                          <a:rPr lang="cs-CZ" b="1" i="1" smtClean="0">
                            <a:solidFill>
                              <a:srgbClr val="FF0000"/>
                            </a:solidFill>
                            <a:latin typeface="Cambria Math"/>
                          </a:rPr>
                          <m:t>𝒔</m:t>
                        </m:r>
                      </m:e>
                      <m:sub>
                        <m:r>
                          <a:rPr lang="cs-CZ" b="1" i="1" smtClean="0">
                            <a:solidFill>
                              <a:srgbClr val="FF0000"/>
                            </a:solidFill>
                            <a:latin typeface="Cambria Math"/>
                          </a:rPr>
                          <m:t>𝒃</m:t>
                        </m:r>
                      </m:sub>
                    </m:sSub>
                    <m:r>
                      <a:rPr lang="cs-CZ" b="1" i="1" smtClean="0">
                        <a:solidFill>
                          <a:srgbClr val="FF0000"/>
                        </a:solidFill>
                        <a:latin typeface="Cambria Math"/>
                      </a:rPr>
                      <m:t>=</m:t>
                    </m:r>
                    <m:f>
                      <m:fPr>
                        <m:ctrlPr>
                          <a:rPr lang="cs-CZ" b="1" i="1" smtClean="0">
                            <a:solidFill>
                              <a:srgbClr val="FF0000"/>
                            </a:solidFill>
                            <a:latin typeface="Cambria Math" panose="02040503050406030204" pitchFamily="18" charset="0"/>
                          </a:rPr>
                        </m:ctrlPr>
                      </m:fPr>
                      <m:num>
                        <m:sSub>
                          <m:sSubPr>
                            <m:ctrlPr>
                              <a:rPr lang="cs-CZ" b="1" i="1">
                                <a:solidFill>
                                  <a:srgbClr val="FF0000"/>
                                </a:solidFill>
                                <a:latin typeface="Cambria Math" panose="02040503050406030204" pitchFamily="18" charset="0"/>
                              </a:rPr>
                            </m:ctrlPr>
                          </m:sSubPr>
                          <m:e>
                            <m:r>
                              <a:rPr lang="cs-CZ" b="1" i="1">
                                <a:solidFill>
                                  <a:srgbClr val="FF0000"/>
                                </a:solidFill>
                                <a:latin typeface="Cambria Math"/>
                                <a:ea typeface="Cambria Math"/>
                              </a:rPr>
                              <m:t>𝝈</m:t>
                            </m:r>
                          </m:e>
                          <m:sub>
                            <m:r>
                              <a:rPr lang="cs-CZ" b="1" i="1" smtClean="0">
                                <a:solidFill>
                                  <a:srgbClr val="FF0000"/>
                                </a:solidFill>
                                <a:latin typeface="Cambria Math"/>
                              </a:rPr>
                              <m:t>𝒑</m:t>
                            </m:r>
                          </m:sub>
                        </m:sSub>
                      </m:num>
                      <m:den>
                        <m:sSub>
                          <m:sSubPr>
                            <m:ctrlPr>
                              <a:rPr lang="cs-CZ" b="1" i="1">
                                <a:solidFill>
                                  <a:srgbClr val="FF0000"/>
                                </a:solidFill>
                                <a:latin typeface="Cambria Math" panose="02040503050406030204" pitchFamily="18" charset="0"/>
                              </a:rPr>
                            </m:ctrlPr>
                          </m:sSubPr>
                          <m:e>
                            <m:r>
                              <a:rPr lang="cs-CZ" b="1" i="1">
                                <a:solidFill>
                                  <a:srgbClr val="FF0000"/>
                                </a:solidFill>
                                <a:latin typeface="Cambria Math"/>
                                <a:ea typeface="Cambria Math"/>
                              </a:rPr>
                              <m:t>𝝈</m:t>
                            </m:r>
                          </m:e>
                          <m:sub>
                            <m:r>
                              <a:rPr lang="cs-CZ" b="1" i="1">
                                <a:solidFill>
                                  <a:srgbClr val="FF0000"/>
                                </a:solidFill>
                                <a:latin typeface="Cambria Math"/>
                              </a:rPr>
                              <m:t>𝒏</m:t>
                            </m:r>
                          </m:sub>
                        </m:sSub>
                      </m:den>
                    </m:f>
                  </m:oMath>
                </a14:m>
                <a:r>
                  <a:rPr lang="cs-CZ" b="1" dirty="0" smtClean="0"/>
                  <a:t>, </a:t>
                </a:r>
                <a:r>
                  <a:rPr lang="cs-CZ" dirty="0" smtClean="0"/>
                  <a:t>kovy: 4-8, dřevo a kámen: 10, provazy a lana: 4-6</a:t>
                </a:r>
                <a:endParaRPr lang="cs-CZ" b="1" dirty="0" smtClean="0"/>
              </a:p>
            </p:txBody>
          </p:sp>
        </mc:Choice>
        <mc:Fallback xmlns="">
          <p:sp>
            <p:nvSpPr>
              <p:cNvPr id="18" name="TextovéPole 17"/>
              <p:cNvSpPr txBox="1">
                <a:spLocks noRot="1" noChangeAspect="1" noMove="1" noResize="1" noEditPoints="1" noAdjustHandles="1" noChangeArrowheads="1" noChangeShapeType="1" noTextEdit="1"/>
              </p:cNvSpPr>
              <p:nvPr/>
            </p:nvSpPr>
            <p:spPr>
              <a:xfrm>
                <a:off x="107503" y="4798079"/>
                <a:ext cx="8928991" cy="1943289"/>
              </a:xfrm>
              <a:prstGeom prst="rect">
                <a:avLst/>
              </a:prstGeom>
              <a:blipFill rotWithShape="1">
                <a:blip r:embed="rId7"/>
                <a:stretch>
                  <a:fillRect l="-478" t="-1567"/>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0" name="TextovéPole 9"/>
              <p:cNvSpPr txBox="1"/>
              <p:nvPr/>
            </p:nvSpPr>
            <p:spPr>
              <a:xfrm>
                <a:off x="6701099" y="4437112"/>
                <a:ext cx="2246962" cy="941915"/>
              </a:xfrm>
              <a:prstGeom prst="rect">
                <a:avLst/>
              </a:prstGeom>
              <a:solidFill>
                <a:srgbClr val="FFFF00"/>
              </a:solidFill>
            </p:spPr>
            <p:txBody>
              <a:bodyPr wrap="none" bIns="72000" rtlCol="0">
                <a:spAutoFit/>
              </a:bodyPr>
              <a:lstStyle/>
              <a:p>
                <a:pPr/>
                <a14:m>
                  <m:oMathPara xmlns:m="http://schemas.openxmlformats.org/officeDocument/2006/math">
                    <m:oMathParaPr>
                      <m:jc m:val="centerGroup"/>
                    </m:oMathParaPr>
                    <m:oMath xmlns:m="http://schemas.openxmlformats.org/officeDocument/2006/math">
                      <m:sSub>
                        <m:sSubPr>
                          <m:ctrlPr>
                            <a:rPr lang="cs-CZ" sz="2800" b="1" i="1" smtClean="0">
                              <a:solidFill>
                                <a:srgbClr val="FF0000"/>
                              </a:solidFill>
                              <a:latin typeface="Cambria Math" panose="02040503050406030204" pitchFamily="18" charset="0"/>
                            </a:rPr>
                          </m:ctrlPr>
                        </m:sSubPr>
                        <m:e>
                          <m:r>
                            <a:rPr lang="cs-CZ" sz="2800" b="1" i="1" smtClean="0">
                              <a:solidFill>
                                <a:srgbClr val="FF0000"/>
                              </a:solidFill>
                              <a:latin typeface="Cambria Math"/>
                              <a:ea typeface="Cambria Math"/>
                            </a:rPr>
                            <m:t>𝝈</m:t>
                          </m:r>
                        </m:e>
                        <m:sub>
                          <m:r>
                            <a:rPr lang="cs-CZ" sz="2800" b="1" i="1" smtClean="0">
                              <a:solidFill>
                                <a:srgbClr val="FF0000"/>
                              </a:solidFill>
                              <a:latin typeface="Cambria Math"/>
                            </a:rPr>
                            <m:t>𝒏</m:t>
                          </m:r>
                        </m:sub>
                      </m:sSub>
                      <m:r>
                        <a:rPr lang="cs-CZ" sz="2800" b="1" i="1" smtClean="0">
                          <a:solidFill>
                            <a:srgbClr val="FF0000"/>
                          </a:solidFill>
                          <a:latin typeface="Cambria Math"/>
                        </a:rPr>
                        <m:t>=</m:t>
                      </m:r>
                      <m:f>
                        <m:fPr>
                          <m:ctrlPr>
                            <a:rPr lang="cs-CZ" sz="2800" b="1" i="1" smtClean="0">
                              <a:solidFill>
                                <a:srgbClr val="FF0000"/>
                              </a:solidFill>
                              <a:latin typeface="Cambria Math" panose="02040503050406030204" pitchFamily="18" charset="0"/>
                            </a:rPr>
                          </m:ctrlPr>
                        </m:fPr>
                        <m:num>
                          <m:sSub>
                            <m:sSubPr>
                              <m:ctrlPr>
                                <a:rPr lang="cs-CZ" sz="2800" b="1" i="1" smtClean="0">
                                  <a:solidFill>
                                    <a:srgbClr val="FF0000"/>
                                  </a:solidFill>
                                  <a:latin typeface="Cambria Math" panose="02040503050406030204" pitchFamily="18" charset="0"/>
                                </a:rPr>
                              </m:ctrlPr>
                            </m:sSubPr>
                            <m:e>
                              <m:r>
                                <a:rPr lang="cs-CZ" sz="2800" b="1" i="1" smtClean="0">
                                  <a:solidFill>
                                    <a:srgbClr val="FF0000"/>
                                  </a:solidFill>
                                  <a:latin typeface="Cambria Math"/>
                                </a:rPr>
                                <m:t>𝑭</m:t>
                              </m:r>
                            </m:e>
                            <m:sub>
                              <m:r>
                                <a:rPr lang="cs-CZ" sz="2800" b="1" i="1" smtClean="0">
                                  <a:solidFill>
                                    <a:srgbClr val="FF0000"/>
                                  </a:solidFill>
                                  <a:latin typeface="Cambria Math"/>
                                </a:rPr>
                                <m:t>𝒑</m:t>
                              </m:r>
                            </m:sub>
                          </m:sSub>
                        </m:num>
                        <m:den>
                          <m:r>
                            <a:rPr lang="cs-CZ" sz="2800" b="1" i="1" smtClean="0">
                              <a:solidFill>
                                <a:srgbClr val="FF0000"/>
                              </a:solidFill>
                              <a:latin typeface="Cambria Math"/>
                            </a:rPr>
                            <m:t>𝑺</m:t>
                          </m:r>
                        </m:den>
                      </m:f>
                      <m:r>
                        <a:rPr lang="cs-CZ" sz="2800" b="1" i="1" smtClean="0">
                          <a:solidFill>
                            <a:srgbClr val="FF0000"/>
                          </a:solidFill>
                          <a:latin typeface="Cambria Math"/>
                        </a:rPr>
                        <m:t>=</m:t>
                      </m:r>
                      <m:f>
                        <m:fPr>
                          <m:ctrlPr>
                            <a:rPr lang="cs-CZ" sz="2800" b="1" i="1" smtClean="0">
                              <a:solidFill>
                                <a:srgbClr val="FF0000"/>
                              </a:solidFill>
                              <a:latin typeface="Cambria Math" panose="02040503050406030204" pitchFamily="18" charset="0"/>
                            </a:rPr>
                          </m:ctrlPr>
                        </m:fPr>
                        <m:num>
                          <m:r>
                            <a:rPr lang="cs-CZ" sz="2800" b="1" i="1" smtClean="0">
                              <a:solidFill>
                                <a:srgbClr val="FF0000"/>
                              </a:solidFill>
                              <a:latin typeface="Cambria Math"/>
                            </a:rPr>
                            <m:t>𝑭</m:t>
                          </m:r>
                        </m:num>
                        <m:den>
                          <m:r>
                            <a:rPr lang="cs-CZ" sz="2800" b="1" i="1" smtClean="0">
                              <a:solidFill>
                                <a:srgbClr val="FF0000"/>
                              </a:solidFill>
                              <a:latin typeface="Cambria Math"/>
                            </a:rPr>
                            <m:t>𝑺</m:t>
                          </m:r>
                        </m:den>
                      </m:f>
                    </m:oMath>
                  </m:oMathPara>
                </a14:m>
                <a:endParaRPr lang="cs-CZ" sz="2800" b="1" dirty="0"/>
              </a:p>
            </p:txBody>
          </p:sp>
        </mc:Choice>
        <mc:Fallback xmlns="">
          <p:sp>
            <p:nvSpPr>
              <p:cNvPr id="10" name="TextovéPole 9"/>
              <p:cNvSpPr txBox="1">
                <a:spLocks noRot="1" noChangeAspect="1" noMove="1" noResize="1" noEditPoints="1" noAdjustHandles="1" noChangeArrowheads="1" noChangeShapeType="1" noTextEdit="1"/>
              </p:cNvSpPr>
              <p:nvPr/>
            </p:nvSpPr>
            <p:spPr>
              <a:xfrm>
                <a:off x="6701099" y="4437112"/>
                <a:ext cx="2246962" cy="941915"/>
              </a:xfrm>
              <a:prstGeom prst="rect">
                <a:avLst/>
              </a:prstGeom>
              <a:blipFill rotWithShape="1">
                <a:blip r:embed="rId8"/>
                <a:stretch>
                  <a:fillRect/>
                </a:stretch>
              </a:blipFill>
            </p:spPr>
            <p:txBody>
              <a:bodyPr/>
              <a:lstStyle/>
              <a:p>
                <a:r>
                  <a:rPr lang="cs-CZ">
                    <a:noFill/>
                  </a:rPr>
                  <a:t> </a:t>
                </a:r>
              </a:p>
            </p:txBody>
          </p:sp>
        </mc:Fallback>
      </mc:AlternateContent>
    </p:spTree>
    <p:extLst>
      <p:ext uri="{BB962C8B-B14F-4D97-AF65-F5344CB8AC3E}">
        <p14:creationId xmlns:p14="http://schemas.microsoft.com/office/powerpoint/2010/main" val="1276767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2</a:t>
            </a:r>
            <a:r>
              <a:rPr lang="cs-CZ" sz="4000" dirty="0" smtClean="0"/>
              <a:t>. </a:t>
            </a:r>
            <a:r>
              <a:rPr lang="cs-CZ" sz="4000" dirty="0"/>
              <a:t>Struktura a vlastnosti </a:t>
            </a:r>
            <a:r>
              <a:rPr lang="cs-CZ" sz="4000" dirty="0" smtClean="0"/>
              <a:t>pevných látek</a:t>
            </a:r>
            <a:endParaRPr lang="cs-CZ" sz="4000" dirty="0"/>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2.4 Síla pružnosti. Normálové napětí</a:t>
            </a:r>
            <a:endParaRPr lang="cs-CZ" sz="2800" dirty="0">
              <a:solidFill>
                <a:srgbClr val="FF0000"/>
              </a:solidFill>
            </a:endParaRPr>
          </a:p>
        </p:txBody>
      </p:sp>
      <p:sp>
        <p:nvSpPr>
          <p:cNvPr id="8" name="Obdélník 7"/>
          <p:cNvSpPr/>
          <p:nvPr/>
        </p:nvSpPr>
        <p:spPr>
          <a:xfrm>
            <a:off x="7036" y="1455167"/>
            <a:ext cx="3916892" cy="461665"/>
          </a:xfrm>
          <a:prstGeom prst="rect">
            <a:avLst/>
          </a:prstGeom>
        </p:spPr>
        <p:txBody>
          <a:bodyPr wrap="square">
            <a:spAutoFit/>
          </a:bodyPr>
          <a:lstStyle/>
          <a:p>
            <a:r>
              <a:rPr lang="cs-CZ" sz="2400" b="1" dirty="0" smtClean="0">
                <a:solidFill>
                  <a:srgbClr val="00B0F0"/>
                </a:solidFill>
              </a:rPr>
              <a:t>Vzorový příklad</a:t>
            </a:r>
            <a:endParaRPr lang="cs-CZ" sz="2000" b="1" dirty="0"/>
          </a:p>
        </p:txBody>
      </p:sp>
      <p:sp>
        <p:nvSpPr>
          <p:cNvPr id="7" name="TextovéPole 6"/>
          <p:cNvSpPr txBox="1"/>
          <p:nvPr/>
        </p:nvSpPr>
        <p:spPr>
          <a:xfrm>
            <a:off x="107504" y="1911360"/>
            <a:ext cx="8928991" cy="646331"/>
          </a:xfrm>
          <a:prstGeom prst="rect">
            <a:avLst/>
          </a:prstGeom>
          <a:noFill/>
        </p:spPr>
        <p:txBody>
          <a:bodyPr wrap="square" rtlCol="0">
            <a:spAutoFit/>
          </a:bodyPr>
          <a:lstStyle/>
          <a:p>
            <a:r>
              <a:rPr lang="cs-CZ" dirty="0" smtClean="0">
                <a:cs typeface="Times New Roman CE" panose="02020603050405020304" pitchFamily="18" charset="0"/>
              </a:rPr>
              <a:t>Př. Jaký minimální průměr musí mít lano zvedající náklad o hmotnosti m = 2,5 t, aby normálové napětí nepřekročilo hodnotu 60 </a:t>
            </a:r>
            <a:r>
              <a:rPr lang="cs-CZ" dirty="0" err="1" smtClean="0">
                <a:cs typeface="Times New Roman CE" panose="02020603050405020304" pitchFamily="18" charset="0"/>
              </a:rPr>
              <a:t>MPa</a:t>
            </a:r>
            <a:r>
              <a:rPr lang="cs-CZ" dirty="0" smtClean="0">
                <a:cs typeface="Times New Roman CE" panose="02020603050405020304" pitchFamily="18" charset="0"/>
              </a:rPr>
              <a:t>?</a:t>
            </a:r>
          </a:p>
        </p:txBody>
      </p:sp>
      <p:sp>
        <p:nvSpPr>
          <p:cNvPr id="3" name="AutoShape 4" descr="Galvanizzare Foto Stock, Galvanizzare Immagini | Deposit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grpSp>
        <p:nvGrpSpPr>
          <p:cNvPr id="24" name="Skupina 23"/>
          <p:cNvGrpSpPr/>
          <p:nvPr/>
        </p:nvGrpSpPr>
        <p:grpSpPr>
          <a:xfrm>
            <a:off x="223175" y="2531564"/>
            <a:ext cx="2476617" cy="1200329"/>
            <a:chOff x="223175" y="2531564"/>
            <a:chExt cx="2476617" cy="1200329"/>
          </a:xfrm>
        </p:grpSpPr>
        <mc:AlternateContent xmlns:mc="http://schemas.openxmlformats.org/markup-compatibility/2006" xmlns:a14="http://schemas.microsoft.com/office/drawing/2010/main">
          <mc:Choice Requires="a14">
            <p:sp>
              <p:nvSpPr>
                <p:cNvPr id="19" name="TextovéPole 18"/>
                <p:cNvSpPr txBox="1"/>
                <p:nvPr/>
              </p:nvSpPr>
              <p:spPr>
                <a:xfrm>
                  <a:off x="223175" y="2531564"/>
                  <a:ext cx="2476617" cy="1200329"/>
                </a:xfrm>
                <a:prstGeom prst="rect">
                  <a:avLst/>
                </a:prstGeom>
                <a:noFill/>
              </p:spPr>
              <p:txBody>
                <a:bodyPr wrap="square" rtlCol="0">
                  <a:spAutoFit/>
                </a:bodyPr>
                <a:lstStyle/>
                <a:p>
                  <a:r>
                    <a:rPr lang="cs-CZ" i="1" dirty="0" smtClean="0">
                      <a:solidFill>
                        <a:schemeClr val="tx1"/>
                      </a:solidFill>
                      <a:latin typeface="Times New Roman CE" panose="02020603050405020304" pitchFamily="18" charset="0"/>
                      <a:cs typeface="Times New Roman CE" panose="02020603050405020304" pitchFamily="18" charset="0"/>
                    </a:rPr>
                    <a:t>m</a:t>
                  </a:r>
                  <a:r>
                    <a:rPr lang="cs-CZ" dirty="0" smtClean="0">
                      <a:solidFill>
                        <a:schemeClr val="tx1"/>
                      </a:solidFill>
                      <a:cs typeface="Times New Roman CE" panose="02020603050405020304" pitchFamily="18" charset="0"/>
                    </a:rPr>
                    <a:t> = 2,5 t = 2 500 kg</a:t>
                  </a:r>
                </a:p>
                <a:p>
                  <a14:m>
                    <m:oMath xmlns:m="http://schemas.openxmlformats.org/officeDocument/2006/math">
                      <m:sSub>
                        <m:sSubPr>
                          <m:ctrlPr>
                            <a:rPr lang="cs-CZ" i="1">
                              <a:solidFill>
                                <a:schemeClr val="tx1"/>
                              </a:solidFill>
                              <a:latin typeface="Cambria Math" panose="02040503050406030204" pitchFamily="18" charset="0"/>
                            </a:rPr>
                          </m:ctrlPr>
                        </m:sSubPr>
                        <m:e>
                          <m:r>
                            <a:rPr lang="cs-CZ" b="0" i="1">
                              <a:solidFill>
                                <a:schemeClr val="tx1"/>
                              </a:solidFill>
                              <a:latin typeface="Cambria Math"/>
                              <a:ea typeface="Cambria Math"/>
                            </a:rPr>
                            <m:t>𝜎</m:t>
                          </m:r>
                        </m:e>
                        <m:sub>
                          <m:r>
                            <a:rPr lang="cs-CZ" b="0" i="1">
                              <a:solidFill>
                                <a:schemeClr val="tx1"/>
                              </a:solidFill>
                              <a:latin typeface="Cambria Math"/>
                            </a:rPr>
                            <m:t>𝑛</m:t>
                          </m:r>
                        </m:sub>
                      </m:sSub>
                    </m:oMath>
                  </a14:m>
                  <a:r>
                    <a:rPr lang="cs-CZ" dirty="0" smtClean="0">
                      <a:solidFill>
                        <a:schemeClr val="tx1"/>
                      </a:solidFill>
                      <a:cs typeface="Times New Roman CE" panose="02020603050405020304" pitchFamily="18" charset="0"/>
                    </a:rPr>
                    <a:t> = 60 </a:t>
                  </a:r>
                  <a:r>
                    <a:rPr lang="cs-CZ" dirty="0" err="1" smtClean="0">
                      <a:solidFill>
                        <a:schemeClr val="tx1"/>
                      </a:solidFill>
                      <a:cs typeface="Times New Roman CE" panose="02020603050405020304" pitchFamily="18" charset="0"/>
                    </a:rPr>
                    <a:t>MPa</a:t>
                  </a:r>
                  <a:r>
                    <a:rPr lang="cs-CZ" dirty="0" smtClean="0">
                      <a:solidFill>
                        <a:schemeClr val="tx1"/>
                      </a:solidFill>
                      <a:cs typeface="Times New Roman CE" panose="02020603050405020304" pitchFamily="18" charset="0"/>
                    </a:rPr>
                    <a:t> = 6 ∙ 10</a:t>
                  </a:r>
                  <a:r>
                    <a:rPr lang="cs-CZ" baseline="30000" dirty="0" smtClean="0">
                      <a:solidFill>
                        <a:schemeClr val="tx1"/>
                      </a:solidFill>
                      <a:cs typeface="Times New Roman CE" panose="02020603050405020304" pitchFamily="18" charset="0"/>
                    </a:rPr>
                    <a:t>7 </a:t>
                  </a:r>
                  <a:r>
                    <a:rPr lang="cs-CZ" dirty="0" smtClean="0">
                      <a:solidFill>
                        <a:schemeClr val="tx1"/>
                      </a:solidFill>
                      <a:cs typeface="Times New Roman CE" panose="02020603050405020304" pitchFamily="18" charset="0"/>
                    </a:rPr>
                    <a:t>Pa</a:t>
                  </a:r>
                </a:p>
                <a:p>
                  <a:endParaRPr lang="cs-CZ" dirty="0">
                    <a:cs typeface="Times New Roman CE" panose="02020603050405020304" pitchFamily="18" charset="0"/>
                  </a:endParaRPr>
                </a:p>
                <a:p>
                  <a:r>
                    <a:rPr lang="cs-CZ" i="1" dirty="0">
                      <a:latin typeface="Times New Roman CE" panose="02020603050405020304" pitchFamily="18" charset="0"/>
                      <a:cs typeface="Times New Roman CE" panose="02020603050405020304" pitchFamily="18" charset="0"/>
                    </a:rPr>
                    <a:t>d</a:t>
                  </a:r>
                  <a:r>
                    <a:rPr lang="cs-CZ" dirty="0" smtClean="0">
                      <a:solidFill>
                        <a:schemeClr val="tx1"/>
                      </a:solidFill>
                      <a:cs typeface="Times New Roman CE" panose="02020603050405020304" pitchFamily="18" charset="0"/>
                    </a:rPr>
                    <a:t> = ? (m)  </a:t>
                  </a:r>
                </a:p>
              </p:txBody>
            </p:sp>
          </mc:Choice>
          <mc:Fallback xmlns="">
            <p:sp>
              <p:nvSpPr>
                <p:cNvPr id="19" name="TextovéPole 18"/>
                <p:cNvSpPr txBox="1">
                  <a:spLocks noRot="1" noChangeAspect="1" noMove="1" noResize="1" noEditPoints="1" noAdjustHandles="1" noChangeArrowheads="1" noChangeShapeType="1" noTextEdit="1"/>
                </p:cNvSpPr>
                <p:nvPr/>
              </p:nvSpPr>
              <p:spPr>
                <a:xfrm>
                  <a:off x="223175" y="2531564"/>
                  <a:ext cx="2476617" cy="1200329"/>
                </a:xfrm>
                <a:prstGeom prst="rect">
                  <a:avLst/>
                </a:prstGeom>
                <a:blipFill rotWithShape="1">
                  <a:blip r:embed="rId2"/>
                  <a:stretch>
                    <a:fillRect l="-2217" t="-3046" b="-7107"/>
                  </a:stretch>
                </a:blipFill>
              </p:spPr>
              <p:txBody>
                <a:bodyPr/>
                <a:lstStyle/>
                <a:p>
                  <a:r>
                    <a:rPr lang="cs-CZ">
                      <a:noFill/>
                    </a:rPr>
                    <a:t> </a:t>
                  </a:r>
                </a:p>
              </p:txBody>
            </p:sp>
          </mc:Fallback>
        </mc:AlternateContent>
        <p:cxnSp>
          <p:nvCxnSpPr>
            <p:cNvPr id="20" name="Přímá spojnice 19"/>
            <p:cNvCxnSpPr/>
            <p:nvPr/>
          </p:nvCxnSpPr>
          <p:spPr>
            <a:xfrm>
              <a:off x="307975" y="3284984"/>
              <a:ext cx="23198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Skupina 24"/>
          <p:cNvGrpSpPr/>
          <p:nvPr/>
        </p:nvGrpSpPr>
        <p:grpSpPr>
          <a:xfrm>
            <a:off x="4548046" y="2557691"/>
            <a:ext cx="2472226" cy="2076650"/>
            <a:chOff x="4548046" y="2557691"/>
            <a:chExt cx="2472226" cy="2076650"/>
          </a:xfrm>
        </p:grpSpPr>
        <mc:AlternateContent xmlns:mc="http://schemas.openxmlformats.org/markup-compatibility/2006" xmlns:a14="http://schemas.microsoft.com/office/drawing/2010/main">
          <mc:Choice Requires="a14">
            <p:sp>
              <p:nvSpPr>
                <p:cNvPr id="10" name="TextovéPole 9"/>
                <p:cNvSpPr txBox="1"/>
                <p:nvPr/>
              </p:nvSpPr>
              <p:spPr>
                <a:xfrm>
                  <a:off x="4548046" y="2557691"/>
                  <a:ext cx="2440796" cy="2076650"/>
                </a:xfrm>
                <a:prstGeom prst="rect">
                  <a:avLst/>
                </a:prstGeom>
                <a:noFill/>
              </p:spPr>
              <p:txBody>
                <a:bodyPr wrap="none" bIns="72000" rtlCol="0">
                  <a:spAutoFit/>
                </a:bodyPr>
                <a:lstStyle/>
                <a:p>
                  <a:pPr/>
                  <a14:m>
                    <m:oMathPara xmlns:m="http://schemas.openxmlformats.org/officeDocument/2006/math">
                      <m:oMathParaPr>
                        <m:jc m:val="centerGroup"/>
                      </m:oMathParaPr>
                      <m:oMath xmlns:m="http://schemas.openxmlformats.org/officeDocument/2006/math">
                        <m:sSub>
                          <m:sSubPr>
                            <m:ctrlPr>
                              <a:rPr lang="cs-CZ" i="1" smtClean="0">
                                <a:solidFill>
                                  <a:schemeClr val="tx1"/>
                                </a:solidFill>
                                <a:latin typeface="Cambria Math" panose="02040503050406030204" pitchFamily="18" charset="0"/>
                              </a:rPr>
                            </m:ctrlPr>
                          </m:sSubPr>
                          <m:e>
                            <m:r>
                              <a:rPr lang="cs-CZ" b="0" i="1" smtClean="0">
                                <a:solidFill>
                                  <a:schemeClr val="tx1"/>
                                </a:solidFill>
                                <a:latin typeface="Cambria Math"/>
                                <a:ea typeface="Cambria Math"/>
                              </a:rPr>
                              <m:t>𝜎</m:t>
                            </m:r>
                          </m:e>
                          <m:sub>
                            <m:r>
                              <a:rPr lang="cs-CZ" b="0" i="1" smtClean="0">
                                <a:solidFill>
                                  <a:schemeClr val="tx1"/>
                                </a:solidFill>
                                <a:latin typeface="Cambria Math"/>
                              </a:rPr>
                              <m:t>𝑛</m:t>
                            </m:r>
                          </m:sub>
                        </m:sSub>
                        <m:r>
                          <a:rPr lang="cs-CZ" b="0" i="1" smtClean="0">
                            <a:solidFill>
                              <a:schemeClr val="tx1"/>
                            </a:solidFill>
                            <a:latin typeface="Cambria Math"/>
                          </a:rPr>
                          <m:t>=</m:t>
                        </m:r>
                        <m:f>
                          <m:fPr>
                            <m:ctrlPr>
                              <a:rPr lang="cs-CZ" i="1" smtClean="0">
                                <a:solidFill>
                                  <a:schemeClr val="tx1"/>
                                </a:solidFill>
                                <a:latin typeface="Cambria Math" panose="02040503050406030204" pitchFamily="18" charset="0"/>
                              </a:rPr>
                            </m:ctrlPr>
                          </m:fPr>
                          <m:num>
                            <m:sSub>
                              <m:sSubPr>
                                <m:ctrlPr>
                                  <a:rPr lang="cs-CZ" i="1" smtClean="0">
                                    <a:solidFill>
                                      <a:schemeClr val="tx1"/>
                                    </a:solidFill>
                                    <a:latin typeface="Cambria Math" panose="02040503050406030204" pitchFamily="18" charset="0"/>
                                  </a:rPr>
                                </m:ctrlPr>
                              </m:sSubPr>
                              <m:e>
                                <m:r>
                                  <a:rPr lang="cs-CZ" b="0" i="1" smtClean="0">
                                    <a:solidFill>
                                      <a:schemeClr val="tx1"/>
                                    </a:solidFill>
                                    <a:latin typeface="Cambria Math"/>
                                  </a:rPr>
                                  <m:t>𝐹</m:t>
                                </m:r>
                              </m:e>
                              <m:sub>
                                <m:r>
                                  <a:rPr lang="cs-CZ" b="0" i="1" smtClean="0">
                                    <a:solidFill>
                                      <a:schemeClr val="tx1"/>
                                    </a:solidFill>
                                    <a:latin typeface="Cambria Math"/>
                                  </a:rPr>
                                  <m:t>𝑝</m:t>
                                </m:r>
                              </m:sub>
                            </m:sSub>
                          </m:num>
                          <m:den>
                            <m:r>
                              <a:rPr lang="cs-CZ" b="0" i="1" smtClean="0">
                                <a:solidFill>
                                  <a:schemeClr val="tx1"/>
                                </a:solidFill>
                                <a:latin typeface="Cambria Math"/>
                              </a:rPr>
                              <m:t>𝑆</m:t>
                            </m:r>
                          </m:den>
                        </m:f>
                        <m:r>
                          <a:rPr lang="cs-CZ" b="0" i="1" smtClean="0">
                            <a:solidFill>
                              <a:schemeClr val="tx1"/>
                            </a:solidFill>
                            <a:latin typeface="Cambria Math"/>
                          </a:rPr>
                          <m:t>=</m:t>
                        </m:r>
                        <m:f>
                          <m:fPr>
                            <m:ctrlPr>
                              <a:rPr lang="cs-CZ" i="1" smtClean="0">
                                <a:solidFill>
                                  <a:schemeClr val="tx1"/>
                                </a:solidFill>
                                <a:latin typeface="Cambria Math" panose="02040503050406030204" pitchFamily="18" charset="0"/>
                              </a:rPr>
                            </m:ctrlPr>
                          </m:fPr>
                          <m:num>
                            <m:r>
                              <a:rPr lang="cs-CZ" b="0" i="1" smtClean="0">
                                <a:solidFill>
                                  <a:schemeClr val="tx1"/>
                                </a:solidFill>
                                <a:latin typeface="Cambria Math"/>
                              </a:rPr>
                              <m:t>𝐹</m:t>
                            </m:r>
                          </m:num>
                          <m:den>
                            <m:r>
                              <a:rPr lang="cs-CZ" b="0" i="1" smtClean="0">
                                <a:solidFill>
                                  <a:schemeClr val="tx1"/>
                                </a:solidFill>
                                <a:latin typeface="Cambria Math"/>
                              </a:rPr>
                              <m:t>𝑆</m:t>
                            </m:r>
                          </m:den>
                        </m:f>
                      </m:oMath>
                      <m:oMath xmlns:m="http://schemas.openxmlformats.org/officeDocument/2006/math">
                        <m:r>
                          <a:rPr lang="cs-CZ" b="0" i="1" smtClean="0">
                            <a:solidFill>
                              <a:schemeClr val="tx1"/>
                            </a:solidFill>
                            <a:latin typeface="Cambria Math"/>
                          </a:rPr>
                          <m:t>𝐹</m:t>
                        </m:r>
                        <m:r>
                          <a:rPr lang="cs-CZ" b="0" i="1" smtClean="0">
                            <a:solidFill>
                              <a:schemeClr val="tx1"/>
                            </a:solidFill>
                            <a:latin typeface="Cambria Math"/>
                          </a:rPr>
                          <m:t>=</m:t>
                        </m:r>
                        <m:r>
                          <a:rPr lang="cs-CZ" b="0" i="1" smtClean="0">
                            <a:solidFill>
                              <a:schemeClr val="tx1"/>
                            </a:solidFill>
                            <a:latin typeface="Cambria Math"/>
                          </a:rPr>
                          <m:t>𝑚𝑔</m:t>
                        </m:r>
                      </m:oMath>
                      <m:oMath xmlns:m="http://schemas.openxmlformats.org/officeDocument/2006/math">
                        <m:r>
                          <a:rPr lang="cs-CZ" b="0" i="1" smtClean="0">
                            <a:solidFill>
                              <a:schemeClr val="tx1"/>
                            </a:solidFill>
                            <a:latin typeface="Cambria Math"/>
                          </a:rPr>
                          <m:t>𝑆</m:t>
                        </m:r>
                        <m:r>
                          <a:rPr lang="cs-CZ" b="0" i="1" smtClean="0">
                            <a:solidFill>
                              <a:schemeClr val="tx1"/>
                            </a:solidFill>
                            <a:latin typeface="Cambria Math"/>
                          </a:rPr>
                          <m:t>=</m:t>
                        </m:r>
                        <m:r>
                          <a:rPr lang="cs-CZ" b="0" i="1" smtClean="0">
                            <a:solidFill>
                              <a:schemeClr val="tx1"/>
                            </a:solidFill>
                            <a:latin typeface="Cambria Math"/>
                            <a:ea typeface="Cambria Math"/>
                          </a:rPr>
                          <m:t>𝜋</m:t>
                        </m:r>
                        <m:sSup>
                          <m:sSupPr>
                            <m:ctrlPr>
                              <a:rPr lang="cs-CZ" b="0" i="1" smtClean="0">
                                <a:solidFill>
                                  <a:schemeClr val="tx1"/>
                                </a:solidFill>
                                <a:latin typeface="Cambria Math" panose="02040503050406030204" pitchFamily="18" charset="0"/>
                                <a:ea typeface="Cambria Math"/>
                              </a:rPr>
                            </m:ctrlPr>
                          </m:sSupPr>
                          <m:e>
                            <m:r>
                              <a:rPr lang="cs-CZ" b="0" i="1" smtClean="0">
                                <a:solidFill>
                                  <a:schemeClr val="tx1"/>
                                </a:solidFill>
                                <a:latin typeface="Cambria Math"/>
                                <a:ea typeface="Cambria Math"/>
                              </a:rPr>
                              <m:t>𝑟</m:t>
                            </m:r>
                          </m:e>
                          <m:sup>
                            <m:r>
                              <a:rPr lang="cs-CZ" b="0" i="1" smtClean="0">
                                <a:solidFill>
                                  <a:schemeClr val="tx1"/>
                                </a:solidFill>
                                <a:latin typeface="Cambria Math"/>
                                <a:ea typeface="Cambria Math"/>
                              </a:rPr>
                              <m:t>2</m:t>
                            </m:r>
                          </m:sup>
                        </m:sSup>
                        <m:r>
                          <a:rPr lang="cs-CZ" b="0" i="1" smtClean="0">
                            <a:solidFill>
                              <a:schemeClr val="tx1"/>
                            </a:solidFill>
                            <a:latin typeface="Cambria Math"/>
                            <a:ea typeface="Cambria Math"/>
                          </a:rPr>
                          <m:t>=</m:t>
                        </m:r>
                        <m:r>
                          <a:rPr lang="cs-CZ" b="0" i="1" smtClean="0">
                            <a:solidFill>
                              <a:schemeClr val="tx1"/>
                            </a:solidFill>
                            <a:latin typeface="Cambria Math"/>
                            <a:ea typeface="Cambria Math"/>
                          </a:rPr>
                          <m:t>𝜋</m:t>
                        </m:r>
                        <m:f>
                          <m:fPr>
                            <m:ctrlPr>
                              <a:rPr lang="cs-CZ" b="0" i="1" smtClean="0">
                                <a:solidFill>
                                  <a:schemeClr val="tx1"/>
                                </a:solidFill>
                                <a:latin typeface="Cambria Math" panose="02040503050406030204" pitchFamily="18" charset="0"/>
                                <a:ea typeface="Cambria Math"/>
                              </a:rPr>
                            </m:ctrlPr>
                          </m:fPr>
                          <m:num>
                            <m:sSup>
                              <m:sSupPr>
                                <m:ctrlPr>
                                  <a:rPr lang="cs-CZ" b="0" i="1" smtClean="0">
                                    <a:solidFill>
                                      <a:schemeClr val="tx1"/>
                                    </a:solidFill>
                                    <a:latin typeface="Cambria Math" panose="02040503050406030204" pitchFamily="18" charset="0"/>
                                    <a:ea typeface="Cambria Math"/>
                                  </a:rPr>
                                </m:ctrlPr>
                              </m:sSupPr>
                              <m:e>
                                <m:r>
                                  <a:rPr lang="cs-CZ" b="0" i="1" smtClean="0">
                                    <a:solidFill>
                                      <a:schemeClr val="tx1"/>
                                    </a:solidFill>
                                    <a:latin typeface="Cambria Math"/>
                                    <a:ea typeface="Cambria Math"/>
                                  </a:rPr>
                                  <m:t>𝑑</m:t>
                                </m:r>
                              </m:e>
                              <m:sup>
                                <m:r>
                                  <a:rPr lang="cs-CZ" b="0" i="1" smtClean="0">
                                    <a:solidFill>
                                      <a:schemeClr val="tx1"/>
                                    </a:solidFill>
                                    <a:latin typeface="Cambria Math"/>
                                    <a:ea typeface="Cambria Math"/>
                                  </a:rPr>
                                  <m:t>2</m:t>
                                </m:r>
                              </m:sup>
                            </m:sSup>
                          </m:num>
                          <m:den>
                            <m:r>
                              <a:rPr lang="cs-CZ" b="0" i="1" smtClean="0">
                                <a:solidFill>
                                  <a:schemeClr val="tx1"/>
                                </a:solidFill>
                                <a:latin typeface="Cambria Math"/>
                                <a:ea typeface="Cambria Math"/>
                              </a:rPr>
                              <m:t>4</m:t>
                            </m:r>
                          </m:den>
                        </m:f>
                        <m:r>
                          <a:rPr lang="cs-CZ" b="0" i="1" smtClean="0">
                            <a:solidFill>
                              <a:schemeClr val="tx1"/>
                            </a:solidFill>
                            <a:latin typeface="Cambria Math"/>
                            <a:ea typeface="Cambria Math"/>
                          </a:rPr>
                          <m:t>=</m:t>
                        </m:r>
                        <m:f>
                          <m:fPr>
                            <m:ctrlPr>
                              <a:rPr lang="cs-CZ" b="0" i="1" smtClean="0">
                                <a:solidFill>
                                  <a:schemeClr val="tx1"/>
                                </a:solidFill>
                                <a:latin typeface="Cambria Math" panose="02040503050406030204" pitchFamily="18" charset="0"/>
                                <a:ea typeface="Cambria Math"/>
                              </a:rPr>
                            </m:ctrlPr>
                          </m:fPr>
                          <m:num>
                            <m:r>
                              <a:rPr lang="cs-CZ" b="0" i="1" smtClean="0">
                                <a:solidFill>
                                  <a:schemeClr val="tx1"/>
                                </a:solidFill>
                                <a:latin typeface="Cambria Math"/>
                                <a:ea typeface="Cambria Math"/>
                              </a:rPr>
                              <m:t>𝐹</m:t>
                            </m:r>
                          </m:num>
                          <m:den>
                            <m:sSub>
                              <m:sSubPr>
                                <m:ctrlPr>
                                  <a:rPr lang="cs-CZ" b="0" i="1" smtClean="0">
                                    <a:solidFill>
                                      <a:schemeClr val="tx1"/>
                                    </a:solidFill>
                                    <a:latin typeface="Cambria Math" panose="02040503050406030204" pitchFamily="18" charset="0"/>
                                    <a:ea typeface="Cambria Math"/>
                                  </a:rPr>
                                </m:ctrlPr>
                              </m:sSubPr>
                              <m:e>
                                <m:r>
                                  <a:rPr lang="cs-CZ" b="0" i="1" smtClean="0">
                                    <a:solidFill>
                                      <a:schemeClr val="tx1"/>
                                    </a:solidFill>
                                    <a:latin typeface="Cambria Math"/>
                                    <a:ea typeface="Cambria Math"/>
                                  </a:rPr>
                                  <m:t>𝜎</m:t>
                                </m:r>
                              </m:e>
                              <m:sub>
                                <m:r>
                                  <a:rPr lang="cs-CZ" b="0" i="1" smtClean="0">
                                    <a:solidFill>
                                      <a:schemeClr val="tx1"/>
                                    </a:solidFill>
                                    <a:latin typeface="Cambria Math"/>
                                    <a:ea typeface="Cambria Math"/>
                                  </a:rPr>
                                  <m:t>𝑛</m:t>
                                </m:r>
                              </m:sub>
                            </m:sSub>
                          </m:den>
                        </m:f>
                      </m:oMath>
                    </m:oMathPara>
                  </a14:m>
                  <a:endParaRPr lang="cs-CZ" dirty="0" smtClean="0">
                    <a:solidFill>
                      <a:schemeClr val="tx1"/>
                    </a:solidFill>
                  </a:endParaRPr>
                </a:p>
                <a:p>
                  <a:endParaRPr lang="cs-CZ" dirty="0" smtClean="0">
                    <a:solidFill>
                      <a:schemeClr val="tx1"/>
                    </a:solidFill>
                  </a:endParaRPr>
                </a:p>
                <a:p>
                  <a:endParaRPr lang="cs-CZ" dirty="0">
                    <a:solidFill>
                      <a:schemeClr val="tx1"/>
                    </a:solidFill>
                  </a:endParaRPr>
                </a:p>
              </p:txBody>
            </p:sp>
          </mc:Choice>
          <mc:Fallback xmlns="">
            <p:sp>
              <p:nvSpPr>
                <p:cNvPr id="10" name="TextovéPole 9"/>
                <p:cNvSpPr txBox="1">
                  <a:spLocks noRot="1" noChangeAspect="1" noMove="1" noResize="1" noEditPoints="1" noAdjustHandles="1" noChangeArrowheads="1" noChangeShapeType="1" noTextEdit="1"/>
                </p:cNvSpPr>
                <p:nvPr/>
              </p:nvSpPr>
              <p:spPr>
                <a:xfrm>
                  <a:off x="4548046" y="2557691"/>
                  <a:ext cx="2440796" cy="2076650"/>
                </a:xfrm>
                <a:prstGeom prst="rect">
                  <a:avLst/>
                </a:prstGeom>
                <a:blipFill rotWithShape="1">
                  <a:blip r:embed="rId3"/>
                  <a:stretch>
                    <a:fillRect/>
                  </a:stretch>
                </a:blipFill>
              </p:spPr>
              <p:txBody>
                <a:bodyPr/>
                <a:lstStyle/>
                <a:p>
                  <a:r>
                    <a:rPr lang="cs-CZ">
                      <a:noFill/>
                    </a:rPr>
                    <a:t> </a:t>
                  </a:r>
                </a:p>
              </p:txBody>
            </p:sp>
          </mc:Fallback>
        </mc:AlternateContent>
        <p:cxnSp>
          <p:nvCxnSpPr>
            <p:cNvPr id="22" name="Přímá spojnice 21"/>
            <p:cNvCxnSpPr/>
            <p:nvPr/>
          </p:nvCxnSpPr>
          <p:spPr>
            <a:xfrm>
              <a:off x="4700463" y="4077072"/>
              <a:ext cx="23198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1" name="TextovéPole 20"/>
              <p:cNvSpPr txBox="1"/>
              <p:nvPr/>
            </p:nvSpPr>
            <p:spPr>
              <a:xfrm>
                <a:off x="307975" y="4434926"/>
                <a:ext cx="5204823" cy="92275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b="0" i="1" smtClean="0">
                          <a:latin typeface="Cambria Math"/>
                        </a:rPr>
                        <m:t>𝑑</m:t>
                      </m:r>
                      <m:r>
                        <a:rPr lang="cs-CZ" b="0" i="1" smtClean="0">
                          <a:latin typeface="Cambria Math"/>
                        </a:rPr>
                        <m:t>=</m:t>
                      </m:r>
                      <m:rad>
                        <m:radPr>
                          <m:degHide m:val="on"/>
                          <m:ctrlPr>
                            <a:rPr lang="cs-CZ" b="0" i="1" smtClean="0">
                              <a:latin typeface="Cambria Math" panose="02040503050406030204" pitchFamily="18" charset="0"/>
                            </a:rPr>
                          </m:ctrlPr>
                        </m:radPr>
                        <m:deg/>
                        <m:e>
                          <m:f>
                            <m:fPr>
                              <m:ctrlPr>
                                <a:rPr lang="cs-CZ" b="0" i="1" smtClean="0">
                                  <a:latin typeface="Cambria Math" panose="02040503050406030204" pitchFamily="18" charset="0"/>
                                </a:rPr>
                              </m:ctrlPr>
                            </m:fPr>
                            <m:num>
                              <m:r>
                                <a:rPr lang="cs-CZ" b="0" i="1" smtClean="0">
                                  <a:latin typeface="Cambria Math"/>
                                </a:rPr>
                                <m:t>4</m:t>
                              </m:r>
                              <m:r>
                                <a:rPr lang="cs-CZ" b="0" i="1" smtClean="0">
                                  <a:latin typeface="Cambria Math"/>
                                </a:rPr>
                                <m:t>𝑚𝑔</m:t>
                              </m:r>
                            </m:num>
                            <m:den>
                              <m:r>
                                <a:rPr lang="cs-CZ" b="0" i="1" smtClean="0">
                                  <a:latin typeface="Cambria Math"/>
                                  <a:ea typeface="Cambria Math"/>
                                </a:rPr>
                                <m:t>𝜋</m:t>
                              </m:r>
                              <m:sSub>
                                <m:sSubPr>
                                  <m:ctrlPr>
                                    <a:rPr lang="cs-CZ" b="0" i="1" smtClean="0">
                                      <a:latin typeface="Cambria Math" panose="02040503050406030204" pitchFamily="18" charset="0"/>
                                      <a:ea typeface="Cambria Math"/>
                                    </a:rPr>
                                  </m:ctrlPr>
                                </m:sSubPr>
                                <m:e>
                                  <m:r>
                                    <a:rPr lang="cs-CZ" b="0" i="1" smtClean="0">
                                      <a:latin typeface="Cambria Math"/>
                                      <a:ea typeface="Cambria Math"/>
                                    </a:rPr>
                                    <m:t>𝜎</m:t>
                                  </m:r>
                                </m:e>
                                <m:sub>
                                  <m:r>
                                    <a:rPr lang="cs-CZ" b="0" i="1" smtClean="0">
                                      <a:latin typeface="Cambria Math"/>
                                      <a:ea typeface="Cambria Math"/>
                                    </a:rPr>
                                    <m:t>𝑛</m:t>
                                  </m:r>
                                </m:sub>
                              </m:sSub>
                            </m:den>
                          </m:f>
                        </m:e>
                      </m:rad>
                      <m:r>
                        <a:rPr lang="cs-CZ" b="0" i="1" smtClean="0">
                          <a:latin typeface="Cambria Math"/>
                        </a:rPr>
                        <m:t>=</m:t>
                      </m:r>
                      <m:rad>
                        <m:radPr>
                          <m:degHide m:val="on"/>
                          <m:ctrlPr>
                            <a:rPr lang="cs-CZ" b="0" i="1" smtClean="0">
                              <a:latin typeface="Cambria Math" panose="02040503050406030204" pitchFamily="18" charset="0"/>
                            </a:rPr>
                          </m:ctrlPr>
                        </m:radPr>
                        <m:deg/>
                        <m:e>
                          <m:f>
                            <m:fPr>
                              <m:ctrlPr>
                                <a:rPr lang="cs-CZ" b="0" i="1" smtClean="0">
                                  <a:latin typeface="Cambria Math" panose="02040503050406030204" pitchFamily="18" charset="0"/>
                                </a:rPr>
                              </m:ctrlPr>
                            </m:fPr>
                            <m:num>
                              <m:r>
                                <a:rPr lang="cs-CZ" b="0" i="1" smtClean="0">
                                  <a:latin typeface="Cambria Math"/>
                                </a:rPr>
                                <m:t>4</m:t>
                              </m:r>
                              <m:r>
                                <a:rPr lang="cs-CZ" b="0" i="1" smtClean="0">
                                  <a:latin typeface="Cambria Math"/>
                                  <a:ea typeface="Cambria Math"/>
                                </a:rPr>
                                <m:t>∙2500∙10</m:t>
                              </m:r>
                            </m:num>
                            <m:den>
                              <m:r>
                                <a:rPr lang="cs-CZ" b="0" i="1" smtClean="0">
                                  <a:latin typeface="Cambria Math"/>
                                </a:rPr>
                                <m:t>3,14</m:t>
                              </m:r>
                              <m:r>
                                <a:rPr lang="cs-CZ" b="0" i="1" smtClean="0">
                                  <a:latin typeface="Cambria Math"/>
                                  <a:ea typeface="Cambria Math"/>
                                </a:rPr>
                                <m:t>∙6∙1</m:t>
                              </m:r>
                              <m:sSup>
                                <m:sSupPr>
                                  <m:ctrlPr>
                                    <a:rPr lang="cs-CZ" b="0" i="1" smtClean="0">
                                      <a:latin typeface="Cambria Math" panose="02040503050406030204" pitchFamily="18" charset="0"/>
                                      <a:ea typeface="Cambria Math"/>
                                    </a:rPr>
                                  </m:ctrlPr>
                                </m:sSupPr>
                                <m:e>
                                  <m:r>
                                    <a:rPr lang="cs-CZ" b="0" i="1" smtClean="0">
                                      <a:latin typeface="Cambria Math"/>
                                      <a:ea typeface="Cambria Math"/>
                                    </a:rPr>
                                    <m:t>0</m:t>
                                  </m:r>
                                </m:e>
                                <m:sup>
                                  <m:r>
                                    <a:rPr lang="cs-CZ" b="0" i="1" smtClean="0">
                                      <a:latin typeface="Cambria Math"/>
                                      <a:ea typeface="Cambria Math"/>
                                    </a:rPr>
                                    <m:t>7</m:t>
                                  </m:r>
                                </m:sup>
                              </m:sSup>
                            </m:den>
                          </m:f>
                        </m:e>
                      </m:rad>
                      <m:r>
                        <a:rPr lang="cs-CZ" b="0" i="1" smtClean="0">
                          <a:latin typeface="Cambria Math"/>
                        </a:rPr>
                        <m:t>=0,023 </m:t>
                      </m:r>
                      <m:r>
                        <a:rPr lang="cs-CZ" b="0" i="1" smtClean="0">
                          <a:latin typeface="Cambria Math"/>
                        </a:rPr>
                        <m:t>𝑚</m:t>
                      </m:r>
                      <m:r>
                        <a:rPr lang="cs-CZ" b="0" i="1" smtClean="0">
                          <a:latin typeface="Cambria Math"/>
                        </a:rPr>
                        <m:t>=</m:t>
                      </m:r>
                      <m:r>
                        <a:rPr lang="cs-CZ" b="1" i="1" smtClean="0">
                          <a:solidFill>
                            <a:srgbClr val="FF0000"/>
                          </a:solidFill>
                          <a:latin typeface="Cambria Math"/>
                        </a:rPr>
                        <m:t>𝟐</m:t>
                      </m:r>
                      <m:r>
                        <a:rPr lang="cs-CZ" b="1" i="1" smtClean="0">
                          <a:solidFill>
                            <a:srgbClr val="FF0000"/>
                          </a:solidFill>
                          <a:latin typeface="Cambria Math"/>
                        </a:rPr>
                        <m:t>,</m:t>
                      </m:r>
                      <m:r>
                        <a:rPr lang="cs-CZ" b="1" i="1" smtClean="0">
                          <a:solidFill>
                            <a:srgbClr val="FF0000"/>
                          </a:solidFill>
                          <a:latin typeface="Cambria Math"/>
                        </a:rPr>
                        <m:t>𝟑</m:t>
                      </m:r>
                      <m:r>
                        <a:rPr lang="cs-CZ" b="1" i="1" smtClean="0">
                          <a:solidFill>
                            <a:srgbClr val="FF0000"/>
                          </a:solidFill>
                          <a:latin typeface="Cambria Math"/>
                        </a:rPr>
                        <m:t> </m:t>
                      </m:r>
                      <m:r>
                        <a:rPr lang="cs-CZ" b="1" i="1" smtClean="0">
                          <a:solidFill>
                            <a:srgbClr val="FF0000"/>
                          </a:solidFill>
                          <a:latin typeface="Cambria Math"/>
                        </a:rPr>
                        <m:t>𝒄𝒎</m:t>
                      </m:r>
                    </m:oMath>
                  </m:oMathPara>
                </a14:m>
                <a:endParaRPr lang="cs-CZ" b="1" dirty="0"/>
              </a:p>
            </p:txBody>
          </p:sp>
        </mc:Choice>
        <mc:Fallback xmlns="">
          <p:sp>
            <p:nvSpPr>
              <p:cNvPr id="21" name="TextovéPole 20"/>
              <p:cNvSpPr txBox="1">
                <a:spLocks noRot="1" noChangeAspect="1" noMove="1" noResize="1" noEditPoints="1" noAdjustHandles="1" noChangeArrowheads="1" noChangeShapeType="1" noTextEdit="1"/>
              </p:cNvSpPr>
              <p:nvPr/>
            </p:nvSpPr>
            <p:spPr>
              <a:xfrm>
                <a:off x="307975" y="4434926"/>
                <a:ext cx="5204823" cy="922753"/>
              </a:xfrm>
              <a:prstGeom prst="rect">
                <a:avLst/>
              </a:prstGeom>
              <a:blipFill rotWithShape="1">
                <a:blip r:embed="rId4"/>
                <a:stretch>
                  <a:fillRect/>
                </a:stretch>
              </a:blipFill>
            </p:spPr>
            <p:txBody>
              <a:bodyPr/>
              <a:lstStyle/>
              <a:p>
                <a:r>
                  <a:rPr lang="cs-CZ">
                    <a:noFill/>
                  </a:rPr>
                  <a:t> </a:t>
                </a:r>
              </a:p>
            </p:txBody>
          </p:sp>
        </mc:Fallback>
      </mc:AlternateContent>
      <p:sp>
        <p:nvSpPr>
          <p:cNvPr id="23" name="TextovéPole 22"/>
          <p:cNvSpPr txBox="1"/>
          <p:nvPr/>
        </p:nvSpPr>
        <p:spPr>
          <a:xfrm>
            <a:off x="307975" y="5589240"/>
            <a:ext cx="5911825" cy="369332"/>
          </a:xfrm>
          <a:prstGeom prst="rect">
            <a:avLst/>
          </a:prstGeom>
          <a:noFill/>
        </p:spPr>
        <p:txBody>
          <a:bodyPr wrap="square" rtlCol="0">
            <a:spAutoFit/>
          </a:bodyPr>
          <a:lstStyle/>
          <a:p>
            <a:r>
              <a:rPr lang="cs-CZ" dirty="0" smtClean="0"/>
              <a:t>Lano musí mít minimální průměr 2,3 cm.</a:t>
            </a:r>
            <a:endParaRPr lang="cs-CZ" dirty="0"/>
          </a:p>
        </p:txBody>
      </p:sp>
    </p:spTree>
    <p:extLst>
      <p:ext uri="{BB962C8B-B14F-4D97-AF65-F5344CB8AC3E}">
        <p14:creationId xmlns:p14="http://schemas.microsoft.com/office/powerpoint/2010/main" val="2450194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2</a:t>
            </a:r>
            <a:r>
              <a:rPr lang="cs-CZ" sz="4000" dirty="0" smtClean="0"/>
              <a:t>. </a:t>
            </a:r>
            <a:r>
              <a:rPr lang="cs-CZ" sz="4000" dirty="0"/>
              <a:t>Struktura a vlastnosti </a:t>
            </a:r>
            <a:r>
              <a:rPr lang="cs-CZ" sz="4000" dirty="0" smtClean="0"/>
              <a:t>pevných látek</a:t>
            </a:r>
            <a:endParaRPr lang="cs-CZ" sz="4000" dirty="0"/>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2.5 Křivka deformace – Hookův zákon</a:t>
            </a:r>
            <a:endParaRPr lang="cs-CZ" sz="2800" dirty="0">
              <a:solidFill>
                <a:srgbClr val="FF0000"/>
              </a:solidFill>
            </a:endParaRPr>
          </a:p>
        </p:txBody>
      </p:sp>
      <p:sp>
        <p:nvSpPr>
          <p:cNvPr id="8" name="Obdélník 7"/>
          <p:cNvSpPr/>
          <p:nvPr/>
        </p:nvSpPr>
        <p:spPr>
          <a:xfrm>
            <a:off x="7036" y="1455167"/>
            <a:ext cx="3916892" cy="461665"/>
          </a:xfrm>
          <a:prstGeom prst="rect">
            <a:avLst/>
          </a:prstGeom>
        </p:spPr>
        <p:txBody>
          <a:bodyPr wrap="square">
            <a:spAutoFit/>
          </a:bodyPr>
          <a:lstStyle/>
          <a:p>
            <a:r>
              <a:rPr lang="cs-CZ" sz="2400" b="1" dirty="0" smtClean="0">
                <a:solidFill>
                  <a:srgbClr val="00B0F0"/>
                </a:solidFill>
              </a:rPr>
              <a:t>Křivka deformace</a:t>
            </a:r>
            <a:endParaRPr lang="cs-CZ" sz="2000" b="1" dirty="0"/>
          </a:p>
        </p:txBody>
      </p:sp>
      <mc:AlternateContent xmlns:mc="http://schemas.openxmlformats.org/markup-compatibility/2006" xmlns:a14="http://schemas.microsoft.com/office/drawing/2010/main">
        <mc:Choice Requires="a14">
          <p:sp>
            <p:nvSpPr>
              <p:cNvPr id="7" name="TextovéPole 6"/>
              <p:cNvSpPr txBox="1"/>
              <p:nvPr/>
            </p:nvSpPr>
            <p:spPr>
              <a:xfrm>
                <a:off x="0" y="1911360"/>
                <a:ext cx="9156612" cy="1754326"/>
              </a:xfrm>
              <a:prstGeom prst="rect">
                <a:avLst/>
              </a:prstGeom>
              <a:noFill/>
            </p:spPr>
            <p:txBody>
              <a:bodyPr wrap="square" rtlCol="0">
                <a:spAutoFit/>
              </a:bodyPr>
              <a:lstStyle/>
              <a:p>
                <a:pPr marL="285750" indent="-285750">
                  <a:buFont typeface="Wingdings" panose="05000000000000000000" pitchFamily="2" charset="2"/>
                  <a:buChar char="§"/>
                </a:pPr>
                <a:r>
                  <a:rPr lang="cs-CZ" dirty="0" smtClean="0">
                    <a:cs typeface="Times New Roman CE" panose="02020603050405020304" pitchFamily="18" charset="0"/>
                  </a:rPr>
                  <a:t>zobrazuje </a:t>
                </a:r>
                <a:r>
                  <a:rPr lang="cs-CZ" b="1" dirty="0" smtClean="0">
                    <a:solidFill>
                      <a:srgbClr val="FF0000"/>
                    </a:solidFill>
                    <a:cs typeface="Times New Roman CE" panose="02020603050405020304" pitchFamily="18" charset="0"/>
                  </a:rPr>
                  <a:t>závislost normálového napětí na relativním prodloužení</a:t>
                </a:r>
              </a:p>
              <a:p>
                <a:pPr marL="285750" indent="-285750">
                  <a:buFont typeface="Wingdings" panose="05000000000000000000" pitchFamily="2" charset="2"/>
                  <a:buChar char="§"/>
                </a:pPr>
                <a:r>
                  <a:rPr lang="cs-CZ" b="1" dirty="0">
                    <a:solidFill>
                      <a:srgbClr val="FF0000"/>
                    </a:solidFill>
                    <a:cs typeface="Times New Roman CE" panose="02020603050405020304" pitchFamily="18" charset="0"/>
                  </a:rPr>
                  <a:t>l</a:t>
                </a:r>
                <a:r>
                  <a:rPr lang="cs-CZ" b="1" dirty="0" smtClean="0">
                    <a:solidFill>
                      <a:srgbClr val="FF0000"/>
                    </a:solidFill>
                    <a:cs typeface="Times New Roman CE" panose="02020603050405020304" pitchFamily="18" charset="0"/>
                  </a:rPr>
                  <a:t>ineární část 0A matematicky popisuje Hookův zákon</a:t>
                </a:r>
              </a:p>
              <a:p>
                <a:pPr marL="285750" indent="-285750">
                  <a:buFont typeface="Wingdings" panose="05000000000000000000" pitchFamily="2" charset="2"/>
                  <a:buChar char="§"/>
                </a:pPr>
                <a14:m>
                  <m:oMath xmlns:m="http://schemas.openxmlformats.org/officeDocument/2006/math">
                    <m:sSub>
                      <m:sSubPr>
                        <m:ctrlPr>
                          <a:rPr lang="cs-CZ" b="1" i="1" smtClean="0">
                            <a:solidFill>
                              <a:srgbClr val="FF0000"/>
                            </a:solidFill>
                            <a:latin typeface="Cambria Math" panose="02040503050406030204" pitchFamily="18" charset="0"/>
                            <a:cs typeface="Times New Roman CE" panose="02020603050405020304" pitchFamily="18" charset="0"/>
                          </a:rPr>
                        </m:ctrlPr>
                      </m:sSubPr>
                      <m:e>
                        <m:r>
                          <a:rPr lang="cs-CZ" b="1" i="1" smtClean="0">
                            <a:solidFill>
                              <a:srgbClr val="FF0000"/>
                            </a:solidFill>
                            <a:latin typeface="Cambria Math"/>
                            <a:cs typeface="Times New Roman CE" panose="02020603050405020304" pitchFamily="18" charset="0"/>
                          </a:rPr>
                          <m:t>𝒍</m:t>
                        </m:r>
                      </m:e>
                      <m:sub>
                        <m:r>
                          <a:rPr lang="cs-CZ" b="1" i="1" smtClean="0">
                            <a:solidFill>
                              <a:srgbClr val="FF0000"/>
                            </a:solidFill>
                            <a:latin typeface="Cambria Math"/>
                            <a:cs typeface="Times New Roman CE" panose="02020603050405020304" pitchFamily="18" charset="0"/>
                          </a:rPr>
                          <m:t>𝟎</m:t>
                        </m:r>
                      </m:sub>
                    </m:sSub>
                    <m:r>
                      <a:rPr lang="cs-CZ" b="1" i="1" smtClean="0">
                        <a:solidFill>
                          <a:srgbClr val="FF0000"/>
                        </a:solidFill>
                        <a:latin typeface="Cambria Math"/>
                        <a:cs typeface="Times New Roman CE" panose="02020603050405020304" pitchFamily="18" charset="0"/>
                      </a:rPr>
                      <m:t>−</m:t>
                    </m:r>
                  </m:oMath>
                </a14:m>
                <a:r>
                  <a:rPr lang="cs-CZ" b="1" dirty="0" smtClean="0">
                    <a:solidFill>
                      <a:srgbClr val="FF0000"/>
                    </a:solidFill>
                    <a:latin typeface="Times New Roman CE" panose="02020603050405020304" pitchFamily="18" charset="0"/>
                    <a:cs typeface="Times New Roman CE" panose="02020603050405020304" pitchFamily="18" charset="0"/>
                  </a:rPr>
                  <a:t> </a:t>
                </a:r>
                <a:r>
                  <a:rPr lang="cs-CZ" b="1" dirty="0" smtClean="0">
                    <a:solidFill>
                      <a:srgbClr val="FF0000"/>
                    </a:solidFill>
                    <a:cs typeface="Times New Roman CE" panose="02020603050405020304" pitchFamily="18" charset="0"/>
                  </a:rPr>
                  <a:t>počáteční délka</a:t>
                </a:r>
              </a:p>
              <a:p>
                <a:pPr marL="285750" indent="-285750">
                  <a:buFont typeface="Wingdings" panose="05000000000000000000" pitchFamily="2" charset="2"/>
                  <a:buChar char="§"/>
                </a:pPr>
                <a14:m>
                  <m:oMath xmlns:m="http://schemas.openxmlformats.org/officeDocument/2006/math">
                    <m:r>
                      <a:rPr lang="cs-CZ" b="1" i="1">
                        <a:solidFill>
                          <a:srgbClr val="FF0000"/>
                        </a:solidFill>
                        <a:latin typeface="Cambria Math"/>
                        <a:cs typeface="Times New Roman CE" panose="02020603050405020304" pitchFamily="18" charset="0"/>
                      </a:rPr>
                      <m:t>𝒍</m:t>
                    </m:r>
                  </m:oMath>
                </a14:m>
                <a:r>
                  <a:rPr lang="cs-CZ" b="1" dirty="0" smtClean="0">
                    <a:solidFill>
                      <a:srgbClr val="FF0000"/>
                    </a:solidFill>
                    <a:cs typeface="Times New Roman CE" panose="02020603050405020304" pitchFamily="18" charset="0"/>
                  </a:rPr>
                  <a:t> – konečná délka</a:t>
                </a:r>
              </a:p>
              <a:p>
                <a:pPr marL="285750" indent="-285750">
                  <a:buFont typeface="Wingdings" panose="05000000000000000000" pitchFamily="2" charset="2"/>
                  <a:buChar char="§"/>
                </a:pPr>
                <a:r>
                  <a:rPr lang="cs-CZ" b="1" dirty="0">
                    <a:solidFill>
                      <a:srgbClr val="FF0000"/>
                    </a:solidFill>
                    <a:cs typeface="Times New Roman CE" panose="02020603050405020304" pitchFamily="18" charset="0"/>
                  </a:rPr>
                  <a:t>absolutní prodloužení </a:t>
                </a:r>
                <a:r>
                  <a:rPr lang="cs-CZ" b="1" dirty="0" smtClean="0">
                    <a:solidFill>
                      <a:srgbClr val="FF0000"/>
                    </a:solidFill>
                    <a:cs typeface="Times New Roman CE" panose="02020603050405020304" pitchFamily="18" charset="0"/>
                  </a:rPr>
                  <a:t>: </a:t>
                </a:r>
                <a14:m>
                  <m:oMath xmlns:m="http://schemas.openxmlformats.org/officeDocument/2006/math">
                    <m:r>
                      <a:rPr lang="cs-CZ" b="1" i="1" smtClean="0">
                        <a:solidFill>
                          <a:srgbClr val="FF0000"/>
                        </a:solidFill>
                        <a:latin typeface="Cambria Math"/>
                        <a:ea typeface="Cambria Math"/>
                        <a:cs typeface="Times New Roman CE" panose="02020603050405020304" pitchFamily="18" charset="0"/>
                      </a:rPr>
                      <m:t>∆</m:t>
                    </m:r>
                    <m:r>
                      <a:rPr lang="cs-CZ" b="1" i="1" smtClean="0">
                        <a:solidFill>
                          <a:srgbClr val="FF0000"/>
                        </a:solidFill>
                        <a:latin typeface="Cambria Math"/>
                        <a:ea typeface="Cambria Math"/>
                        <a:cs typeface="Times New Roman CE" panose="02020603050405020304" pitchFamily="18" charset="0"/>
                      </a:rPr>
                      <m:t>𝒍</m:t>
                    </m:r>
                    <m:r>
                      <a:rPr lang="cs-CZ" b="1" i="1" smtClean="0">
                        <a:solidFill>
                          <a:srgbClr val="FF0000"/>
                        </a:solidFill>
                        <a:latin typeface="Cambria Math"/>
                        <a:ea typeface="Cambria Math"/>
                        <a:cs typeface="Times New Roman CE" panose="02020603050405020304" pitchFamily="18" charset="0"/>
                      </a:rPr>
                      <m:t>=</m:t>
                    </m:r>
                    <m:r>
                      <a:rPr lang="cs-CZ" b="1" i="1" smtClean="0">
                        <a:solidFill>
                          <a:srgbClr val="FF0000"/>
                        </a:solidFill>
                        <a:latin typeface="Cambria Math"/>
                        <a:ea typeface="Cambria Math"/>
                        <a:cs typeface="Times New Roman CE" panose="02020603050405020304" pitchFamily="18" charset="0"/>
                      </a:rPr>
                      <m:t>𝒍</m:t>
                    </m:r>
                    <m:r>
                      <a:rPr lang="cs-CZ" b="1" i="1" smtClean="0">
                        <a:solidFill>
                          <a:srgbClr val="FF0000"/>
                        </a:solidFill>
                        <a:latin typeface="Cambria Math"/>
                        <a:ea typeface="Cambria Math"/>
                        <a:cs typeface="Times New Roman CE" panose="02020603050405020304" pitchFamily="18" charset="0"/>
                      </a:rPr>
                      <m:t>−</m:t>
                    </m:r>
                    <m:sSub>
                      <m:sSubPr>
                        <m:ctrlPr>
                          <a:rPr lang="cs-CZ" b="1" i="1" smtClean="0">
                            <a:solidFill>
                              <a:srgbClr val="FF0000"/>
                            </a:solidFill>
                            <a:latin typeface="Cambria Math" panose="02040503050406030204" pitchFamily="18" charset="0"/>
                            <a:ea typeface="Cambria Math"/>
                            <a:cs typeface="Times New Roman CE" panose="02020603050405020304" pitchFamily="18" charset="0"/>
                          </a:rPr>
                        </m:ctrlPr>
                      </m:sSubPr>
                      <m:e>
                        <m:r>
                          <a:rPr lang="cs-CZ" b="1" i="1" smtClean="0">
                            <a:solidFill>
                              <a:srgbClr val="FF0000"/>
                            </a:solidFill>
                            <a:latin typeface="Cambria Math"/>
                            <a:ea typeface="Cambria Math"/>
                            <a:cs typeface="Times New Roman CE" panose="02020603050405020304" pitchFamily="18" charset="0"/>
                          </a:rPr>
                          <m:t>𝒍</m:t>
                        </m:r>
                      </m:e>
                      <m:sub>
                        <m:r>
                          <a:rPr lang="cs-CZ" b="1" i="1" smtClean="0">
                            <a:solidFill>
                              <a:srgbClr val="FF0000"/>
                            </a:solidFill>
                            <a:latin typeface="Cambria Math"/>
                            <a:ea typeface="Cambria Math"/>
                            <a:cs typeface="Times New Roman CE" panose="02020603050405020304" pitchFamily="18" charset="0"/>
                          </a:rPr>
                          <m:t>𝟎</m:t>
                        </m:r>
                      </m:sub>
                    </m:sSub>
                  </m:oMath>
                </a14:m>
                <a:endParaRPr lang="cs-CZ" b="1" dirty="0" smtClean="0">
                  <a:solidFill>
                    <a:srgbClr val="FF0000"/>
                  </a:solidFill>
                  <a:cs typeface="Times New Roman CE" panose="02020603050405020304" pitchFamily="18" charset="0"/>
                </a:endParaRPr>
              </a:p>
              <a:p>
                <a:pPr marL="285750" indent="-285750">
                  <a:buFont typeface="Wingdings" panose="05000000000000000000" pitchFamily="2" charset="2"/>
                  <a:buChar char="§"/>
                </a:pPr>
                <a:r>
                  <a:rPr lang="cs-CZ" b="1" dirty="0">
                    <a:solidFill>
                      <a:srgbClr val="FF0000"/>
                    </a:solidFill>
                    <a:cs typeface="Times New Roman CE" panose="02020603050405020304" pitchFamily="18" charset="0"/>
                  </a:rPr>
                  <a:t>r</a:t>
                </a:r>
                <a:r>
                  <a:rPr lang="cs-CZ" b="1" dirty="0" smtClean="0">
                    <a:solidFill>
                      <a:srgbClr val="FF0000"/>
                    </a:solidFill>
                    <a:cs typeface="Times New Roman CE" panose="02020603050405020304" pitchFamily="18" charset="0"/>
                  </a:rPr>
                  <a:t>elativní prodloužení – </a:t>
                </a:r>
                <a14:m>
                  <m:oMath xmlns:m="http://schemas.openxmlformats.org/officeDocument/2006/math">
                    <m:r>
                      <a:rPr lang="cs-CZ" b="1" i="1">
                        <a:solidFill>
                          <a:srgbClr val="FF0000"/>
                        </a:solidFill>
                        <a:latin typeface="Cambria Math"/>
                        <a:ea typeface="Cambria Math"/>
                        <a:cs typeface="Times New Roman CE" panose="02020603050405020304" pitchFamily="18" charset="0"/>
                      </a:rPr>
                      <m:t>𝜺</m:t>
                    </m:r>
                  </m:oMath>
                </a14:m>
                <a:r>
                  <a:rPr lang="cs-CZ" b="1" dirty="0" smtClean="0">
                    <a:solidFill>
                      <a:srgbClr val="FF0000"/>
                    </a:solidFill>
                    <a:cs typeface="Times New Roman CE" panose="02020603050405020304" pitchFamily="18" charset="0"/>
                  </a:rPr>
                  <a:t>   </a:t>
                </a:r>
                <a:r>
                  <a:rPr lang="en-GB" dirty="0" smtClean="0">
                    <a:cs typeface="Times New Roman CE" panose="02020603050405020304" pitchFamily="18" charset="0"/>
                  </a:rPr>
                  <a:t>[</a:t>
                </a:r>
                <a14:m>
                  <m:oMath xmlns:m="http://schemas.openxmlformats.org/officeDocument/2006/math">
                    <m:r>
                      <a:rPr lang="cs-CZ" b="0" i="1">
                        <a:solidFill>
                          <a:srgbClr val="FF0000"/>
                        </a:solidFill>
                        <a:latin typeface="Cambria Math"/>
                        <a:ea typeface="Cambria Math"/>
                        <a:cs typeface="Times New Roman CE" panose="02020603050405020304" pitchFamily="18" charset="0"/>
                      </a:rPr>
                      <m:t>𝜀</m:t>
                    </m:r>
                  </m:oMath>
                </a14:m>
                <a:r>
                  <a:rPr lang="en-GB" dirty="0" smtClean="0">
                    <a:cs typeface="Times New Roman CE" panose="02020603050405020304" pitchFamily="18" charset="0"/>
                  </a:rPr>
                  <a:t>]</a:t>
                </a:r>
                <a:r>
                  <a:rPr lang="cs-CZ" dirty="0" smtClean="0">
                    <a:cs typeface="Times New Roman CE" panose="02020603050405020304" pitchFamily="18" charset="0"/>
                  </a:rPr>
                  <a:t> = %</a:t>
                </a:r>
              </a:p>
            </p:txBody>
          </p:sp>
        </mc:Choice>
        <mc:Fallback xmlns="">
          <p:sp>
            <p:nvSpPr>
              <p:cNvPr id="7" name="TextovéPole 6"/>
              <p:cNvSpPr txBox="1">
                <a:spLocks noRot="1" noChangeAspect="1" noMove="1" noResize="1" noEditPoints="1" noAdjustHandles="1" noChangeArrowheads="1" noChangeShapeType="1" noTextEdit="1"/>
              </p:cNvSpPr>
              <p:nvPr/>
            </p:nvSpPr>
            <p:spPr>
              <a:xfrm>
                <a:off x="0" y="1911360"/>
                <a:ext cx="9156612" cy="1754326"/>
              </a:xfrm>
              <a:prstGeom prst="rect">
                <a:avLst/>
              </a:prstGeom>
              <a:blipFill rotWithShape="1">
                <a:blip r:embed="rId2"/>
                <a:stretch>
                  <a:fillRect l="-399" t="-1742" b="-4878"/>
                </a:stretch>
              </a:blipFill>
            </p:spPr>
            <p:txBody>
              <a:bodyPr/>
              <a:lstStyle/>
              <a:p>
                <a:r>
                  <a:rPr lang="cs-CZ">
                    <a:noFill/>
                  </a:rPr>
                  <a:t> </a:t>
                </a:r>
              </a:p>
            </p:txBody>
          </p:sp>
        </mc:Fallback>
      </mc:AlternateContent>
      <p:sp>
        <p:nvSpPr>
          <p:cNvPr id="3" name="AutoShape 4" descr="Galvanizzare Foto Stock, Galvanizzare Immagini | Deposit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48" y="1472343"/>
            <a:ext cx="2277456" cy="2393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TextovéPole 1"/>
              <p:cNvSpPr txBox="1"/>
              <p:nvPr/>
            </p:nvSpPr>
            <p:spPr>
              <a:xfrm>
                <a:off x="4063987" y="2809682"/>
                <a:ext cx="1109022" cy="856004"/>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400" b="1" i="1">
                          <a:solidFill>
                            <a:srgbClr val="FF0000"/>
                          </a:solidFill>
                          <a:latin typeface="Cambria Math"/>
                          <a:ea typeface="Cambria Math"/>
                          <a:cs typeface="Times New Roman CE" panose="02020603050405020304" pitchFamily="18" charset="0"/>
                        </a:rPr>
                        <m:t>𝜺</m:t>
                      </m:r>
                      <m:r>
                        <a:rPr lang="cs-CZ" sz="2400" b="1" i="1">
                          <a:solidFill>
                            <a:srgbClr val="FF0000"/>
                          </a:solidFill>
                          <a:latin typeface="Cambria Math"/>
                          <a:ea typeface="Cambria Math"/>
                          <a:cs typeface="Times New Roman CE" panose="02020603050405020304" pitchFamily="18" charset="0"/>
                        </a:rPr>
                        <m:t>=</m:t>
                      </m:r>
                      <m:f>
                        <m:fPr>
                          <m:ctrlPr>
                            <a:rPr lang="cs-CZ" sz="2400" b="1" i="1">
                              <a:solidFill>
                                <a:srgbClr val="FF0000"/>
                              </a:solidFill>
                              <a:latin typeface="Cambria Math" panose="02040503050406030204" pitchFamily="18" charset="0"/>
                              <a:ea typeface="Cambria Math"/>
                              <a:cs typeface="Times New Roman CE" panose="02020603050405020304" pitchFamily="18" charset="0"/>
                            </a:rPr>
                          </m:ctrlPr>
                        </m:fPr>
                        <m:num>
                          <m:r>
                            <a:rPr lang="cs-CZ" sz="2400" b="1" i="1">
                              <a:solidFill>
                                <a:srgbClr val="FF0000"/>
                              </a:solidFill>
                              <a:latin typeface="Cambria Math"/>
                              <a:ea typeface="Cambria Math"/>
                              <a:cs typeface="Times New Roman CE" panose="02020603050405020304" pitchFamily="18" charset="0"/>
                            </a:rPr>
                            <m:t>∆</m:t>
                          </m:r>
                          <m:r>
                            <a:rPr lang="cs-CZ" sz="2400" b="1" i="1">
                              <a:solidFill>
                                <a:srgbClr val="FF0000"/>
                              </a:solidFill>
                              <a:latin typeface="Cambria Math"/>
                              <a:ea typeface="Cambria Math"/>
                              <a:cs typeface="Times New Roman CE" panose="02020603050405020304" pitchFamily="18" charset="0"/>
                            </a:rPr>
                            <m:t>𝒍</m:t>
                          </m:r>
                        </m:num>
                        <m:den>
                          <m:sSub>
                            <m:sSubPr>
                              <m:ctrlPr>
                                <a:rPr lang="cs-CZ" sz="2400" b="1" i="1">
                                  <a:solidFill>
                                    <a:srgbClr val="FF0000"/>
                                  </a:solidFill>
                                  <a:latin typeface="Cambria Math" panose="02040503050406030204" pitchFamily="18" charset="0"/>
                                  <a:ea typeface="Cambria Math"/>
                                  <a:cs typeface="Times New Roman CE" panose="02020603050405020304" pitchFamily="18" charset="0"/>
                                </a:rPr>
                              </m:ctrlPr>
                            </m:sSubPr>
                            <m:e>
                              <m:r>
                                <a:rPr lang="cs-CZ" sz="2400" b="1" i="1">
                                  <a:solidFill>
                                    <a:srgbClr val="FF0000"/>
                                  </a:solidFill>
                                  <a:latin typeface="Cambria Math"/>
                                  <a:ea typeface="Cambria Math"/>
                                  <a:cs typeface="Times New Roman CE" panose="02020603050405020304" pitchFamily="18" charset="0"/>
                                </a:rPr>
                                <m:t>𝒍</m:t>
                              </m:r>
                            </m:e>
                            <m:sub>
                              <m:r>
                                <a:rPr lang="cs-CZ" sz="2400" b="1" i="1">
                                  <a:solidFill>
                                    <a:srgbClr val="FF0000"/>
                                  </a:solidFill>
                                  <a:latin typeface="Cambria Math"/>
                                  <a:ea typeface="Cambria Math"/>
                                  <a:cs typeface="Times New Roman CE" panose="02020603050405020304" pitchFamily="18" charset="0"/>
                                </a:rPr>
                                <m:t>𝟎</m:t>
                              </m:r>
                            </m:sub>
                          </m:sSub>
                        </m:den>
                      </m:f>
                    </m:oMath>
                  </m:oMathPara>
                </a14:m>
                <a:endParaRPr lang="cs-CZ" sz="2400" dirty="0"/>
              </a:p>
            </p:txBody>
          </p:sp>
        </mc:Choice>
        <mc:Fallback xmlns="">
          <p:sp>
            <p:nvSpPr>
              <p:cNvPr id="2" name="TextovéPole 1"/>
              <p:cNvSpPr txBox="1">
                <a:spLocks noRot="1" noChangeAspect="1" noMove="1" noResize="1" noEditPoints="1" noAdjustHandles="1" noChangeArrowheads="1" noChangeShapeType="1" noTextEdit="1"/>
              </p:cNvSpPr>
              <p:nvPr/>
            </p:nvSpPr>
            <p:spPr>
              <a:xfrm>
                <a:off x="4063987" y="2809682"/>
                <a:ext cx="1109022" cy="856004"/>
              </a:xfrm>
              <a:prstGeom prst="rect">
                <a:avLst/>
              </a:prstGeom>
              <a:blipFill rotWithShape="1">
                <a:blip r:embed="rId4"/>
                <a:stretch>
                  <a:fillRect/>
                </a:stretch>
              </a:blipFill>
            </p:spPr>
            <p:txBody>
              <a:bodyPr/>
              <a:lstStyle/>
              <a:p>
                <a:r>
                  <a:rPr lang="cs-CZ">
                    <a:noFill/>
                  </a:rPr>
                  <a:t> </a:t>
                </a:r>
              </a:p>
            </p:txBody>
          </p:sp>
        </mc:Fallback>
      </mc:AlternateContent>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28" y="3789040"/>
            <a:ext cx="4246240" cy="3028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5" name="TextovéPole 4"/>
              <p:cNvSpPr txBox="1"/>
              <p:nvPr/>
            </p:nvSpPr>
            <p:spPr>
              <a:xfrm>
                <a:off x="4283968" y="3861048"/>
                <a:ext cx="4860032" cy="1345497"/>
              </a:xfrm>
              <a:prstGeom prst="rect">
                <a:avLst/>
              </a:prstGeom>
              <a:noFill/>
            </p:spPr>
            <p:txBody>
              <a:bodyPr wrap="square" rtlCol="0">
                <a:spAutoFit/>
              </a:bodyPr>
              <a:lstStyle/>
              <a:p>
                <a14:m>
                  <m:oMath xmlns:m="http://schemas.openxmlformats.org/officeDocument/2006/math">
                    <m:sSub>
                      <m:sSubPr>
                        <m:ctrlPr>
                          <a:rPr lang="cs-CZ" sz="1600" b="1" i="1" smtClean="0">
                            <a:solidFill>
                              <a:srgbClr val="FF0000"/>
                            </a:solidFill>
                            <a:latin typeface="Cambria Math" panose="02040503050406030204" pitchFamily="18" charset="0"/>
                          </a:rPr>
                        </m:ctrlPr>
                      </m:sSubPr>
                      <m:e>
                        <m:r>
                          <a:rPr lang="cs-CZ" sz="1600" b="1" i="1">
                            <a:solidFill>
                              <a:srgbClr val="FF0000"/>
                            </a:solidFill>
                            <a:latin typeface="Cambria Math"/>
                            <a:ea typeface="Cambria Math"/>
                          </a:rPr>
                          <m:t>𝝈</m:t>
                        </m:r>
                      </m:e>
                      <m:sub>
                        <m:r>
                          <a:rPr lang="cs-CZ" sz="1600" b="1" i="1" smtClean="0">
                            <a:solidFill>
                              <a:srgbClr val="FF0000"/>
                            </a:solidFill>
                            <a:latin typeface="Cambria Math"/>
                          </a:rPr>
                          <m:t>𝒖</m:t>
                        </m:r>
                      </m:sub>
                    </m:sSub>
                  </m:oMath>
                </a14:m>
                <a:r>
                  <a:rPr lang="cs-CZ" sz="1600" dirty="0" smtClean="0"/>
                  <a:t> - mez úměrnosti – pružná deformace</a:t>
                </a:r>
              </a:p>
              <a:p>
                <a14:m>
                  <m:oMath xmlns:m="http://schemas.openxmlformats.org/officeDocument/2006/math">
                    <m:sSub>
                      <m:sSubPr>
                        <m:ctrlPr>
                          <a:rPr lang="cs-CZ" sz="1600" b="1" i="1">
                            <a:solidFill>
                              <a:srgbClr val="FF0000"/>
                            </a:solidFill>
                            <a:latin typeface="Cambria Math" panose="02040503050406030204" pitchFamily="18" charset="0"/>
                          </a:rPr>
                        </m:ctrlPr>
                      </m:sSubPr>
                      <m:e>
                        <m:r>
                          <a:rPr lang="cs-CZ" sz="1600" b="1" i="1">
                            <a:solidFill>
                              <a:srgbClr val="FF0000"/>
                            </a:solidFill>
                            <a:latin typeface="Cambria Math"/>
                            <a:ea typeface="Cambria Math"/>
                          </a:rPr>
                          <m:t>𝝈</m:t>
                        </m:r>
                      </m:e>
                      <m:sub>
                        <m:r>
                          <a:rPr lang="cs-CZ" sz="1600" b="1" i="1" smtClean="0">
                            <a:solidFill>
                              <a:srgbClr val="FF0000"/>
                            </a:solidFill>
                            <a:latin typeface="Cambria Math"/>
                          </a:rPr>
                          <m:t>𝒅</m:t>
                        </m:r>
                      </m:sub>
                    </m:sSub>
                  </m:oMath>
                </a14:m>
                <a:r>
                  <a:rPr lang="cs-CZ" sz="1600" dirty="0" smtClean="0"/>
                  <a:t> - mez pružnosti </a:t>
                </a:r>
                <a:r>
                  <a:rPr lang="cs-CZ" sz="1600" dirty="0"/>
                  <a:t>–</a:t>
                </a:r>
                <a:r>
                  <a:rPr lang="cs-CZ" sz="1600" dirty="0" smtClean="0"/>
                  <a:t> hranice pružné deformace</a:t>
                </a:r>
              </a:p>
              <a:p>
                <a14:m>
                  <m:oMath xmlns:m="http://schemas.openxmlformats.org/officeDocument/2006/math">
                    <m:sSub>
                      <m:sSubPr>
                        <m:ctrlPr>
                          <a:rPr lang="cs-CZ" sz="1600" b="1" i="1">
                            <a:solidFill>
                              <a:srgbClr val="FF0000"/>
                            </a:solidFill>
                            <a:latin typeface="Cambria Math" panose="02040503050406030204" pitchFamily="18" charset="0"/>
                          </a:rPr>
                        </m:ctrlPr>
                      </m:sSubPr>
                      <m:e>
                        <m:r>
                          <a:rPr lang="cs-CZ" sz="1600" b="1" i="1">
                            <a:solidFill>
                              <a:srgbClr val="FF0000"/>
                            </a:solidFill>
                            <a:latin typeface="Cambria Math"/>
                            <a:ea typeface="Cambria Math"/>
                          </a:rPr>
                          <m:t>𝝈</m:t>
                        </m:r>
                      </m:e>
                      <m:sub>
                        <m:r>
                          <a:rPr lang="cs-CZ" sz="1600" b="1" i="1">
                            <a:solidFill>
                              <a:srgbClr val="FF0000"/>
                            </a:solidFill>
                            <a:latin typeface="Cambria Math"/>
                          </a:rPr>
                          <m:t>𝒅</m:t>
                        </m:r>
                      </m:sub>
                    </m:sSub>
                  </m:oMath>
                </a14:m>
                <a:r>
                  <a:rPr lang="cs-CZ" sz="1600" dirty="0" smtClean="0"/>
                  <a:t> - mez kluzu – malá změna síly způsobí velké prodloužení</a:t>
                </a:r>
              </a:p>
              <a:p>
                <a14:m>
                  <m:oMath xmlns:m="http://schemas.openxmlformats.org/officeDocument/2006/math">
                    <m:sSub>
                      <m:sSubPr>
                        <m:ctrlPr>
                          <a:rPr lang="cs-CZ" sz="1600" b="1" i="1" smtClean="0">
                            <a:solidFill>
                              <a:srgbClr val="FF0000"/>
                            </a:solidFill>
                            <a:latin typeface="Cambria Math" panose="02040503050406030204" pitchFamily="18" charset="0"/>
                          </a:rPr>
                        </m:ctrlPr>
                      </m:sSubPr>
                      <m:e>
                        <m:r>
                          <a:rPr lang="cs-CZ" sz="1600" b="1" i="1">
                            <a:solidFill>
                              <a:srgbClr val="FF0000"/>
                            </a:solidFill>
                            <a:latin typeface="Cambria Math"/>
                            <a:ea typeface="Cambria Math"/>
                          </a:rPr>
                          <m:t>𝝈</m:t>
                        </m:r>
                      </m:e>
                      <m:sub>
                        <m:r>
                          <a:rPr lang="cs-CZ" sz="1600" b="1" i="1" smtClean="0">
                            <a:solidFill>
                              <a:srgbClr val="FF0000"/>
                            </a:solidFill>
                            <a:latin typeface="Cambria Math"/>
                          </a:rPr>
                          <m:t>𝒑</m:t>
                        </m:r>
                      </m:sub>
                    </m:sSub>
                  </m:oMath>
                </a14:m>
                <a:r>
                  <a:rPr lang="cs-CZ" sz="1600" dirty="0" smtClean="0"/>
                  <a:t> - mez pevnosti – po překročení  dojde k destrukci</a:t>
                </a:r>
                <a:endParaRPr lang="cs-CZ" sz="1600" dirty="0"/>
              </a:p>
            </p:txBody>
          </p:sp>
        </mc:Choice>
        <mc:Fallback xmlns="">
          <p:sp>
            <p:nvSpPr>
              <p:cNvPr id="5" name="TextovéPole 4"/>
              <p:cNvSpPr txBox="1">
                <a:spLocks noRot="1" noChangeAspect="1" noMove="1" noResize="1" noEditPoints="1" noAdjustHandles="1" noChangeArrowheads="1" noChangeShapeType="1" noTextEdit="1"/>
              </p:cNvSpPr>
              <p:nvPr/>
            </p:nvSpPr>
            <p:spPr>
              <a:xfrm>
                <a:off x="4283968" y="3861048"/>
                <a:ext cx="4860032" cy="1345497"/>
              </a:xfrm>
              <a:prstGeom prst="rect">
                <a:avLst/>
              </a:prstGeom>
              <a:blipFill rotWithShape="1">
                <a:blip r:embed="rId6"/>
                <a:stretch>
                  <a:fillRect l="-753" t="-1357" b="-3620"/>
                </a:stretch>
              </a:blipFill>
            </p:spPr>
            <p:txBody>
              <a:bodyPr/>
              <a:lstStyle/>
              <a:p>
                <a:r>
                  <a:rPr lang="cs-CZ">
                    <a:noFill/>
                  </a:rPr>
                  <a:t> </a:t>
                </a:r>
              </a:p>
            </p:txBody>
          </p:sp>
        </mc:Fallback>
      </mc:AlternateContent>
      <p:sp>
        <p:nvSpPr>
          <p:cNvPr id="6" name="TextovéPole 5"/>
          <p:cNvSpPr txBox="1"/>
          <p:nvPr/>
        </p:nvSpPr>
        <p:spPr>
          <a:xfrm>
            <a:off x="4283968" y="5301208"/>
            <a:ext cx="4404740" cy="1477328"/>
          </a:xfrm>
          <a:prstGeom prst="rect">
            <a:avLst/>
          </a:prstGeom>
          <a:noFill/>
        </p:spPr>
        <p:txBody>
          <a:bodyPr wrap="square" rtlCol="0">
            <a:spAutoFit/>
          </a:bodyPr>
          <a:lstStyle/>
          <a:p>
            <a:r>
              <a:rPr lang="cs-CZ" dirty="0" smtClean="0">
                <a:solidFill>
                  <a:srgbClr val="0070C0"/>
                </a:solidFill>
              </a:rPr>
              <a:t>0A – Hookův zákon</a:t>
            </a:r>
          </a:p>
          <a:p>
            <a:r>
              <a:rPr lang="cs-CZ" dirty="0" smtClean="0">
                <a:solidFill>
                  <a:srgbClr val="0070C0"/>
                </a:solidFill>
              </a:rPr>
              <a:t>AB – dopružování – ještě pružná deformace</a:t>
            </a:r>
          </a:p>
          <a:p>
            <a:r>
              <a:rPr lang="cs-CZ" dirty="0" smtClean="0">
                <a:solidFill>
                  <a:srgbClr val="0070C0"/>
                </a:solidFill>
              </a:rPr>
              <a:t>BE – trvalá deformace</a:t>
            </a:r>
          </a:p>
          <a:p>
            <a:r>
              <a:rPr lang="cs-CZ" dirty="0" smtClean="0">
                <a:solidFill>
                  <a:srgbClr val="0070C0"/>
                </a:solidFill>
              </a:rPr>
              <a:t>CD – oblast tečení</a:t>
            </a:r>
          </a:p>
          <a:p>
            <a:r>
              <a:rPr lang="cs-CZ" dirty="0" smtClean="0">
                <a:solidFill>
                  <a:srgbClr val="0070C0"/>
                </a:solidFill>
              </a:rPr>
              <a:t>DE – oblast zpevnění</a:t>
            </a:r>
            <a:endParaRPr lang="cs-CZ" dirty="0">
              <a:solidFill>
                <a:srgbClr val="0070C0"/>
              </a:solidFill>
            </a:endParaRPr>
          </a:p>
        </p:txBody>
      </p:sp>
    </p:spTree>
    <p:extLst>
      <p:ext uri="{BB962C8B-B14F-4D97-AF65-F5344CB8AC3E}">
        <p14:creationId xmlns:p14="http://schemas.microsoft.com/office/powerpoint/2010/main" val="3638845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2</a:t>
            </a:r>
            <a:r>
              <a:rPr lang="cs-CZ" sz="4000" dirty="0" smtClean="0"/>
              <a:t>. </a:t>
            </a:r>
            <a:r>
              <a:rPr lang="cs-CZ" sz="4000" dirty="0"/>
              <a:t>Struktura a vlastnosti </a:t>
            </a:r>
            <a:r>
              <a:rPr lang="cs-CZ" sz="4000" dirty="0" smtClean="0"/>
              <a:t>pevných látek</a:t>
            </a:r>
            <a:endParaRPr lang="cs-CZ" sz="4000" dirty="0"/>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2.5 Křivka deformace – Hookův zákon</a:t>
            </a:r>
            <a:endParaRPr lang="cs-CZ" sz="2800" dirty="0">
              <a:solidFill>
                <a:srgbClr val="FF0000"/>
              </a:solidFill>
            </a:endParaRPr>
          </a:p>
        </p:txBody>
      </p:sp>
      <p:sp>
        <p:nvSpPr>
          <p:cNvPr id="8" name="Obdélník 7"/>
          <p:cNvSpPr/>
          <p:nvPr/>
        </p:nvSpPr>
        <p:spPr>
          <a:xfrm>
            <a:off x="7036" y="1455167"/>
            <a:ext cx="3916892" cy="461665"/>
          </a:xfrm>
          <a:prstGeom prst="rect">
            <a:avLst/>
          </a:prstGeom>
        </p:spPr>
        <p:txBody>
          <a:bodyPr wrap="square">
            <a:spAutoFit/>
          </a:bodyPr>
          <a:lstStyle/>
          <a:p>
            <a:r>
              <a:rPr lang="cs-CZ" sz="2400" b="1" dirty="0" smtClean="0">
                <a:solidFill>
                  <a:srgbClr val="00B0F0"/>
                </a:solidFill>
              </a:rPr>
              <a:t>Hookův zákon</a:t>
            </a:r>
            <a:endParaRPr lang="cs-CZ" sz="2000" b="1" dirty="0"/>
          </a:p>
        </p:txBody>
      </p:sp>
      <mc:AlternateContent xmlns:mc="http://schemas.openxmlformats.org/markup-compatibility/2006" xmlns:a14="http://schemas.microsoft.com/office/drawing/2010/main">
        <mc:Choice Requires="a14">
          <p:sp>
            <p:nvSpPr>
              <p:cNvPr id="7" name="TextovéPole 6"/>
              <p:cNvSpPr txBox="1"/>
              <p:nvPr/>
            </p:nvSpPr>
            <p:spPr>
              <a:xfrm>
                <a:off x="0" y="1911360"/>
                <a:ext cx="9156612" cy="1938992"/>
              </a:xfrm>
              <a:prstGeom prst="rect">
                <a:avLst/>
              </a:prstGeom>
              <a:noFill/>
            </p:spPr>
            <p:txBody>
              <a:bodyPr wrap="square" rtlCol="0">
                <a:spAutoFit/>
              </a:bodyPr>
              <a:lstStyle/>
              <a:p>
                <a:pPr marL="285750" indent="-285750">
                  <a:buFont typeface="Wingdings" panose="05000000000000000000" pitchFamily="2" charset="2"/>
                  <a:buChar char="§"/>
                </a:pPr>
                <a:r>
                  <a:rPr lang="cs-CZ" sz="2000" b="1" dirty="0" smtClean="0">
                    <a:cs typeface="Times New Roman CE" panose="02020603050405020304" pitchFamily="18" charset="0"/>
                  </a:rPr>
                  <a:t>R. </a:t>
                </a:r>
                <a:r>
                  <a:rPr lang="cs-CZ" sz="2000" b="1" dirty="0" err="1" smtClean="0">
                    <a:cs typeface="Times New Roman CE" panose="02020603050405020304" pitchFamily="18" charset="0"/>
                  </a:rPr>
                  <a:t>Hook</a:t>
                </a:r>
                <a:r>
                  <a:rPr lang="cs-CZ" sz="2000" b="1" dirty="0" smtClean="0">
                    <a:cs typeface="Times New Roman CE" panose="02020603050405020304" pitchFamily="18" charset="0"/>
                  </a:rPr>
                  <a:t> (1635</a:t>
                </a:r>
                <a:r>
                  <a:rPr lang="cs-CZ" sz="2000" b="1" dirty="0">
                    <a:solidFill>
                      <a:srgbClr val="FF0000"/>
                    </a:solidFill>
                    <a:cs typeface="Times New Roman CE" panose="02020603050405020304" pitchFamily="18" charset="0"/>
                  </a:rPr>
                  <a:t> </a:t>
                </a:r>
                <a:r>
                  <a:rPr lang="cs-CZ" sz="2000" b="1" dirty="0">
                    <a:cs typeface="Times New Roman CE" panose="02020603050405020304" pitchFamily="18" charset="0"/>
                  </a:rPr>
                  <a:t>–</a:t>
                </a:r>
                <a:r>
                  <a:rPr lang="cs-CZ" sz="2000" b="1" dirty="0">
                    <a:solidFill>
                      <a:srgbClr val="FF0000"/>
                    </a:solidFill>
                    <a:cs typeface="Times New Roman CE" panose="02020603050405020304" pitchFamily="18" charset="0"/>
                  </a:rPr>
                  <a:t> </a:t>
                </a:r>
                <a:r>
                  <a:rPr lang="cs-CZ" sz="2000" b="1" dirty="0" smtClean="0">
                    <a:cs typeface="Times New Roman CE" panose="02020603050405020304" pitchFamily="18" charset="0"/>
                  </a:rPr>
                  <a:t>1702): anglický fyzik, zákon objevil v roce 1676</a:t>
                </a:r>
              </a:p>
              <a:p>
                <a:pPr marL="285750" indent="-285750">
                  <a:buFont typeface="Wingdings" panose="05000000000000000000" pitchFamily="2" charset="2"/>
                  <a:buChar char="§"/>
                </a:pPr>
                <a:r>
                  <a:rPr lang="cs-CZ" sz="2000" b="1" dirty="0" smtClean="0">
                    <a:solidFill>
                      <a:srgbClr val="FF0000"/>
                    </a:solidFill>
                    <a:cs typeface="Times New Roman CE" panose="02020603050405020304" pitchFamily="18" charset="0"/>
                  </a:rPr>
                  <a:t>popisuje lineární část 0A křivky deformace</a:t>
                </a:r>
              </a:p>
              <a:p>
                <a:pPr marL="285750" indent="-285750">
                  <a:buFont typeface="Wingdings" panose="05000000000000000000" pitchFamily="2" charset="2"/>
                  <a:buChar char="§"/>
                </a:pPr>
                <a14:m>
                  <m:oMath xmlns:m="http://schemas.openxmlformats.org/officeDocument/2006/math">
                    <m:sSub>
                      <m:sSubPr>
                        <m:ctrlPr>
                          <a:rPr lang="cs-CZ" sz="2000" b="1" i="1" smtClean="0">
                            <a:solidFill>
                              <a:srgbClr val="FF0000"/>
                            </a:solidFill>
                            <a:latin typeface="Cambria Math" panose="02040503050406030204" pitchFamily="18" charset="0"/>
                            <a:cs typeface="Times New Roman CE" panose="02020603050405020304" pitchFamily="18" charset="0"/>
                          </a:rPr>
                        </m:ctrlPr>
                      </m:sSubPr>
                      <m:e>
                        <m:r>
                          <a:rPr lang="cs-CZ" sz="2000" b="1" i="1" smtClean="0">
                            <a:solidFill>
                              <a:srgbClr val="FF0000"/>
                            </a:solidFill>
                            <a:latin typeface="Cambria Math"/>
                            <a:ea typeface="Cambria Math"/>
                            <a:cs typeface="Times New Roman CE" panose="02020603050405020304" pitchFamily="18" charset="0"/>
                          </a:rPr>
                          <m:t>𝝈</m:t>
                        </m:r>
                      </m:e>
                      <m:sub>
                        <m:r>
                          <a:rPr lang="cs-CZ" sz="2000" b="1" i="1" smtClean="0">
                            <a:solidFill>
                              <a:srgbClr val="FF0000"/>
                            </a:solidFill>
                            <a:latin typeface="Cambria Math"/>
                            <a:cs typeface="Times New Roman CE" panose="02020603050405020304" pitchFamily="18" charset="0"/>
                          </a:rPr>
                          <m:t>𝒏</m:t>
                        </m:r>
                      </m:sub>
                    </m:sSub>
                    <m:r>
                      <a:rPr lang="cs-CZ" sz="2000" b="1" i="1" smtClean="0">
                        <a:solidFill>
                          <a:srgbClr val="FF0000"/>
                        </a:solidFill>
                        <a:latin typeface="Cambria Math"/>
                        <a:cs typeface="Times New Roman CE" panose="02020603050405020304" pitchFamily="18" charset="0"/>
                      </a:rPr>
                      <m:t>−</m:t>
                    </m:r>
                  </m:oMath>
                </a14:m>
                <a:r>
                  <a:rPr lang="cs-CZ" sz="2000" b="1" dirty="0" smtClean="0">
                    <a:solidFill>
                      <a:srgbClr val="FF0000"/>
                    </a:solidFill>
                    <a:latin typeface="Times New Roman CE" panose="02020603050405020304" pitchFamily="18" charset="0"/>
                    <a:cs typeface="Times New Roman CE" panose="02020603050405020304" pitchFamily="18" charset="0"/>
                  </a:rPr>
                  <a:t> </a:t>
                </a:r>
                <a:r>
                  <a:rPr lang="cs-CZ" sz="2000" b="1" dirty="0" smtClean="0">
                    <a:solidFill>
                      <a:srgbClr val="FF0000"/>
                    </a:solidFill>
                    <a:cs typeface="Times New Roman CE" panose="02020603050405020304" pitchFamily="18" charset="0"/>
                  </a:rPr>
                  <a:t>normálové napětí</a:t>
                </a:r>
              </a:p>
              <a:p>
                <a:pPr marL="285750" indent="-285750">
                  <a:buFont typeface="Wingdings" panose="05000000000000000000" pitchFamily="2" charset="2"/>
                  <a:buChar char="§"/>
                </a:pPr>
                <a14:m>
                  <m:oMath xmlns:m="http://schemas.openxmlformats.org/officeDocument/2006/math">
                    <m:r>
                      <a:rPr lang="cs-CZ" sz="2000" b="1" i="1">
                        <a:solidFill>
                          <a:srgbClr val="FF0000"/>
                        </a:solidFill>
                        <a:latin typeface="Cambria Math"/>
                        <a:ea typeface="Cambria Math"/>
                        <a:cs typeface="Times New Roman CE" panose="02020603050405020304" pitchFamily="18" charset="0"/>
                      </a:rPr>
                      <m:t>𝜺</m:t>
                    </m:r>
                  </m:oMath>
                </a14:m>
                <a:r>
                  <a:rPr lang="cs-CZ" sz="2000" b="1" dirty="0" smtClean="0">
                    <a:solidFill>
                      <a:srgbClr val="FF0000"/>
                    </a:solidFill>
                    <a:cs typeface="Times New Roman CE" panose="02020603050405020304" pitchFamily="18" charset="0"/>
                  </a:rPr>
                  <a:t> – relativní prodloužení</a:t>
                </a:r>
              </a:p>
              <a:p>
                <a:pPr marL="285750" indent="-285750">
                  <a:buFont typeface="Wingdings" panose="05000000000000000000" pitchFamily="2" charset="2"/>
                  <a:buChar char="§"/>
                </a:pPr>
                <a14:m>
                  <m:oMath xmlns:m="http://schemas.openxmlformats.org/officeDocument/2006/math">
                    <m:r>
                      <a:rPr lang="cs-CZ" sz="2000" b="1" i="1" smtClean="0">
                        <a:solidFill>
                          <a:srgbClr val="FF0000"/>
                        </a:solidFill>
                        <a:latin typeface="Cambria Math"/>
                        <a:ea typeface="Cambria Math"/>
                        <a:cs typeface="Times New Roman CE" panose="02020603050405020304" pitchFamily="18" charset="0"/>
                      </a:rPr>
                      <m:t>𝑬</m:t>
                    </m:r>
                  </m:oMath>
                </a14:m>
                <a:r>
                  <a:rPr lang="cs-CZ" sz="2000" b="1" dirty="0" smtClean="0">
                    <a:solidFill>
                      <a:srgbClr val="FF0000"/>
                    </a:solidFill>
                    <a:cs typeface="Times New Roman CE" panose="02020603050405020304" pitchFamily="18" charset="0"/>
                  </a:rPr>
                  <a:t> – modul pružnosti v tahu    </a:t>
                </a:r>
                <a:r>
                  <a:rPr lang="en-GB" sz="2000" dirty="0" smtClean="0">
                    <a:cs typeface="Times New Roman CE" panose="02020603050405020304" pitchFamily="18" charset="0"/>
                  </a:rPr>
                  <a:t>[</a:t>
                </a:r>
                <a:r>
                  <a:rPr lang="cs-CZ" sz="2000" i="1" dirty="0" smtClean="0">
                    <a:solidFill>
                      <a:srgbClr val="FF0000"/>
                    </a:solidFill>
                    <a:latin typeface="Times New Roman CE" panose="02020603050405020304" pitchFamily="18" charset="0"/>
                    <a:cs typeface="Times New Roman CE" panose="02020603050405020304" pitchFamily="18" charset="0"/>
                  </a:rPr>
                  <a:t>E</a:t>
                </a:r>
                <a:r>
                  <a:rPr lang="en-GB" sz="2000" dirty="0" smtClean="0">
                    <a:cs typeface="Times New Roman CE" panose="02020603050405020304" pitchFamily="18" charset="0"/>
                  </a:rPr>
                  <a:t>]</a:t>
                </a:r>
                <a:r>
                  <a:rPr lang="cs-CZ" sz="2000" dirty="0" smtClean="0">
                    <a:cs typeface="Times New Roman CE" panose="02020603050405020304" pitchFamily="18" charset="0"/>
                  </a:rPr>
                  <a:t> = Pa</a:t>
                </a:r>
              </a:p>
              <a:p>
                <a:r>
                  <a:rPr lang="cs-CZ" sz="2000" dirty="0" smtClean="0">
                    <a:cs typeface="Times New Roman CE" panose="02020603050405020304" pitchFamily="18" charset="0"/>
                  </a:rPr>
                  <a:t>     materiálová konstanta</a:t>
                </a:r>
              </a:p>
            </p:txBody>
          </p:sp>
        </mc:Choice>
        <mc:Fallback xmlns="">
          <p:sp>
            <p:nvSpPr>
              <p:cNvPr id="7" name="TextovéPole 6"/>
              <p:cNvSpPr txBox="1">
                <a:spLocks noRot="1" noChangeAspect="1" noMove="1" noResize="1" noEditPoints="1" noAdjustHandles="1" noChangeArrowheads="1" noChangeShapeType="1" noTextEdit="1"/>
              </p:cNvSpPr>
              <p:nvPr/>
            </p:nvSpPr>
            <p:spPr>
              <a:xfrm>
                <a:off x="0" y="1911360"/>
                <a:ext cx="9156612" cy="1938992"/>
              </a:xfrm>
              <a:prstGeom prst="rect">
                <a:avLst/>
              </a:prstGeom>
              <a:blipFill rotWithShape="1">
                <a:blip r:embed="rId2"/>
                <a:stretch>
                  <a:fillRect l="-533" t="-1572" b="-4717"/>
                </a:stretch>
              </a:blipFill>
            </p:spPr>
            <p:txBody>
              <a:bodyPr/>
              <a:lstStyle/>
              <a:p>
                <a:r>
                  <a:rPr lang="cs-CZ">
                    <a:noFill/>
                  </a:rPr>
                  <a:t> </a:t>
                </a:r>
              </a:p>
            </p:txBody>
          </p:sp>
        </mc:Fallback>
      </mc:AlternateContent>
      <p:sp>
        <p:nvSpPr>
          <p:cNvPr id="3" name="AutoShape 4" descr="Galvanizzare Foto Stock, Galvanizzare Immagini | Deposit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mc:AlternateContent xmlns:mc="http://schemas.openxmlformats.org/markup-compatibility/2006" xmlns:a14="http://schemas.microsoft.com/office/drawing/2010/main">
        <mc:Choice Requires="a14">
          <p:sp>
            <p:nvSpPr>
              <p:cNvPr id="2" name="TextovéPole 1"/>
              <p:cNvSpPr txBox="1"/>
              <p:nvPr/>
            </p:nvSpPr>
            <p:spPr>
              <a:xfrm>
                <a:off x="5292080" y="2636755"/>
                <a:ext cx="1643014" cy="549757"/>
              </a:xfrm>
              <a:prstGeom prst="rect">
                <a:avLst/>
              </a:prstGeom>
              <a:solidFill>
                <a:srgbClr val="FFFF00"/>
              </a:solidFill>
            </p:spPr>
            <p:txBody>
              <a:bodyPr wrap="none" bIns="72000" rtlCol="0">
                <a:spAutoFit/>
              </a:bodyPr>
              <a:lstStyle/>
              <a:p>
                <a:pPr/>
                <a14:m>
                  <m:oMathPara xmlns:m="http://schemas.openxmlformats.org/officeDocument/2006/math">
                    <m:oMathParaPr>
                      <m:jc m:val="centerGroup"/>
                    </m:oMathParaPr>
                    <m:oMath xmlns:m="http://schemas.openxmlformats.org/officeDocument/2006/math">
                      <m:sSub>
                        <m:sSubPr>
                          <m:ctrlPr>
                            <a:rPr lang="cs-CZ" sz="2800" b="1" i="1" smtClean="0">
                              <a:solidFill>
                                <a:srgbClr val="FF0000"/>
                              </a:solidFill>
                              <a:latin typeface="Cambria Math" panose="02040503050406030204" pitchFamily="18" charset="0"/>
                              <a:ea typeface="Cambria Math"/>
                              <a:cs typeface="Times New Roman CE" panose="02020603050405020304" pitchFamily="18" charset="0"/>
                            </a:rPr>
                          </m:ctrlPr>
                        </m:sSubPr>
                        <m:e>
                          <m:r>
                            <a:rPr lang="cs-CZ" sz="2800" b="1" i="1" smtClean="0">
                              <a:solidFill>
                                <a:srgbClr val="FF0000"/>
                              </a:solidFill>
                              <a:latin typeface="Cambria Math"/>
                              <a:ea typeface="Cambria Math"/>
                              <a:cs typeface="Times New Roman CE" panose="02020603050405020304" pitchFamily="18" charset="0"/>
                            </a:rPr>
                            <m:t>𝝈</m:t>
                          </m:r>
                        </m:e>
                        <m:sub>
                          <m:r>
                            <a:rPr lang="cs-CZ" sz="2800" b="1" i="1" smtClean="0">
                              <a:solidFill>
                                <a:srgbClr val="FF0000"/>
                              </a:solidFill>
                              <a:latin typeface="Cambria Math"/>
                              <a:ea typeface="Cambria Math"/>
                              <a:cs typeface="Times New Roman CE" panose="02020603050405020304" pitchFamily="18" charset="0"/>
                            </a:rPr>
                            <m:t>𝒏</m:t>
                          </m:r>
                        </m:sub>
                      </m:sSub>
                      <m:r>
                        <a:rPr lang="cs-CZ" sz="2800" b="1" i="1">
                          <a:solidFill>
                            <a:srgbClr val="FF0000"/>
                          </a:solidFill>
                          <a:latin typeface="Cambria Math"/>
                          <a:ea typeface="Cambria Math"/>
                          <a:cs typeface="Times New Roman CE" panose="02020603050405020304" pitchFamily="18" charset="0"/>
                        </a:rPr>
                        <m:t>=</m:t>
                      </m:r>
                      <m:r>
                        <a:rPr lang="cs-CZ" sz="2800" b="1" i="1" smtClean="0">
                          <a:solidFill>
                            <a:srgbClr val="FF0000"/>
                          </a:solidFill>
                          <a:latin typeface="Cambria Math"/>
                          <a:ea typeface="Cambria Math"/>
                          <a:cs typeface="Times New Roman CE" panose="02020603050405020304" pitchFamily="18" charset="0"/>
                        </a:rPr>
                        <m:t>𝑬</m:t>
                      </m:r>
                      <m:r>
                        <a:rPr lang="cs-CZ" sz="2800" b="1" i="1" smtClean="0">
                          <a:solidFill>
                            <a:srgbClr val="FF0000"/>
                          </a:solidFill>
                          <a:latin typeface="Cambria Math"/>
                          <a:ea typeface="Cambria Math"/>
                          <a:cs typeface="Times New Roman CE" panose="02020603050405020304" pitchFamily="18" charset="0"/>
                        </a:rPr>
                        <m:t> </m:t>
                      </m:r>
                      <m:r>
                        <a:rPr lang="cs-CZ" sz="2800" b="1" i="1" smtClean="0">
                          <a:solidFill>
                            <a:srgbClr val="FF0000"/>
                          </a:solidFill>
                          <a:latin typeface="Cambria Math"/>
                          <a:ea typeface="Cambria Math"/>
                          <a:cs typeface="Times New Roman CE" panose="02020603050405020304" pitchFamily="18" charset="0"/>
                        </a:rPr>
                        <m:t>𝜺</m:t>
                      </m:r>
                    </m:oMath>
                  </m:oMathPara>
                </a14:m>
                <a:endParaRPr lang="cs-CZ" sz="2800" dirty="0"/>
              </a:p>
            </p:txBody>
          </p:sp>
        </mc:Choice>
        <mc:Fallback xmlns="">
          <p:sp>
            <p:nvSpPr>
              <p:cNvPr id="2" name="TextovéPole 1"/>
              <p:cNvSpPr txBox="1">
                <a:spLocks noRot="1" noChangeAspect="1" noMove="1" noResize="1" noEditPoints="1" noAdjustHandles="1" noChangeArrowheads="1" noChangeShapeType="1" noTextEdit="1"/>
              </p:cNvSpPr>
              <p:nvPr/>
            </p:nvSpPr>
            <p:spPr>
              <a:xfrm>
                <a:off x="5292080" y="2636755"/>
                <a:ext cx="1643014" cy="549757"/>
              </a:xfrm>
              <a:prstGeom prst="rect">
                <a:avLst/>
              </a:prstGeom>
              <a:blipFill rotWithShape="1">
                <a:blip r:embed="rId3"/>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graphicFrame>
            <p:nvGraphicFramePr>
              <p:cNvPr id="9" name="Tabulka 8"/>
              <p:cNvGraphicFramePr>
                <a:graphicFrameLocks noGrp="1"/>
              </p:cNvGraphicFramePr>
              <p:nvPr>
                <p:extLst>
                  <p:ext uri="{D42A27DB-BD31-4B8C-83A1-F6EECF244321}">
                    <p14:modId xmlns:p14="http://schemas.microsoft.com/office/powerpoint/2010/main" val="3986443513"/>
                  </p:ext>
                </p:extLst>
              </p:nvPr>
            </p:nvGraphicFramePr>
            <p:xfrm>
              <a:off x="1524000" y="3933056"/>
              <a:ext cx="6096000" cy="26212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cs-CZ" dirty="0" smtClean="0"/>
                            <a:t>materiál</a:t>
                          </a:r>
                          <a:endParaRPr lang="cs-CZ" dirty="0"/>
                        </a:p>
                      </a:txBody>
                      <a:tcPr/>
                    </a:tc>
                    <a:tc>
                      <a:txBody>
                        <a:bodyPr/>
                        <a:lstStyle/>
                        <a:p>
                          <a:pPr algn="ctr"/>
                          <a:r>
                            <a:rPr lang="cs-CZ" sz="2000" i="1" dirty="0" smtClean="0">
                              <a:latin typeface="Times New Roman CE" panose="02020603050405020304" pitchFamily="18" charset="0"/>
                              <a:cs typeface="Times New Roman CE" panose="02020603050405020304" pitchFamily="18" charset="0"/>
                            </a:rPr>
                            <a:t>E</a:t>
                          </a:r>
                          <a:r>
                            <a:rPr lang="cs-CZ" sz="2000" dirty="0" smtClean="0">
                              <a:latin typeface="Times New Roman CE" panose="02020603050405020304" pitchFamily="18" charset="0"/>
                              <a:cs typeface="Times New Roman CE" panose="02020603050405020304" pitchFamily="18" charset="0"/>
                            </a:rPr>
                            <a:t> (</a:t>
                          </a:r>
                          <a:r>
                            <a:rPr lang="cs-CZ" sz="2000" dirty="0" err="1" smtClean="0">
                              <a:latin typeface="Times New Roman CE" panose="02020603050405020304" pitchFamily="18" charset="0"/>
                              <a:cs typeface="Times New Roman CE" panose="02020603050405020304" pitchFamily="18" charset="0"/>
                            </a:rPr>
                            <a:t>GPa</a:t>
                          </a:r>
                          <a:r>
                            <a:rPr lang="cs-CZ" sz="2000" dirty="0" smtClean="0">
                              <a:latin typeface="Times New Roman CE" panose="02020603050405020304" pitchFamily="18" charset="0"/>
                              <a:cs typeface="Times New Roman CE" panose="02020603050405020304" pitchFamily="18" charset="0"/>
                            </a:rPr>
                            <a:t>)</a:t>
                          </a:r>
                          <a:endParaRPr lang="cs-CZ" sz="2000" dirty="0">
                            <a:latin typeface="Times New Roman CE" panose="02020603050405020304" pitchFamily="18" charset="0"/>
                            <a:cs typeface="Times New Roman CE" panose="02020603050405020304" pitchFamily="18" charset="0"/>
                          </a:endParaRPr>
                        </a:p>
                      </a:txBody>
                      <a:tcPr/>
                    </a:tc>
                    <a:extLst>
                      <a:ext uri="{0D108BD9-81ED-4DB2-BD59-A6C34878D82A}">
                        <a16:rowId xmlns:a16="http://schemas.microsoft.com/office/drawing/2014/main" val="10000"/>
                      </a:ext>
                    </a:extLst>
                  </a:tr>
                  <a:tr h="370840">
                    <a:tc>
                      <a:txBody>
                        <a:bodyPr/>
                        <a:lstStyle/>
                        <a:p>
                          <a:r>
                            <a:rPr lang="cs-CZ" dirty="0" smtClean="0"/>
                            <a:t>ocel</a:t>
                          </a:r>
                          <a:endParaRPr lang="cs-CZ" dirty="0"/>
                        </a:p>
                      </a:txBody>
                      <a:tcPr/>
                    </a:tc>
                    <a:tc>
                      <a:txBody>
                        <a:bodyPr/>
                        <a:lstStyle/>
                        <a:p>
                          <a:pPr algn="ctr"/>
                          <a:r>
                            <a:rPr lang="cs-CZ" dirty="0" smtClean="0"/>
                            <a:t>220</a:t>
                          </a:r>
                          <a:endParaRPr lang="cs-CZ" dirty="0"/>
                        </a:p>
                      </a:txBody>
                      <a:tcPr/>
                    </a:tc>
                    <a:extLst>
                      <a:ext uri="{0D108BD9-81ED-4DB2-BD59-A6C34878D82A}">
                        <a16:rowId xmlns:a16="http://schemas.microsoft.com/office/drawing/2014/main" val="10001"/>
                      </a:ext>
                    </a:extLst>
                  </a:tr>
                  <a:tr h="370840">
                    <a:tc>
                      <a:txBody>
                        <a:bodyPr/>
                        <a:lstStyle/>
                        <a:p>
                          <a:r>
                            <a:rPr lang="cs-CZ" dirty="0" smtClean="0"/>
                            <a:t>měď</a:t>
                          </a:r>
                          <a:endParaRPr lang="cs-CZ" dirty="0"/>
                        </a:p>
                      </a:txBody>
                      <a:tcPr/>
                    </a:tc>
                    <a:tc>
                      <a:txBody>
                        <a:bodyPr/>
                        <a:lstStyle/>
                        <a:p>
                          <a:pPr algn="ctr"/>
                          <a:r>
                            <a:rPr lang="cs-CZ" dirty="0" smtClean="0"/>
                            <a:t>80</a:t>
                          </a:r>
                          <a14:m>
                            <m:oMath xmlns:m="http://schemas.openxmlformats.org/officeDocument/2006/math">
                              <m:r>
                                <a:rPr lang="cs-CZ" sz="1800" b="0" i="0" smtClean="0">
                                  <a:solidFill>
                                    <a:srgbClr val="FF0000"/>
                                  </a:solidFill>
                                  <a:latin typeface="Cambria Math"/>
                                  <a:cs typeface="Times New Roman CE" panose="02020603050405020304" pitchFamily="18" charset="0"/>
                                </a:rPr>
                                <m:t> </m:t>
                              </m:r>
                              <m:r>
                                <a:rPr lang="cs-CZ" sz="1800" b="1" i="1" smtClean="0">
                                  <a:solidFill>
                                    <a:schemeClr val="tx1"/>
                                  </a:solidFill>
                                  <a:latin typeface="Cambria Math"/>
                                  <a:cs typeface="Times New Roman CE" panose="02020603050405020304" pitchFamily="18" charset="0"/>
                                </a:rPr>
                                <m:t>−</m:t>
                              </m:r>
                            </m:oMath>
                          </a14:m>
                          <a:r>
                            <a:rPr lang="cs-CZ" sz="1800" b="1" dirty="0" smtClean="0">
                              <a:solidFill>
                                <a:srgbClr val="FF0000"/>
                              </a:solidFill>
                              <a:latin typeface="Times New Roman CE" panose="02020603050405020304" pitchFamily="18" charset="0"/>
                              <a:cs typeface="Times New Roman CE" panose="02020603050405020304" pitchFamily="18" charset="0"/>
                            </a:rPr>
                            <a:t> </a:t>
                          </a:r>
                          <a:r>
                            <a:rPr lang="cs-CZ" dirty="0" smtClean="0"/>
                            <a:t>120</a:t>
                          </a:r>
                          <a:endParaRPr lang="cs-CZ" dirty="0"/>
                        </a:p>
                      </a:txBody>
                      <a:tcPr/>
                    </a:tc>
                    <a:extLst>
                      <a:ext uri="{0D108BD9-81ED-4DB2-BD59-A6C34878D82A}">
                        <a16:rowId xmlns:a16="http://schemas.microsoft.com/office/drawing/2014/main" val="10002"/>
                      </a:ext>
                    </a:extLst>
                  </a:tr>
                  <a:tr h="370840">
                    <a:tc>
                      <a:txBody>
                        <a:bodyPr/>
                        <a:lstStyle/>
                        <a:p>
                          <a:r>
                            <a:rPr lang="cs-CZ" dirty="0" smtClean="0"/>
                            <a:t>hliník</a:t>
                          </a:r>
                          <a:endParaRPr lang="cs-CZ" dirty="0"/>
                        </a:p>
                      </a:txBody>
                      <a:tcPr/>
                    </a:tc>
                    <a:tc>
                      <a:txBody>
                        <a:bodyPr/>
                        <a:lstStyle/>
                        <a:p>
                          <a:pPr algn="ctr"/>
                          <a:r>
                            <a:rPr lang="cs-CZ" dirty="0" smtClean="0"/>
                            <a:t>70</a:t>
                          </a:r>
                          <a:endParaRPr lang="cs-CZ" dirty="0"/>
                        </a:p>
                      </a:txBody>
                      <a:tcPr/>
                    </a:tc>
                    <a:extLst>
                      <a:ext uri="{0D108BD9-81ED-4DB2-BD59-A6C34878D82A}">
                        <a16:rowId xmlns:a16="http://schemas.microsoft.com/office/drawing/2014/main" val="10003"/>
                      </a:ext>
                    </a:extLst>
                  </a:tr>
                  <a:tr h="370840">
                    <a:tc>
                      <a:txBody>
                        <a:bodyPr/>
                        <a:lstStyle/>
                        <a:p>
                          <a:r>
                            <a:rPr lang="cs-CZ" dirty="0" smtClean="0"/>
                            <a:t>dřevo</a:t>
                          </a:r>
                          <a:endParaRPr lang="cs-CZ" dirty="0"/>
                        </a:p>
                      </a:txBody>
                      <a:tcPr/>
                    </a:tc>
                    <a:tc>
                      <a:txBody>
                        <a:bodyPr/>
                        <a:lstStyle/>
                        <a:p>
                          <a:pPr algn="ctr"/>
                          <a:r>
                            <a:rPr lang="cs-CZ" dirty="0" smtClean="0"/>
                            <a:t>10</a:t>
                          </a:r>
                          <a:r>
                            <a:rPr lang="cs-CZ" baseline="0" dirty="0" smtClean="0"/>
                            <a:t> </a:t>
                          </a:r>
                          <a14:m>
                            <m:oMath xmlns:m="http://schemas.openxmlformats.org/officeDocument/2006/math">
                              <m:r>
                                <a:rPr lang="cs-CZ" sz="1800" b="1" i="1" smtClean="0">
                                  <a:solidFill>
                                    <a:schemeClr val="tx1"/>
                                  </a:solidFill>
                                  <a:latin typeface="Cambria Math"/>
                                  <a:cs typeface="Times New Roman CE" panose="02020603050405020304" pitchFamily="18" charset="0"/>
                                </a:rPr>
                                <m:t>−</m:t>
                              </m:r>
                            </m:oMath>
                          </a14:m>
                          <a:r>
                            <a:rPr lang="cs-CZ" sz="1800" b="1" dirty="0" smtClean="0">
                              <a:solidFill>
                                <a:srgbClr val="FF0000"/>
                              </a:solidFill>
                              <a:latin typeface="Times New Roman CE" panose="02020603050405020304" pitchFamily="18" charset="0"/>
                              <a:cs typeface="Times New Roman CE" panose="02020603050405020304" pitchFamily="18" charset="0"/>
                            </a:rPr>
                            <a:t> </a:t>
                          </a:r>
                          <a:r>
                            <a:rPr lang="cs-CZ" dirty="0" smtClean="0"/>
                            <a:t>15</a:t>
                          </a:r>
                          <a:endParaRPr lang="cs-CZ" dirty="0"/>
                        </a:p>
                      </a:txBody>
                      <a:tcPr/>
                    </a:tc>
                    <a:extLst>
                      <a:ext uri="{0D108BD9-81ED-4DB2-BD59-A6C34878D82A}">
                        <a16:rowId xmlns:a16="http://schemas.microsoft.com/office/drawing/2014/main" val="10004"/>
                      </a:ext>
                    </a:extLst>
                  </a:tr>
                  <a:tr h="370840">
                    <a:tc>
                      <a:txBody>
                        <a:bodyPr/>
                        <a:lstStyle/>
                        <a:p>
                          <a:r>
                            <a:rPr lang="cs-CZ" dirty="0" smtClean="0"/>
                            <a:t>lidský vlas</a:t>
                          </a:r>
                          <a:endParaRPr lang="cs-CZ" dirty="0"/>
                        </a:p>
                      </a:txBody>
                      <a:tcPr/>
                    </a:tc>
                    <a:tc>
                      <a:txBody>
                        <a:bodyPr/>
                        <a:lstStyle/>
                        <a:p>
                          <a:pPr algn="ctr"/>
                          <a:r>
                            <a:rPr lang="cs-CZ" dirty="0" smtClean="0"/>
                            <a:t>1</a:t>
                          </a:r>
                          <a:endParaRPr lang="cs-CZ" dirty="0"/>
                        </a:p>
                      </a:txBody>
                      <a:tcPr/>
                    </a:tc>
                    <a:extLst>
                      <a:ext uri="{0D108BD9-81ED-4DB2-BD59-A6C34878D82A}">
                        <a16:rowId xmlns:a16="http://schemas.microsoft.com/office/drawing/2014/main" val="10005"/>
                      </a:ext>
                    </a:extLst>
                  </a:tr>
                  <a:tr h="370840">
                    <a:tc>
                      <a:txBody>
                        <a:bodyPr/>
                        <a:lstStyle/>
                        <a:p>
                          <a:r>
                            <a:rPr lang="cs-CZ" dirty="0" smtClean="0"/>
                            <a:t>pavučina</a:t>
                          </a:r>
                          <a:endParaRPr lang="cs-CZ" dirty="0"/>
                        </a:p>
                      </a:txBody>
                      <a:tcPr/>
                    </a:tc>
                    <a:tc>
                      <a:txBody>
                        <a:bodyPr/>
                        <a:lstStyle/>
                        <a:p>
                          <a:pPr algn="ctr"/>
                          <a:r>
                            <a:rPr lang="cs-CZ" dirty="0" smtClean="0"/>
                            <a:t>30</a:t>
                          </a:r>
                          <a14:m>
                            <m:oMath xmlns:m="http://schemas.openxmlformats.org/officeDocument/2006/math">
                              <m:r>
                                <a:rPr lang="cs-CZ" sz="1800" b="0" i="0" smtClean="0">
                                  <a:solidFill>
                                    <a:schemeClr val="tx1"/>
                                  </a:solidFill>
                                  <a:latin typeface="Cambria Math"/>
                                  <a:cs typeface="Times New Roman CE" panose="02020603050405020304" pitchFamily="18" charset="0"/>
                                </a:rPr>
                                <m:t> </m:t>
                              </m:r>
                              <m:r>
                                <a:rPr lang="cs-CZ" sz="1800" b="1" i="1" smtClean="0">
                                  <a:solidFill>
                                    <a:schemeClr val="tx1"/>
                                  </a:solidFill>
                                  <a:latin typeface="Cambria Math"/>
                                  <a:cs typeface="Times New Roman CE" panose="02020603050405020304" pitchFamily="18" charset="0"/>
                                </a:rPr>
                                <m:t>−</m:t>
                              </m:r>
                            </m:oMath>
                          </a14:m>
                          <a:r>
                            <a:rPr lang="cs-CZ" sz="1800" b="1" dirty="0" smtClean="0">
                              <a:solidFill>
                                <a:srgbClr val="FF0000"/>
                              </a:solidFill>
                              <a:latin typeface="Times New Roman CE" panose="02020603050405020304" pitchFamily="18" charset="0"/>
                              <a:cs typeface="Times New Roman CE" panose="02020603050405020304" pitchFamily="18" charset="0"/>
                            </a:rPr>
                            <a:t> </a:t>
                          </a:r>
                          <a:r>
                            <a:rPr lang="cs-CZ" dirty="0" smtClean="0"/>
                            <a:t>50</a:t>
                          </a:r>
                          <a:endParaRPr lang="cs-CZ" dirty="0"/>
                        </a:p>
                      </a:txBody>
                      <a:tcPr/>
                    </a:tc>
                    <a:extLst>
                      <a:ext uri="{0D108BD9-81ED-4DB2-BD59-A6C34878D82A}">
                        <a16:rowId xmlns:a16="http://schemas.microsoft.com/office/drawing/2014/main" val="10006"/>
                      </a:ext>
                    </a:extLst>
                  </a:tr>
                </a:tbl>
              </a:graphicData>
            </a:graphic>
          </p:graphicFrame>
        </mc:Choice>
        <mc:Fallback xmlns="">
          <p:graphicFrame>
            <p:nvGraphicFramePr>
              <p:cNvPr id="9" name="Tabulka 8"/>
              <p:cNvGraphicFramePr>
                <a:graphicFrameLocks noGrp="1"/>
              </p:cNvGraphicFramePr>
              <p:nvPr>
                <p:extLst>
                  <p:ext uri="{D42A27DB-BD31-4B8C-83A1-F6EECF244321}">
                    <p14:modId xmlns:p14="http://schemas.microsoft.com/office/powerpoint/2010/main" val="3986443513"/>
                  </p:ext>
                </p:extLst>
              </p:nvPr>
            </p:nvGraphicFramePr>
            <p:xfrm>
              <a:off x="1524000" y="3933056"/>
              <a:ext cx="6096000" cy="2621280"/>
            </p:xfrm>
            <a:graphic>
              <a:graphicData uri="http://schemas.openxmlformats.org/drawingml/2006/table">
                <a:tbl>
                  <a:tblPr firstRow="1" bandRow="1">
                    <a:tableStyleId>{5C22544A-7EE6-4342-B048-85BDC9FD1C3A}</a:tableStyleId>
                  </a:tblPr>
                  <a:tblGrid>
                    <a:gridCol w="3048000"/>
                    <a:gridCol w="3048000"/>
                  </a:tblGrid>
                  <a:tr h="396240">
                    <a:tc>
                      <a:txBody>
                        <a:bodyPr/>
                        <a:lstStyle/>
                        <a:p>
                          <a:r>
                            <a:rPr lang="cs-CZ" dirty="0" smtClean="0"/>
                            <a:t>materiál</a:t>
                          </a:r>
                          <a:endParaRPr lang="cs-CZ" dirty="0"/>
                        </a:p>
                      </a:txBody>
                      <a:tcPr/>
                    </a:tc>
                    <a:tc>
                      <a:txBody>
                        <a:bodyPr/>
                        <a:lstStyle/>
                        <a:p>
                          <a:pPr algn="ctr"/>
                          <a:r>
                            <a:rPr lang="cs-CZ" sz="2000" i="1" dirty="0" smtClean="0">
                              <a:latin typeface="Times New Roman CE" panose="02020603050405020304" pitchFamily="18" charset="0"/>
                              <a:cs typeface="Times New Roman CE" panose="02020603050405020304" pitchFamily="18" charset="0"/>
                            </a:rPr>
                            <a:t>E</a:t>
                          </a:r>
                          <a:r>
                            <a:rPr lang="cs-CZ" sz="2000" dirty="0" smtClean="0">
                              <a:latin typeface="Times New Roman CE" panose="02020603050405020304" pitchFamily="18" charset="0"/>
                              <a:cs typeface="Times New Roman CE" panose="02020603050405020304" pitchFamily="18" charset="0"/>
                            </a:rPr>
                            <a:t> (</a:t>
                          </a:r>
                          <a:r>
                            <a:rPr lang="cs-CZ" sz="2000" dirty="0" err="1" smtClean="0">
                              <a:latin typeface="Times New Roman CE" panose="02020603050405020304" pitchFamily="18" charset="0"/>
                              <a:cs typeface="Times New Roman CE" panose="02020603050405020304" pitchFamily="18" charset="0"/>
                            </a:rPr>
                            <a:t>GPa</a:t>
                          </a:r>
                          <a:r>
                            <a:rPr lang="cs-CZ" sz="2000" dirty="0" smtClean="0">
                              <a:latin typeface="Times New Roman CE" panose="02020603050405020304" pitchFamily="18" charset="0"/>
                              <a:cs typeface="Times New Roman CE" panose="02020603050405020304" pitchFamily="18" charset="0"/>
                            </a:rPr>
                            <a:t>)</a:t>
                          </a:r>
                          <a:endParaRPr lang="cs-CZ" sz="2000" dirty="0">
                            <a:latin typeface="Times New Roman CE" panose="02020603050405020304" pitchFamily="18" charset="0"/>
                            <a:cs typeface="Times New Roman CE" panose="02020603050405020304" pitchFamily="18" charset="0"/>
                          </a:endParaRPr>
                        </a:p>
                      </a:txBody>
                      <a:tcPr/>
                    </a:tc>
                  </a:tr>
                  <a:tr h="370840">
                    <a:tc>
                      <a:txBody>
                        <a:bodyPr/>
                        <a:lstStyle/>
                        <a:p>
                          <a:r>
                            <a:rPr lang="cs-CZ" dirty="0" smtClean="0"/>
                            <a:t>ocel</a:t>
                          </a:r>
                          <a:endParaRPr lang="cs-CZ" dirty="0"/>
                        </a:p>
                      </a:txBody>
                      <a:tcPr/>
                    </a:tc>
                    <a:tc>
                      <a:txBody>
                        <a:bodyPr/>
                        <a:lstStyle/>
                        <a:p>
                          <a:pPr algn="ctr"/>
                          <a:r>
                            <a:rPr lang="cs-CZ" dirty="0" smtClean="0"/>
                            <a:t>220</a:t>
                          </a:r>
                          <a:endParaRPr lang="cs-CZ" dirty="0"/>
                        </a:p>
                      </a:txBody>
                      <a:tcPr/>
                    </a:tc>
                  </a:tr>
                  <a:tr h="370840">
                    <a:tc>
                      <a:txBody>
                        <a:bodyPr/>
                        <a:lstStyle/>
                        <a:p>
                          <a:r>
                            <a:rPr lang="cs-CZ" dirty="0" smtClean="0"/>
                            <a:t>měď</a:t>
                          </a:r>
                          <a:endParaRPr lang="cs-CZ" dirty="0"/>
                        </a:p>
                      </a:txBody>
                      <a:tcPr/>
                    </a:tc>
                    <a:tc>
                      <a:txBody>
                        <a:bodyPr/>
                        <a:lstStyle/>
                        <a:p>
                          <a:endParaRPr lang="cs-CZ"/>
                        </a:p>
                      </a:txBody>
                      <a:tcPr>
                        <a:blipFill rotWithShape="1">
                          <a:blip r:embed="rId4"/>
                          <a:stretch>
                            <a:fillRect l="-100000" t="-214754" b="-422951"/>
                          </a:stretch>
                        </a:blipFill>
                      </a:tcPr>
                    </a:tc>
                  </a:tr>
                  <a:tr h="370840">
                    <a:tc>
                      <a:txBody>
                        <a:bodyPr/>
                        <a:lstStyle/>
                        <a:p>
                          <a:r>
                            <a:rPr lang="cs-CZ" dirty="0" smtClean="0"/>
                            <a:t>hliník</a:t>
                          </a:r>
                          <a:endParaRPr lang="cs-CZ" dirty="0"/>
                        </a:p>
                      </a:txBody>
                      <a:tcPr/>
                    </a:tc>
                    <a:tc>
                      <a:txBody>
                        <a:bodyPr/>
                        <a:lstStyle/>
                        <a:p>
                          <a:pPr algn="ctr"/>
                          <a:r>
                            <a:rPr lang="cs-CZ" dirty="0" smtClean="0"/>
                            <a:t>70</a:t>
                          </a:r>
                          <a:endParaRPr lang="cs-CZ" dirty="0"/>
                        </a:p>
                      </a:txBody>
                      <a:tcPr/>
                    </a:tc>
                  </a:tr>
                  <a:tr h="370840">
                    <a:tc>
                      <a:txBody>
                        <a:bodyPr/>
                        <a:lstStyle/>
                        <a:p>
                          <a:r>
                            <a:rPr lang="cs-CZ" dirty="0" smtClean="0"/>
                            <a:t>dřevo</a:t>
                          </a:r>
                          <a:endParaRPr lang="cs-CZ" dirty="0"/>
                        </a:p>
                      </a:txBody>
                      <a:tcPr/>
                    </a:tc>
                    <a:tc>
                      <a:txBody>
                        <a:bodyPr/>
                        <a:lstStyle/>
                        <a:p>
                          <a:endParaRPr lang="cs-CZ"/>
                        </a:p>
                      </a:txBody>
                      <a:tcPr>
                        <a:blipFill rotWithShape="1">
                          <a:blip r:embed="rId4"/>
                          <a:stretch>
                            <a:fillRect l="-100000" t="-421667" b="-228333"/>
                          </a:stretch>
                        </a:blipFill>
                      </a:tcPr>
                    </a:tc>
                  </a:tr>
                  <a:tr h="370840">
                    <a:tc>
                      <a:txBody>
                        <a:bodyPr/>
                        <a:lstStyle/>
                        <a:p>
                          <a:r>
                            <a:rPr lang="cs-CZ" dirty="0" smtClean="0"/>
                            <a:t>lidský vlas</a:t>
                          </a:r>
                          <a:endParaRPr lang="cs-CZ" dirty="0"/>
                        </a:p>
                      </a:txBody>
                      <a:tcPr/>
                    </a:tc>
                    <a:tc>
                      <a:txBody>
                        <a:bodyPr/>
                        <a:lstStyle/>
                        <a:p>
                          <a:pPr algn="ctr"/>
                          <a:r>
                            <a:rPr lang="cs-CZ" dirty="0" smtClean="0"/>
                            <a:t>1</a:t>
                          </a:r>
                          <a:endParaRPr lang="cs-CZ" dirty="0"/>
                        </a:p>
                      </a:txBody>
                      <a:tcPr/>
                    </a:tc>
                  </a:tr>
                  <a:tr h="370840">
                    <a:tc>
                      <a:txBody>
                        <a:bodyPr/>
                        <a:lstStyle/>
                        <a:p>
                          <a:r>
                            <a:rPr lang="cs-CZ" dirty="0" smtClean="0"/>
                            <a:t>pavučina</a:t>
                          </a:r>
                          <a:endParaRPr lang="cs-CZ" dirty="0"/>
                        </a:p>
                      </a:txBody>
                      <a:tcPr/>
                    </a:tc>
                    <a:tc>
                      <a:txBody>
                        <a:bodyPr/>
                        <a:lstStyle/>
                        <a:p>
                          <a:endParaRPr lang="cs-CZ"/>
                        </a:p>
                      </a:txBody>
                      <a:tcPr>
                        <a:blipFill rotWithShape="1">
                          <a:blip r:embed="rId4"/>
                          <a:stretch>
                            <a:fillRect l="-100000" t="-613115" b="-24590"/>
                          </a:stretch>
                        </a:blipFill>
                      </a:tcPr>
                    </a:tc>
                  </a:tr>
                </a:tbl>
              </a:graphicData>
            </a:graphic>
          </p:graphicFrame>
        </mc:Fallback>
      </mc:AlternateContent>
    </p:spTree>
    <p:extLst>
      <p:ext uri="{BB962C8B-B14F-4D97-AF65-F5344CB8AC3E}">
        <p14:creationId xmlns:p14="http://schemas.microsoft.com/office/powerpoint/2010/main" val="1084942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2</a:t>
            </a:r>
            <a:r>
              <a:rPr lang="cs-CZ" sz="4000" dirty="0" smtClean="0"/>
              <a:t>. </a:t>
            </a:r>
            <a:r>
              <a:rPr lang="cs-CZ" sz="4000" dirty="0"/>
              <a:t>Struktura a vlastnosti </a:t>
            </a:r>
            <a:r>
              <a:rPr lang="cs-CZ" sz="4000" dirty="0" smtClean="0"/>
              <a:t>pevných látek</a:t>
            </a:r>
            <a:endParaRPr lang="cs-CZ" sz="4000" dirty="0"/>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2.6 Teplotní roztažnost pevných látek</a:t>
            </a:r>
            <a:endParaRPr lang="cs-CZ" sz="2800" dirty="0">
              <a:solidFill>
                <a:srgbClr val="FF0000"/>
              </a:solidFill>
            </a:endParaRPr>
          </a:p>
        </p:txBody>
      </p:sp>
      <p:sp>
        <p:nvSpPr>
          <p:cNvPr id="8" name="Obdélník 7"/>
          <p:cNvSpPr/>
          <p:nvPr/>
        </p:nvSpPr>
        <p:spPr>
          <a:xfrm>
            <a:off x="7036" y="1455167"/>
            <a:ext cx="3916892" cy="461665"/>
          </a:xfrm>
          <a:prstGeom prst="rect">
            <a:avLst/>
          </a:prstGeom>
        </p:spPr>
        <p:txBody>
          <a:bodyPr wrap="square">
            <a:spAutoFit/>
          </a:bodyPr>
          <a:lstStyle/>
          <a:p>
            <a:r>
              <a:rPr lang="cs-CZ" sz="2400" b="1" dirty="0" smtClean="0">
                <a:solidFill>
                  <a:srgbClr val="00B0F0"/>
                </a:solidFill>
              </a:rPr>
              <a:t>Délková teplotní roztažnost</a:t>
            </a:r>
            <a:endParaRPr lang="cs-CZ" sz="2000" b="1" dirty="0"/>
          </a:p>
        </p:txBody>
      </p:sp>
      <mc:AlternateContent xmlns:mc="http://schemas.openxmlformats.org/markup-compatibility/2006" xmlns:a14="http://schemas.microsoft.com/office/drawing/2010/main">
        <mc:Choice Requires="a14">
          <p:sp>
            <p:nvSpPr>
              <p:cNvPr id="7" name="TextovéPole 6"/>
              <p:cNvSpPr txBox="1"/>
              <p:nvPr/>
            </p:nvSpPr>
            <p:spPr>
              <a:xfrm>
                <a:off x="0" y="1911360"/>
                <a:ext cx="9156612" cy="1631216"/>
              </a:xfrm>
              <a:prstGeom prst="rect">
                <a:avLst/>
              </a:prstGeom>
              <a:noFill/>
            </p:spPr>
            <p:txBody>
              <a:bodyPr wrap="square" rtlCol="0">
                <a:spAutoFit/>
              </a:bodyPr>
              <a:lstStyle/>
              <a:p>
                <a:pPr marL="285750" indent="-285750">
                  <a:buFont typeface="Wingdings" panose="05000000000000000000" pitchFamily="2" charset="2"/>
                  <a:buChar char="§"/>
                </a:pPr>
                <a:r>
                  <a:rPr lang="cs-CZ" sz="2000" dirty="0" smtClean="0">
                    <a:cs typeface="Times New Roman CE" panose="02020603050405020304" pitchFamily="18" charset="0"/>
                  </a:rPr>
                  <a:t>se změnou teploty se mění rozměry tělesa</a:t>
                </a:r>
              </a:p>
              <a:p>
                <a:pPr marL="285750" indent="-285750">
                  <a:buFont typeface="Wingdings" panose="05000000000000000000" pitchFamily="2" charset="2"/>
                  <a:buChar char="§"/>
                </a:pPr>
                <a14:m>
                  <m:oMath xmlns:m="http://schemas.openxmlformats.org/officeDocument/2006/math">
                    <m:r>
                      <a:rPr lang="cs-CZ" sz="2000" b="1" i="1" smtClean="0">
                        <a:solidFill>
                          <a:srgbClr val="FF0000"/>
                        </a:solidFill>
                        <a:latin typeface="Cambria Math"/>
                        <a:ea typeface="Cambria Math"/>
                        <a:cs typeface="Times New Roman CE" panose="02020603050405020304" pitchFamily="18" charset="0"/>
                      </a:rPr>
                      <m:t>∆</m:t>
                    </m:r>
                    <m:r>
                      <a:rPr lang="cs-CZ" sz="2000" b="1" i="1" smtClean="0">
                        <a:solidFill>
                          <a:srgbClr val="FF0000"/>
                        </a:solidFill>
                        <a:latin typeface="Cambria Math"/>
                        <a:ea typeface="Cambria Math"/>
                        <a:cs typeface="Times New Roman CE" panose="02020603050405020304" pitchFamily="18" charset="0"/>
                      </a:rPr>
                      <m:t>𝒍</m:t>
                    </m:r>
                  </m:oMath>
                </a14:m>
                <a:r>
                  <a:rPr lang="cs-CZ" sz="2000" b="1" dirty="0" smtClean="0">
                    <a:solidFill>
                      <a:srgbClr val="FF0000"/>
                    </a:solidFill>
                    <a:cs typeface="Times New Roman CE" panose="02020603050405020304" pitchFamily="18" charset="0"/>
                  </a:rPr>
                  <a:t> – prodloužení </a:t>
                </a:r>
                <a:r>
                  <a:rPr lang="cs-CZ" sz="2000" b="1" dirty="0">
                    <a:solidFill>
                      <a:srgbClr val="FF0000"/>
                    </a:solidFill>
                    <a:cs typeface="Times New Roman CE" panose="02020603050405020304" pitchFamily="18" charset="0"/>
                  </a:rPr>
                  <a:t>tyče, </a:t>
                </a:r>
                <a14:m>
                  <m:oMath xmlns:m="http://schemas.openxmlformats.org/officeDocument/2006/math">
                    <m:r>
                      <a:rPr lang="cs-CZ" sz="2000" b="1" i="1">
                        <a:solidFill>
                          <a:srgbClr val="FF0000"/>
                        </a:solidFill>
                        <a:latin typeface="Cambria Math"/>
                        <a:ea typeface="Cambria Math"/>
                        <a:cs typeface="Times New Roman CE" panose="02020603050405020304" pitchFamily="18" charset="0"/>
                      </a:rPr>
                      <m:t>∆</m:t>
                    </m:r>
                    <m:r>
                      <a:rPr lang="cs-CZ" sz="2000" b="1" i="1">
                        <a:solidFill>
                          <a:srgbClr val="FF0000"/>
                        </a:solidFill>
                        <a:latin typeface="Cambria Math"/>
                        <a:ea typeface="Cambria Math"/>
                        <a:cs typeface="Times New Roman CE" panose="02020603050405020304" pitchFamily="18" charset="0"/>
                      </a:rPr>
                      <m:t>𝑻</m:t>
                    </m:r>
                  </m:oMath>
                </a14:m>
                <a:r>
                  <a:rPr lang="cs-CZ" sz="2000" b="1" dirty="0">
                    <a:solidFill>
                      <a:srgbClr val="FF0000"/>
                    </a:solidFill>
                    <a:cs typeface="Times New Roman CE" panose="02020603050405020304" pitchFamily="18" charset="0"/>
                  </a:rPr>
                  <a:t> – změna teploty</a:t>
                </a:r>
                <a:endParaRPr lang="cs-CZ" sz="2000" b="1" dirty="0" smtClean="0">
                  <a:solidFill>
                    <a:srgbClr val="FF0000"/>
                  </a:solidFill>
                  <a:cs typeface="Times New Roman CE" panose="02020603050405020304" pitchFamily="18" charset="0"/>
                </a:endParaRPr>
              </a:p>
              <a:p>
                <a:pPr marL="285750" indent="-285750">
                  <a:buFont typeface="Wingdings" panose="05000000000000000000" pitchFamily="2" charset="2"/>
                  <a:buChar char="§"/>
                </a:pPr>
                <a14:m>
                  <m:oMath xmlns:m="http://schemas.openxmlformats.org/officeDocument/2006/math">
                    <m:sSub>
                      <m:sSubPr>
                        <m:ctrlPr>
                          <a:rPr lang="cs-CZ" sz="2000" b="1" i="1">
                            <a:solidFill>
                              <a:srgbClr val="FF0000"/>
                            </a:solidFill>
                            <a:latin typeface="Cambria Math" panose="02040503050406030204" pitchFamily="18" charset="0"/>
                            <a:ea typeface="Cambria Math"/>
                            <a:cs typeface="Times New Roman CE" panose="02020603050405020304" pitchFamily="18" charset="0"/>
                          </a:rPr>
                        </m:ctrlPr>
                      </m:sSubPr>
                      <m:e>
                        <m:r>
                          <a:rPr lang="cs-CZ" sz="2000" b="1" i="1">
                            <a:solidFill>
                              <a:srgbClr val="FF0000"/>
                            </a:solidFill>
                            <a:latin typeface="Cambria Math"/>
                            <a:ea typeface="Cambria Math"/>
                            <a:cs typeface="Times New Roman CE" panose="02020603050405020304" pitchFamily="18" charset="0"/>
                          </a:rPr>
                          <m:t>𝒍</m:t>
                        </m:r>
                      </m:e>
                      <m:sub>
                        <m:r>
                          <a:rPr lang="cs-CZ" sz="2000" b="1" i="1">
                            <a:solidFill>
                              <a:srgbClr val="FF0000"/>
                            </a:solidFill>
                            <a:latin typeface="Cambria Math"/>
                            <a:ea typeface="Cambria Math"/>
                            <a:cs typeface="Times New Roman CE" panose="02020603050405020304" pitchFamily="18" charset="0"/>
                          </a:rPr>
                          <m:t>𝟎</m:t>
                        </m:r>
                      </m:sub>
                    </m:sSub>
                  </m:oMath>
                </a14:m>
                <a:r>
                  <a:rPr lang="cs-CZ" sz="2000" b="1" dirty="0">
                    <a:solidFill>
                      <a:srgbClr val="FF0000"/>
                    </a:solidFill>
                    <a:cs typeface="Times New Roman CE" panose="02020603050405020304" pitchFamily="18" charset="0"/>
                  </a:rPr>
                  <a:t> – počáteční délka </a:t>
                </a:r>
                <a:r>
                  <a:rPr lang="cs-CZ" sz="2000" b="1" dirty="0" smtClean="0">
                    <a:solidFill>
                      <a:srgbClr val="FF0000"/>
                    </a:solidFill>
                    <a:cs typeface="Times New Roman CE" panose="02020603050405020304" pitchFamily="18" charset="0"/>
                  </a:rPr>
                  <a:t>tyče, </a:t>
                </a:r>
                <a14:m>
                  <m:oMath xmlns:m="http://schemas.openxmlformats.org/officeDocument/2006/math">
                    <m:r>
                      <a:rPr lang="cs-CZ" sz="2000" b="1" i="1" smtClean="0">
                        <a:solidFill>
                          <a:srgbClr val="FF0000"/>
                        </a:solidFill>
                        <a:latin typeface="Cambria Math" panose="02040503050406030204" pitchFamily="18" charset="0"/>
                        <a:ea typeface="Cambria Math"/>
                        <a:cs typeface="Times New Roman CE" panose="02020603050405020304" pitchFamily="18" charset="0"/>
                      </a:rPr>
                      <m:t>𝒍</m:t>
                    </m:r>
                  </m:oMath>
                </a14:m>
                <a:r>
                  <a:rPr lang="cs-CZ" sz="2000" b="1" dirty="0">
                    <a:solidFill>
                      <a:srgbClr val="FF0000"/>
                    </a:solidFill>
                    <a:cs typeface="Times New Roman CE" panose="02020603050405020304" pitchFamily="18" charset="0"/>
                  </a:rPr>
                  <a:t> – </a:t>
                </a:r>
                <a:r>
                  <a:rPr lang="cs-CZ" sz="2000" b="1" dirty="0" smtClean="0">
                    <a:solidFill>
                      <a:srgbClr val="FF0000"/>
                    </a:solidFill>
                    <a:cs typeface="Times New Roman CE" panose="02020603050405020304" pitchFamily="18" charset="0"/>
                  </a:rPr>
                  <a:t>konečná </a:t>
                </a:r>
                <a:r>
                  <a:rPr lang="cs-CZ" sz="2000" b="1" dirty="0">
                    <a:solidFill>
                      <a:srgbClr val="FF0000"/>
                    </a:solidFill>
                    <a:cs typeface="Times New Roman CE" panose="02020603050405020304" pitchFamily="18" charset="0"/>
                  </a:rPr>
                  <a:t>délka tyče</a:t>
                </a:r>
              </a:p>
              <a:p>
                <a:pPr marL="285750" indent="-285750">
                  <a:buFont typeface="Wingdings" panose="05000000000000000000" pitchFamily="2" charset="2"/>
                  <a:buChar char="§"/>
                </a:pPr>
                <a14:m>
                  <m:oMath xmlns:m="http://schemas.openxmlformats.org/officeDocument/2006/math">
                    <m:r>
                      <a:rPr lang="cs-CZ" sz="2000" b="1" i="1" smtClean="0">
                        <a:solidFill>
                          <a:srgbClr val="FF0000"/>
                        </a:solidFill>
                        <a:latin typeface="Cambria Math"/>
                        <a:ea typeface="Cambria Math"/>
                        <a:cs typeface="Times New Roman CE" panose="02020603050405020304" pitchFamily="18" charset="0"/>
                      </a:rPr>
                      <m:t>𝜶</m:t>
                    </m:r>
                  </m:oMath>
                </a14:m>
                <a:r>
                  <a:rPr lang="cs-CZ" sz="2000" b="1" dirty="0" smtClean="0">
                    <a:solidFill>
                      <a:srgbClr val="FF0000"/>
                    </a:solidFill>
                    <a:cs typeface="Times New Roman CE" panose="02020603050405020304" pitchFamily="18" charset="0"/>
                  </a:rPr>
                  <a:t> – součinitel délkové teplotní roztažnosti    </a:t>
                </a:r>
                <a:r>
                  <a:rPr lang="en-GB" sz="2000" dirty="0" smtClean="0">
                    <a:cs typeface="Times New Roman CE" panose="02020603050405020304" pitchFamily="18" charset="0"/>
                  </a:rPr>
                  <a:t>[</a:t>
                </a:r>
                <a14:m>
                  <m:oMath xmlns:m="http://schemas.openxmlformats.org/officeDocument/2006/math">
                    <m:r>
                      <a:rPr lang="cs-CZ" sz="2000" b="1" i="1">
                        <a:solidFill>
                          <a:srgbClr val="FF0000"/>
                        </a:solidFill>
                        <a:latin typeface="Cambria Math"/>
                        <a:ea typeface="Cambria Math"/>
                        <a:cs typeface="Times New Roman CE" panose="02020603050405020304" pitchFamily="18" charset="0"/>
                      </a:rPr>
                      <m:t>𝜶</m:t>
                    </m:r>
                  </m:oMath>
                </a14:m>
                <a:r>
                  <a:rPr lang="en-GB" sz="2000" dirty="0" smtClean="0">
                    <a:cs typeface="Times New Roman CE" panose="02020603050405020304" pitchFamily="18" charset="0"/>
                  </a:rPr>
                  <a:t>]</a:t>
                </a:r>
                <a:r>
                  <a:rPr lang="cs-CZ" sz="2000" dirty="0" smtClean="0">
                    <a:cs typeface="Times New Roman CE" panose="02020603050405020304" pitchFamily="18" charset="0"/>
                  </a:rPr>
                  <a:t> = K</a:t>
                </a:r>
                <a:r>
                  <a:rPr lang="cs-CZ" sz="2000" baseline="30000" dirty="0" smtClean="0">
                    <a:cs typeface="Times New Roman CE" panose="02020603050405020304" pitchFamily="18" charset="0"/>
                  </a:rPr>
                  <a:t>−1</a:t>
                </a:r>
              </a:p>
              <a:p>
                <a:r>
                  <a:rPr lang="cs-CZ" sz="2000" dirty="0" smtClean="0">
                    <a:cs typeface="Times New Roman CE" panose="02020603050405020304" pitchFamily="18" charset="0"/>
                  </a:rPr>
                  <a:t>     materiálová konstanta, závisí na teplotě</a:t>
                </a:r>
              </a:p>
            </p:txBody>
          </p:sp>
        </mc:Choice>
        <mc:Fallback xmlns="">
          <p:sp>
            <p:nvSpPr>
              <p:cNvPr id="7" name="TextovéPole 6"/>
              <p:cNvSpPr txBox="1">
                <a:spLocks noRot="1" noChangeAspect="1" noMove="1" noResize="1" noEditPoints="1" noAdjustHandles="1" noChangeArrowheads="1" noChangeShapeType="1" noTextEdit="1"/>
              </p:cNvSpPr>
              <p:nvPr/>
            </p:nvSpPr>
            <p:spPr>
              <a:xfrm>
                <a:off x="0" y="1911360"/>
                <a:ext cx="9156612" cy="1631216"/>
              </a:xfrm>
              <a:prstGeom prst="rect">
                <a:avLst/>
              </a:prstGeom>
              <a:blipFill>
                <a:blip r:embed="rId2"/>
                <a:stretch>
                  <a:fillRect l="-599" t="-2247" b="-5993"/>
                </a:stretch>
              </a:blipFill>
            </p:spPr>
            <p:txBody>
              <a:bodyPr/>
              <a:lstStyle/>
              <a:p>
                <a:r>
                  <a:rPr lang="cs-CZ">
                    <a:noFill/>
                  </a:rPr>
                  <a:t> </a:t>
                </a:r>
              </a:p>
            </p:txBody>
          </p:sp>
        </mc:Fallback>
      </mc:AlternateContent>
      <p:sp>
        <p:nvSpPr>
          <p:cNvPr id="3" name="AutoShape 4" descr="Galvanizzare Foto Stock, Galvanizzare Immagini | Deposit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mc:AlternateContent xmlns:mc="http://schemas.openxmlformats.org/markup-compatibility/2006" xmlns:a14="http://schemas.microsoft.com/office/drawing/2010/main">
        <mc:Choice Requires="a14">
          <p:sp>
            <p:nvSpPr>
              <p:cNvPr id="2" name="TextovéPole 1"/>
              <p:cNvSpPr txBox="1"/>
              <p:nvPr/>
            </p:nvSpPr>
            <p:spPr>
              <a:xfrm>
                <a:off x="6284210" y="2755220"/>
                <a:ext cx="2789866" cy="549757"/>
              </a:xfrm>
              <a:prstGeom prst="rect">
                <a:avLst/>
              </a:prstGeom>
              <a:solidFill>
                <a:srgbClr val="FFFF00"/>
              </a:solidFill>
            </p:spPr>
            <p:txBody>
              <a:bodyPr wrap="none" bIns="72000" rtlCol="0">
                <a:spAutoFit/>
              </a:bodyPr>
              <a:lstStyle/>
              <a:p>
                <a:pPr/>
                <a14:m>
                  <m:oMathPara xmlns:m="http://schemas.openxmlformats.org/officeDocument/2006/math">
                    <m:oMathParaPr>
                      <m:jc m:val="centerGroup"/>
                    </m:oMathParaPr>
                    <m:oMath xmlns:m="http://schemas.openxmlformats.org/officeDocument/2006/math">
                      <m:r>
                        <a:rPr lang="cs-CZ" sz="2800" b="1" i="1" smtClean="0">
                          <a:solidFill>
                            <a:srgbClr val="FF0000"/>
                          </a:solidFill>
                          <a:latin typeface="Cambria Math"/>
                          <a:ea typeface="Cambria Math"/>
                          <a:cs typeface="Times New Roman CE" panose="02020603050405020304" pitchFamily="18" charset="0"/>
                        </a:rPr>
                        <m:t>𝒍</m:t>
                      </m:r>
                      <m:r>
                        <a:rPr lang="cs-CZ" sz="2800" b="1" i="1">
                          <a:solidFill>
                            <a:srgbClr val="FF0000"/>
                          </a:solidFill>
                          <a:latin typeface="Cambria Math"/>
                          <a:ea typeface="Cambria Math"/>
                          <a:cs typeface="Times New Roman CE" panose="02020603050405020304" pitchFamily="18" charset="0"/>
                        </a:rPr>
                        <m:t>=</m:t>
                      </m:r>
                      <m:sSub>
                        <m:sSubPr>
                          <m:ctrlPr>
                            <a:rPr lang="cs-CZ" sz="2800" b="1" i="1" smtClean="0">
                              <a:solidFill>
                                <a:srgbClr val="FF0000"/>
                              </a:solidFill>
                              <a:latin typeface="Cambria Math" panose="02040503050406030204" pitchFamily="18" charset="0"/>
                              <a:ea typeface="Cambria Math"/>
                              <a:cs typeface="Times New Roman CE" panose="02020603050405020304" pitchFamily="18" charset="0"/>
                            </a:rPr>
                          </m:ctrlPr>
                        </m:sSubPr>
                        <m:e>
                          <m:r>
                            <a:rPr lang="cs-CZ" sz="2800" b="1" i="1" smtClean="0">
                              <a:solidFill>
                                <a:srgbClr val="FF0000"/>
                              </a:solidFill>
                              <a:latin typeface="Cambria Math"/>
                              <a:ea typeface="Cambria Math"/>
                              <a:cs typeface="Times New Roman CE" panose="02020603050405020304" pitchFamily="18" charset="0"/>
                            </a:rPr>
                            <m:t>𝒍</m:t>
                          </m:r>
                        </m:e>
                        <m:sub>
                          <m:r>
                            <a:rPr lang="cs-CZ" sz="2800" b="1" i="1" smtClean="0">
                              <a:solidFill>
                                <a:srgbClr val="FF0000"/>
                              </a:solidFill>
                              <a:latin typeface="Cambria Math"/>
                              <a:ea typeface="Cambria Math"/>
                              <a:cs typeface="Times New Roman CE" panose="02020603050405020304" pitchFamily="18" charset="0"/>
                            </a:rPr>
                            <m:t>𝟎</m:t>
                          </m:r>
                        </m:sub>
                      </m:sSub>
                      <m:d>
                        <m:dPr>
                          <m:ctrlPr>
                            <a:rPr lang="cs-CZ" sz="2800" b="1" i="1" smtClean="0">
                              <a:solidFill>
                                <a:srgbClr val="FF0000"/>
                              </a:solidFill>
                              <a:latin typeface="Cambria Math" panose="02040503050406030204" pitchFamily="18" charset="0"/>
                              <a:ea typeface="Cambria Math"/>
                              <a:cs typeface="Times New Roman CE" panose="02020603050405020304" pitchFamily="18" charset="0"/>
                            </a:rPr>
                          </m:ctrlPr>
                        </m:dPr>
                        <m:e>
                          <m:r>
                            <a:rPr lang="cs-CZ" sz="2800" b="1" i="1" smtClean="0">
                              <a:solidFill>
                                <a:srgbClr val="FF0000"/>
                              </a:solidFill>
                              <a:latin typeface="Cambria Math"/>
                              <a:ea typeface="Cambria Math"/>
                              <a:cs typeface="Times New Roman CE" panose="02020603050405020304" pitchFamily="18" charset="0"/>
                            </a:rPr>
                            <m:t>𝟏</m:t>
                          </m:r>
                          <m:r>
                            <a:rPr lang="cs-CZ" sz="2800" b="1" i="1" smtClean="0">
                              <a:solidFill>
                                <a:srgbClr val="FF0000"/>
                              </a:solidFill>
                              <a:latin typeface="Cambria Math"/>
                              <a:ea typeface="Cambria Math"/>
                              <a:cs typeface="Times New Roman CE" panose="02020603050405020304" pitchFamily="18" charset="0"/>
                            </a:rPr>
                            <m:t>+</m:t>
                          </m:r>
                          <m:r>
                            <a:rPr lang="cs-CZ" sz="2800" b="1" i="1" smtClean="0">
                              <a:solidFill>
                                <a:srgbClr val="FF0000"/>
                              </a:solidFill>
                              <a:latin typeface="Cambria Math"/>
                              <a:ea typeface="Cambria Math"/>
                              <a:cs typeface="Times New Roman CE" panose="02020603050405020304" pitchFamily="18" charset="0"/>
                            </a:rPr>
                            <m:t>𝜶</m:t>
                          </m:r>
                          <m:r>
                            <a:rPr lang="cs-CZ" sz="2800" b="1" i="1" smtClean="0">
                              <a:solidFill>
                                <a:srgbClr val="FF0000"/>
                              </a:solidFill>
                              <a:latin typeface="Cambria Math"/>
                              <a:ea typeface="Cambria Math"/>
                              <a:cs typeface="Times New Roman CE" panose="02020603050405020304" pitchFamily="18" charset="0"/>
                            </a:rPr>
                            <m:t>∆</m:t>
                          </m:r>
                          <m:r>
                            <a:rPr lang="cs-CZ" sz="2800" b="1" i="1" smtClean="0">
                              <a:solidFill>
                                <a:srgbClr val="FF0000"/>
                              </a:solidFill>
                              <a:latin typeface="Cambria Math"/>
                              <a:ea typeface="Cambria Math"/>
                              <a:cs typeface="Times New Roman CE" panose="02020603050405020304" pitchFamily="18" charset="0"/>
                            </a:rPr>
                            <m:t>𝑻</m:t>
                          </m:r>
                        </m:e>
                      </m:d>
                    </m:oMath>
                  </m:oMathPara>
                </a14:m>
                <a:endParaRPr lang="cs-CZ" sz="2800" dirty="0"/>
              </a:p>
            </p:txBody>
          </p:sp>
        </mc:Choice>
        <mc:Fallback xmlns="">
          <p:sp>
            <p:nvSpPr>
              <p:cNvPr id="2" name="TextovéPole 1"/>
              <p:cNvSpPr txBox="1">
                <a:spLocks noRot="1" noChangeAspect="1" noMove="1" noResize="1" noEditPoints="1" noAdjustHandles="1" noChangeArrowheads="1" noChangeShapeType="1" noTextEdit="1"/>
              </p:cNvSpPr>
              <p:nvPr/>
            </p:nvSpPr>
            <p:spPr>
              <a:xfrm>
                <a:off x="6284210" y="2755220"/>
                <a:ext cx="2789866" cy="549757"/>
              </a:xfrm>
              <a:prstGeom prst="rect">
                <a:avLst/>
              </a:prstGeom>
              <a:blipFill>
                <a:blip r:embed="rId3"/>
                <a:stretch>
                  <a:fillRect/>
                </a:stretch>
              </a:blipFill>
            </p:spPr>
            <p:txBody>
              <a:bodyPr/>
              <a:lstStyle/>
              <a:p>
                <a:r>
                  <a:rPr lang="cs-CZ">
                    <a:noFill/>
                  </a:rPr>
                  <a:t> </a:t>
                </a:r>
              </a:p>
            </p:txBody>
          </p:sp>
        </mc:Fallback>
      </mc:AlternateContent>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3717032"/>
            <a:ext cx="4826868" cy="3016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4344" y="3717032"/>
            <a:ext cx="3969732" cy="3016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0" name="TextovéPole 9"/>
              <p:cNvSpPr txBox="1"/>
              <p:nvPr/>
            </p:nvSpPr>
            <p:spPr>
              <a:xfrm>
                <a:off x="6277314" y="2060848"/>
                <a:ext cx="2141548" cy="549757"/>
              </a:xfrm>
              <a:prstGeom prst="rect">
                <a:avLst/>
              </a:prstGeom>
              <a:solidFill>
                <a:srgbClr val="FFFF00"/>
              </a:solidFill>
            </p:spPr>
            <p:txBody>
              <a:bodyPr wrap="none" bIns="72000" rtlCol="0">
                <a:spAutoFit/>
              </a:bodyPr>
              <a:lstStyle/>
              <a:p>
                <a14:m>
                  <m:oMath xmlns:m="http://schemas.openxmlformats.org/officeDocument/2006/math">
                    <m:r>
                      <a:rPr lang="cs-CZ" sz="2800" b="1" i="1" smtClean="0">
                        <a:solidFill>
                          <a:srgbClr val="FF0000"/>
                        </a:solidFill>
                        <a:latin typeface="Cambria Math" panose="02040503050406030204" pitchFamily="18" charset="0"/>
                        <a:ea typeface="Cambria Math" panose="02040503050406030204" pitchFamily="18" charset="0"/>
                        <a:cs typeface="Times New Roman CE" panose="02020603050405020304" pitchFamily="18" charset="0"/>
                      </a:rPr>
                      <m:t>∆</m:t>
                    </m:r>
                    <m:r>
                      <a:rPr lang="cs-CZ" sz="2800" b="1" i="1" smtClean="0">
                        <a:solidFill>
                          <a:srgbClr val="FF0000"/>
                        </a:solidFill>
                        <a:latin typeface="Cambria Math"/>
                        <a:ea typeface="Cambria Math"/>
                        <a:cs typeface="Times New Roman CE" panose="02020603050405020304" pitchFamily="18" charset="0"/>
                      </a:rPr>
                      <m:t>𝒍</m:t>
                    </m:r>
                    <m:r>
                      <a:rPr lang="cs-CZ" sz="2800" b="1" i="1">
                        <a:solidFill>
                          <a:srgbClr val="FF0000"/>
                        </a:solidFill>
                        <a:latin typeface="Cambria Math"/>
                        <a:ea typeface="Cambria Math"/>
                        <a:cs typeface="Times New Roman CE" panose="02020603050405020304" pitchFamily="18" charset="0"/>
                      </a:rPr>
                      <m:t>=</m:t>
                    </m:r>
                    <m:r>
                      <a:rPr lang="cs-CZ" sz="2800" b="1" i="1">
                        <a:solidFill>
                          <a:srgbClr val="FF0000"/>
                        </a:solidFill>
                        <a:latin typeface="Cambria Math"/>
                        <a:ea typeface="Cambria Math"/>
                        <a:cs typeface="Times New Roman CE" panose="02020603050405020304" pitchFamily="18" charset="0"/>
                      </a:rPr>
                      <m:t>𝜶</m:t>
                    </m:r>
                    <m:r>
                      <a:rPr lang="cs-CZ" sz="2800" b="1" i="1" smtClean="0">
                        <a:solidFill>
                          <a:srgbClr val="FF0000"/>
                        </a:solidFill>
                        <a:latin typeface="Cambria Math" panose="02040503050406030204" pitchFamily="18" charset="0"/>
                        <a:ea typeface="Cambria Math"/>
                        <a:cs typeface="Times New Roman CE" panose="02020603050405020304" pitchFamily="18" charset="0"/>
                      </a:rPr>
                      <m:t> </m:t>
                    </m:r>
                    <m:sSub>
                      <m:sSubPr>
                        <m:ctrlPr>
                          <a:rPr lang="cs-CZ" sz="2800" b="1" i="1" smtClean="0">
                            <a:solidFill>
                              <a:srgbClr val="FF0000"/>
                            </a:solidFill>
                            <a:latin typeface="Cambria Math" panose="02040503050406030204" pitchFamily="18" charset="0"/>
                            <a:ea typeface="Cambria Math"/>
                            <a:cs typeface="Times New Roman CE" panose="02020603050405020304" pitchFamily="18" charset="0"/>
                          </a:rPr>
                        </m:ctrlPr>
                      </m:sSubPr>
                      <m:e>
                        <m:r>
                          <a:rPr lang="cs-CZ" sz="2800" b="1" i="1" smtClean="0">
                            <a:solidFill>
                              <a:srgbClr val="FF0000"/>
                            </a:solidFill>
                            <a:latin typeface="Cambria Math"/>
                            <a:ea typeface="Cambria Math"/>
                            <a:cs typeface="Times New Roman CE" panose="02020603050405020304" pitchFamily="18" charset="0"/>
                          </a:rPr>
                          <m:t>𝒍</m:t>
                        </m:r>
                      </m:e>
                      <m:sub>
                        <m:r>
                          <a:rPr lang="cs-CZ" sz="2800" b="1" i="1" smtClean="0">
                            <a:solidFill>
                              <a:srgbClr val="FF0000"/>
                            </a:solidFill>
                            <a:latin typeface="Cambria Math"/>
                            <a:ea typeface="Cambria Math"/>
                            <a:cs typeface="Times New Roman CE" panose="02020603050405020304" pitchFamily="18" charset="0"/>
                          </a:rPr>
                          <m:t>𝟎</m:t>
                        </m:r>
                      </m:sub>
                    </m:sSub>
                  </m:oMath>
                </a14:m>
                <a:r>
                  <a:rPr lang="cs-CZ" sz="2800" b="1" dirty="0">
                    <a:solidFill>
                      <a:srgbClr val="FF0000"/>
                    </a:solidFill>
                    <a:ea typeface="Cambria Math"/>
                    <a:cs typeface="Times New Roman CE" panose="02020603050405020304" pitchFamily="18" charset="0"/>
                  </a:rPr>
                  <a:t> </a:t>
                </a:r>
                <a14:m>
                  <m:oMath xmlns:m="http://schemas.openxmlformats.org/officeDocument/2006/math">
                    <m:r>
                      <a:rPr lang="cs-CZ" sz="2800" b="1" i="1">
                        <a:solidFill>
                          <a:srgbClr val="FF0000"/>
                        </a:solidFill>
                        <a:latin typeface="Cambria Math"/>
                        <a:ea typeface="Cambria Math"/>
                        <a:cs typeface="Times New Roman CE" panose="02020603050405020304" pitchFamily="18" charset="0"/>
                      </a:rPr>
                      <m:t>∆</m:t>
                    </m:r>
                    <m:r>
                      <a:rPr lang="cs-CZ" sz="2800" b="1" i="1">
                        <a:solidFill>
                          <a:srgbClr val="FF0000"/>
                        </a:solidFill>
                        <a:latin typeface="Cambria Math"/>
                        <a:ea typeface="Cambria Math"/>
                        <a:cs typeface="Times New Roman CE" panose="02020603050405020304" pitchFamily="18" charset="0"/>
                      </a:rPr>
                      <m:t>𝑻</m:t>
                    </m:r>
                  </m:oMath>
                </a14:m>
                <a:endParaRPr lang="cs-CZ" sz="2800" dirty="0"/>
              </a:p>
            </p:txBody>
          </p:sp>
        </mc:Choice>
        <mc:Fallback xmlns="">
          <p:sp>
            <p:nvSpPr>
              <p:cNvPr id="10" name="TextovéPole 9"/>
              <p:cNvSpPr txBox="1">
                <a:spLocks noRot="1" noChangeAspect="1" noMove="1" noResize="1" noEditPoints="1" noAdjustHandles="1" noChangeArrowheads="1" noChangeShapeType="1" noTextEdit="1"/>
              </p:cNvSpPr>
              <p:nvPr/>
            </p:nvSpPr>
            <p:spPr>
              <a:xfrm>
                <a:off x="6277314" y="2060848"/>
                <a:ext cx="2141548" cy="549757"/>
              </a:xfrm>
              <a:prstGeom prst="rect">
                <a:avLst/>
              </a:prstGeom>
              <a:blipFill>
                <a:blip r:embed="rId6"/>
                <a:stretch>
                  <a:fillRect/>
                </a:stretch>
              </a:blipFill>
            </p:spPr>
            <p:txBody>
              <a:bodyPr/>
              <a:lstStyle/>
              <a:p>
                <a:r>
                  <a:rPr lang="cs-CZ">
                    <a:noFill/>
                  </a:rPr>
                  <a:t> </a:t>
                </a:r>
              </a:p>
            </p:txBody>
          </p:sp>
        </mc:Fallback>
      </mc:AlternateContent>
    </p:spTree>
    <p:extLst>
      <p:ext uri="{BB962C8B-B14F-4D97-AF65-F5344CB8AC3E}">
        <p14:creationId xmlns:p14="http://schemas.microsoft.com/office/powerpoint/2010/main" val="228718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2</a:t>
            </a:r>
            <a:r>
              <a:rPr lang="cs-CZ" sz="4000" dirty="0" smtClean="0"/>
              <a:t>. </a:t>
            </a:r>
            <a:r>
              <a:rPr lang="cs-CZ" sz="4000" dirty="0"/>
              <a:t>Struktura a vlastnosti </a:t>
            </a:r>
            <a:r>
              <a:rPr lang="cs-CZ" sz="4000" dirty="0" smtClean="0"/>
              <a:t>pevných látek</a:t>
            </a:r>
            <a:endParaRPr lang="cs-CZ" sz="4000" dirty="0"/>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2.6 Teplotní roztažnost pevných látek</a:t>
            </a:r>
            <a:endParaRPr lang="cs-CZ" sz="2800" dirty="0">
              <a:solidFill>
                <a:srgbClr val="FF0000"/>
              </a:solidFill>
            </a:endParaRPr>
          </a:p>
        </p:txBody>
      </p:sp>
      <p:sp>
        <p:nvSpPr>
          <p:cNvPr id="8" name="Obdélník 7"/>
          <p:cNvSpPr/>
          <p:nvPr/>
        </p:nvSpPr>
        <p:spPr>
          <a:xfrm>
            <a:off x="7036" y="1455167"/>
            <a:ext cx="9136964" cy="461665"/>
          </a:xfrm>
          <a:prstGeom prst="rect">
            <a:avLst/>
          </a:prstGeom>
        </p:spPr>
        <p:txBody>
          <a:bodyPr wrap="square">
            <a:spAutoFit/>
          </a:bodyPr>
          <a:lstStyle/>
          <a:p>
            <a:r>
              <a:rPr lang="cs-CZ" sz="2400" b="1" dirty="0" smtClean="0">
                <a:solidFill>
                  <a:srgbClr val="00B0F0"/>
                </a:solidFill>
              </a:rPr>
              <a:t>Objemová teplotní roztažnost</a:t>
            </a:r>
            <a:endParaRPr lang="cs-CZ" sz="2000" b="1" dirty="0"/>
          </a:p>
        </p:txBody>
      </p:sp>
      <mc:AlternateContent xmlns:mc="http://schemas.openxmlformats.org/markup-compatibility/2006" xmlns:a14="http://schemas.microsoft.com/office/drawing/2010/main">
        <mc:Choice Requires="a14">
          <p:sp>
            <p:nvSpPr>
              <p:cNvPr id="7" name="TextovéPole 6"/>
              <p:cNvSpPr txBox="1"/>
              <p:nvPr/>
            </p:nvSpPr>
            <p:spPr>
              <a:xfrm>
                <a:off x="0" y="1911360"/>
                <a:ext cx="9156612" cy="1938992"/>
              </a:xfrm>
              <a:prstGeom prst="rect">
                <a:avLst/>
              </a:prstGeom>
              <a:noFill/>
            </p:spPr>
            <p:txBody>
              <a:bodyPr wrap="square" rtlCol="0">
                <a:spAutoFit/>
              </a:bodyPr>
              <a:lstStyle/>
              <a:p>
                <a:pPr marL="285750" indent="-285750">
                  <a:buFont typeface="Wingdings" panose="05000000000000000000" pitchFamily="2" charset="2"/>
                  <a:buChar char="§"/>
                </a:pPr>
                <a:r>
                  <a:rPr lang="cs-CZ" sz="2000" dirty="0" smtClean="0">
                    <a:cs typeface="Times New Roman CE" panose="02020603050405020304" pitchFamily="18" charset="0"/>
                  </a:rPr>
                  <a:t>se změnou teploty se mění rozměry tělesa</a:t>
                </a:r>
              </a:p>
              <a:p>
                <a:pPr marL="285750" indent="-285750">
                  <a:buFont typeface="Wingdings" panose="05000000000000000000" pitchFamily="2" charset="2"/>
                  <a:buChar char="§"/>
                </a:pPr>
                <a14:m>
                  <m:oMath xmlns:m="http://schemas.openxmlformats.org/officeDocument/2006/math">
                    <m:sSub>
                      <m:sSubPr>
                        <m:ctrlPr>
                          <a:rPr lang="cs-CZ" sz="2000" b="1" i="1">
                            <a:solidFill>
                              <a:srgbClr val="FF0000"/>
                            </a:solidFill>
                            <a:latin typeface="Cambria Math" panose="02040503050406030204" pitchFamily="18" charset="0"/>
                            <a:ea typeface="Cambria Math"/>
                            <a:cs typeface="Times New Roman CE" panose="02020603050405020304" pitchFamily="18" charset="0"/>
                          </a:rPr>
                        </m:ctrlPr>
                      </m:sSubPr>
                      <m:e>
                        <m:r>
                          <a:rPr lang="cs-CZ" sz="2000" b="1" i="1" smtClean="0">
                            <a:solidFill>
                              <a:srgbClr val="FF0000"/>
                            </a:solidFill>
                            <a:latin typeface="Cambria Math" panose="02040503050406030204" pitchFamily="18" charset="0"/>
                            <a:ea typeface="Cambria Math"/>
                            <a:cs typeface="Times New Roman CE" panose="02020603050405020304" pitchFamily="18" charset="0"/>
                          </a:rPr>
                          <m:t>𝑽</m:t>
                        </m:r>
                      </m:e>
                      <m:sub>
                        <m:r>
                          <a:rPr lang="cs-CZ" sz="2000" b="1" i="1">
                            <a:solidFill>
                              <a:srgbClr val="FF0000"/>
                            </a:solidFill>
                            <a:latin typeface="Cambria Math"/>
                            <a:ea typeface="Cambria Math"/>
                            <a:cs typeface="Times New Roman CE" panose="02020603050405020304" pitchFamily="18" charset="0"/>
                          </a:rPr>
                          <m:t>𝟎</m:t>
                        </m:r>
                      </m:sub>
                    </m:sSub>
                    <m:r>
                      <m:rPr>
                        <m:nor/>
                      </m:rPr>
                      <a:rPr lang="cs-CZ" sz="2000" b="1" dirty="0">
                        <a:solidFill>
                          <a:srgbClr val="FF0000"/>
                        </a:solidFill>
                        <a:cs typeface="Times New Roman CE" panose="02020603050405020304" pitchFamily="18" charset="0"/>
                      </a:rPr>
                      <m:t> – </m:t>
                    </m:r>
                    <m:r>
                      <m:rPr>
                        <m:nor/>
                      </m:rPr>
                      <a:rPr lang="cs-CZ" sz="2000" b="1" dirty="0">
                        <a:solidFill>
                          <a:srgbClr val="FF0000"/>
                        </a:solidFill>
                        <a:cs typeface="Times New Roman CE" panose="02020603050405020304" pitchFamily="18" charset="0"/>
                      </a:rPr>
                      <m:t>po</m:t>
                    </m:r>
                    <m:r>
                      <m:rPr>
                        <m:nor/>
                      </m:rPr>
                      <a:rPr lang="cs-CZ" sz="2000" b="1" dirty="0">
                        <a:solidFill>
                          <a:srgbClr val="FF0000"/>
                        </a:solidFill>
                        <a:cs typeface="Times New Roman CE" panose="02020603050405020304" pitchFamily="18" charset="0"/>
                      </a:rPr>
                      <m:t>čá</m:t>
                    </m:r>
                    <m:r>
                      <m:rPr>
                        <m:nor/>
                      </m:rPr>
                      <a:rPr lang="cs-CZ" sz="2000" b="1" dirty="0">
                        <a:solidFill>
                          <a:srgbClr val="FF0000"/>
                        </a:solidFill>
                        <a:cs typeface="Times New Roman CE" panose="02020603050405020304" pitchFamily="18" charset="0"/>
                      </a:rPr>
                      <m:t>te</m:t>
                    </m:r>
                    <m:r>
                      <m:rPr>
                        <m:nor/>
                      </m:rPr>
                      <a:rPr lang="cs-CZ" sz="2000" b="1" dirty="0">
                        <a:solidFill>
                          <a:srgbClr val="FF0000"/>
                        </a:solidFill>
                        <a:cs typeface="Times New Roman CE" panose="02020603050405020304" pitchFamily="18" charset="0"/>
                      </a:rPr>
                      <m:t>č</m:t>
                    </m:r>
                    <m:r>
                      <m:rPr>
                        <m:nor/>
                      </m:rPr>
                      <a:rPr lang="cs-CZ" sz="2000" b="1" dirty="0">
                        <a:solidFill>
                          <a:srgbClr val="FF0000"/>
                        </a:solidFill>
                        <a:cs typeface="Times New Roman CE" panose="02020603050405020304" pitchFamily="18" charset="0"/>
                      </a:rPr>
                      <m:t>n</m:t>
                    </m:r>
                    <m:r>
                      <m:rPr>
                        <m:nor/>
                      </m:rPr>
                      <a:rPr lang="cs-CZ" sz="2000" b="1" dirty="0">
                        <a:solidFill>
                          <a:srgbClr val="FF0000"/>
                        </a:solidFill>
                        <a:cs typeface="Times New Roman CE" panose="02020603050405020304" pitchFamily="18" charset="0"/>
                      </a:rPr>
                      <m:t>í </m:t>
                    </m:r>
                    <m:r>
                      <m:rPr>
                        <m:nor/>
                      </m:rPr>
                      <a:rPr lang="cs-CZ" sz="2000" b="1" i="0" dirty="0" smtClean="0">
                        <a:solidFill>
                          <a:srgbClr val="FF0000"/>
                        </a:solidFill>
                        <a:cs typeface="Times New Roman CE" panose="02020603050405020304" pitchFamily="18" charset="0"/>
                      </a:rPr>
                      <m:t>objem</m:t>
                    </m:r>
                    <m:r>
                      <m:rPr>
                        <m:nor/>
                      </m:rPr>
                      <a:rPr lang="cs-CZ" sz="2000" b="1" dirty="0">
                        <a:solidFill>
                          <a:srgbClr val="FF0000"/>
                        </a:solidFill>
                        <a:cs typeface="Times New Roman CE" panose="02020603050405020304" pitchFamily="18" charset="0"/>
                      </a:rPr>
                      <m:t>, </m:t>
                    </m:r>
                    <m:r>
                      <a:rPr lang="cs-CZ" sz="2000" b="1" i="1" smtClean="0">
                        <a:solidFill>
                          <a:srgbClr val="FF0000"/>
                        </a:solidFill>
                        <a:latin typeface="Cambria Math" panose="02040503050406030204" pitchFamily="18" charset="0"/>
                        <a:ea typeface="Cambria Math"/>
                        <a:cs typeface="Times New Roman CE" panose="02020603050405020304" pitchFamily="18" charset="0"/>
                      </a:rPr>
                      <m:t>𝑽</m:t>
                    </m:r>
                    <m:r>
                      <m:rPr>
                        <m:nor/>
                      </m:rPr>
                      <a:rPr lang="cs-CZ" sz="2000" b="1" dirty="0">
                        <a:solidFill>
                          <a:srgbClr val="FF0000"/>
                        </a:solidFill>
                        <a:cs typeface="Times New Roman CE" panose="02020603050405020304" pitchFamily="18" charset="0"/>
                      </a:rPr>
                      <m:t> – </m:t>
                    </m:r>
                    <m:r>
                      <m:rPr>
                        <m:nor/>
                      </m:rPr>
                      <a:rPr lang="cs-CZ" sz="2000" b="1" dirty="0">
                        <a:solidFill>
                          <a:srgbClr val="FF0000"/>
                        </a:solidFill>
                        <a:cs typeface="Times New Roman CE" panose="02020603050405020304" pitchFamily="18" charset="0"/>
                      </a:rPr>
                      <m:t>kone</m:t>
                    </m:r>
                    <m:r>
                      <m:rPr>
                        <m:nor/>
                      </m:rPr>
                      <a:rPr lang="cs-CZ" sz="2000" b="1" dirty="0">
                        <a:solidFill>
                          <a:srgbClr val="FF0000"/>
                        </a:solidFill>
                        <a:cs typeface="Times New Roman CE" panose="02020603050405020304" pitchFamily="18" charset="0"/>
                      </a:rPr>
                      <m:t>č</m:t>
                    </m:r>
                    <m:r>
                      <m:rPr>
                        <m:nor/>
                      </m:rPr>
                      <a:rPr lang="cs-CZ" sz="2000" b="1" i="0" dirty="0" smtClean="0">
                        <a:solidFill>
                          <a:srgbClr val="FF0000"/>
                        </a:solidFill>
                        <a:cs typeface="Times New Roman CE" panose="02020603050405020304" pitchFamily="18" charset="0"/>
                      </a:rPr>
                      <m:t>n</m:t>
                    </m:r>
                    <m:r>
                      <m:rPr>
                        <m:nor/>
                      </m:rPr>
                      <a:rPr lang="cs-CZ" sz="2000" b="1" i="0" dirty="0" smtClean="0">
                        <a:solidFill>
                          <a:srgbClr val="FF0000"/>
                        </a:solidFill>
                        <a:cs typeface="Times New Roman CE" panose="02020603050405020304" pitchFamily="18" charset="0"/>
                      </a:rPr>
                      <m:t>ý </m:t>
                    </m:r>
                    <m:r>
                      <m:rPr>
                        <m:nor/>
                      </m:rPr>
                      <a:rPr lang="cs-CZ" sz="2000" b="1" i="0" dirty="0" smtClean="0">
                        <a:solidFill>
                          <a:srgbClr val="FF0000"/>
                        </a:solidFill>
                        <a:cs typeface="Times New Roman CE" panose="02020603050405020304" pitchFamily="18" charset="0"/>
                      </a:rPr>
                      <m:t>objem</m:t>
                    </m:r>
                  </m:oMath>
                </a14:m>
                <a:endParaRPr lang="cs-CZ" sz="2000" b="1" dirty="0" smtClean="0">
                  <a:solidFill>
                    <a:srgbClr val="FF0000"/>
                  </a:solidFill>
                  <a:cs typeface="Times New Roman CE" panose="02020603050405020304" pitchFamily="18" charset="0"/>
                </a:endParaRPr>
              </a:p>
              <a:p>
                <a:pPr marL="285750" indent="-285750">
                  <a:buFont typeface="Wingdings" panose="05000000000000000000" pitchFamily="2" charset="2"/>
                  <a:buChar char="§"/>
                </a:pPr>
                <a14:m>
                  <m:oMath xmlns:m="http://schemas.openxmlformats.org/officeDocument/2006/math">
                    <m:r>
                      <a:rPr lang="cs-CZ" sz="2000" b="1" i="1">
                        <a:solidFill>
                          <a:srgbClr val="FF0000"/>
                        </a:solidFill>
                        <a:latin typeface="Cambria Math"/>
                        <a:ea typeface="Cambria Math"/>
                        <a:cs typeface="Times New Roman CE" panose="02020603050405020304" pitchFamily="18" charset="0"/>
                      </a:rPr>
                      <m:t>∆</m:t>
                    </m:r>
                    <m:r>
                      <a:rPr lang="cs-CZ" sz="2000" b="1" i="1" smtClean="0">
                        <a:solidFill>
                          <a:srgbClr val="FF0000"/>
                        </a:solidFill>
                        <a:latin typeface="Cambria Math"/>
                        <a:ea typeface="Cambria Math"/>
                        <a:cs typeface="Times New Roman CE" panose="02020603050405020304" pitchFamily="18" charset="0"/>
                      </a:rPr>
                      <m:t>𝑻</m:t>
                    </m:r>
                  </m:oMath>
                </a14:m>
                <a:r>
                  <a:rPr lang="cs-CZ" sz="2000" b="1" dirty="0" smtClean="0">
                    <a:solidFill>
                      <a:srgbClr val="FF0000"/>
                    </a:solidFill>
                    <a:cs typeface="Times New Roman CE" panose="02020603050405020304" pitchFamily="18" charset="0"/>
                  </a:rPr>
                  <a:t> – změna teploty</a:t>
                </a:r>
              </a:p>
              <a:p>
                <a:pPr marL="285750" indent="-285750">
                  <a:buFont typeface="Wingdings" panose="05000000000000000000" pitchFamily="2" charset="2"/>
                  <a:buChar char="§"/>
                </a:pPr>
                <a14:m>
                  <m:oMath xmlns:m="http://schemas.openxmlformats.org/officeDocument/2006/math">
                    <m:r>
                      <a:rPr lang="cs-CZ" sz="2000" b="1" i="1" smtClean="0">
                        <a:solidFill>
                          <a:srgbClr val="FF0000"/>
                        </a:solidFill>
                        <a:latin typeface="Cambria Math"/>
                        <a:ea typeface="Cambria Math"/>
                        <a:cs typeface="Times New Roman CE" panose="02020603050405020304" pitchFamily="18" charset="0"/>
                      </a:rPr>
                      <m:t>𝜷</m:t>
                    </m:r>
                  </m:oMath>
                </a14:m>
                <a:r>
                  <a:rPr lang="cs-CZ" sz="2000" b="1" dirty="0" smtClean="0">
                    <a:solidFill>
                      <a:srgbClr val="FF0000"/>
                    </a:solidFill>
                    <a:cs typeface="Times New Roman CE" panose="02020603050405020304" pitchFamily="18" charset="0"/>
                  </a:rPr>
                  <a:t> – součinitel objemové teplotní roztažnosti    </a:t>
                </a:r>
                <a:r>
                  <a:rPr lang="en-GB" sz="2000" dirty="0" smtClean="0">
                    <a:cs typeface="Times New Roman CE" panose="02020603050405020304" pitchFamily="18" charset="0"/>
                  </a:rPr>
                  <a:t>[</a:t>
                </a:r>
                <a14:m>
                  <m:oMath xmlns:m="http://schemas.openxmlformats.org/officeDocument/2006/math">
                    <m:r>
                      <a:rPr lang="cs-CZ" sz="2000" b="1" i="1" smtClean="0">
                        <a:solidFill>
                          <a:srgbClr val="FF0000"/>
                        </a:solidFill>
                        <a:latin typeface="Cambria Math"/>
                        <a:ea typeface="Cambria Math"/>
                        <a:cs typeface="Times New Roman CE" panose="02020603050405020304" pitchFamily="18" charset="0"/>
                      </a:rPr>
                      <m:t>𝜷</m:t>
                    </m:r>
                  </m:oMath>
                </a14:m>
                <a:r>
                  <a:rPr lang="en-GB" sz="2000" dirty="0" smtClean="0">
                    <a:cs typeface="Times New Roman CE" panose="02020603050405020304" pitchFamily="18" charset="0"/>
                  </a:rPr>
                  <a:t>]</a:t>
                </a:r>
                <a:r>
                  <a:rPr lang="cs-CZ" sz="2000" dirty="0" smtClean="0">
                    <a:cs typeface="Times New Roman CE" panose="02020603050405020304" pitchFamily="18" charset="0"/>
                  </a:rPr>
                  <a:t> = K</a:t>
                </a:r>
                <a:r>
                  <a:rPr lang="cs-CZ" sz="2000" baseline="30000" dirty="0" smtClean="0">
                    <a:cs typeface="Times New Roman CE" panose="02020603050405020304" pitchFamily="18" charset="0"/>
                  </a:rPr>
                  <a:t>−1</a:t>
                </a:r>
              </a:p>
              <a:p>
                <a:r>
                  <a:rPr lang="cs-CZ" sz="2000" dirty="0" smtClean="0">
                    <a:cs typeface="Times New Roman CE" panose="02020603050405020304" pitchFamily="18" charset="0"/>
                  </a:rPr>
                  <a:t>     materiálová konstanta, závisí na teplotě</a:t>
                </a:r>
                <a:br>
                  <a:rPr lang="cs-CZ" sz="2000" dirty="0" smtClean="0">
                    <a:cs typeface="Times New Roman CE" panose="02020603050405020304" pitchFamily="18" charset="0"/>
                  </a:rPr>
                </a:br>
                <a:r>
                  <a:rPr lang="cs-CZ" sz="2000" dirty="0" smtClean="0">
                    <a:cs typeface="Times New Roman CE" panose="02020603050405020304" pitchFamily="18" charset="0"/>
                  </a:rPr>
                  <a:t>     izotropní látky: </a:t>
                </a:r>
                <a14:m>
                  <m:oMath xmlns:m="http://schemas.openxmlformats.org/officeDocument/2006/math">
                    <m:r>
                      <a:rPr lang="cs-CZ" sz="2000" b="1" i="1">
                        <a:solidFill>
                          <a:srgbClr val="FF0000"/>
                        </a:solidFill>
                        <a:latin typeface="Cambria Math"/>
                        <a:ea typeface="Cambria Math"/>
                        <a:cs typeface="Times New Roman CE" panose="02020603050405020304" pitchFamily="18" charset="0"/>
                      </a:rPr>
                      <m:t>𝜷</m:t>
                    </m:r>
                    <m:r>
                      <a:rPr lang="cs-CZ" sz="2000" b="1" i="1">
                        <a:solidFill>
                          <a:srgbClr val="FF0000"/>
                        </a:solidFill>
                        <a:latin typeface="Cambria Math"/>
                        <a:ea typeface="Cambria Math"/>
                        <a:cs typeface="Times New Roman CE" panose="02020603050405020304" pitchFamily="18" charset="0"/>
                      </a:rPr>
                      <m:t>≅</m:t>
                    </m:r>
                    <m:r>
                      <a:rPr lang="cs-CZ" sz="2000" b="1" i="1" smtClean="0">
                        <a:solidFill>
                          <a:srgbClr val="FF0000"/>
                        </a:solidFill>
                        <a:latin typeface="Cambria Math"/>
                        <a:ea typeface="Cambria Math"/>
                        <a:cs typeface="Times New Roman CE" panose="02020603050405020304" pitchFamily="18" charset="0"/>
                      </a:rPr>
                      <m:t>𝟑</m:t>
                    </m:r>
                    <m:r>
                      <a:rPr lang="cs-CZ" sz="2000" b="1" i="1" smtClean="0">
                        <a:solidFill>
                          <a:srgbClr val="FF0000"/>
                        </a:solidFill>
                        <a:latin typeface="Cambria Math"/>
                        <a:ea typeface="Cambria Math"/>
                        <a:cs typeface="Times New Roman CE" panose="02020603050405020304" pitchFamily="18" charset="0"/>
                      </a:rPr>
                      <m:t>𝜶</m:t>
                    </m:r>
                  </m:oMath>
                </a14:m>
                <a:endParaRPr lang="cs-CZ" sz="2000" dirty="0" smtClean="0">
                  <a:cs typeface="Times New Roman CE" panose="02020603050405020304" pitchFamily="18" charset="0"/>
                </a:endParaRPr>
              </a:p>
            </p:txBody>
          </p:sp>
        </mc:Choice>
        <mc:Fallback xmlns="">
          <p:sp>
            <p:nvSpPr>
              <p:cNvPr id="7" name="TextovéPole 6"/>
              <p:cNvSpPr txBox="1">
                <a:spLocks noRot="1" noChangeAspect="1" noMove="1" noResize="1" noEditPoints="1" noAdjustHandles="1" noChangeArrowheads="1" noChangeShapeType="1" noTextEdit="1"/>
              </p:cNvSpPr>
              <p:nvPr/>
            </p:nvSpPr>
            <p:spPr>
              <a:xfrm>
                <a:off x="0" y="1911360"/>
                <a:ext cx="9156612" cy="1938992"/>
              </a:xfrm>
              <a:prstGeom prst="rect">
                <a:avLst/>
              </a:prstGeom>
              <a:blipFill>
                <a:blip r:embed="rId2"/>
                <a:stretch>
                  <a:fillRect l="-599" t="-1887" b="-4717"/>
                </a:stretch>
              </a:blipFill>
            </p:spPr>
            <p:txBody>
              <a:bodyPr/>
              <a:lstStyle/>
              <a:p>
                <a:r>
                  <a:rPr lang="cs-CZ">
                    <a:noFill/>
                  </a:rPr>
                  <a:t> </a:t>
                </a:r>
              </a:p>
            </p:txBody>
          </p:sp>
        </mc:Fallback>
      </mc:AlternateContent>
      <p:sp>
        <p:nvSpPr>
          <p:cNvPr id="3" name="AutoShape 4" descr="Galvanizzare Foto Stock, Galvanizzare Immagini | Deposit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mc:AlternateContent xmlns:mc="http://schemas.openxmlformats.org/markup-compatibility/2006" xmlns:a14="http://schemas.microsoft.com/office/drawing/2010/main">
        <mc:Choice Requires="a14">
          <p:sp>
            <p:nvSpPr>
              <p:cNvPr id="2" name="TextovéPole 1"/>
              <p:cNvSpPr txBox="1"/>
              <p:nvPr/>
            </p:nvSpPr>
            <p:spPr>
              <a:xfrm>
                <a:off x="5694277" y="2194977"/>
                <a:ext cx="2988639" cy="549757"/>
              </a:xfrm>
              <a:prstGeom prst="rect">
                <a:avLst/>
              </a:prstGeom>
              <a:solidFill>
                <a:srgbClr val="FFFF00"/>
              </a:solidFill>
            </p:spPr>
            <p:txBody>
              <a:bodyPr wrap="none" bIns="72000" rtlCol="0">
                <a:spAutoFit/>
              </a:bodyPr>
              <a:lstStyle/>
              <a:p>
                <a:pPr/>
                <a14:m>
                  <m:oMathPara xmlns:m="http://schemas.openxmlformats.org/officeDocument/2006/math">
                    <m:oMathParaPr>
                      <m:jc m:val="centerGroup"/>
                    </m:oMathParaPr>
                    <m:oMath xmlns:m="http://schemas.openxmlformats.org/officeDocument/2006/math">
                      <m:r>
                        <a:rPr lang="cs-CZ" sz="2800" b="1" i="1" smtClean="0">
                          <a:solidFill>
                            <a:srgbClr val="FF0000"/>
                          </a:solidFill>
                          <a:latin typeface="Cambria Math"/>
                          <a:ea typeface="Cambria Math"/>
                          <a:cs typeface="Times New Roman CE" panose="02020603050405020304" pitchFamily="18" charset="0"/>
                        </a:rPr>
                        <m:t>𝑽</m:t>
                      </m:r>
                      <m:r>
                        <a:rPr lang="cs-CZ" sz="2800" b="1" i="1">
                          <a:solidFill>
                            <a:srgbClr val="FF0000"/>
                          </a:solidFill>
                          <a:latin typeface="Cambria Math"/>
                          <a:ea typeface="Cambria Math"/>
                          <a:cs typeface="Times New Roman CE" panose="02020603050405020304" pitchFamily="18" charset="0"/>
                        </a:rPr>
                        <m:t>=</m:t>
                      </m:r>
                      <m:sSub>
                        <m:sSubPr>
                          <m:ctrlPr>
                            <a:rPr lang="cs-CZ" sz="2800" b="1" i="1" smtClean="0">
                              <a:solidFill>
                                <a:srgbClr val="FF0000"/>
                              </a:solidFill>
                              <a:latin typeface="Cambria Math" panose="02040503050406030204" pitchFamily="18" charset="0"/>
                              <a:ea typeface="Cambria Math"/>
                              <a:cs typeface="Times New Roman CE" panose="02020603050405020304" pitchFamily="18" charset="0"/>
                            </a:rPr>
                          </m:ctrlPr>
                        </m:sSubPr>
                        <m:e>
                          <m:r>
                            <a:rPr lang="cs-CZ" sz="2800" b="1" i="1" smtClean="0">
                              <a:solidFill>
                                <a:srgbClr val="FF0000"/>
                              </a:solidFill>
                              <a:latin typeface="Cambria Math"/>
                              <a:ea typeface="Cambria Math"/>
                              <a:cs typeface="Times New Roman CE" panose="02020603050405020304" pitchFamily="18" charset="0"/>
                            </a:rPr>
                            <m:t>𝑽</m:t>
                          </m:r>
                        </m:e>
                        <m:sub>
                          <m:r>
                            <a:rPr lang="cs-CZ" sz="2800" b="1" i="1" smtClean="0">
                              <a:solidFill>
                                <a:srgbClr val="FF0000"/>
                              </a:solidFill>
                              <a:latin typeface="Cambria Math"/>
                              <a:ea typeface="Cambria Math"/>
                              <a:cs typeface="Times New Roman CE" panose="02020603050405020304" pitchFamily="18" charset="0"/>
                            </a:rPr>
                            <m:t>𝟎</m:t>
                          </m:r>
                        </m:sub>
                      </m:sSub>
                      <m:d>
                        <m:dPr>
                          <m:ctrlPr>
                            <a:rPr lang="cs-CZ" sz="2800" b="1" i="1" smtClean="0">
                              <a:solidFill>
                                <a:srgbClr val="FF0000"/>
                              </a:solidFill>
                              <a:latin typeface="Cambria Math" panose="02040503050406030204" pitchFamily="18" charset="0"/>
                              <a:ea typeface="Cambria Math"/>
                              <a:cs typeface="Times New Roman CE" panose="02020603050405020304" pitchFamily="18" charset="0"/>
                            </a:rPr>
                          </m:ctrlPr>
                        </m:dPr>
                        <m:e>
                          <m:r>
                            <a:rPr lang="cs-CZ" sz="2800" b="1" i="1" smtClean="0">
                              <a:solidFill>
                                <a:srgbClr val="FF0000"/>
                              </a:solidFill>
                              <a:latin typeface="Cambria Math"/>
                              <a:ea typeface="Cambria Math"/>
                              <a:cs typeface="Times New Roman CE" panose="02020603050405020304" pitchFamily="18" charset="0"/>
                            </a:rPr>
                            <m:t>𝟏</m:t>
                          </m:r>
                          <m:r>
                            <a:rPr lang="cs-CZ" sz="2800" b="1" i="1" smtClean="0">
                              <a:solidFill>
                                <a:srgbClr val="FF0000"/>
                              </a:solidFill>
                              <a:latin typeface="Cambria Math"/>
                              <a:ea typeface="Cambria Math"/>
                              <a:cs typeface="Times New Roman CE" panose="02020603050405020304" pitchFamily="18" charset="0"/>
                            </a:rPr>
                            <m:t>+</m:t>
                          </m:r>
                          <m:r>
                            <a:rPr lang="cs-CZ" sz="2800" b="1" i="1" smtClean="0">
                              <a:solidFill>
                                <a:srgbClr val="FF0000"/>
                              </a:solidFill>
                              <a:latin typeface="Cambria Math"/>
                              <a:ea typeface="Cambria Math"/>
                              <a:cs typeface="Times New Roman CE" panose="02020603050405020304" pitchFamily="18" charset="0"/>
                            </a:rPr>
                            <m:t>𝜷</m:t>
                          </m:r>
                          <m:r>
                            <a:rPr lang="cs-CZ" sz="2800" b="1" i="1" smtClean="0">
                              <a:solidFill>
                                <a:srgbClr val="FF0000"/>
                              </a:solidFill>
                              <a:latin typeface="Cambria Math"/>
                              <a:ea typeface="Cambria Math"/>
                              <a:cs typeface="Times New Roman CE" panose="02020603050405020304" pitchFamily="18" charset="0"/>
                            </a:rPr>
                            <m:t>∆</m:t>
                          </m:r>
                          <m:r>
                            <a:rPr lang="cs-CZ" sz="2800" b="1" i="1" smtClean="0">
                              <a:solidFill>
                                <a:srgbClr val="FF0000"/>
                              </a:solidFill>
                              <a:latin typeface="Cambria Math"/>
                              <a:ea typeface="Cambria Math"/>
                              <a:cs typeface="Times New Roman CE" panose="02020603050405020304" pitchFamily="18" charset="0"/>
                            </a:rPr>
                            <m:t>𝑻</m:t>
                          </m:r>
                        </m:e>
                      </m:d>
                    </m:oMath>
                  </m:oMathPara>
                </a14:m>
                <a:endParaRPr lang="cs-CZ" sz="2800" dirty="0"/>
              </a:p>
            </p:txBody>
          </p:sp>
        </mc:Choice>
        <mc:Fallback xmlns="">
          <p:sp>
            <p:nvSpPr>
              <p:cNvPr id="2" name="TextovéPole 1"/>
              <p:cNvSpPr txBox="1">
                <a:spLocks noRot="1" noChangeAspect="1" noMove="1" noResize="1" noEditPoints="1" noAdjustHandles="1" noChangeArrowheads="1" noChangeShapeType="1" noTextEdit="1"/>
              </p:cNvSpPr>
              <p:nvPr/>
            </p:nvSpPr>
            <p:spPr>
              <a:xfrm>
                <a:off x="5694277" y="2194977"/>
                <a:ext cx="2988639" cy="549757"/>
              </a:xfrm>
              <a:prstGeom prst="rect">
                <a:avLst/>
              </a:prstGeom>
              <a:blipFill rotWithShape="1">
                <a:blip r:embed="rId3"/>
                <a:stretch>
                  <a:fillRect/>
                </a:stretch>
              </a:blipFill>
            </p:spPr>
            <p:txBody>
              <a:bodyPr/>
              <a:lstStyle/>
              <a:p>
                <a:r>
                  <a:rPr lang="cs-CZ">
                    <a:noFill/>
                  </a:rPr>
                  <a:t> </a:t>
                </a:r>
              </a:p>
            </p:txBody>
          </p:sp>
        </mc:Fallback>
      </mc:AlternateContent>
      <p:pic>
        <p:nvPicPr>
          <p:cNvPr id="8194" name="Picture 2" descr="Technik vysvětlil, jak který z hlavních parametrů motoru ovlivňuje jeho  výkon | Autoforum.cz"/>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0518"/>
          <a:stretch/>
        </p:blipFill>
        <p:spPr bwMode="auto">
          <a:xfrm>
            <a:off x="155575" y="3933056"/>
            <a:ext cx="3968190" cy="280831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inforcement for Concrete: How to reinforce concrete and why | RPO"/>
          <p:cNvPicPr>
            <a:picLocks noChangeAspect="1" noChangeArrowheads="1"/>
          </p:cNvPicPr>
          <p:nvPr/>
        </p:nvPicPr>
        <p:blipFill rotWithShape="1">
          <a:blip r:embed="rId5">
            <a:extLst>
              <a:ext uri="{28A0092B-C50C-407E-A947-70E740481C1C}">
                <a14:useLocalDpi xmlns:a14="http://schemas.microsoft.com/office/drawing/2010/main" val="0"/>
              </a:ext>
            </a:extLst>
          </a:blip>
          <a:srcRect l="6468"/>
          <a:stretch/>
        </p:blipFill>
        <p:spPr bwMode="auto">
          <a:xfrm>
            <a:off x="4320988" y="3915667"/>
            <a:ext cx="4700899" cy="2825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366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Odměrná baňka A, DURAN/H NZ-29/32+UZ-PE, 1000 ml | Odměrné baňky |INSET:  Med &amp; Lab"/>
          <p:cNvPicPr>
            <a:picLocks noChangeAspect="1" noChangeArrowheads="1"/>
          </p:cNvPicPr>
          <p:nvPr/>
        </p:nvPicPr>
        <p:blipFill rotWithShape="1">
          <a:blip r:embed="rId2">
            <a:extLst>
              <a:ext uri="{28A0092B-C50C-407E-A947-70E740481C1C}">
                <a14:useLocalDpi xmlns:a14="http://schemas.microsoft.com/office/drawing/2010/main" val="0"/>
              </a:ext>
            </a:extLst>
          </a:blip>
          <a:srcRect l="32054" r="31583"/>
          <a:stretch/>
        </p:blipFill>
        <p:spPr bwMode="auto">
          <a:xfrm>
            <a:off x="7740352" y="3379236"/>
            <a:ext cx="1234041" cy="3393723"/>
          </a:xfrm>
          <a:prstGeom prst="rect">
            <a:avLst/>
          </a:prstGeom>
          <a:noFill/>
          <a:extLst>
            <a:ext uri="{909E8E84-426E-40DD-AFC4-6F175D3DCCD1}">
              <a14:hiddenFill xmlns:a14="http://schemas.microsoft.com/office/drawing/2010/main">
                <a:solidFill>
                  <a:srgbClr val="FFFFFF"/>
                </a:solidFill>
              </a14:hiddenFill>
            </a:ext>
          </a:extLst>
        </p:spPr>
      </p:pic>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2</a:t>
            </a:r>
            <a:r>
              <a:rPr lang="cs-CZ" sz="4000" dirty="0" smtClean="0"/>
              <a:t>. </a:t>
            </a:r>
            <a:r>
              <a:rPr lang="cs-CZ" sz="4000" dirty="0"/>
              <a:t>Struktura a vlastnosti </a:t>
            </a:r>
            <a:r>
              <a:rPr lang="cs-CZ" sz="4000" dirty="0" smtClean="0"/>
              <a:t>pevných látek</a:t>
            </a:r>
            <a:endParaRPr lang="cs-CZ" sz="4000" dirty="0"/>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2.6 Teplotní roztažnost pevných látek</a:t>
            </a:r>
            <a:endParaRPr lang="cs-CZ" sz="2800" dirty="0">
              <a:solidFill>
                <a:srgbClr val="FF0000"/>
              </a:solidFill>
            </a:endParaRPr>
          </a:p>
        </p:txBody>
      </p:sp>
      <p:sp>
        <p:nvSpPr>
          <p:cNvPr id="8" name="Obdélník 7"/>
          <p:cNvSpPr/>
          <p:nvPr/>
        </p:nvSpPr>
        <p:spPr>
          <a:xfrm>
            <a:off x="7036" y="1455167"/>
            <a:ext cx="9136964" cy="461665"/>
          </a:xfrm>
          <a:prstGeom prst="rect">
            <a:avLst/>
          </a:prstGeom>
        </p:spPr>
        <p:txBody>
          <a:bodyPr wrap="square">
            <a:spAutoFit/>
          </a:bodyPr>
          <a:lstStyle/>
          <a:p>
            <a:r>
              <a:rPr lang="cs-CZ" sz="2400" b="1" dirty="0" smtClean="0">
                <a:solidFill>
                  <a:srgbClr val="00B0F0"/>
                </a:solidFill>
              </a:rPr>
              <a:t>Teplotní roztažnost v praxi</a:t>
            </a:r>
            <a:endParaRPr lang="cs-CZ" sz="2000" b="1" dirty="0"/>
          </a:p>
        </p:txBody>
      </p:sp>
      <p:sp>
        <p:nvSpPr>
          <p:cNvPr id="7" name="TextovéPole 6"/>
          <p:cNvSpPr txBox="1"/>
          <p:nvPr/>
        </p:nvSpPr>
        <p:spPr>
          <a:xfrm>
            <a:off x="0" y="1911360"/>
            <a:ext cx="9156612" cy="2308324"/>
          </a:xfrm>
          <a:prstGeom prst="rect">
            <a:avLst/>
          </a:prstGeom>
          <a:noFill/>
        </p:spPr>
        <p:txBody>
          <a:bodyPr wrap="square" rtlCol="0">
            <a:spAutoFit/>
          </a:bodyPr>
          <a:lstStyle/>
          <a:p>
            <a:pPr marL="285750" indent="-285750">
              <a:buFont typeface="Wingdings" panose="05000000000000000000" pitchFamily="2" charset="2"/>
              <a:buChar char="§"/>
            </a:pPr>
            <a:r>
              <a:rPr lang="cs-CZ" dirty="0">
                <a:cs typeface="Times New Roman CE" panose="02020603050405020304" pitchFamily="18" charset="0"/>
              </a:rPr>
              <a:t>m</a:t>
            </a:r>
            <a:r>
              <a:rPr lang="cs-CZ" dirty="0" smtClean="0">
                <a:cs typeface="Times New Roman CE" panose="02020603050405020304" pitchFamily="18" charset="0"/>
              </a:rPr>
              <a:t>ostní konstrukce – dilatační spáry</a:t>
            </a:r>
          </a:p>
          <a:p>
            <a:pPr marL="285750" indent="-285750">
              <a:buFont typeface="Wingdings" panose="05000000000000000000" pitchFamily="2" charset="2"/>
              <a:buChar char="§"/>
            </a:pPr>
            <a:r>
              <a:rPr lang="cs-CZ" dirty="0">
                <a:cs typeface="Times New Roman CE" panose="02020603050405020304" pitchFamily="18" charset="0"/>
              </a:rPr>
              <a:t>k</a:t>
            </a:r>
            <a:r>
              <a:rPr lang="cs-CZ" dirty="0" smtClean="0">
                <a:cs typeface="Times New Roman CE" panose="02020603050405020304" pitchFamily="18" charset="0"/>
              </a:rPr>
              <a:t>oleje</a:t>
            </a:r>
          </a:p>
          <a:p>
            <a:pPr marL="285750" indent="-285750">
              <a:buFont typeface="Wingdings" panose="05000000000000000000" pitchFamily="2" charset="2"/>
              <a:buChar char="§"/>
            </a:pPr>
            <a:r>
              <a:rPr lang="cs-CZ" dirty="0">
                <a:cs typeface="Times New Roman CE" panose="02020603050405020304" pitchFamily="18" charset="0"/>
              </a:rPr>
              <a:t>p</a:t>
            </a:r>
            <a:r>
              <a:rPr lang="cs-CZ" dirty="0" smtClean="0">
                <a:cs typeface="Times New Roman CE" panose="02020603050405020304" pitchFamily="18" charset="0"/>
              </a:rPr>
              <a:t>ísty motorů</a:t>
            </a:r>
          </a:p>
          <a:p>
            <a:pPr marL="285750" indent="-285750">
              <a:buFont typeface="Wingdings" panose="05000000000000000000" pitchFamily="2" charset="2"/>
              <a:buChar char="§"/>
            </a:pPr>
            <a:r>
              <a:rPr lang="cs-CZ" dirty="0">
                <a:cs typeface="Times New Roman CE" panose="02020603050405020304" pitchFamily="18" charset="0"/>
              </a:rPr>
              <a:t>e</a:t>
            </a:r>
            <a:r>
              <a:rPr lang="cs-CZ" dirty="0" smtClean="0">
                <a:cs typeface="Times New Roman CE" panose="02020603050405020304" pitchFamily="18" charset="0"/>
              </a:rPr>
              <a:t>lektrické vedení – průvěs</a:t>
            </a:r>
          </a:p>
          <a:p>
            <a:pPr marL="285750" indent="-285750">
              <a:buFont typeface="Wingdings" panose="05000000000000000000" pitchFamily="2" charset="2"/>
              <a:buChar char="§"/>
            </a:pPr>
            <a:r>
              <a:rPr lang="cs-CZ" dirty="0">
                <a:cs typeface="Times New Roman CE" panose="02020603050405020304" pitchFamily="18" charset="0"/>
              </a:rPr>
              <a:t>t</a:t>
            </a:r>
            <a:r>
              <a:rPr lang="cs-CZ" dirty="0" smtClean="0">
                <a:cs typeface="Times New Roman CE" panose="02020603050405020304" pitchFamily="18" charset="0"/>
              </a:rPr>
              <a:t>eplovodní potrubí</a:t>
            </a:r>
          </a:p>
          <a:p>
            <a:pPr marL="285750" indent="-285750">
              <a:buFont typeface="Wingdings" panose="05000000000000000000" pitchFamily="2" charset="2"/>
              <a:buChar char="§"/>
            </a:pPr>
            <a:r>
              <a:rPr lang="cs-CZ" dirty="0">
                <a:cs typeface="Times New Roman CE" panose="02020603050405020304" pitchFamily="18" charset="0"/>
              </a:rPr>
              <a:t>r</a:t>
            </a:r>
            <a:r>
              <a:rPr lang="cs-CZ" dirty="0" smtClean="0">
                <a:cs typeface="Times New Roman CE" panose="02020603050405020304" pitchFamily="18" charset="0"/>
              </a:rPr>
              <a:t>ůznorodé materiály (železobeton) – lze spojit jen při stejném </a:t>
            </a:r>
            <a:r>
              <a:rPr lang="cs-CZ" dirty="0" smtClean="0">
                <a:cs typeface="Times New Roman CE" panose="02020603050405020304" pitchFamily="18" charset="0"/>
                <a:sym typeface="Symbol"/>
              </a:rPr>
              <a:t></a:t>
            </a:r>
          </a:p>
          <a:p>
            <a:pPr marL="285750" indent="-285750">
              <a:buFont typeface="Wingdings" panose="05000000000000000000" pitchFamily="2" charset="2"/>
              <a:buChar char="§"/>
            </a:pPr>
            <a:r>
              <a:rPr lang="cs-CZ" dirty="0">
                <a:cs typeface="Times New Roman CE" panose="02020603050405020304" pitchFamily="18" charset="0"/>
                <a:sym typeface="Symbol"/>
              </a:rPr>
              <a:t>d</a:t>
            </a:r>
            <a:r>
              <a:rPr lang="cs-CZ" dirty="0" smtClean="0">
                <a:cs typeface="Times New Roman CE" panose="02020603050405020304" pitchFamily="18" charset="0"/>
                <a:sym typeface="Symbol"/>
              </a:rPr>
              <a:t>élková a objemová měřidla – pipety, odměrné válce jsou kalibrované pro určitou teplotu</a:t>
            </a:r>
          </a:p>
          <a:p>
            <a:pPr marL="285750" indent="-285750">
              <a:buFont typeface="Wingdings" panose="05000000000000000000" pitchFamily="2" charset="2"/>
              <a:buChar char="§"/>
            </a:pPr>
            <a:r>
              <a:rPr lang="cs-CZ" dirty="0">
                <a:cs typeface="Times New Roman CE" panose="02020603050405020304" pitchFamily="18" charset="0"/>
                <a:sym typeface="Symbol"/>
              </a:rPr>
              <a:t>b</a:t>
            </a:r>
            <a:r>
              <a:rPr lang="cs-CZ" dirty="0" smtClean="0">
                <a:cs typeface="Times New Roman CE" panose="02020603050405020304" pitchFamily="18" charset="0"/>
                <a:sym typeface="Symbol"/>
              </a:rPr>
              <a:t>imetalový pásek – teploměry, tepelné pojistky, termostaty</a:t>
            </a:r>
            <a:endParaRPr lang="cs-CZ" dirty="0" smtClean="0">
              <a:cs typeface="Times New Roman CE" panose="02020603050405020304" pitchFamily="18" charset="0"/>
            </a:endParaRPr>
          </a:p>
        </p:txBody>
      </p:sp>
      <p:sp>
        <p:nvSpPr>
          <p:cNvPr id="3" name="AutoShape 4" descr="Galvanizzare Foto Stock, Galvanizzare Immagini | Depositph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8967" y="1472343"/>
            <a:ext cx="2675426" cy="1812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descr="Výměna teplovodních a horkovodních venkovních rozvodů v areálu AWT  Čechofrakt, a.s. - KOHUT Třinec - Plynařské a potrubářské prá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334" y="4293096"/>
            <a:ext cx="3701206" cy="2467470"/>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r="12945"/>
          <a:stretch/>
        </p:blipFill>
        <p:spPr bwMode="auto">
          <a:xfrm>
            <a:off x="3923928" y="4293096"/>
            <a:ext cx="3712752" cy="247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7895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Obrázek(14259335): Kapky vody na listu | Autor: Iroch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8596" y="3667844"/>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yzWeb - Superlehký dvacetní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192" y="1455167"/>
            <a:ext cx="4427429" cy="29819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5342" y="4510923"/>
            <a:ext cx="4938658" cy="230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3.1 Povrchová vrstva. Povrchová síla. Povrchové napětí</a:t>
            </a:r>
            <a:endParaRPr lang="cs-CZ" sz="2800" dirty="0">
              <a:solidFill>
                <a:srgbClr val="FF0000"/>
              </a:solidFill>
            </a:endParaRPr>
          </a:p>
        </p:txBody>
      </p:sp>
      <p:sp>
        <p:nvSpPr>
          <p:cNvPr id="8" name="Obdélník 7"/>
          <p:cNvSpPr/>
          <p:nvPr/>
        </p:nvSpPr>
        <p:spPr>
          <a:xfrm>
            <a:off x="7036" y="1455167"/>
            <a:ext cx="3916892" cy="461665"/>
          </a:xfrm>
          <a:prstGeom prst="rect">
            <a:avLst/>
          </a:prstGeom>
        </p:spPr>
        <p:txBody>
          <a:bodyPr wrap="square">
            <a:spAutoFit/>
          </a:bodyPr>
          <a:lstStyle/>
          <a:p>
            <a:r>
              <a:rPr lang="cs-CZ" sz="2400" b="1" dirty="0" smtClean="0">
                <a:solidFill>
                  <a:srgbClr val="00B0F0"/>
                </a:solidFill>
              </a:rPr>
              <a:t>Struktura kapalin</a:t>
            </a:r>
            <a:endParaRPr lang="cs-CZ" sz="2000" b="1" dirty="0"/>
          </a:p>
        </p:txBody>
      </p:sp>
      <p:sp>
        <p:nvSpPr>
          <p:cNvPr id="7" name="TextovéPole 6"/>
          <p:cNvSpPr txBox="1"/>
          <p:nvPr/>
        </p:nvSpPr>
        <p:spPr>
          <a:xfrm>
            <a:off x="107505" y="1911360"/>
            <a:ext cx="4559660" cy="1477328"/>
          </a:xfrm>
          <a:prstGeom prst="rect">
            <a:avLst/>
          </a:prstGeom>
          <a:noFill/>
        </p:spPr>
        <p:txBody>
          <a:bodyPr wrap="square" rtlCol="0">
            <a:spAutoFit/>
          </a:bodyPr>
          <a:lstStyle/>
          <a:p>
            <a:pPr marL="285750" indent="-285750" algn="just">
              <a:buFont typeface="Wingdings" panose="05000000000000000000" pitchFamily="2" charset="2"/>
              <a:buChar char="§"/>
            </a:pPr>
            <a:r>
              <a:rPr lang="cs-CZ" dirty="0" smtClean="0">
                <a:cs typeface="Times New Roman CE" panose="02020603050405020304" pitchFamily="18" charset="0"/>
              </a:rPr>
              <a:t>Struktura podobná amorfním látkám</a:t>
            </a:r>
          </a:p>
          <a:p>
            <a:pPr marL="285750" indent="-285750" algn="just">
              <a:buFont typeface="Wingdings" panose="05000000000000000000" pitchFamily="2" charset="2"/>
              <a:buChar char="§"/>
            </a:pPr>
            <a:r>
              <a:rPr lang="cs-CZ" b="1" dirty="0" smtClean="0">
                <a:solidFill>
                  <a:srgbClr val="FF0000"/>
                </a:solidFill>
                <a:cs typeface="Times New Roman CE" panose="02020603050405020304" pitchFamily="18" charset="0"/>
              </a:rPr>
              <a:t>Částice po dobu cca 1 </a:t>
            </a:r>
            <a:r>
              <a:rPr lang="cs-CZ" b="1" dirty="0" err="1" smtClean="0">
                <a:solidFill>
                  <a:srgbClr val="FF0000"/>
                </a:solidFill>
                <a:cs typeface="Times New Roman CE" panose="02020603050405020304" pitchFamily="18" charset="0"/>
              </a:rPr>
              <a:t>ns</a:t>
            </a:r>
            <a:r>
              <a:rPr lang="cs-CZ" b="1" dirty="0" smtClean="0">
                <a:solidFill>
                  <a:srgbClr val="FF0000"/>
                </a:solidFill>
                <a:cs typeface="Times New Roman CE" panose="02020603050405020304" pitchFamily="18" charset="0"/>
              </a:rPr>
              <a:t> kmitají kolem rovnovážné polohy</a:t>
            </a:r>
          </a:p>
          <a:p>
            <a:pPr marL="285750" indent="-285750" algn="just">
              <a:buFont typeface="Wingdings" panose="05000000000000000000" pitchFamily="2" charset="2"/>
              <a:buChar char="§"/>
            </a:pPr>
            <a:r>
              <a:rPr lang="cs-CZ" dirty="0" smtClean="0">
                <a:cs typeface="Times New Roman CE" panose="02020603050405020304" pitchFamily="18" charset="0"/>
              </a:rPr>
              <a:t>Střední vzdálenosti molekul srovnatelné </a:t>
            </a:r>
            <a:br>
              <a:rPr lang="cs-CZ" dirty="0" smtClean="0">
                <a:cs typeface="Times New Roman CE" panose="02020603050405020304" pitchFamily="18" charset="0"/>
              </a:rPr>
            </a:br>
            <a:r>
              <a:rPr lang="cs-CZ" dirty="0" smtClean="0">
                <a:cs typeface="Times New Roman CE" panose="02020603050405020304" pitchFamily="18" charset="0"/>
              </a:rPr>
              <a:t>s pevnými látkami – velké přitažlivé síly</a:t>
            </a:r>
          </a:p>
        </p:txBody>
      </p:sp>
      <p:sp>
        <p:nvSpPr>
          <p:cNvPr id="12" name="Obdélník 11"/>
          <p:cNvSpPr/>
          <p:nvPr/>
        </p:nvSpPr>
        <p:spPr>
          <a:xfrm>
            <a:off x="-2434" y="3393182"/>
            <a:ext cx="3270151" cy="461665"/>
          </a:xfrm>
          <a:prstGeom prst="rect">
            <a:avLst/>
          </a:prstGeom>
        </p:spPr>
        <p:txBody>
          <a:bodyPr wrap="square">
            <a:spAutoFit/>
          </a:bodyPr>
          <a:lstStyle/>
          <a:p>
            <a:r>
              <a:rPr lang="cs-CZ" sz="2400" b="1" dirty="0" smtClean="0">
                <a:solidFill>
                  <a:srgbClr val="00B0F0"/>
                </a:solidFill>
              </a:rPr>
              <a:t>Povrchová vrstva</a:t>
            </a:r>
            <a:endParaRPr lang="cs-CZ" sz="2000" b="1" dirty="0"/>
          </a:p>
        </p:txBody>
      </p:sp>
      <p:sp>
        <p:nvSpPr>
          <p:cNvPr id="13" name="TextovéPole 12"/>
          <p:cNvSpPr txBox="1"/>
          <p:nvPr/>
        </p:nvSpPr>
        <p:spPr>
          <a:xfrm>
            <a:off x="107504" y="3850353"/>
            <a:ext cx="4464496" cy="2862322"/>
          </a:xfrm>
          <a:prstGeom prst="rect">
            <a:avLst/>
          </a:prstGeom>
          <a:noFill/>
        </p:spPr>
        <p:txBody>
          <a:bodyPr wrap="square" rtlCol="0">
            <a:spAutoFit/>
          </a:bodyPr>
          <a:lstStyle/>
          <a:p>
            <a:pPr marL="285750" indent="-285750">
              <a:buFont typeface="Wingdings" panose="05000000000000000000" pitchFamily="2" charset="2"/>
              <a:buChar char="§"/>
            </a:pPr>
            <a:r>
              <a:rPr lang="cs-CZ" dirty="0">
                <a:cs typeface="Times New Roman CE" panose="02020603050405020304" pitchFamily="18" charset="0"/>
              </a:rPr>
              <a:t>c</a:t>
            </a:r>
            <a:r>
              <a:rPr lang="cs-CZ" dirty="0" smtClean="0">
                <a:cs typeface="Times New Roman CE" panose="02020603050405020304" pitchFamily="18" charset="0"/>
              </a:rPr>
              <a:t>hová se jako tenká pr</a:t>
            </a:r>
            <a:r>
              <a:rPr lang="cs-CZ" b="1" dirty="0" smtClean="0">
                <a:solidFill>
                  <a:srgbClr val="FFFF00"/>
                </a:solidFill>
                <a:cs typeface="Times New Roman CE" panose="02020603050405020304" pitchFamily="18" charset="0"/>
              </a:rPr>
              <a:t>užná blána</a:t>
            </a:r>
          </a:p>
          <a:p>
            <a:pPr marL="285750" indent="-285750">
              <a:buFont typeface="Wingdings" panose="05000000000000000000" pitchFamily="2" charset="2"/>
              <a:buChar char="§"/>
            </a:pPr>
            <a:r>
              <a:rPr lang="cs-CZ" b="1" dirty="0">
                <a:solidFill>
                  <a:srgbClr val="FF0000"/>
                </a:solidFill>
                <a:cs typeface="Times New Roman CE" panose="02020603050405020304" pitchFamily="18" charset="0"/>
              </a:rPr>
              <a:t>d</a:t>
            </a:r>
            <a:r>
              <a:rPr lang="cs-CZ" b="1" dirty="0" smtClean="0">
                <a:solidFill>
                  <a:srgbClr val="FF0000"/>
                </a:solidFill>
                <a:cs typeface="Times New Roman CE" panose="02020603050405020304" pitchFamily="18" charset="0"/>
              </a:rPr>
              <a:t>okáže udržet i tělesa </a:t>
            </a:r>
            <a:r>
              <a:rPr lang="cs-CZ" b="1" dirty="0" smtClean="0">
                <a:solidFill>
                  <a:schemeClr val="bg1"/>
                </a:solidFill>
                <a:cs typeface="Times New Roman CE" panose="02020603050405020304" pitchFamily="18" charset="0"/>
              </a:rPr>
              <a:t>o vyšší hustotě</a:t>
            </a:r>
          </a:p>
          <a:p>
            <a:pPr marL="285750" indent="-285750">
              <a:buFont typeface="Wingdings" panose="05000000000000000000" pitchFamily="2" charset="2"/>
              <a:buChar char="§"/>
            </a:pPr>
            <a:r>
              <a:rPr lang="cs-CZ" b="1" dirty="0">
                <a:solidFill>
                  <a:srgbClr val="FF0000"/>
                </a:solidFill>
                <a:cs typeface="Times New Roman CE" panose="02020603050405020304" pitchFamily="18" charset="0"/>
              </a:rPr>
              <a:t>s</a:t>
            </a:r>
            <a:r>
              <a:rPr lang="cs-CZ" b="1" dirty="0" smtClean="0">
                <a:solidFill>
                  <a:srgbClr val="FF0000"/>
                </a:solidFill>
                <a:cs typeface="Times New Roman CE" panose="02020603050405020304" pitchFamily="18" charset="0"/>
              </a:rPr>
              <a:t>féra molekulového pů</a:t>
            </a:r>
            <a:r>
              <a:rPr lang="cs-CZ" b="1" dirty="0" smtClean="0">
                <a:solidFill>
                  <a:schemeClr val="bg1"/>
                </a:solidFill>
                <a:cs typeface="Times New Roman CE" panose="02020603050405020304" pitchFamily="18" charset="0"/>
              </a:rPr>
              <a:t>sobení:</a:t>
            </a:r>
            <a:r>
              <a:rPr lang="cs-CZ" b="1" dirty="0" smtClean="0">
                <a:solidFill>
                  <a:srgbClr val="FF0000"/>
                </a:solidFill>
                <a:cs typeface="Times New Roman CE" panose="02020603050405020304" pitchFamily="18" charset="0"/>
              </a:rPr>
              <a:t> </a:t>
            </a:r>
            <a:br>
              <a:rPr lang="cs-CZ" b="1" dirty="0" smtClean="0">
                <a:solidFill>
                  <a:srgbClr val="FF0000"/>
                </a:solidFill>
                <a:cs typeface="Times New Roman CE" panose="02020603050405020304" pitchFamily="18" charset="0"/>
              </a:rPr>
            </a:br>
            <a:r>
              <a:rPr lang="cs-CZ" b="1" dirty="0" smtClean="0">
                <a:solidFill>
                  <a:srgbClr val="FF0000"/>
                </a:solidFill>
                <a:cs typeface="Times New Roman CE" panose="02020603050405020304" pitchFamily="18" charset="0"/>
              </a:rPr>
              <a:t>koule o </a:t>
            </a:r>
            <a:r>
              <a:rPr lang="cs-CZ" b="1" i="1" dirty="0" err="1" smtClean="0">
                <a:solidFill>
                  <a:srgbClr val="FF0000"/>
                </a:solidFill>
                <a:latin typeface="Times New Roman CE" panose="02020603050405020304" pitchFamily="18" charset="0"/>
                <a:cs typeface="Times New Roman CE" panose="02020603050405020304" pitchFamily="18" charset="0"/>
              </a:rPr>
              <a:t>r</a:t>
            </a:r>
            <a:r>
              <a:rPr lang="cs-CZ" b="1" baseline="-25000" dirty="0" err="1" smtClean="0">
                <a:solidFill>
                  <a:srgbClr val="FF0000"/>
                </a:solidFill>
                <a:latin typeface="Times New Roman CE" panose="02020603050405020304" pitchFamily="18" charset="0"/>
                <a:cs typeface="Times New Roman CE" panose="02020603050405020304" pitchFamily="18" charset="0"/>
              </a:rPr>
              <a:t>m</a:t>
            </a:r>
            <a:r>
              <a:rPr lang="cs-CZ" b="1" dirty="0" smtClean="0">
                <a:solidFill>
                  <a:srgbClr val="FF0000"/>
                </a:solidFill>
                <a:cs typeface="Times New Roman CE" panose="02020603050405020304" pitchFamily="18" charset="0"/>
              </a:rPr>
              <a:t> ≈ 1 </a:t>
            </a:r>
            <a:r>
              <a:rPr lang="cs-CZ" b="1" dirty="0" err="1" smtClean="0">
                <a:solidFill>
                  <a:srgbClr val="FF0000"/>
                </a:solidFill>
                <a:cs typeface="Times New Roman CE" panose="02020603050405020304" pitchFamily="18" charset="0"/>
              </a:rPr>
              <a:t>nm</a:t>
            </a:r>
            <a:endParaRPr lang="cs-CZ" b="1" dirty="0" smtClean="0">
              <a:solidFill>
                <a:srgbClr val="FF0000"/>
              </a:solidFill>
              <a:cs typeface="Times New Roman CE" panose="02020603050405020304" pitchFamily="18" charset="0"/>
            </a:endParaRPr>
          </a:p>
          <a:p>
            <a:pPr marL="285750" indent="-285750">
              <a:buFont typeface="Wingdings" panose="05000000000000000000" pitchFamily="2" charset="2"/>
              <a:buChar char="§"/>
            </a:pPr>
            <a:r>
              <a:rPr lang="cs-CZ" b="1" dirty="0" smtClean="0">
                <a:solidFill>
                  <a:srgbClr val="FF0000"/>
                </a:solidFill>
                <a:cs typeface="Times New Roman CE" panose="02020603050405020304" pitchFamily="18" charset="0"/>
              </a:rPr>
              <a:t>Povrchová vrstva: tvoř</a:t>
            </a:r>
            <a:r>
              <a:rPr lang="cs-CZ" b="1" dirty="0" smtClean="0">
                <a:solidFill>
                  <a:schemeClr val="bg1"/>
                </a:solidFill>
                <a:cs typeface="Times New Roman CE" panose="02020603050405020304" pitchFamily="18" charset="0"/>
              </a:rPr>
              <a:t>ena molekulami, </a:t>
            </a:r>
            <a:r>
              <a:rPr lang="cs-CZ" b="1" dirty="0" smtClean="0">
                <a:solidFill>
                  <a:srgbClr val="FF0000"/>
                </a:solidFill>
                <a:cs typeface="Times New Roman CE" panose="02020603050405020304" pitchFamily="18" charset="0"/>
              </a:rPr>
              <a:t>jejichž vzdálenost od v</a:t>
            </a:r>
            <a:r>
              <a:rPr lang="cs-CZ" b="1" dirty="0" smtClean="0">
                <a:solidFill>
                  <a:schemeClr val="bg1"/>
                </a:solidFill>
                <a:cs typeface="Times New Roman CE" panose="02020603050405020304" pitchFamily="18" charset="0"/>
              </a:rPr>
              <a:t>olného povrchu</a:t>
            </a:r>
            <a:r>
              <a:rPr lang="cs-CZ" b="1" dirty="0" smtClean="0">
                <a:solidFill>
                  <a:srgbClr val="FF0000"/>
                </a:solidFill>
                <a:cs typeface="Times New Roman CE" panose="02020603050405020304" pitchFamily="18" charset="0"/>
              </a:rPr>
              <a:t> kapaliny je &lt; </a:t>
            </a:r>
            <a:r>
              <a:rPr lang="cs-CZ" b="1" i="1" dirty="0" err="1" smtClean="0">
                <a:solidFill>
                  <a:srgbClr val="FF0000"/>
                </a:solidFill>
                <a:latin typeface="Times New Roman CE" panose="02020603050405020304" pitchFamily="18" charset="0"/>
                <a:cs typeface="Times New Roman CE" panose="02020603050405020304" pitchFamily="18" charset="0"/>
              </a:rPr>
              <a:t>r</a:t>
            </a:r>
            <a:r>
              <a:rPr lang="cs-CZ" b="1" baseline="-25000" dirty="0" err="1" smtClean="0">
                <a:solidFill>
                  <a:srgbClr val="FF0000"/>
                </a:solidFill>
                <a:latin typeface="Times New Roman CE" panose="02020603050405020304" pitchFamily="18" charset="0"/>
                <a:cs typeface="Times New Roman CE" panose="02020603050405020304" pitchFamily="18" charset="0"/>
              </a:rPr>
              <a:t>m</a:t>
            </a:r>
            <a:endParaRPr lang="cs-CZ" b="1" baseline="-25000" dirty="0" smtClean="0">
              <a:solidFill>
                <a:srgbClr val="FF0000"/>
              </a:solidFill>
              <a:latin typeface="Times New Roman CE" panose="02020603050405020304" pitchFamily="18" charset="0"/>
              <a:cs typeface="Times New Roman CE" panose="02020603050405020304" pitchFamily="18" charset="0"/>
            </a:endParaRPr>
          </a:p>
          <a:p>
            <a:pPr marL="285750" indent="-285750">
              <a:buFont typeface="Wingdings" panose="05000000000000000000" pitchFamily="2" charset="2"/>
              <a:buChar char="§"/>
            </a:pPr>
            <a:r>
              <a:rPr lang="cs-CZ" b="1" dirty="0" smtClean="0">
                <a:solidFill>
                  <a:srgbClr val="FF0000"/>
                </a:solidFill>
                <a:cs typeface="Times New Roman CE" panose="02020603050405020304" pitchFamily="18" charset="0"/>
              </a:rPr>
              <a:t>povrchová energie – k</a:t>
            </a:r>
            <a:r>
              <a:rPr lang="cs-CZ" b="1" dirty="0" smtClean="0">
                <a:solidFill>
                  <a:schemeClr val="bg1"/>
                </a:solidFill>
                <a:cs typeface="Times New Roman CE" panose="02020603050405020304" pitchFamily="18" charset="0"/>
              </a:rPr>
              <a:t>apky mají kulový</a:t>
            </a:r>
            <a:r>
              <a:rPr lang="cs-CZ" b="1" dirty="0" smtClean="0">
                <a:solidFill>
                  <a:srgbClr val="FF0000"/>
                </a:solidFill>
                <a:cs typeface="Times New Roman CE" panose="02020603050405020304" pitchFamily="18" charset="0"/>
              </a:rPr>
              <a:t> tvar – pro daný objem </a:t>
            </a:r>
            <a:r>
              <a:rPr lang="cs-CZ" b="1" dirty="0" smtClean="0">
                <a:solidFill>
                  <a:schemeClr val="bg1"/>
                </a:solidFill>
                <a:cs typeface="Times New Roman CE" panose="02020603050405020304" pitchFamily="18" charset="0"/>
              </a:rPr>
              <a:t>má koule nejme</a:t>
            </a:r>
            <a:r>
              <a:rPr lang="cs-CZ" b="1" dirty="0" smtClean="0">
                <a:solidFill>
                  <a:srgbClr val="FF0000"/>
                </a:solidFill>
                <a:cs typeface="Times New Roman CE" panose="02020603050405020304" pitchFamily="18" charset="0"/>
              </a:rPr>
              <a:t>nší povrch ze všech těles</a:t>
            </a:r>
          </a:p>
        </p:txBody>
      </p:sp>
    </p:spTree>
    <p:extLst>
      <p:ext uri="{BB962C8B-B14F-4D97-AF65-F5344CB8AC3E}">
        <p14:creationId xmlns:p14="http://schemas.microsoft.com/office/powerpoint/2010/main" val="2179451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1. Struktura a vlastnosti plynů</a:t>
            </a: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1.2 Střední kvadratická rychlost</a:t>
            </a:r>
            <a:endParaRPr lang="cs-CZ" sz="2800" dirty="0">
              <a:solidFill>
                <a:srgbClr val="FF0000"/>
              </a:solidFill>
            </a:endParaRPr>
          </a:p>
        </p:txBody>
      </p:sp>
      <p:sp>
        <p:nvSpPr>
          <p:cNvPr id="17" name="Obdélník 16"/>
          <p:cNvSpPr/>
          <p:nvPr/>
        </p:nvSpPr>
        <p:spPr>
          <a:xfrm>
            <a:off x="0" y="1492404"/>
            <a:ext cx="9036496" cy="461665"/>
          </a:xfrm>
          <a:prstGeom prst="rect">
            <a:avLst/>
          </a:prstGeom>
        </p:spPr>
        <p:txBody>
          <a:bodyPr wrap="square">
            <a:spAutoFit/>
          </a:bodyPr>
          <a:lstStyle/>
          <a:p>
            <a:r>
              <a:rPr lang="cs-CZ" sz="2400" b="1" dirty="0" smtClean="0">
                <a:solidFill>
                  <a:srgbClr val="00B0F0"/>
                </a:solidFill>
              </a:rPr>
              <a:t>Rozdělení molekul plynu podle rychlostí</a:t>
            </a:r>
            <a:endParaRPr lang="cs-CZ" sz="2000" b="1" dirty="0"/>
          </a:p>
        </p:txBody>
      </p:sp>
      <p:pic>
        <p:nvPicPr>
          <p:cNvPr id="3" name="Obrázek 2"/>
          <p:cNvPicPr>
            <a:picLocks noChangeAspect="1"/>
          </p:cNvPicPr>
          <p:nvPr/>
        </p:nvPicPr>
        <p:blipFill>
          <a:blip r:embed="rId2"/>
          <a:stretch>
            <a:fillRect/>
          </a:stretch>
        </p:blipFill>
        <p:spPr>
          <a:xfrm>
            <a:off x="0" y="1974130"/>
            <a:ext cx="5577383" cy="4288585"/>
          </a:xfrm>
          <a:prstGeom prst="rect">
            <a:avLst/>
          </a:prstGeom>
        </p:spPr>
      </p:pic>
      <p:sp>
        <p:nvSpPr>
          <p:cNvPr id="4" name="TextovéPole 3"/>
          <p:cNvSpPr txBox="1"/>
          <p:nvPr/>
        </p:nvSpPr>
        <p:spPr>
          <a:xfrm>
            <a:off x="700459" y="6262715"/>
            <a:ext cx="4176464" cy="461665"/>
          </a:xfrm>
          <a:prstGeom prst="rect">
            <a:avLst/>
          </a:prstGeom>
          <a:noFill/>
        </p:spPr>
        <p:txBody>
          <a:bodyPr wrap="square" rtlCol="0">
            <a:spAutoFit/>
          </a:bodyPr>
          <a:lstStyle/>
          <a:p>
            <a:r>
              <a:rPr lang="cs-CZ" sz="2400" b="1" dirty="0" smtClean="0">
                <a:solidFill>
                  <a:srgbClr val="FF0000"/>
                </a:solidFill>
              </a:rPr>
              <a:t>Maxwellovo rozdělení rychlostí</a:t>
            </a:r>
            <a:endParaRPr lang="cs-CZ" sz="2400" b="1" dirty="0">
              <a:solidFill>
                <a:srgbClr val="FF0000"/>
              </a:solidFill>
            </a:endParaRPr>
          </a:p>
        </p:txBody>
      </p:sp>
      <mc:AlternateContent xmlns:mc="http://schemas.openxmlformats.org/markup-compatibility/2006" xmlns:a14="http://schemas.microsoft.com/office/drawing/2010/main">
        <mc:Choice Requires="a14">
          <p:sp>
            <p:nvSpPr>
              <p:cNvPr id="5" name="TextovéPole 4"/>
              <p:cNvSpPr txBox="1"/>
              <p:nvPr/>
            </p:nvSpPr>
            <p:spPr>
              <a:xfrm>
                <a:off x="5577383" y="1954069"/>
                <a:ext cx="3459113" cy="2766848"/>
              </a:xfrm>
              <a:prstGeom prst="rect">
                <a:avLst/>
              </a:prstGeom>
              <a:noFill/>
            </p:spPr>
            <p:txBody>
              <a:bodyPr wrap="square" rtlCol="0">
                <a:spAutoFit/>
              </a:bodyPr>
              <a:lstStyle/>
              <a:p>
                <a:pPr marL="285750" indent="-285750">
                  <a:buFont typeface="Wingdings" panose="05000000000000000000" pitchFamily="2" charset="2"/>
                  <a:buChar char="§"/>
                </a:pPr>
                <a:r>
                  <a:rPr lang="cs-CZ" sz="2400" dirty="0" smtClean="0"/>
                  <a:t>Závislost počtu částic </a:t>
                </a:r>
                <a:r>
                  <a:rPr lang="cs-CZ" sz="2400" i="1" dirty="0" smtClean="0">
                    <a:latin typeface="Times New Roman CE" panose="02020603050405020304" pitchFamily="18" charset="0"/>
                    <a:cs typeface="Times New Roman CE" panose="02020603050405020304" pitchFamily="18" charset="0"/>
                  </a:rPr>
                  <a:t>N</a:t>
                </a:r>
                <a:r>
                  <a:rPr lang="cs-CZ" sz="2400" dirty="0" smtClean="0"/>
                  <a:t> na rychlosti </a:t>
                </a:r>
                <a:r>
                  <a:rPr lang="cs-CZ" sz="2400" i="1" dirty="0" smtClean="0">
                    <a:latin typeface="Times New Roman CE" panose="02020603050405020304" pitchFamily="18" charset="0"/>
                    <a:cs typeface="Times New Roman CE" panose="02020603050405020304" pitchFamily="18" charset="0"/>
                  </a:rPr>
                  <a:t>v</a:t>
                </a:r>
              </a:p>
              <a:p>
                <a:pPr marL="285750" indent="-285750">
                  <a:buFont typeface="Wingdings" panose="05000000000000000000" pitchFamily="2" charset="2"/>
                  <a:buChar char="§"/>
                </a:pPr>
                <a:r>
                  <a:rPr lang="cs-CZ" sz="2400" b="1" dirty="0" smtClean="0">
                    <a:solidFill>
                      <a:srgbClr val="FF0000"/>
                    </a:solidFill>
                  </a:rPr>
                  <a:t>Rychlost</a:t>
                </a:r>
                <a:r>
                  <a:rPr lang="cs-CZ" sz="2400" dirty="0" smtClean="0"/>
                  <a:t> – </a:t>
                </a:r>
                <a:r>
                  <a:rPr lang="cs-CZ" sz="2400" b="1" dirty="0" smtClean="0">
                    <a:solidFill>
                      <a:srgbClr val="FF0000"/>
                    </a:solidFill>
                  </a:rPr>
                  <a:t>statistická náhodná veličina</a:t>
                </a:r>
              </a:p>
              <a:p>
                <a:pPr marL="285750" indent="-285750">
                  <a:buFont typeface="Wingdings" panose="05000000000000000000" pitchFamily="2" charset="2"/>
                  <a:buChar char="§"/>
                </a:pPr>
                <a14:m>
                  <m:oMath xmlns:m="http://schemas.openxmlformats.org/officeDocument/2006/math">
                    <m:r>
                      <a:rPr lang="cs-CZ" sz="2400" b="1" i="1" smtClean="0">
                        <a:solidFill>
                          <a:srgbClr val="FF0000"/>
                        </a:solidFill>
                        <a:latin typeface="Cambria Math" panose="02040503050406030204" pitchFamily="18" charset="0"/>
                      </a:rPr>
                      <m:t>𝒗</m:t>
                    </m:r>
                    <m:r>
                      <a:rPr lang="cs-CZ" sz="2400" b="1" i="1" smtClean="0">
                        <a:solidFill>
                          <a:srgbClr val="FF0000"/>
                        </a:solidFill>
                        <a:latin typeface="Cambria Math" panose="02040503050406030204" pitchFamily="18" charset="0"/>
                      </a:rPr>
                      <m:t> ~ </m:t>
                    </m:r>
                    <m:r>
                      <a:rPr lang="cs-CZ" sz="2400" b="1" i="1" smtClean="0">
                        <a:solidFill>
                          <a:srgbClr val="FF0000"/>
                        </a:solidFill>
                        <a:latin typeface="Cambria Math" panose="02040503050406030204" pitchFamily="18" charset="0"/>
                        <a:ea typeface="Cambria Math" panose="02040503050406030204" pitchFamily="18" charset="0"/>
                      </a:rPr>
                      <m:t>𝟏</m:t>
                    </m:r>
                    <m:sSup>
                      <m:sSupPr>
                        <m:ctrlPr>
                          <a:rPr lang="cs-CZ" sz="2400" b="1" i="1" smtClean="0">
                            <a:solidFill>
                              <a:srgbClr val="FF0000"/>
                            </a:solidFill>
                            <a:latin typeface="Cambria Math" panose="02040503050406030204" pitchFamily="18" charset="0"/>
                            <a:ea typeface="Cambria Math" panose="02040503050406030204" pitchFamily="18" charset="0"/>
                          </a:rPr>
                        </m:ctrlPr>
                      </m:sSupPr>
                      <m:e>
                        <m:r>
                          <a:rPr lang="cs-CZ" sz="2400" b="1" i="1" smtClean="0">
                            <a:solidFill>
                              <a:srgbClr val="FF0000"/>
                            </a:solidFill>
                            <a:latin typeface="Cambria Math" panose="02040503050406030204" pitchFamily="18" charset="0"/>
                            <a:ea typeface="Cambria Math" panose="02040503050406030204" pitchFamily="18" charset="0"/>
                          </a:rPr>
                          <m:t>𝟎</m:t>
                        </m:r>
                      </m:e>
                      <m:sup>
                        <m:r>
                          <a:rPr lang="cs-CZ" sz="2400" b="1" i="1" smtClean="0">
                            <a:solidFill>
                              <a:srgbClr val="FF0000"/>
                            </a:solidFill>
                            <a:latin typeface="Cambria Math" panose="02040503050406030204" pitchFamily="18" charset="0"/>
                            <a:ea typeface="Cambria Math" panose="02040503050406030204" pitchFamily="18" charset="0"/>
                          </a:rPr>
                          <m:t>𝟐</m:t>
                        </m:r>
                      </m:sup>
                    </m:sSup>
                  </m:oMath>
                </a14:m>
                <a:r>
                  <a:rPr lang="cs-CZ" sz="2400" b="1" dirty="0" smtClean="0">
                    <a:solidFill>
                      <a:srgbClr val="FF0000"/>
                    </a:solidFill>
                  </a:rPr>
                  <a:t> m/s</a:t>
                </a:r>
              </a:p>
              <a:p>
                <a:pPr marL="285750" indent="-285750">
                  <a:buFont typeface="Wingdings" panose="05000000000000000000" pitchFamily="2" charset="2"/>
                  <a:buChar char="§"/>
                </a:pPr>
                <a:r>
                  <a:rPr lang="cs-CZ" sz="2400" dirty="0" smtClean="0"/>
                  <a:t>Počáteční podmínky ovlivňují konečný stav</a:t>
                </a:r>
                <a:endParaRPr lang="cs-CZ" sz="2400" dirty="0"/>
              </a:p>
            </p:txBody>
          </p:sp>
        </mc:Choice>
        <mc:Fallback xmlns="">
          <p:sp>
            <p:nvSpPr>
              <p:cNvPr id="5" name="TextovéPole 4"/>
              <p:cNvSpPr txBox="1">
                <a:spLocks noRot="1" noChangeAspect="1" noMove="1" noResize="1" noEditPoints="1" noAdjustHandles="1" noChangeArrowheads="1" noChangeShapeType="1" noTextEdit="1"/>
              </p:cNvSpPr>
              <p:nvPr/>
            </p:nvSpPr>
            <p:spPr>
              <a:xfrm>
                <a:off x="5577383" y="1954069"/>
                <a:ext cx="3459113" cy="2766848"/>
              </a:xfrm>
              <a:prstGeom prst="rect">
                <a:avLst/>
              </a:prstGeom>
              <a:blipFill>
                <a:blip r:embed="rId3"/>
                <a:stretch>
                  <a:fillRect l="-2469" t="-1987" b="-1325"/>
                </a:stretch>
              </a:blipFill>
            </p:spPr>
            <p:txBody>
              <a:bodyPr/>
              <a:lstStyle/>
              <a:p>
                <a:r>
                  <a:rPr lang="cs-CZ">
                    <a:noFill/>
                  </a:rPr>
                  <a:t> </a:t>
                </a:r>
              </a:p>
            </p:txBody>
          </p:sp>
        </mc:Fallback>
      </mc:AlternateContent>
    </p:spTree>
    <p:extLst>
      <p:ext uri="{BB962C8B-B14F-4D97-AF65-F5344CB8AC3E}">
        <p14:creationId xmlns:p14="http://schemas.microsoft.com/office/powerpoint/2010/main" val="1684606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0954" y="1472343"/>
            <a:ext cx="6019800"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3.1 Povrchová vrstva. Povrchová síla. Povrchové napětí</a:t>
            </a:r>
            <a:endParaRPr lang="cs-CZ" sz="2800" dirty="0">
              <a:solidFill>
                <a:srgbClr val="FF0000"/>
              </a:solidFill>
            </a:endParaRPr>
          </a:p>
        </p:txBody>
      </p:sp>
      <p:sp>
        <p:nvSpPr>
          <p:cNvPr id="8" name="Obdélník 7"/>
          <p:cNvSpPr/>
          <p:nvPr/>
        </p:nvSpPr>
        <p:spPr>
          <a:xfrm>
            <a:off x="7036" y="1455167"/>
            <a:ext cx="3916892" cy="461665"/>
          </a:xfrm>
          <a:prstGeom prst="rect">
            <a:avLst/>
          </a:prstGeom>
        </p:spPr>
        <p:txBody>
          <a:bodyPr wrap="square">
            <a:spAutoFit/>
          </a:bodyPr>
          <a:lstStyle/>
          <a:p>
            <a:r>
              <a:rPr lang="cs-CZ" sz="2400" b="1" dirty="0" smtClean="0">
                <a:solidFill>
                  <a:srgbClr val="00B0F0"/>
                </a:solidFill>
              </a:rPr>
              <a:t>Povrchová síla – </a:t>
            </a:r>
            <a:r>
              <a:rPr lang="cs-CZ" sz="2400" b="1" i="1" dirty="0" smtClean="0">
                <a:solidFill>
                  <a:srgbClr val="FF0000"/>
                </a:solidFill>
                <a:latin typeface="Times New Roman CE" panose="02020603050405020304" pitchFamily="18" charset="0"/>
                <a:cs typeface="Times New Roman CE" panose="02020603050405020304" pitchFamily="18" charset="0"/>
              </a:rPr>
              <a:t>F</a:t>
            </a:r>
            <a:r>
              <a:rPr lang="cs-CZ" sz="2400" b="1" baseline="-25000" dirty="0" smtClean="0">
                <a:solidFill>
                  <a:srgbClr val="FF0000"/>
                </a:solidFill>
                <a:latin typeface="Times New Roman CE" panose="02020603050405020304" pitchFamily="18" charset="0"/>
                <a:cs typeface="Times New Roman CE" panose="02020603050405020304" pitchFamily="18" charset="0"/>
              </a:rPr>
              <a:t>p</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7" name="TextovéPole 6"/>
          <p:cNvSpPr txBox="1"/>
          <p:nvPr/>
        </p:nvSpPr>
        <p:spPr>
          <a:xfrm>
            <a:off x="107504" y="1911360"/>
            <a:ext cx="6840760" cy="1477328"/>
          </a:xfrm>
          <a:prstGeom prst="rect">
            <a:avLst/>
          </a:prstGeom>
          <a:noFill/>
        </p:spPr>
        <p:txBody>
          <a:bodyPr wrap="square" rtlCol="0">
            <a:spAutoFit/>
          </a:bodyPr>
          <a:lstStyle/>
          <a:p>
            <a:pPr marL="285750" indent="-285750" algn="just">
              <a:buFont typeface="Wingdings" panose="05000000000000000000" pitchFamily="2" charset="2"/>
              <a:buChar char="§"/>
            </a:pPr>
            <a:r>
              <a:rPr lang="cs-CZ" dirty="0">
                <a:cs typeface="Times New Roman CE" panose="02020603050405020304" pitchFamily="18" charset="0"/>
              </a:rPr>
              <a:t>e</a:t>
            </a:r>
            <a:r>
              <a:rPr lang="cs-CZ" dirty="0" smtClean="0">
                <a:cs typeface="Times New Roman CE" panose="02020603050405020304" pitchFamily="18" charset="0"/>
              </a:rPr>
              <a:t>xperiment</a:t>
            </a:r>
            <a:r>
              <a:rPr lang="cs-CZ" dirty="0">
                <a:cs typeface="Times New Roman CE" panose="02020603050405020304" pitchFamily="18" charset="0"/>
              </a:rPr>
              <a:t>: </a:t>
            </a:r>
            <a:r>
              <a:rPr lang="cs-CZ" dirty="0">
                <a:cs typeface="Times New Roman CE" panose="02020603050405020304" pitchFamily="18" charset="0"/>
                <a:hlinkClick r:id="rId3"/>
              </a:rPr>
              <a:t>https://</a:t>
            </a:r>
            <a:r>
              <a:rPr lang="cs-CZ" dirty="0" smtClean="0">
                <a:cs typeface="Times New Roman CE" panose="02020603050405020304" pitchFamily="18" charset="0"/>
                <a:hlinkClick r:id="rId3"/>
              </a:rPr>
              <a:t>www.youtube.com/watch?v=EUe8azCaUu4</a:t>
            </a:r>
            <a:r>
              <a:rPr lang="cs-CZ" dirty="0" smtClean="0">
                <a:cs typeface="Times New Roman CE" panose="02020603050405020304" pitchFamily="18" charset="0"/>
              </a:rPr>
              <a:t> </a:t>
            </a:r>
          </a:p>
          <a:p>
            <a:pPr marL="285750" indent="-285750">
              <a:buFont typeface="Wingdings" panose="05000000000000000000" pitchFamily="2" charset="2"/>
              <a:buChar char="§"/>
            </a:pPr>
            <a:r>
              <a:rPr lang="cs-CZ" dirty="0">
                <a:cs typeface="Times New Roman CE" panose="02020603050405020304" pitchFamily="18" charset="0"/>
              </a:rPr>
              <a:t>t</a:t>
            </a:r>
            <a:r>
              <a:rPr lang="cs-CZ" dirty="0" smtClean="0">
                <a:cs typeface="Times New Roman CE" panose="02020603050405020304" pitchFamily="18" charset="0"/>
              </a:rPr>
              <a:t>íhová síla závaží je v rovnováze</a:t>
            </a:r>
            <a:br>
              <a:rPr lang="cs-CZ" dirty="0" smtClean="0">
                <a:cs typeface="Times New Roman CE" panose="02020603050405020304" pitchFamily="18" charset="0"/>
              </a:rPr>
            </a:br>
            <a:r>
              <a:rPr lang="cs-CZ" dirty="0" smtClean="0">
                <a:cs typeface="Times New Roman CE" panose="02020603050405020304" pitchFamily="18" charset="0"/>
              </a:rPr>
              <a:t> se 2 povrchovými silami blány</a:t>
            </a:r>
          </a:p>
          <a:p>
            <a:pPr marL="285750" indent="-285750">
              <a:buFont typeface="Wingdings" panose="05000000000000000000" pitchFamily="2" charset="2"/>
              <a:buChar char="§"/>
            </a:pPr>
            <a:r>
              <a:rPr lang="cs-CZ" dirty="0">
                <a:cs typeface="Times New Roman CE" panose="02020603050405020304" pitchFamily="18" charset="0"/>
              </a:rPr>
              <a:t>s</a:t>
            </a:r>
            <a:r>
              <a:rPr lang="cs-CZ" dirty="0" smtClean="0">
                <a:cs typeface="Times New Roman CE" panose="02020603050405020304" pitchFamily="18" charset="0"/>
              </a:rPr>
              <a:t>íla leží v povrchu kapaliny</a:t>
            </a:r>
          </a:p>
          <a:p>
            <a:pPr marL="285750" indent="-285750">
              <a:buFont typeface="Wingdings" panose="05000000000000000000" pitchFamily="2" charset="2"/>
              <a:buChar char="§"/>
            </a:pPr>
            <a:r>
              <a:rPr lang="cs-CZ" dirty="0">
                <a:cs typeface="Times New Roman CE" panose="02020603050405020304" pitchFamily="18" charset="0"/>
              </a:rPr>
              <a:t>b</a:t>
            </a:r>
            <a:r>
              <a:rPr lang="cs-CZ" dirty="0" smtClean="0">
                <a:cs typeface="Times New Roman CE" panose="02020603050405020304" pitchFamily="18" charset="0"/>
              </a:rPr>
              <a:t>lána má </a:t>
            </a:r>
            <a:r>
              <a:rPr lang="cs-CZ" b="1" dirty="0" smtClean="0">
                <a:cs typeface="Times New Roman CE" panose="02020603050405020304" pitchFamily="18" charset="0"/>
              </a:rPr>
              <a:t>dva povrchy</a:t>
            </a:r>
          </a:p>
        </p:txBody>
      </p:sp>
      <p:cxnSp>
        <p:nvCxnSpPr>
          <p:cNvPr id="3" name="Přímá spojnice se šipkou 2"/>
          <p:cNvCxnSpPr/>
          <p:nvPr/>
        </p:nvCxnSpPr>
        <p:spPr>
          <a:xfrm>
            <a:off x="7740352" y="3212976"/>
            <a:ext cx="0" cy="9361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Přímá spojnice se šipkou 13"/>
          <p:cNvCxnSpPr>
            <a:endCxn id="4" idx="1"/>
          </p:cNvCxnSpPr>
          <p:nvPr/>
        </p:nvCxnSpPr>
        <p:spPr>
          <a:xfrm flipV="1">
            <a:off x="7740352" y="2748744"/>
            <a:ext cx="0" cy="4680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ovéPole 3"/>
          <p:cNvSpPr txBox="1"/>
          <p:nvPr/>
        </p:nvSpPr>
        <p:spPr>
          <a:xfrm>
            <a:off x="7740352" y="2517911"/>
            <a:ext cx="576064" cy="461665"/>
          </a:xfrm>
          <a:prstGeom prst="rect">
            <a:avLst/>
          </a:prstGeom>
          <a:noFill/>
        </p:spPr>
        <p:txBody>
          <a:bodyPr wrap="square" rtlCol="0">
            <a:spAutoFit/>
          </a:bodyPr>
          <a:lstStyle/>
          <a:p>
            <a:r>
              <a:rPr lang="cs-CZ" sz="2400" b="1" i="1" dirty="0" smtClean="0">
                <a:solidFill>
                  <a:srgbClr val="FF0000"/>
                </a:solidFill>
                <a:latin typeface="Times New Roman CE" panose="02020603050405020304" pitchFamily="18" charset="0"/>
                <a:cs typeface="Times New Roman CE" panose="02020603050405020304" pitchFamily="18" charset="0"/>
              </a:rPr>
              <a:t>F</a:t>
            </a:r>
            <a:r>
              <a:rPr lang="cs-CZ" sz="2400" b="1" baseline="-25000" dirty="0" smtClean="0">
                <a:solidFill>
                  <a:srgbClr val="FF0000"/>
                </a:solidFill>
                <a:latin typeface="Times New Roman CE" panose="02020603050405020304" pitchFamily="18" charset="0"/>
                <a:cs typeface="Times New Roman CE" panose="02020603050405020304" pitchFamily="18" charset="0"/>
              </a:rPr>
              <a:t>p</a:t>
            </a:r>
            <a:endParaRPr lang="cs-CZ" sz="24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7" name="TextovéPole 16"/>
          <p:cNvSpPr txBox="1"/>
          <p:nvPr/>
        </p:nvSpPr>
        <p:spPr>
          <a:xfrm>
            <a:off x="7812360" y="3450195"/>
            <a:ext cx="576064" cy="461665"/>
          </a:xfrm>
          <a:prstGeom prst="rect">
            <a:avLst/>
          </a:prstGeom>
          <a:noFill/>
        </p:spPr>
        <p:txBody>
          <a:bodyPr wrap="square" rtlCol="0">
            <a:spAutoFit/>
          </a:bodyPr>
          <a:lstStyle/>
          <a:p>
            <a:r>
              <a:rPr lang="cs-CZ" sz="2400" b="1" i="1" dirty="0" smtClean="0">
                <a:latin typeface="Times New Roman CE" panose="02020603050405020304" pitchFamily="18" charset="0"/>
                <a:cs typeface="Times New Roman CE" panose="02020603050405020304" pitchFamily="18" charset="0"/>
              </a:rPr>
              <a:t>F</a:t>
            </a:r>
            <a:r>
              <a:rPr lang="cs-CZ" sz="2400" b="1" baseline="-25000" dirty="0" smtClean="0">
                <a:latin typeface="Times New Roman CE" panose="02020603050405020304" pitchFamily="18" charset="0"/>
                <a:cs typeface="Times New Roman CE" panose="02020603050405020304" pitchFamily="18" charset="0"/>
              </a:rPr>
              <a:t>G</a:t>
            </a:r>
            <a:endParaRPr lang="cs-CZ" sz="2400" b="1" baseline="-25000" dirty="0">
              <a:latin typeface="Times New Roman CE" panose="02020603050405020304" pitchFamily="18" charset="0"/>
              <a:cs typeface="Times New Roman CE" panose="02020603050405020304" pitchFamily="18" charset="0"/>
            </a:endParaRPr>
          </a:p>
        </p:txBody>
      </p:sp>
      <mc:AlternateContent xmlns:mc="http://schemas.openxmlformats.org/markup-compatibility/2006" xmlns:a14="http://schemas.microsoft.com/office/drawing/2010/main">
        <mc:Choice Requires="a14">
          <p:sp>
            <p:nvSpPr>
              <p:cNvPr id="18" name="TextovéPole 17"/>
              <p:cNvSpPr txBox="1"/>
              <p:nvPr/>
            </p:nvSpPr>
            <p:spPr>
              <a:xfrm>
                <a:off x="4355976" y="4005064"/>
                <a:ext cx="1442411" cy="4901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cs-CZ" sz="2400" i="1" smtClean="0">
                              <a:solidFill>
                                <a:srgbClr val="FFFF00"/>
                              </a:solidFill>
                              <a:latin typeface="Cambria Math" panose="02040503050406030204" pitchFamily="18" charset="0"/>
                              <a:cs typeface="Times New Roman CE" panose="02020603050405020304" pitchFamily="18" charset="0"/>
                            </a:rPr>
                          </m:ctrlPr>
                        </m:sSubPr>
                        <m:e>
                          <m:r>
                            <a:rPr lang="cs-CZ" sz="2400" b="0" i="1" smtClean="0">
                              <a:solidFill>
                                <a:srgbClr val="FFFF00"/>
                              </a:solidFill>
                              <a:latin typeface="Cambria Math"/>
                              <a:cs typeface="Times New Roman CE" panose="02020603050405020304" pitchFamily="18" charset="0"/>
                            </a:rPr>
                            <m:t>𝐹</m:t>
                          </m:r>
                        </m:e>
                        <m:sub>
                          <m:r>
                            <a:rPr lang="cs-CZ" sz="2400" b="0" i="1" smtClean="0">
                              <a:solidFill>
                                <a:srgbClr val="FFFF00"/>
                              </a:solidFill>
                              <a:latin typeface="Cambria Math"/>
                              <a:cs typeface="Times New Roman CE" panose="02020603050405020304" pitchFamily="18" charset="0"/>
                            </a:rPr>
                            <m:t>𝐺</m:t>
                          </m:r>
                        </m:sub>
                      </m:sSub>
                      <m:r>
                        <a:rPr lang="cs-CZ" sz="2400" b="0" i="1" smtClean="0">
                          <a:solidFill>
                            <a:srgbClr val="FFFF00"/>
                          </a:solidFill>
                          <a:latin typeface="Cambria Math"/>
                          <a:cs typeface="Times New Roman CE" panose="02020603050405020304" pitchFamily="18" charset="0"/>
                        </a:rPr>
                        <m:t>=2</m:t>
                      </m:r>
                      <m:sSub>
                        <m:sSubPr>
                          <m:ctrlPr>
                            <a:rPr lang="cs-CZ" sz="2400" i="1" smtClean="0">
                              <a:solidFill>
                                <a:srgbClr val="FFFF00"/>
                              </a:solidFill>
                              <a:latin typeface="Cambria Math" panose="02040503050406030204" pitchFamily="18" charset="0"/>
                              <a:cs typeface="Times New Roman CE" panose="02020603050405020304" pitchFamily="18" charset="0"/>
                            </a:rPr>
                          </m:ctrlPr>
                        </m:sSubPr>
                        <m:e>
                          <m:r>
                            <a:rPr lang="cs-CZ" sz="2400" b="0" i="1" smtClean="0">
                              <a:solidFill>
                                <a:srgbClr val="FFFF00"/>
                              </a:solidFill>
                              <a:latin typeface="Cambria Math"/>
                              <a:cs typeface="Times New Roman CE" panose="02020603050405020304" pitchFamily="18" charset="0"/>
                            </a:rPr>
                            <m:t>𝐹</m:t>
                          </m:r>
                        </m:e>
                        <m:sub>
                          <m:r>
                            <a:rPr lang="cs-CZ" sz="2400" b="0" i="1" smtClean="0">
                              <a:solidFill>
                                <a:srgbClr val="FFFF00"/>
                              </a:solidFill>
                              <a:latin typeface="Cambria Math"/>
                              <a:cs typeface="Times New Roman CE" panose="02020603050405020304" pitchFamily="18" charset="0"/>
                            </a:rPr>
                            <m:t>𝑝</m:t>
                          </m:r>
                        </m:sub>
                      </m:sSub>
                    </m:oMath>
                  </m:oMathPara>
                </a14:m>
                <a:endParaRPr lang="cs-CZ" sz="2400" dirty="0">
                  <a:solidFill>
                    <a:srgbClr val="FFFF00"/>
                  </a:solidFill>
                  <a:latin typeface="Times New Roman CE" panose="02020603050405020304" pitchFamily="18" charset="0"/>
                  <a:cs typeface="Times New Roman CE" panose="02020603050405020304" pitchFamily="18" charset="0"/>
                </a:endParaRPr>
              </a:p>
            </p:txBody>
          </p:sp>
        </mc:Choice>
        <mc:Fallback xmlns="">
          <p:sp>
            <p:nvSpPr>
              <p:cNvPr id="18" name="TextovéPole 17"/>
              <p:cNvSpPr txBox="1">
                <a:spLocks noRot="1" noChangeAspect="1" noMove="1" noResize="1" noEditPoints="1" noAdjustHandles="1" noChangeArrowheads="1" noChangeShapeType="1" noTextEdit="1"/>
              </p:cNvSpPr>
              <p:nvPr/>
            </p:nvSpPr>
            <p:spPr>
              <a:xfrm>
                <a:off x="4355976" y="4005064"/>
                <a:ext cx="1442411" cy="490199"/>
              </a:xfrm>
              <a:prstGeom prst="rect">
                <a:avLst/>
              </a:prstGeom>
              <a:blipFill rotWithShape="1">
                <a:blip r:embed="rId4"/>
                <a:stretch>
                  <a:fillRect b="-6250"/>
                </a:stretch>
              </a:blipFill>
            </p:spPr>
            <p:txBody>
              <a:bodyPr/>
              <a:lstStyle/>
              <a:p>
                <a:r>
                  <a:rPr lang="cs-CZ">
                    <a:noFill/>
                  </a:rPr>
                  <a:t> </a:t>
                </a:r>
              </a:p>
            </p:txBody>
          </p:sp>
        </mc:Fallback>
      </mc:AlternateContent>
      <p:grpSp>
        <p:nvGrpSpPr>
          <p:cNvPr id="9" name="Skupina 8"/>
          <p:cNvGrpSpPr/>
          <p:nvPr/>
        </p:nvGrpSpPr>
        <p:grpSpPr>
          <a:xfrm>
            <a:off x="67324" y="4047881"/>
            <a:ext cx="9043430" cy="2765495"/>
            <a:chOff x="-2434" y="3393182"/>
            <a:chExt cx="9113188" cy="2765495"/>
          </a:xfrm>
        </p:grpSpPr>
        <p:sp>
          <p:nvSpPr>
            <p:cNvPr id="12" name="Obdélník 11"/>
            <p:cNvSpPr/>
            <p:nvPr/>
          </p:nvSpPr>
          <p:spPr>
            <a:xfrm>
              <a:off x="-2434" y="3393182"/>
              <a:ext cx="3270151" cy="461665"/>
            </a:xfrm>
            <a:prstGeom prst="rect">
              <a:avLst/>
            </a:prstGeom>
          </p:spPr>
          <p:txBody>
            <a:bodyPr wrap="square">
              <a:spAutoFit/>
            </a:bodyPr>
            <a:lstStyle/>
            <a:p>
              <a:r>
                <a:rPr lang="cs-CZ" sz="2400" b="1" dirty="0" smtClean="0">
                  <a:solidFill>
                    <a:srgbClr val="00B0F0"/>
                  </a:solidFill>
                </a:rPr>
                <a:t>Povrchové napětí </a:t>
              </a:r>
              <a:r>
                <a:rPr lang="cs-CZ" sz="2000" b="1" dirty="0">
                  <a:solidFill>
                    <a:srgbClr val="00B0F0"/>
                  </a:solidFill>
                </a:rPr>
                <a:t>– </a:t>
              </a:r>
              <a:r>
                <a:rPr lang="el-GR" sz="2400" b="1" i="1" dirty="0" smtClean="0">
                  <a:solidFill>
                    <a:srgbClr val="FF0000"/>
                  </a:solidFill>
                  <a:latin typeface="Times New Roman CE" panose="02020603050405020304" pitchFamily="18" charset="0"/>
                  <a:cs typeface="Times New Roman CE" panose="02020603050405020304" pitchFamily="18" charset="0"/>
                </a:rPr>
                <a:t>σ</a:t>
              </a:r>
              <a:r>
                <a:rPr lang="cs-CZ" sz="2400" b="1" baseline="-25000" dirty="0" smtClean="0">
                  <a:solidFill>
                    <a:srgbClr val="FF0000"/>
                  </a:solidFill>
                  <a:latin typeface="Times New Roman CE" panose="02020603050405020304" pitchFamily="18" charset="0"/>
                  <a:cs typeface="Times New Roman CE" panose="02020603050405020304" pitchFamily="18" charset="0"/>
                </a:rPr>
                <a:t>p</a:t>
              </a:r>
              <a:endParaRPr lang="cs-CZ" sz="2400" b="1" dirty="0"/>
            </a:p>
          </p:txBody>
        </p:sp>
        <p:sp>
          <p:nvSpPr>
            <p:cNvPr id="13" name="TextovéPole 12"/>
            <p:cNvSpPr txBox="1"/>
            <p:nvPr/>
          </p:nvSpPr>
          <p:spPr>
            <a:xfrm>
              <a:off x="107504" y="3850353"/>
              <a:ext cx="9003250" cy="2308324"/>
            </a:xfrm>
            <a:prstGeom prst="rect">
              <a:avLst/>
            </a:prstGeom>
            <a:noFill/>
          </p:spPr>
          <p:txBody>
            <a:bodyPr wrap="square" rtlCol="0">
              <a:spAutoFit/>
            </a:bodyPr>
            <a:lstStyle/>
            <a:p>
              <a:pPr marL="285750" indent="-285750">
                <a:buFont typeface="Wingdings" panose="05000000000000000000" pitchFamily="2" charset="2"/>
                <a:buChar char="§"/>
              </a:pPr>
              <a:r>
                <a:rPr lang="cs-CZ" dirty="0">
                  <a:cs typeface="Times New Roman CE" panose="02020603050405020304" pitchFamily="18" charset="0"/>
                </a:rPr>
                <a:t>s</a:t>
              </a:r>
              <a:r>
                <a:rPr lang="cs-CZ" dirty="0" smtClean="0">
                  <a:cs typeface="Times New Roman CE" panose="02020603050405020304" pitchFamily="18" charset="0"/>
                </a:rPr>
                <a:t>kalární veličina</a:t>
              </a:r>
            </a:p>
            <a:p>
              <a:pPr marL="285750" indent="-285750">
                <a:buFont typeface="Wingdings" panose="05000000000000000000" pitchFamily="2" charset="2"/>
                <a:buChar char="§"/>
              </a:pPr>
              <a:r>
                <a:rPr lang="en-GB" dirty="0" smtClean="0">
                  <a:cs typeface="Times New Roman CE" panose="02020603050405020304" pitchFamily="18" charset="0"/>
                </a:rPr>
                <a:t>[</a:t>
              </a:r>
              <a:r>
                <a:rPr lang="el-GR" b="1" i="1" dirty="0">
                  <a:solidFill>
                    <a:srgbClr val="FF0000"/>
                  </a:solidFill>
                  <a:latin typeface="Times New Roman CE" panose="02020603050405020304" pitchFamily="18" charset="0"/>
                  <a:cs typeface="Times New Roman CE" panose="02020603050405020304" pitchFamily="18" charset="0"/>
                </a:rPr>
                <a:t>σ</a:t>
              </a:r>
              <a:r>
                <a:rPr lang="cs-CZ" b="1" baseline="-25000" dirty="0">
                  <a:solidFill>
                    <a:srgbClr val="FF0000"/>
                  </a:solidFill>
                  <a:latin typeface="Times New Roman CE" panose="02020603050405020304" pitchFamily="18" charset="0"/>
                  <a:cs typeface="Times New Roman CE" panose="02020603050405020304" pitchFamily="18" charset="0"/>
                </a:rPr>
                <a:t>p</a:t>
              </a:r>
              <a:r>
                <a:rPr lang="en-GB" dirty="0" smtClean="0">
                  <a:cs typeface="Times New Roman CE" panose="02020603050405020304" pitchFamily="18" charset="0"/>
                </a:rPr>
                <a:t>]</a:t>
              </a:r>
              <a:r>
                <a:rPr lang="cs-CZ" dirty="0" smtClean="0">
                  <a:cs typeface="Times New Roman CE" panose="02020603050405020304" pitchFamily="18" charset="0"/>
                </a:rPr>
                <a:t> = N ∙ m</a:t>
              </a:r>
              <a:r>
                <a:rPr lang="cs-CZ" baseline="30000" dirty="0" smtClean="0">
                  <a:cs typeface="Times New Roman CE" panose="02020603050405020304" pitchFamily="18" charset="0"/>
                </a:rPr>
                <a:t>−1</a:t>
              </a:r>
              <a:r>
                <a:rPr lang="cs-CZ" dirty="0" smtClean="0">
                  <a:cs typeface="Times New Roman CE" panose="02020603050405020304" pitchFamily="18" charset="0"/>
                </a:rPr>
                <a:t> </a:t>
              </a:r>
            </a:p>
            <a:p>
              <a:pPr marL="285750" indent="-285750">
                <a:buFont typeface="Wingdings" panose="05000000000000000000" pitchFamily="2" charset="2"/>
                <a:buChar char="§"/>
              </a:pPr>
              <a:r>
                <a:rPr lang="cs-CZ" dirty="0">
                  <a:cs typeface="Times New Roman CE" panose="02020603050405020304" pitchFamily="18" charset="0"/>
                </a:rPr>
                <a:t>z</a:t>
              </a:r>
              <a:r>
                <a:rPr lang="cs-CZ" dirty="0" smtClean="0">
                  <a:cs typeface="Times New Roman CE" panose="02020603050405020304" pitchFamily="18" charset="0"/>
                </a:rPr>
                <a:t>ávisí na druhu kapaliny</a:t>
              </a:r>
              <a:br>
                <a:rPr lang="cs-CZ" dirty="0" smtClean="0">
                  <a:cs typeface="Times New Roman CE" panose="02020603050405020304" pitchFamily="18" charset="0"/>
                </a:rPr>
              </a:br>
              <a:r>
                <a:rPr lang="cs-CZ" dirty="0" smtClean="0">
                  <a:cs typeface="Times New Roman CE" panose="02020603050405020304" pitchFamily="18" charset="0"/>
                </a:rPr>
                <a:t>voda-vzduch: 73 </a:t>
              </a:r>
              <a:r>
                <a:rPr lang="cs-CZ" dirty="0" err="1" smtClean="0">
                  <a:cs typeface="Times New Roman CE" panose="02020603050405020304" pitchFamily="18" charset="0"/>
                </a:rPr>
                <a:t>mN</a:t>
              </a:r>
              <a:r>
                <a:rPr lang="cs-CZ" dirty="0" smtClean="0">
                  <a:cs typeface="Times New Roman CE" panose="02020603050405020304" pitchFamily="18" charset="0"/>
                </a:rPr>
                <a:t>/m, voda-parafín: 38 </a:t>
              </a:r>
              <a:r>
                <a:rPr lang="cs-CZ" dirty="0" err="1" smtClean="0">
                  <a:cs typeface="Times New Roman CE" panose="02020603050405020304" pitchFamily="18" charset="0"/>
                </a:rPr>
                <a:t>mN</a:t>
              </a:r>
              <a:r>
                <a:rPr lang="cs-CZ" dirty="0" smtClean="0">
                  <a:cs typeface="Times New Roman CE" panose="02020603050405020304" pitchFamily="18" charset="0"/>
                </a:rPr>
                <a:t>/m, líh-vzduch: 22 </a:t>
              </a:r>
              <a:r>
                <a:rPr lang="cs-CZ" dirty="0" err="1" smtClean="0">
                  <a:cs typeface="Times New Roman CE" panose="02020603050405020304" pitchFamily="18" charset="0"/>
                </a:rPr>
                <a:t>mN</a:t>
              </a:r>
              <a:r>
                <a:rPr lang="cs-CZ" dirty="0" smtClean="0">
                  <a:cs typeface="Times New Roman CE" panose="02020603050405020304" pitchFamily="18" charset="0"/>
                </a:rPr>
                <a:t>/m</a:t>
              </a:r>
            </a:p>
            <a:p>
              <a:pPr marL="285750" indent="-285750">
                <a:buFont typeface="Wingdings" panose="05000000000000000000" pitchFamily="2" charset="2"/>
                <a:buChar char="§"/>
              </a:pPr>
              <a:r>
                <a:rPr lang="cs-CZ" dirty="0">
                  <a:cs typeface="Times New Roman CE" panose="02020603050405020304" pitchFamily="18" charset="0"/>
                </a:rPr>
                <a:t>s</a:t>
              </a:r>
              <a:r>
                <a:rPr lang="cs-CZ" dirty="0" smtClean="0">
                  <a:cs typeface="Times New Roman CE" panose="02020603050405020304" pitchFamily="18" charset="0"/>
                </a:rPr>
                <a:t> rostoucí teplotou klesá</a:t>
              </a:r>
            </a:p>
            <a:p>
              <a:pPr marL="285750" indent="-285750">
                <a:buFont typeface="Wingdings" panose="05000000000000000000" pitchFamily="2" charset="2"/>
                <a:buChar char="§"/>
              </a:pPr>
              <a:r>
                <a:rPr lang="cs-CZ" i="1" dirty="0" smtClean="0">
                  <a:latin typeface="Times New Roman CE" panose="02020603050405020304" pitchFamily="18" charset="0"/>
                  <a:cs typeface="Times New Roman CE" panose="02020603050405020304" pitchFamily="18" charset="0"/>
                </a:rPr>
                <a:t>F</a:t>
              </a:r>
              <a:r>
                <a:rPr lang="cs-CZ" dirty="0" smtClean="0">
                  <a:cs typeface="Times New Roman CE" panose="02020603050405020304" pitchFamily="18" charset="0"/>
                </a:rPr>
                <a:t> – povrchová síla</a:t>
              </a:r>
            </a:p>
            <a:p>
              <a:pPr marL="285750" indent="-285750">
                <a:buFont typeface="Wingdings" panose="05000000000000000000" pitchFamily="2" charset="2"/>
                <a:buChar char="§"/>
              </a:pPr>
              <a:r>
                <a:rPr lang="cs-CZ" i="1" dirty="0" smtClean="0">
                  <a:latin typeface="Times New Roman CE" panose="02020603050405020304" pitchFamily="18" charset="0"/>
                  <a:cs typeface="Times New Roman CE" panose="02020603050405020304" pitchFamily="18" charset="0"/>
                </a:rPr>
                <a:t>l</a:t>
              </a:r>
              <a:r>
                <a:rPr lang="cs-CZ" dirty="0" smtClean="0">
                  <a:cs typeface="Times New Roman CE" panose="02020603050405020304" pitchFamily="18" charset="0"/>
                </a:rPr>
                <a:t> – délka okraje povrchové blány</a:t>
              </a:r>
            </a:p>
            <a:p>
              <a:pPr marL="285750" indent="-285750">
                <a:buFont typeface="Wingdings" panose="05000000000000000000" pitchFamily="2" charset="2"/>
                <a:buChar char="§"/>
              </a:pPr>
              <a:endParaRPr lang="cs-CZ" b="1" dirty="0" smtClean="0">
                <a:cs typeface="Times New Roman CE" panose="02020603050405020304" pitchFamily="18" charset="0"/>
              </a:endParaRPr>
            </a:p>
          </p:txBody>
        </p:sp>
        <mc:AlternateContent xmlns:mc="http://schemas.openxmlformats.org/markup-compatibility/2006" xmlns:a14="http://schemas.microsoft.com/office/drawing/2010/main">
          <mc:Choice Requires="a14">
            <p:sp>
              <p:nvSpPr>
                <p:cNvPr id="6" name="TextovéPole 5"/>
                <p:cNvSpPr txBox="1"/>
                <p:nvPr/>
              </p:nvSpPr>
              <p:spPr>
                <a:xfrm>
                  <a:off x="4088922" y="5084650"/>
                  <a:ext cx="1040413" cy="78374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400" i="1" smtClean="0">
                            <a:solidFill>
                              <a:srgbClr val="FF0000"/>
                            </a:solidFill>
                            <a:latin typeface="Cambria Math"/>
                            <a:ea typeface="Cambria Math"/>
                          </a:rPr>
                          <m:t>𝜎</m:t>
                        </m:r>
                        <m:r>
                          <a:rPr lang="cs-CZ" sz="2400" b="0" i="1" smtClean="0">
                            <a:solidFill>
                              <a:srgbClr val="FF0000"/>
                            </a:solidFill>
                            <a:latin typeface="Cambria Math"/>
                            <a:ea typeface="Cambria Math"/>
                          </a:rPr>
                          <m:t>=</m:t>
                        </m:r>
                        <m:f>
                          <m:fPr>
                            <m:ctrlPr>
                              <a:rPr lang="cs-CZ" sz="2400" b="0" i="1" smtClean="0">
                                <a:solidFill>
                                  <a:srgbClr val="FF0000"/>
                                </a:solidFill>
                                <a:latin typeface="Cambria Math" panose="02040503050406030204" pitchFamily="18" charset="0"/>
                                <a:ea typeface="Cambria Math"/>
                              </a:rPr>
                            </m:ctrlPr>
                          </m:fPr>
                          <m:num>
                            <m:r>
                              <a:rPr lang="cs-CZ" sz="2400" b="0" i="1" smtClean="0">
                                <a:solidFill>
                                  <a:srgbClr val="FF0000"/>
                                </a:solidFill>
                                <a:latin typeface="Cambria Math"/>
                                <a:ea typeface="Cambria Math"/>
                              </a:rPr>
                              <m:t>𝐹</m:t>
                            </m:r>
                          </m:num>
                          <m:den>
                            <m:r>
                              <a:rPr lang="cs-CZ" sz="2400" b="0" i="1" smtClean="0">
                                <a:solidFill>
                                  <a:srgbClr val="FF0000"/>
                                </a:solidFill>
                                <a:latin typeface="Cambria Math"/>
                                <a:ea typeface="Cambria Math"/>
                              </a:rPr>
                              <m:t>𝑙</m:t>
                            </m:r>
                          </m:den>
                        </m:f>
                      </m:oMath>
                    </m:oMathPara>
                  </a14:m>
                  <a:endParaRPr lang="cs-CZ" sz="2400" dirty="0">
                    <a:solidFill>
                      <a:srgbClr val="FF0000"/>
                    </a:solidFill>
                  </a:endParaRPr>
                </a:p>
              </p:txBody>
            </p:sp>
          </mc:Choice>
          <mc:Fallback xmlns="">
            <p:sp>
              <p:nvSpPr>
                <p:cNvPr id="6" name="TextovéPole 5"/>
                <p:cNvSpPr txBox="1">
                  <a:spLocks noRot="1" noChangeAspect="1" noMove="1" noResize="1" noEditPoints="1" noAdjustHandles="1" noChangeArrowheads="1" noChangeShapeType="1" noTextEdit="1"/>
                </p:cNvSpPr>
                <p:nvPr/>
              </p:nvSpPr>
              <p:spPr>
                <a:xfrm>
                  <a:off x="4088922" y="5084650"/>
                  <a:ext cx="1040413" cy="783741"/>
                </a:xfrm>
                <a:prstGeom prst="rect">
                  <a:avLst/>
                </a:prstGeom>
                <a:blipFill rotWithShape="1">
                  <a:blip r:embed="rId5"/>
                  <a:stretch>
                    <a:fillRect/>
                  </a:stretch>
                </a:blipFill>
              </p:spPr>
              <p:txBody>
                <a:bodyPr/>
                <a:lstStyle/>
                <a:p>
                  <a:r>
                    <a:rPr lang="cs-CZ">
                      <a:noFill/>
                    </a:rPr>
                    <a:t> </a:t>
                  </a:r>
                </a:p>
              </p:txBody>
            </p:sp>
          </mc:Fallback>
        </mc:AlternateContent>
      </p:grpSp>
      <p:pic>
        <p:nvPicPr>
          <p:cNvPr id="3074" name="Picture 2" descr="https://blackblog.cz/assets/img/physics/vlastnosti-kapalin/povrchova-sila.png"/>
          <p:cNvPicPr>
            <a:picLocks noChangeAspect="1" noChangeArrowheads="1"/>
          </p:cNvPicPr>
          <p:nvPr/>
        </p:nvPicPr>
        <p:blipFill rotWithShape="1">
          <a:blip r:embed="rId6">
            <a:extLst>
              <a:ext uri="{28A0092B-C50C-407E-A947-70E740481C1C}">
                <a14:useLocalDpi xmlns:a14="http://schemas.microsoft.com/office/drawing/2010/main" val="0"/>
              </a:ext>
            </a:extLst>
          </a:blip>
          <a:srcRect l="79815" b="25734"/>
          <a:stretch/>
        </p:blipFill>
        <p:spPr bwMode="auto">
          <a:xfrm>
            <a:off x="6088741" y="2204864"/>
            <a:ext cx="807933" cy="2299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258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3.2 Styk kapaliny se stěnou nádoby</a:t>
            </a:r>
            <a:endParaRPr lang="cs-CZ" sz="2800" dirty="0">
              <a:solidFill>
                <a:srgbClr val="FF0000"/>
              </a:solidFill>
            </a:endParaRPr>
          </a:p>
        </p:txBody>
      </p:sp>
      <p:sp>
        <p:nvSpPr>
          <p:cNvPr id="8" name="Obdélník 7"/>
          <p:cNvSpPr/>
          <p:nvPr/>
        </p:nvSpPr>
        <p:spPr>
          <a:xfrm>
            <a:off x="7036" y="1455167"/>
            <a:ext cx="3916892" cy="461665"/>
          </a:xfrm>
          <a:prstGeom prst="rect">
            <a:avLst/>
          </a:prstGeom>
        </p:spPr>
        <p:txBody>
          <a:bodyPr wrap="square">
            <a:spAutoFit/>
          </a:bodyPr>
          <a:lstStyle/>
          <a:p>
            <a:r>
              <a:rPr lang="cs-CZ" sz="2400" b="1" dirty="0" smtClean="0">
                <a:solidFill>
                  <a:srgbClr val="00B0F0"/>
                </a:solidFill>
              </a:rPr>
              <a:t>Kapalina smáčí stěnu nádoby</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pic>
        <p:nvPicPr>
          <p:cNvPr id="3074" name="Picture 2" descr="Chemie - RNDr. Lukáš Richtera, Ph.D."/>
          <p:cNvPicPr>
            <a:picLocks noChangeAspect="1" noChangeArrowheads="1"/>
          </p:cNvPicPr>
          <p:nvPr/>
        </p:nvPicPr>
        <p:blipFill rotWithShape="1">
          <a:blip r:embed="rId2">
            <a:extLst>
              <a:ext uri="{28A0092B-C50C-407E-A947-70E740481C1C}">
                <a14:useLocalDpi xmlns:a14="http://schemas.microsoft.com/office/drawing/2010/main" val="0"/>
              </a:ext>
            </a:extLst>
          </a:blip>
          <a:srcRect l="9730" t="18262" r="8765" b="11888"/>
          <a:stretch/>
        </p:blipFill>
        <p:spPr bwMode="auto">
          <a:xfrm>
            <a:off x="4760259" y="1556792"/>
            <a:ext cx="3881718" cy="249496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365104"/>
            <a:ext cx="4263380" cy="2423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5237" y="4351693"/>
            <a:ext cx="3986740" cy="2423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p:cNvSpPr txBox="1"/>
          <p:nvPr/>
        </p:nvSpPr>
        <p:spPr>
          <a:xfrm>
            <a:off x="107502" y="2014969"/>
            <a:ext cx="8928993" cy="233910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cs-CZ" dirty="0" smtClean="0">
                <a:cs typeface="Times New Roman CE" panose="02020603050405020304" pitchFamily="18" charset="0"/>
              </a:rPr>
              <a:t> Př.: </a:t>
            </a:r>
            <a:r>
              <a:rPr lang="cs-CZ" b="1" dirty="0" smtClean="0">
                <a:solidFill>
                  <a:srgbClr val="FF0000"/>
                </a:solidFill>
                <a:cs typeface="Times New Roman CE" panose="02020603050405020304" pitchFamily="18" charset="0"/>
              </a:rPr>
              <a:t>voda ve skle</a:t>
            </a:r>
            <a:r>
              <a:rPr lang="cs-CZ" dirty="0" smtClean="0">
                <a:cs typeface="Times New Roman CE" panose="02020603050405020304" pitchFamily="18" charset="0"/>
              </a:rPr>
              <a:t>, rtuť v mědi</a:t>
            </a:r>
          </a:p>
          <a:p>
            <a:pPr marL="285750" indent="-285750">
              <a:lnSpc>
                <a:spcPct val="150000"/>
              </a:lnSpc>
              <a:buFont typeface="Wingdings" panose="05000000000000000000" pitchFamily="2" charset="2"/>
              <a:buChar char="§"/>
            </a:pPr>
            <a:r>
              <a:rPr lang="cs-CZ" dirty="0">
                <a:cs typeface="Times New Roman CE" panose="02020603050405020304" pitchFamily="18" charset="0"/>
              </a:rPr>
              <a:t>k</a:t>
            </a:r>
            <a:r>
              <a:rPr lang="cs-CZ" dirty="0" smtClean="0">
                <a:cs typeface="Times New Roman CE" panose="02020603050405020304" pitchFamily="18" charset="0"/>
              </a:rPr>
              <a:t>apalina vytváří </a:t>
            </a:r>
            <a:r>
              <a:rPr lang="cs-CZ" b="1" dirty="0" smtClean="0">
                <a:cs typeface="Times New Roman CE" panose="02020603050405020304" pitchFamily="18" charset="0"/>
              </a:rPr>
              <a:t>dutý povrch</a:t>
            </a:r>
          </a:p>
          <a:p>
            <a:pPr marL="285750" indent="-285750">
              <a:spcAft>
                <a:spcPts val="1200"/>
              </a:spcAft>
              <a:buFont typeface="Wingdings" panose="05000000000000000000" pitchFamily="2" charset="2"/>
              <a:buChar char="§"/>
            </a:pPr>
            <a:r>
              <a:rPr lang="cs-CZ" b="1" i="1" dirty="0">
                <a:latin typeface="Times New Roman CE" panose="02020603050405020304" pitchFamily="18" charset="0"/>
                <a:cs typeface="Times New Roman CE" panose="02020603050405020304" pitchFamily="18" charset="0"/>
              </a:rPr>
              <a:t>F</a:t>
            </a:r>
            <a:r>
              <a:rPr lang="cs-CZ" b="1" baseline="-25000" dirty="0">
                <a:latin typeface="Times New Roman CE" panose="02020603050405020304" pitchFamily="18" charset="0"/>
                <a:cs typeface="Times New Roman CE" panose="02020603050405020304" pitchFamily="18" charset="0"/>
              </a:rPr>
              <a:t>1</a:t>
            </a:r>
            <a:r>
              <a:rPr lang="cs-CZ" b="1" dirty="0">
                <a:cs typeface="Times New Roman CE" panose="02020603050405020304" pitchFamily="18" charset="0"/>
              </a:rPr>
              <a:t> </a:t>
            </a:r>
            <a:r>
              <a:rPr lang="cs-CZ" dirty="0">
                <a:cs typeface="Times New Roman CE" panose="02020603050405020304" pitchFamily="18" charset="0"/>
              </a:rPr>
              <a:t>–</a:t>
            </a:r>
            <a:r>
              <a:rPr lang="cs-CZ" b="1" dirty="0" smtClean="0">
                <a:cs typeface="Times New Roman CE" panose="02020603050405020304" pitchFamily="18" charset="0"/>
              </a:rPr>
              <a:t> výsledná síla, kterou působí částice </a:t>
            </a:r>
            <a:r>
              <a:rPr lang="cs-CZ" b="1" dirty="0">
                <a:cs typeface="Times New Roman CE" panose="02020603050405020304" pitchFamily="18" charset="0"/>
              </a:rPr>
              <a:t>kapaliny </a:t>
            </a:r>
            <a:r>
              <a:rPr lang="cs-CZ" b="1" dirty="0" smtClean="0">
                <a:cs typeface="Times New Roman CE" panose="02020603050405020304" pitchFamily="18" charset="0"/>
              </a:rPr>
              <a:t>na danou molekulu</a:t>
            </a:r>
            <a:endParaRPr lang="cs-CZ" b="1" dirty="0">
              <a:cs typeface="Times New Roman CE" panose="02020603050405020304" pitchFamily="18" charset="0"/>
            </a:endParaRPr>
          </a:p>
          <a:p>
            <a:pPr marL="285750" indent="-285750">
              <a:spcAft>
                <a:spcPts val="1200"/>
              </a:spcAft>
              <a:buFont typeface="Wingdings" panose="05000000000000000000" pitchFamily="2" charset="2"/>
              <a:buChar char="§"/>
            </a:pPr>
            <a:r>
              <a:rPr lang="cs-CZ" b="1" i="1" dirty="0" smtClean="0">
                <a:latin typeface="Times New Roman CE" panose="02020603050405020304" pitchFamily="18" charset="0"/>
                <a:cs typeface="Times New Roman CE" panose="02020603050405020304" pitchFamily="18" charset="0"/>
              </a:rPr>
              <a:t>F</a:t>
            </a:r>
            <a:r>
              <a:rPr lang="cs-CZ" b="1" baseline="-25000" dirty="0" smtClean="0">
                <a:latin typeface="Times New Roman CE" panose="02020603050405020304" pitchFamily="18" charset="0"/>
                <a:cs typeface="Times New Roman CE" panose="02020603050405020304" pitchFamily="18" charset="0"/>
              </a:rPr>
              <a:t>2</a:t>
            </a:r>
            <a:r>
              <a:rPr lang="cs-CZ" b="1" dirty="0" smtClean="0">
                <a:cs typeface="Times New Roman CE" panose="02020603050405020304" pitchFamily="18" charset="0"/>
              </a:rPr>
              <a:t> </a:t>
            </a:r>
            <a:r>
              <a:rPr lang="cs-CZ" dirty="0">
                <a:cs typeface="Times New Roman CE" panose="02020603050405020304" pitchFamily="18" charset="0"/>
              </a:rPr>
              <a:t>–</a:t>
            </a:r>
            <a:r>
              <a:rPr lang="cs-CZ" b="1" dirty="0" smtClean="0">
                <a:cs typeface="Times New Roman CE" panose="02020603050405020304" pitchFamily="18" charset="0"/>
              </a:rPr>
              <a:t> </a:t>
            </a:r>
            <a:r>
              <a:rPr lang="cs-CZ" b="1" dirty="0">
                <a:cs typeface="Times New Roman CE" panose="02020603050405020304" pitchFamily="18" charset="0"/>
              </a:rPr>
              <a:t>výsledná </a:t>
            </a:r>
            <a:r>
              <a:rPr lang="cs-CZ" b="1" dirty="0" smtClean="0">
                <a:cs typeface="Times New Roman CE" panose="02020603050405020304" pitchFamily="18" charset="0"/>
              </a:rPr>
              <a:t>síla, kterou působí částice </a:t>
            </a:r>
            <a:r>
              <a:rPr lang="cs-CZ" b="1" dirty="0">
                <a:cs typeface="Times New Roman CE" panose="02020603050405020304" pitchFamily="18" charset="0"/>
              </a:rPr>
              <a:t>nádoby </a:t>
            </a:r>
            <a:r>
              <a:rPr lang="cs-CZ" b="1" dirty="0" smtClean="0">
                <a:cs typeface="Times New Roman CE" panose="02020603050405020304" pitchFamily="18" charset="0"/>
              </a:rPr>
              <a:t>na danou molekulu</a:t>
            </a:r>
          </a:p>
          <a:p>
            <a:pPr marL="285750" indent="-285750">
              <a:spcAft>
                <a:spcPts val="1200"/>
              </a:spcAft>
              <a:buFont typeface="Wingdings" panose="05000000000000000000" pitchFamily="2" charset="2"/>
              <a:buChar char="§"/>
            </a:pPr>
            <a:r>
              <a:rPr lang="cs-CZ" b="1" i="1" dirty="0" smtClean="0">
                <a:latin typeface="Times New Roman CE" panose="02020603050405020304" pitchFamily="18" charset="0"/>
                <a:cs typeface="Times New Roman CE" panose="02020603050405020304" pitchFamily="18" charset="0"/>
              </a:rPr>
              <a:t>F</a:t>
            </a:r>
            <a:r>
              <a:rPr lang="cs-CZ" b="1" baseline="-25000" dirty="0" smtClean="0">
                <a:latin typeface="Times New Roman CE" panose="02020603050405020304" pitchFamily="18" charset="0"/>
                <a:cs typeface="Times New Roman CE" panose="02020603050405020304" pitchFamily="18" charset="0"/>
              </a:rPr>
              <a:t>V </a:t>
            </a:r>
            <a:r>
              <a:rPr lang="cs-CZ" dirty="0" smtClean="0">
                <a:cs typeface="Times New Roman CE" panose="02020603050405020304" pitchFamily="18" charset="0"/>
              </a:rPr>
              <a:t>– výsledná síla má směr </a:t>
            </a:r>
            <a:r>
              <a:rPr lang="cs-CZ" b="1" dirty="0" smtClean="0">
                <a:solidFill>
                  <a:srgbClr val="FF0000"/>
                </a:solidFill>
                <a:cs typeface="Times New Roman CE" panose="02020603050405020304" pitchFamily="18" charset="0"/>
              </a:rPr>
              <a:t>z nádoby </a:t>
            </a:r>
            <a:r>
              <a:rPr lang="cs-CZ" dirty="0" smtClean="0">
                <a:cs typeface="Times New Roman CE" panose="02020603050405020304" pitchFamily="18" charset="0"/>
              </a:rPr>
              <a:t>a je </a:t>
            </a:r>
            <a:r>
              <a:rPr lang="cs-CZ" b="1" dirty="0" smtClean="0">
                <a:solidFill>
                  <a:srgbClr val="FF0000"/>
                </a:solidFill>
                <a:cs typeface="Times New Roman CE" panose="02020603050405020304" pitchFamily="18" charset="0"/>
              </a:rPr>
              <a:t>kolmá na tečnu k povrchu kapaliny </a:t>
            </a:r>
            <a:r>
              <a:rPr lang="cs-CZ" dirty="0" smtClean="0">
                <a:cs typeface="Times New Roman CE" panose="02020603050405020304" pitchFamily="18" charset="0"/>
              </a:rPr>
              <a:t>v daném místě: výsledkem je </a:t>
            </a:r>
            <a:r>
              <a:rPr lang="cs-CZ" b="1" dirty="0" smtClean="0">
                <a:solidFill>
                  <a:srgbClr val="FF0000"/>
                </a:solidFill>
                <a:cs typeface="Times New Roman CE" panose="02020603050405020304" pitchFamily="18" charset="0"/>
              </a:rPr>
              <a:t>dutý povrch kapaliny</a:t>
            </a:r>
            <a:endParaRPr lang="cs-CZ" b="1" dirty="0">
              <a:solidFill>
                <a:srgbClr val="FF0000"/>
              </a:solidFill>
              <a:cs typeface="Times New Roman CE" panose="02020603050405020304" pitchFamily="18" charset="0"/>
            </a:endParaRPr>
          </a:p>
        </p:txBody>
      </p:sp>
    </p:spTree>
    <p:extLst>
      <p:ext uri="{BB962C8B-B14F-4D97-AF65-F5344CB8AC3E}">
        <p14:creationId xmlns:p14="http://schemas.microsoft.com/office/powerpoint/2010/main" val="26075584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0681" t="45674"/>
          <a:stretch/>
        </p:blipFill>
        <p:spPr bwMode="auto">
          <a:xfrm>
            <a:off x="4711916" y="1700808"/>
            <a:ext cx="4313358" cy="2215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p:cNvSpPr txBox="1"/>
          <p:nvPr/>
        </p:nvSpPr>
        <p:spPr>
          <a:xfrm>
            <a:off x="107502" y="1916832"/>
            <a:ext cx="8928993" cy="233910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cs-CZ" dirty="0" smtClean="0">
                <a:cs typeface="Times New Roman CE" panose="02020603050405020304" pitchFamily="18" charset="0"/>
              </a:rPr>
              <a:t> Př.: voda v parafínu, </a:t>
            </a:r>
            <a:r>
              <a:rPr lang="cs-CZ" b="1" dirty="0" smtClean="0">
                <a:solidFill>
                  <a:srgbClr val="FF0000"/>
                </a:solidFill>
                <a:cs typeface="Times New Roman CE" panose="02020603050405020304" pitchFamily="18" charset="0"/>
              </a:rPr>
              <a:t>rtuť ve skle</a:t>
            </a:r>
          </a:p>
          <a:p>
            <a:pPr marL="285750" indent="-285750">
              <a:lnSpc>
                <a:spcPct val="150000"/>
              </a:lnSpc>
              <a:buFont typeface="Wingdings" panose="05000000000000000000" pitchFamily="2" charset="2"/>
              <a:buChar char="§"/>
            </a:pPr>
            <a:r>
              <a:rPr lang="cs-CZ" dirty="0">
                <a:cs typeface="Times New Roman CE" panose="02020603050405020304" pitchFamily="18" charset="0"/>
              </a:rPr>
              <a:t>k</a:t>
            </a:r>
            <a:r>
              <a:rPr lang="cs-CZ" dirty="0" smtClean="0">
                <a:cs typeface="Times New Roman CE" panose="02020603050405020304" pitchFamily="18" charset="0"/>
              </a:rPr>
              <a:t>apalina vytváří </a:t>
            </a:r>
            <a:r>
              <a:rPr lang="cs-CZ" b="1" dirty="0" smtClean="0">
                <a:cs typeface="Times New Roman CE" panose="02020603050405020304" pitchFamily="18" charset="0"/>
              </a:rPr>
              <a:t>vypuklý povrch</a:t>
            </a:r>
          </a:p>
          <a:p>
            <a:pPr marL="285750" indent="-285750">
              <a:spcAft>
                <a:spcPts val="1200"/>
              </a:spcAft>
              <a:buFont typeface="Wingdings" panose="05000000000000000000" pitchFamily="2" charset="2"/>
              <a:buChar char="§"/>
            </a:pPr>
            <a:r>
              <a:rPr lang="cs-CZ" b="1" i="1" dirty="0">
                <a:latin typeface="Times New Roman CE" panose="02020603050405020304" pitchFamily="18" charset="0"/>
                <a:cs typeface="Times New Roman CE" panose="02020603050405020304" pitchFamily="18" charset="0"/>
              </a:rPr>
              <a:t>F</a:t>
            </a:r>
            <a:r>
              <a:rPr lang="cs-CZ" b="1" baseline="-25000" dirty="0">
                <a:latin typeface="Times New Roman CE" panose="02020603050405020304" pitchFamily="18" charset="0"/>
                <a:cs typeface="Times New Roman CE" panose="02020603050405020304" pitchFamily="18" charset="0"/>
              </a:rPr>
              <a:t>1</a:t>
            </a:r>
            <a:r>
              <a:rPr lang="cs-CZ" b="1" dirty="0">
                <a:cs typeface="Times New Roman CE" panose="02020603050405020304" pitchFamily="18" charset="0"/>
              </a:rPr>
              <a:t> </a:t>
            </a:r>
            <a:r>
              <a:rPr lang="cs-CZ" dirty="0">
                <a:cs typeface="Times New Roman CE" panose="02020603050405020304" pitchFamily="18" charset="0"/>
              </a:rPr>
              <a:t>–</a:t>
            </a:r>
            <a:r>
              <a:rPr lang="cs-CZ" b="1" dirty="0" smtClean="0">
                <a:cs typeface="Times New Roman CE" panose="02020603050405020304" pitchFamily="18" charset="0"/>
              </a:rPr>
              <a:t> výsledná síla, kterou působí částice </a:t>
            </a:r>
            <a:r>
              <a:rPr lang="cs-CZ" b="1" dirty="0">
                <a:cs typeface="Times New Roman CE" panose="02020603050405020304" pitchFamily="18" charset="0"/>
              </a:rPr>
              <a:t>kapaliny </a:t>
            </a:r>
            <a:r>
              <a:rPr lang="cs-CZ" b="1" dirty="0" smtClean="0">
                <a:cs typeface="Times New Roman CE" panose="02020603050405020304" pitchFamily="18" charset="0"/>
              </a:rPr>
              <a:t>na danou molekulu</a:t>
            </a:r>
            <a:endParaRPr lang="cs-CZ" b="1" dirty="0">
              <a:cs typeface="Times New Roman CE" panose="02020603050405020304" pitchFamily="18" charset="0"/>
            </a:endParaRPr>
          </a:p>
          <a:p>
            <a:pPr marL="285750" indent="-285750">
              <a:spcAft>
                <a:spcPts val="1200"/>
              </a:spcAft>
              <a:buFont typeface="Wingdings" panose="05000000000000000000" pitchFamily="2" charset="2"/>
              <a:buChar char="§"/>
            </a:pPr>
            <a:r>
              <a:rPr lang="cs-CZ" b="1" i="1" dirty="0" smtClean="0">
                <a:latin typeface="Times New Roman CE" panose="02020603050405020304" pitchFamily="18" charset="0"/>
                <a:cs typeface="Times New Roman CE" panose="02020603050405020304" pitchFamily="18" charset="0"/>
              </a:rPr>
              <a:t>F</a:t>
            </a:r>
            <a:r>
              <a:rPr lang="cs-CZ" b="1" baseline="-25000" dirty="0" smtClean="0">
                <a:latin typeface="Times New Roman CE" panose="02020603050405020304" pitchFamily="18" charset="0"/>
                <a:cs typeface="Times New Roman CE" panose="02020603050405020304" pitchFamily="18" charset="0"/>
              </a:rPr>
              <a:t>2</a:t>
            </a:r>
            <a:r>
              <a:rPr lang="cs-CZ" b="1" dirty="0" smtClean="0">
                <a:cs typeface="Times New Roman CE" panose="02020603050405020304" pitchFamily="18" charset="0"/>
              </a:rPr>
              <a:t> </a:t>
            </a:r>
            <a:r>
              <a:rPr lang="cs-CZ" dirty="0">
                <a:cs typeface="Times New Roman CE" panose="02020603050405020304" pitchFamily="18" charset="0"/>
              </a:rPr>
              <a:t>–</a:t>
            </a:r>
            <a:r>
              <a:rPr lang="cs-CZ" b="1" dirty="0" smtClean="0">
                <a:cs typeface="Times New Roman CE" panose="02020603050405020304" pitchFamily="18" charset="0"/>
              </a:rPr>
              <a:t> </a:t>
            </a:r>
            <a:r>
              <a:rPr lang="cs-CZ" b="1" dirty="0">
                <a:cs typeface="Times New Roman CE" panose="02020603050405020304" pitchFamily="18" charset="0"/>
              </a:rPr>
              <a:t>výsledná </a:t>
            </a:r>
            <a:r>
              <a:rPr lang="cs-CZ" b="1" dirty="0" smtClean="0">
                <a:cs typeface="Times New Roman CE" panose="02020603050405020304" pitchFamily="18" charset="0"/>
              </a:rPr>
              <a:t>síla, kterou působí částice </a:t>
            </a:r>
            <a:r>
              <a:rPr lang="cs-CZ" b="1" dirty="0">
                <a:cs typeface="Times New Roman CE" panose="02020603050405020304" pitchFamily="18" charset="0"/>
              </a:rPr>
              <a:t>nádoby </a:t>
            </a:r>
            <a:r>
              <a:rPr lang="cs-CZ" b="1" dirty="0" smtClean="0">
                <a:cs typeface="Times New Roman CE" panose="02020603050405020304" pitchFamily="18" charset="0"/>
              </a:rPr>
              <a:t>na danou molekulu</a:t>
            </a:r>
          </a:p>
          <a:p>
            <a:pPr marL="285750" indent="-285750">
              <a:spcAft>
                <a:spcPts val="1200"/>
              </a:spcAft>
              <a:buFont typeface="Wingdings" panose="05000000000000000000" pitchFamily="2" charset="2"/>
              <a:buChar char="§"/>
            </a:pPr>
            <a:r>
              <a:rPr lang="cs-CZ" b="1" i="1" dirty="0" smtClean="0">
                <a:latin typeface="Times New Roman CE" panose="02020603050405020304" pitchFamily="18" charset="0"/>
                <a:cs typeface="Times New Roman CE" panose="02020603050405020304" pitchFamily="18" charset="0"/>
              </a:rPr>
              <a:t>F</a:t>
            </a:r>
            <a:r>
              <a:rPr lang="cs-CZ" b="1" baseline="-25000" dirty="0" smtClean="0">
                <a:latin typeface="Times New Roman CE" panose="02020603050405020304" pitchFamily="18" charset="0"/>
                <a:cs typeface="Times New Roman CE" panose="02020603050405020304" pitchFamily="18" charset="0"/>
              </a:rPr>
              <a:t>V </a:t>
            </a:r>
            <a:r>
              <a:rPr lang="cs-CZ" dirty="0" smtClean="0">
                <a:cs typeface="Times New Roman CE" panose="02020603050405020304" pitchFamily="18" charset="0"/>
              </a:rPr>
              <a:t>– výsledná síla má směr </a:t>
            </a:r>
            <a:r>
              <a:rPr lang="cs-CZ" b="1" dirty="0" smtClean="0">
                <a:solidFill>
                  <a:srgbClr val="FF0000"/>
                </a:solidFill>
                <a:cs typeface="Times New Roman CE" panose="02020603050405020304" pitchFamily="18" charset="0"/>
              </a:rPr>
              <a:t>do nádoby</a:t>
            </a:r>
            <a:r>
              <a:rPr lang="cs-CZ" dirty="0" smtClean="0">
                <a:cs typeface="Times New Roman CE" panose="02020603050405020304" pitchFamily="18" charset="0"/>
              </a:rPr>
              <a:t> a je </a:t>
            </a:r>
            <a:r>
              <a:rPr lang="cs-CZ" b="1" dirty="0" smtClean="0">
                <a:solidFill>
                  <a:srgbClr val="FF0000"/>
                </a:solidFill>
                <a:cs typeface="Times New Roman CE" panose="02020603050405020304" pitchFamily="18" charset="0"/>
              </a:rPr>
              <a:t>kolmá na tečnu k povrchu kapaliny </a:t>
            </a:r>
            <a:r>
              <a:rPr lang="cs-CZ" dirty="0" smtClean="0">
                <a:cs typeface="Times New Roman CE" panose="02020603050405020304" pitchFamily="18" charset="0"/>
              </a:rPr>
              <a:t>v daném místě: výsledkem je </a:t>
            </a:r>
            <a:r>
              <a:rPr lang="cs-CZ" b="1" dirty="0" smtClean="0">
                <a:solidFill>
                  <a:srgbClr val="FF0000"/>
                </a:solidFill>
                <a:cs typeface="Times New Roman CE" panose="02020603050405020304" pitchFamily="18" charset="0"/>
              </a:rPr>
              <a:t>vypuklý povrch kapaliny</a:t>
            </a:r>
            <a:endParaRPr lang="cs-CZ" b="1" dirty="0">
              <a:solidFill>
                <a:srgbClr val="FF0000"/>
              </a:solidFill>
              <a:cs typeface="Times New Roman CE" panose="02020603050405020304" pitchFamily="18" charset="0"/>
            </a:endParaRPr>
          </a:p>
        </p:txBody>
      </p:sp>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3.2 Styk kapaliny se stěnou nádoby</a:t>
            </a:r>
            <a:endParaRPr lang="cs-CZ" sz="2800" dirty="0">
              <a:solidFill>
                <a:srgbClr val="FF0000"/>
              </a:solidFill>
            </a:endParaRPr>
          </a:p>
        </p:txBody>
      </p:sp>
      <p:sp>
        <p:nvSpPr>
          <p:cNvPr id="8" name="Obdélník 7"/>
          <p:cNvSpPr/>
          <p:nvPr/>
        </p:nvSpPr>
        <p:spPr>
          <a:xfrm>
            <a:off x="7036" y="1455167"/>
            <a:ext cx="4363848" cy="461665"/>
          </a:xfrm>
          <a:prstGeom prst="rect">
            <a:avLst/>
          </a:prstGeom>
        </p:spPr>
        <p:txBody>
          <a:bodyPr wrap="square">
            <a:spAutoFit/>
          </a:bodyPr>
          <a:lstStyle/>
          <a:p>
            <a:r>
              <a:rPr lang="cs-CZ" sz="2400" b="1" dirty="0" smtClean="0">
                <a:solidFill>
                  <a:srgbClr val="00B0F0"/>
                </a:solidFill>
              </a:rPr>
              <a:t>Kapalina nesmáčí stěnu nádoby</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074" y="4329082"/>
            <a:ext cx="3845992" cy="2442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916" y="4329082"/>
            <a:ext cx="3930061" cy="2442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84071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3.2 Styk kapaliny se stěnou nádoby</a:t>
            </a:r>
            <a:endParaRPr lang="cs-CZ" sz="2800" dirty="0">
              <a:solidFill>
                <a:srgbClr val="FF0000"/>
              </a:solidFill>
            </a:endParaRPr>
          </a:p>
        </p:txBody>
      </p:sp>
      <mc:AlternateContent xmlns:mc="http://schemas.openxmlformats.org/markup-compatibility/2006" xmlns:a14="http://schemas.microsoft.com/office/drawing/2010/main">
        <mc:Choice Requires="a14">
          <p:sp>
            <p:nvSpPr>
              <p:cNvPr id="8" name="Obdélník 7"/>
              <p:cNvSpPr/>
              <p:nvPr/>
            </p:nvSpPr>
            <p:spPr>
              <a:xfrm>
                <a:off x="7036" y="1455167"/>
                <a:ext cx="4363848" cy="461665"/>
              </a:xfrm>
              <a:prstGeom prst="rect">
                <a:avLst/>
              </a:prstGeom>
            </p:spPr>
            <p:txBody>
              <a:bodyPr wrap="square">
                <a:spAutoFit/>
              </a:bodyPr>
              <a:lstStyle/>
              <a:p>
                <a:r>
                  <a:rPr lang="cs-CZ" sz="2400" b="1" dirty="0">
                    <a:solidFill>
                      <a:srgbClr val="00B0F0"/>
                    </a:solidFill>
                  </a:rPr>
                  <a:t>Stykový úhel </a:t>
                </a:r>
                <a:r>
                  <a:rPr lang="cs-CZ" sz="2400" b="1" dirty="0" smtClean="0">
                    <a:solidFill>
                      <a:srgbClr val="00B0F0"/>
                    </a:solidFill>
                  </a:rPr>
                  <a:t>– </a:t>
                </a:r>
                <a14:m>
                  <m:oMath xmlns:m="http://schemas.openxmlformats.org/officeDocument/2006/math">
                    <m:r>
                      <a:rPr lang="cs-CZ" sz="2400" b="1" i="1" smtClean="0">
                        <a:solidFill>
                          <a:srgbClr val="FF0000"/>
                        </a:solidFill>
                        <a:latin typeface="Cambria Math"/>
                        <a:ea typeface="Cambria Math"/>
                      </a:rPr>
                      <m:t>𝝑</m:t>
                    </m:r>
                  </m:oMath>
                </a14:m>
                <a:r>
                  <a:rPr lang="cs-CZ" sz="2400" b="1" dirty="0" smtClean="0">
                    <a:solidFill>
                      <a:srgbClr val="00B0F0"/>
                    </a:solidFill>
                  </a:rPr>
                  <a:t>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mc:Choice>
        <mc:Fallback xmlns="">
          <p:sp>
            <p:nvSpPr>
              <p:cNvPr id="8" name="Obdélník 7"/>
              <p:cNvSpPr>
                <a:spLocks noRot="1" noChangeAspect="1" noMove="1" noResize="1" noEditPoints="1" noAdjustHandles="1" noChangeArrowheads="1" noChangeShapeType="1" noTextEdit="1"/>
              </p:cNvSpPr>
              <p:nvPr/>
            </p:nvSpPr>
            <p:spPr>
              <a:xfrm>
                <a:off x="7036" y="1455167"/>
                <a:ext cx="4363848" cy="461665"/>
              </a:xfrm>
              <a:prstGeom prst="rect">
                <a:avLst/>
              </a:prstGeom>
              <a:blipFill rotWithShape="1">
                <a:blip r:embed="rId2"/>
                <a:stretch>
                  <a:fillRect l="-2095" t="-10667" b="-30667"/>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7" name="TextovéPole 6"/>
              <p:cNvSpPr txBox="1"/>
              <p:nvPr/>
            </p:nvSpPr>
            <p:spPr>
              <a:xfrm>
                <a:off x="107502" y="1916832"/>
                <a:ext cx="8928993" cy="923330"/>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cs-CZ" dirty="0" smtClean="0">
                    <a:solidFill>
                      <a:srgbClr val="FF0000"/>
                    </a:solidFill>
                    <a:cs typeface="Times New Roman CE" panose="02020603050405020304" pitchFamily="18" charset="0"/>
                  </a:rPr>
                  <a:t> </a:t>
                </a:r>
                <a14:m>
                  <m:oMath xmlns:m="http://schemas.openxmlformats.org/officeDocument/2006/math">
                    <m:r>
                      <a:rPr lang="cs-CZ" b="1" i="1">
                        <a:solidFill>
                          <a:srgbClr val="FF0000"/>
                        </a:solidFill>
                        <a:latin typeface="Cambria Math"/>
                        <a:ea typeface="Cambria Math"/>
                      </a:rPr>
                      <m:t>𝝑</m:t>
                    </m:r>
                    <m:r>
                      <a:rPr lang="cs-CZ" b="1" i="1" smtClean="0">
                        <a:solidFill>
                          <a:srgbClr val="FF0000"/>
                        </a:solidFill>
                        <a:latin typeface="Cambria Math"/>
                        <a:ea typeface="Cambria Math"/>
                      </a:rPr>
                      <m:t>=</m:t>
                    </m:r>
                    <m:r>
                      <a:rPr lang="cs-CZ" b="1" i="1" smtClean="0">
                        <a:solidFill>
                          <a:srgbClr val="FF0000"/>
                        </a:solidFill>
                        <a:latin typeface="Cambria Math"/>
                        <a:ea typeface="Cambria Math"/>
                      </a:rPr>
                      <m:t>𝟎</m:t>
                    </m:r>
                  </m:oMath>
                </a14:m>
                <a:r>
                  <a:rPr lang="cs-CZ" b="1" dirty="0" smtClean="0">
                    <a:solidFill>
                      <a:srgbClr val="FF0000"/>
                    </a:solidFill>
                    <a:cs typeface="Times New Roman CE" panose="02020603050405020304" pitchFamily="18" charset="0"/>
                  </a:rPr>
                  <a:t>° – </a:t>
                </a:r>
                <a:r>
                  <a:rPr lang="cs-CZ" b="1" dirty="0" smtClean="0">
                    <a:cs typeface="Times New Roman CE" panose="02020603050405020304" pitchFamily="18" charset="0"/>
                  </a:rPr>
                  <a:t>kapalina</a:t>
                </a:r>
                <a:r>
                  <a:rPr lang="cs-CZ" b="1" dirty="0" smtClean="0">
                    <a:solidFill>
                      <a:srgbClr val="FF0000"/>
                    </a:solidFill>
                    <a:cs typeface="Times New Roman CE" panose="02020603050405020304" pitchFamily="18" charset="0"/>
                  </a:rPr>
                  <a:t> dokonale smáčí </a:t>
                </a:r>
                <a:r>
                  <a:rPr lang="cs-CZ" b="1" dirty="0" smtClean="0">
                    <a:cs typeface="Times New Roman CE" panose="02020603050405020304" pitchFamily="18" charset="0"/>
                  </a:rPr>
                  <a:t>stěnu nádoby</a:t>
                </a:r>
              </a:p>
              <a:p>
                <a:pPr marL="285750" indent="-285750">
                  <a:lnSpc>
                    <a:spcPct val="150000"/>
                  </a:lnSpc>
                  <a:buFont typeface="Wingdings" panose="05000000000000000000" pitchFamily="2" charset="2"/>
                  <a:buChar char="§"/>
                </a:pPr>
                <a14:m>
                  <m:oMath xmlns:m="http://schemas.openxmlformats.org/officeDocument/2006/math">
                    <m:r>
                      <a:rPr lang="cs-CZ" b="1" i="1" smtClean="0">
                        <a:solidFill>
                          <a:srgbClr val="FF0000"/>
                        </a:solidFill>
                        <a:latin typeface="Cambria Math"/>
                        <a:ea typeface="Cambria Math"/>
                      </a:rPr>
                      <m:t>𝝑</m:t>
                    </m:r>
                    <m:r>
                      <a:rPr lang="cs-CZ" b="1" i="1" smtClean="0">
                        <a:solidFill>
                          <a:srgbClr val="FF0000"/>
                        </a:solidFill>
                        <a:latin typeface="Cambria Math"/>
                        <a:ea typeface="Cambria Math"/>
                      </a:rPr>
                      <m:t>=</m:t>
                    </m:r>
                    <m:r>
                      <a:rPr lang="cs-CZ" b="1" i="1" smtClean="0">
                        <a:solidFill>
                          <a:srgbClr val="FF0000"/>
                        </a:solidFill>
                        <a:latin typeface="Cambria Math"/>
                        <a:ea typeface="Cambria Math"/>
                      </a:rPr>
                      <m:t>𝟏𝟖𝟎</m:t>
                    </m:r>
                    <m:r>
                      <a:rPr lang="cs-CZ" b="1" i="1" smtClean="0">
                        <a:solidFill>
                          <a:srgbClr val="FF0000"/>
                        </a:solidFill>
                        <a:latin typeface="Cambria Math"/>
                        <a:ea typeface="Cambria Math"/>
                      </a:rPr>
                      <m:t>°</m:t>
                    </m:r>
                  </m:oMath>
                </a14:m>
                <a:r>
                  <a:rPr lang="cs-CZ" b="1" dirty="0" smtClean="0">
                    <a:solidFill>
                      <a:srgbClr val="FF0000"/>
                    </a:solidFill>
                    <a:cs typeface="Times New Roman CE" panose="02020603050405020304" pitchFamily="18" charset="0"/>
                  </a:rPr>
                  <a:t> </a:t>
                </a:r>
                <a:r>
                  <a:rPr lang="cs-CZ" b="1" dirty="0">
                    <a:solidFill>
                      <a:srgbClr val="FF0000"/>
                    </a:solidFill>
                    <a:cs typeface="Times New Roman CE" panose="02020603050405020304" pitchFamily="18" charset="0"/>
                  </a:rPr>
                  <a:t>– </a:t>
                </a:r>
                <a:r>
                  <a:rPr lang="cs-CZ" b="1" dirty="0">
                    <a:cs typeface="Times New Roman CE" panose="02020603050405020304" pitchFamily="18" charset="0"/>
                  </a:rPr>
                  <a:t>kapalina</a:t>
                </a:r>
                <a:r>
                  <a:rPr lang="cs-CZ" b="1" dirty="0">
                    <a:solidFill>
                      <a:srgbClr val="FF0000"/>
                    </a:solidFill>
                    <a:cs typeface="Times New Roman CE" panose="02020603050405020304" pitchFamily="18" charset="0"/>
                  </a:rPr>
                  <a:t> dokonale </a:t>
                </a:r>
                <a:r>
                  <a:rPr lang="cs-CZ" b="1" dirty="0" err="1" smtClean="0">
                    <a:solidFill>
                      <a:srgbClr val="FF0000"/>
                    </a:solidFill>
                    <a:cs typeface="Times New Roman CE" panose="02020603050405020304" pitchFamily="18" charset="0"/>
                  </a:rPr>
                  <a:t>NEsmáčí</a:t>
                </a:r>
                <a:r>
                  <a:rPr lang="cs-CZ" b="1" dirty="0" smtClean="0">
                    <a:solidFill>
                      <a:srgbClr val="FF0000"/>
                    </a:solidFill>
                    <a:cs typeface="Times New Roman CE" panose="02020603050405020304" pitchFamily="18" charset="0"/>
                  </a:rPr>
                  <a:t> </a:t>
                </a:r>
                <a:r>
                  <a:rPr lang="cs-CZ" b="1" dirty="0">
                    <a:cs typeface="Times New Roman CE" panose="02020603050405020304" pitchFamily="18" charset="0"/>
                  </a:rPr>
                  <a:t>stěnu nádoby</a:t>
                </a:r>
                <a:endParaRPr lang="cs-CZ" b="1" dirty="0" smtClean="0">
                  <a:cs typeface="Times New Roman CE" panose="02020603050405020304" pitchFamily="18" charset="0"/>
                </a:endParaRPr>
              </a:p>
            </p:txBody>
          </p:sp>
        </mc:Choice>
        <mc:Fallback xmlns="">
          <p:sp>
            <p:nvSpPr>
              <p:cNvPr id="7" name="TextovéPole 6"/>
              <p:cNvSpPr txBox="1">
                <a:spLocks noRot="1" noChangeAspect="1" noMove="1" noResize="1" noEditPoints="1" noAdjustHandles="1" noChangeArrowheads="1" noChangeShapeType="1" noTextEdit="1"/>
              </p:cNvSpPr>
              <p:nvPr/>
            </p:nvSpPr>
            <p:spPr>
              <a:xfrm>
                <a:off x="107502" y="1916832"/>
                <a:ext cx="8928993" cy="923330"/>
              </a:xfrm>
              <a:prstGeom prst="rect">
                <a:avLst/>
              </a:prstGeom>
              <a:blipFill rotWithShape="1">
                <a:blip r:embed="rId3"/>
                <a:stretch>
                  <a:fillRect l="-478" b="-4605"/>
                </a:stretch>
              </a:blipFill>
            </p:spPr>
            <p:txBody>
              <a:bodyPr/>
              <a:lstStyle/>
              <a:p>
                <a:r>
                  <a:rPr lang="cs-CZ">
                    <a:noFill/>
                  </a:rPr>
                  <a:t> </a:t>
                </a:r>
              </a:p>
            </p:txBody>
          </p:sp>
        </mc:Fallback>
      </mc:AlternateContent>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2" y="4101396"/>
            <a:ext cx="4038600" cy="2705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674" y="4132192"/>
            <a:ext cx="3923545" cy="2674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3" name="TextovéPole 12"/>
              <p:cNvSpPr txBox="1"/>
              <p:nvPr/>
            </p:nvSpPr>
            <p:spPr>
              <a:xfrm>
                <a:off x="1669785" y="4725144"/>
                <a:ext cx="91403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b="1" i="1" smtClean="0">
                          <a:solidFill>
                            <a:srgbClr val="FF0000"/>
                          </a:solidFill>
                          <a:latin typeface="Cambria Math"/>
                          <a:ea typeface="Cambria Math"/>
                        </a:rPr>
                        <m:t>𝝑</m:t>
                      </m:r>
                      <m:r>
                        <a:rPr lang="cs-CZ" b="1" i="1" smtClean="0">
                          <a:solidFill>
                            <a:srgbClr val="FF0000"/>
                          </a:solidFill>
                          <a:latin typeface="Cambria Math"/>
                          <a:ea typeface="Cambria Math"/>
                        </a:rPr>
                        <m:t>=</m:t>
                      </m:r>
                      <m:r>
                        <a:rPr lang="cs-CZ" b="1" i="1" smtClean="0">
                          <a:solidFill>
                            <a:srgbClr val="FF0000"/>
                          </a:solidFill>
                          <a:latin typeface="Cambria Math"/>
                          <a:ea typeface="Cambria Math"/>
                        </a:rPr>
                        <m:t>𝟖</m:t>
                      </m:r>
                      <m:r>
                        <a:rPr lang="cs-CZ" b="1" i="1" smtClean="0">
                          <a:solidFill>
                            <a:srgbClr val="FF0000"/>
                          </a:solidFill>
                          <a:latin typeface="Cambria Math"/>
                          <a:ea typeface="Cambria Math"/>
                        </a:rPr>
                        <m:t>°</m:t>
                      </m:r>
                    </m:oMath>
                  </m:oMathPara>
                </a14:m>
                <a:endParaRPr lang="cs-CZ" b="1" dirty="0">
                  <a:solidFill>
                    <a:srgbClr val="FF0000"/>
                  </a:solidFill>
                </a:endParaRPr>
              </a:p>
            </p:txBody>
          </p:sp>
        </mc:Choice>
        <mc:Fallback xmlns="">
          <p:sp>
            <p:nvSpPr>
              <p:cNvPr id="13" name="TextovéPole 12"/>
              <p:cNvSpPr txBox="1">
                <a:spLocks noRot="1" noChangeAspect="1" noMove="1" noResize="1" noEditPoints="1" noAdjustHandles="1" noChangeArrowheads="1" noChangeShapeType="1" noTextEdit="1"/>
              </p:cNvSpPr>
              <p:nvPr/>
            </p:nvSpPr>
            <p:spPr>
              <a:xfrm>
                <a:off x="1669785" y="4725144"/>
                <a:ext cx="914033" cy="369332"/>
              </a:xfrm>
              <a:prstGeom prst="rect">
                <a:avLst/>
              </a:prstGeom>
              <a:blipFill rotWithShape="1">
                <a:blip r:embed="rId6"/>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4" name="TextovéPole 13"/>
              <p:cNvSpPr txBox="1"/>
              <p:nvPr/>
            </p:nvSpPr>
            <p:spPr>
              <a:xfrm>
                <a:off x="6353571" y="4787860"/>
                <a:ext cx="118974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b="1" i="1" smtClean="0">
                          <a:solidFill>
                            <a:srgbClr val="FF0000"/>
                          </a:solidFill>
                          <a:latin typeface="Cambria Math"/>
                          <a:ea typeface="Cambria Math"/>
                        </a:rPr>
                        <m:t>𝝑</m:t>
                      </m:r>
                      <m:r>
                        <a:rPr lang="cs-CZ" b="1" i="1" smtClean="0">
                          <a:solidFill>
                            <a:srgbClr val="FF0000"/>
                          </a:solidFill>
                          <a:latin typeface="Cambria Math"/>
                          <a:ea typeface="Cambria Math"/>
                        </a:rPr>
                        <m:t>=</m:t>
                      </m:r>
                      <m:r>
                        <a:rPr lang="cs-CZ" b="1" i="1" smtClean="0">
                          <a:solidFill>
                            <a:srgbClr val="FF0000"/>
                          </a:solidFill>
                          <a:latin typeface="Cambria Math"/>
                          <a:ea typeface="Cambria Math"/>
                        </a:rPr>
                        <m:t>𝟏𝟐𝟖</m:t>
                      </m:r>
                      <m:r>
                        <a:rPr lang="cs-CZ" b="1" i="1" smtClean="0">
                          <a:solidFill>
                            <a:srgbClr val="FF0000"/>
                          </a:solidFill>
                          <a:latin typeface="Cambria Math"/>
                          <a:ea typeface="Cambria Math"/>
                        </a:rPr>
                        <m:t>°</m:t>
                      </m:r>
                    </m:oMath>
                  </m:oMathPara>
                </a14:m>
                <a:endParaRPr lang="cs-CZ" b="1" dirty="0">
                  <a:solidFill>
                    <a:srgbClr val="FF0000"/>
                  </a:solidFill>
                </a:endParaRPr>
              </a:p>
            </p:txBody>
          </p:sp>
        </mc:Choice>
        <mc:Fallback xmlns="">
          <p:sp>
            <p:nvSpPr>
              <p:cNvPr id="14" name="TextovéPole 13"/>
              <p:cNvSpPr txBox="1">
                <a:spLocks noRot="1" noChangeAspect="1" noMove="1" noResize="1" noEditPoints="1" noAdjustHandles="1" noChangeArrowheads="1" noChangeShapeType="1" noTextEdit="1"/>
              </p:cNvSpPr>
              <p:nvPr/>
            </p:nvSpPr>
            <p:spPr>
              <a:xfrm>
                <a:off x="6353571" y="4787860"/>
                <a:ext cx="1189749" cy="369332"/>
              </a:xfrm>
              <a:prstGeom prst="rect">
                <a:avLst/>
              </a:prstGeom>
              <a:blipFill rotWithShape="1">
                <a:blip r:embed="rId7"/>
                <a:stretch>
                  <a:fillRect/>
                </a:stretch>
              </a:blipFill>
            </p:spPr>
            <p:txBody>
              <a:bodyPr/>
              <a:lstStyle/>
              <a:p>
                <a:r>
                  <a:rPr lang="cs-CZ">
                    <a:noFill/>
                  </a:rPr>
                  <a:t> </a:t>
                </a:r>
              </a:p>
            </p:txBody>
          </p:sp>
        </mc:Fallback>
      </mc:AlternateContent>
    </p:spTree>
    <p:extLst>
      <p:ext uri="{BB962C8B-B14F-4D97-AF65-F5344CB8AC3E}">
        <p14:creationId xmlns:p14="http://schemas.microsoft.com/office/powerpoint/2010/main" val="19113605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3.3 Kapilární jevy</a:t>
            </a:r>
            <a:endParaRPr lang="cs-CZ" sz="2800" dirty="0">
              <a:solidFill>
                <a:srgbClr val="FF0000"/>
              </a:solidFill>
            </a:endParaRPr>
          </a:p>
        </p:txBody>
      </p:sp>
      <p:sp>
        <p:nvSpPr>
          <p:cNvPr id="8" name="Obdélník 7"/>
          <p:cNvSpPr/>
          <p:nvPr/>
        </p:nvSpPr>
        <p:spPr>
          <a:xfrm>
            <a:off x="7036" y="1455167"/>
            <a:ext cx="4363848" cy="461665"/>
          </a:xfrm>
          <a:prstGeom prst="rect">
            <a:avLst/>
          </a:prstGeom>
        </p:spPr>
        <p:txBody>
          <a:bodyPr wrap="square">
            <a:spAutoFit/>
          </a:bodyPr>
          <a:lstStyle/>
          <a:p>
            <a:r>
              <a:rPr lang="cs-CZ" sz="2400" b="1" dirty="0" smtClean="0">
                <a:solidFill>
                  <a:srgbClr val="00B0F0"/>
                </a:solidFill>
              </a:rPr>
              <a:t>Kapilarita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7" name="TextovéPole 6"/>
          <p:cNvSpPr txBox="1"/>
          <p:nvPr/>
        </p:nvSpPr>
        <p:spPr>
          <a:xfrm>
            <a:off x="107502" y="1844824"/>
            <a:ext cx="8928993" cy="1338828"/>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cs-CZ" b="1" dirty="0" smtClean="0">
                <a:solidFill>
                  <a:schemeClr val="tx1"/>
                </a:solidFill>
                <a:cs typeface="Times New Roman CE" panose="02020603050405020304" pitchFamily="18" charset="0"/>
              </a:rPr>
              <a:t>Kapilární elevace – zvýšení hladiny kapaliny v kapiláře</a:t>
            </a:r>
          </a:p>
          <a:p>
            <a:pPr marL="285750" indent="-285750" algn="just">
              <a:lnSpc>
                <a:spcPct val="150000"/>
              </a:lnSpc>
              <a:buFont typeface="Wingdings" panose="05000000000000000000" pitchFamily="2" charset="2"/>
              <a:buChar char="§"/>
            </a:pPr>
            <a:r>
              <a:rPr lang="cs-CZ" b="1" dirty="0" smtClean="0">
                <a:cs typeface="Times New Roman CE" panose="02020603050405020304" pitchFamily="18" charset="0"/>
              </a:rPr>
              <a:t>Kapilární deprese – snížení hladiny kapaliny v kapiláře</a:t>
            </a:r>
          </a:p>
          <a:p>
            <a:pPr marL="285750" indent="-285750" algn="just">
              <a:lnSpc>
                <a:spcPct val="150000"/>
              </a:lnSpc>
              <a:buFont typeface="Wingdings" panose="05000000000000000000" pitchFamily="2" charset="2"/>
              <a:buChar char="§"/>
            </a:pPr>
            <a:r>
              <a:rPr lang="cs-CZ" b="1" dirty="0" smtClean="0">
                <a:solidFill>
                  <a:schemeClr val="tx1"/>
                </a:solidFill>
                <a:cs typeface="Times New Roman CE" panose="02020603050405020304" pitchFamily="18" charset="0"/>
              </a:rPr>
              <a:t>Kapilarita je způsobená existencí kapilárního tlaku</a:t>
            </a:r>
          </a:p>
        </p:txBody>
      </p:sp>
      <p:sp>
        <p:nvSpPr>
          <p:cNvPr id="6" name="Obdélník 5"/>
          <p:cNvSpPr/>
          <p:nvPr/>
        </p:nvSpPr>
        <p:spPr>
          <a:xfrm>
            <a:off x="0" y="3255660"/>
            <a:ext cx="4363848" cy="461665"/>
          </a:xfrm>
          <a:prstGeom prst="rect">
            <a:avLst/>
          </a:prstGeom>
        </p:spPr>
        <p:txBody>
          <a:bodyPr wrap="square">
            <a:spAutoFit/>
          </a:bodyPr>
          <a:lstStyle/>
          <a:p>
            <a:r>
              <a:rPr lang="cs-CZ" sz="2400" b="1" dirty="0" smtClean="0">
                <a:solidFill>
                  <a:srgbClr val="00B0F0"/>
                </a:solidFill>
              </a:rPr>
              <a:t>Kapilární tlak – </a:t>
            </a:r>
            <a:r>
              <a:rPr lang="cs-CZ" sz="2400" b="1" i="1" dirty="0" err="1" smtClean="0">
                <a:solidFill>
                  <a:srgbClr val="FF0000"/>
                </a:solidFill>
                <a:latin typeface="Times New Roman CE" panose="02020603050405020304" pitchFamily="18" charset="0"/>
                <a:cs typeface="Times New Roman CE" panose="02020603050405020304" pitchFamily="18" charset="0"/>
              </a:rPr>
              <a:t>p</a:t>
            </a:r>
            <a:r>
              <a:rPr lang="cs-CZ" sz="2400" b="1" baseline="-25000" dirty="0" err="1" smtClean="0">
                <a:solidFill>
                  <a:srgbClr val="FF0000"/>
                </a:solidFill>
                <a:latin typeface="Times New Roman CE" panose="02020603050405020304" pitchFamily="18" charset="0"/>
                <a:cs typeface="Times New Roman CE" panose="02020603050405020304" pitchFamily="18" charset="0"/>
              </a:rPr>
              <a:t>k</a:t>
            </a:r>
            <a:r>
              <a:rPr lang="cs-CZ" sz="2400" b="1" dirty="0" smtClean="0">
                <a:solidFill>
                  <a:srgbClr val="00B0F0"/>
                </a:solidFill>
              </a:rPr>
              <a:t>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9" name="TextovéPole 8"/>
          <p:cNvSpPr txBox="1"/>
          <p:nvPr/>
        </p:nvSpPr>
        <p:spPr>
          <a:xfrm>
            <a:off x="113809" y="3717325"/>
            <a:ext cx="4464497" cy="3000821"/>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cs-CZ" b="1" dirty="0">
                <a:cs typeface="Times New Roman CE" panose="02020603050405020304" pitchFamily="18" charset="0"/>
              </a:rPr>
              <a:t>j</a:t>
            </a:r>
            <a:r>
              <a:rPr lang="cs-CZ" b="1" dirty="0" smtClean="0">
                <a:solidFill>
                  <a:schemeClr val="tx1"/>
                </a:solidFill>
                <a:cs typeface="Times New Roman CE" panose="02020603050405020304" pitchFamily="18" charset="0"/>
              </a:rPr>
              <a:t>e způsobený zakřivením povrchu kapaliny u stěn nádoby, v kapilárách, u kapek a bublin</a:t>
            </a:r>
          </a:p>
          <a:p>
            <a:pPr marL="285750" indent="-285750">
              <a:lnSpc>
                <a:spcPct val="150000"/>
              </a:lnSpc>
              <a:buFont typeface="Wingdings" panose="05000000000000000000" pitchFamily="2" charset="2"/>
              <a:buChar char="§"/>
            </a:pPr>
            <a:r>
              <a:rPr lang="cs-CZ" b="1" dirty="0" smtClean="0">
                <a:cs typeface="Times New Roman CE" panose="02020603050405020304" pitchFamily="18" charset="0"/>
              </a:rPr>
              <a:t>Vypuklý povrch – vnitřní tlak je větší o kapilární tlak</a:t>
            </a:r>
          </a:p>
          <a:p>
            <a:pPr marL="285750" indent="-285750" algn="just">
              <a:lnSpc>
                <a:spcPct val="150000"/>
              </a:lnSpc>
              <a:buFont typeface="Wingdings" panose="05000000000000000000" pitchFamily="2" charset="2"/>
              <a:buChar char="§"/>
            </a:pPr>
            <a:r>
              <a:rPr lang="cs-CZ" b="1" dirty="0" smtClean="0">
                <a:solidFill>
                  <a:schemeClr val="tx1"/>
                </a:solidFill>
                <a:cs typeface="Times New Roman CE" panose="02020603050405020304" pitchFamily="18" charset="0"/>
              </a:rPr>
              <a:t>Dutý povrch – vnitřní tlak je menší o kapilární tlak</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8306" y="3140968"/>
            <a:ext cx="4413300" cy="2209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2" name="TextovéPole 1"/>
              <p:cNvSpPr txBox="1"/>
              <p:nvPr/>
            </p:nvSpPr>
            <p:spPr>
              <a:xfrm>
                <a:off x="5681128" y="5445224"/>
                <a:ext cx="1176156" cy="66851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cs-CZ" sz="2000" b="1" i="1" smtClean="0">
                              <a:solidFill>
                                <a:srgbClr val="FF0000"/>
                              </a:solidFill>
                              <a:latin typeface="Cambria Math" panose="02040503050406030204" pitchFamily="18" charset="0"/>
                            </a:rPr>
                          </m:ctrlPr>
                        </m:sSubPr>
                        <m:e>
                          <m:r>
                            <a:rPr lang="cs-CZ" sz="2000" b="1" i="1" smtClean="0">
                              <a:solidFill>
                                <a:srgbClr val="FF0000"/>
                              </a:solidFill>
                              <a:latin typeface="Cambria Math"/>
                            </a:rPr>
                            <m:t>𝒑</m:t>
                          </m:r>
                        </m:e>
                        <m:sub>
                          <m:r>
                            <a:rPr lang="cs-CZ" sz="2000" b="1" i="1" smtClean="0">
                              <a:solidFill>
                                <a:srgbClr val="FF0000"/>
                              </a:solidFill>
                              <a:latin typeface="Cambria Math"/>
                            </a:rPr>
                            <m:t>𝒌</m:t>
                          </m:r>
                        </m:sub>
                      </m:sSub>
                      <m:r>
                        <a:rPr lang="cs-CZ" sz="2000" b="1" i="1" smtClean="0">
                          <a:solidFill>
                            <a:srgbClr val="FF0000"/>
                          </a:solidFill>
                          <a:latin typeface="Cambria Math"/>
                        </a:rPr>
                        <m:t>=</m:t>
                      </m:r>
                      <m:f>
                        <m:fPr>
                          <m:ctrlPr>
                            <a:rPr lang="cs-CZ" sz="2000" b="1" i="1" smtClean="0">
                              <a:solidFill>
                                <a:srgbClr val="FF0000"/>
                              </a:solidFill>
                              <a:latin typeface="Cambria Math" panose="02040503050406030204" pitchFamily="18" charset="0"/>
                            </a:rPr>
                          </m:ctrlPr>
                        </m:fPr>
                        <m:num>
                          <m:r>
                            <a:rPr lang="cs-CZ" sz="2000" b="1" i="1" smtClean="0">
                              <a:solidFill>
                                <a:srgbClr val="FF0000"/>
                              </a:solidFill>
                              <a:latin typeface="Cambria Math"/>
                            </a:rPr>
                            <m:t>𝟐</m:t>
                          </m:r>
                          <m:r>
                            <a:rPr lang="cs-CZ" sz="2000" b="1" i="1" smtClean="0">
                              <a:solidFill>
                                <a:srgbClr val="FF0000"/>
                              </a:solidFill>
                              <a:latin typeface="Cambria Math"/>
                              <a:ea typeface="Cambria Math"/>
                            </a:rPr>
                            <m:t>𝝈</m:t>
                          </m:r>
                        </m:num>
                        <m:den>
                          <m:r>
                            <a:rPr lang="cs-CZ" sz="2000" b="1" i="1" smtClean="0">
                              <a:solidFill>
                                <a:srgbClr val="FF0000"/>
                              </a:solidFill>
                              <a:latin typeface="Cambria Math"/>
                            </a:rPr>
                            <m:t>𝑹</m:t>
                          </m:r>
                        </m:den>
                      </m:f>
                    </m:oMath>
                  </m:oMathPara>
                </a14:m>
                <a:endParaRPr lang="cs-CZ" sz="2000" b="1" dirty="0">
                  <a:solidFill>
                    <a:srgbClr val="FF0000"/>
                  </a:solidFill>
                </a:endParaRPr>
              </a:p>
            </p:txBody>
          </p:sp>
        </mc:Choice>
        <mc:Fallback xmlns="">
          <p:sp>
            <p:nvSpPr>
              <p:cNvPr id="2" name="TextovéPole 1"/>
              <p:cNvSpPr txBox="1">
                <a:spLocks noRot="1" noChangeAspect="1" noMove="1" noResize="1" noEditPoints="1" noAdjustHandles="1" noChangeArrowheads="1" noChangeShapeType="1" noTextEdit="1"/>
              </p:cNvSpPr>
              <p:nvPr/>
            </p:nvSpPr>
            <p:spPr>
              <a:xfrm>
                <a:off x="5681128" y="5445224"/>
                <a:ext cx="1176156" cy="668516"/>
              </a:xfrm>
              <a:prstGeom prst="rect">
                <a:avLst/>
              </a:prstGeom>
              <a:blipFill rotWithShape="1">
                <a:blip r:embed="rId3"/>
                <a:stretch>
                  <a:fillRect/>
                </a:stretch>
              </a:blipFill>
            </p:spPr>
            <p:txBody>
              <a:bodyPr/>
              <a:lstStyle/>
              <a:p>
                <a:r>
                  <a:rPr lang="cs-CZ">
                    <a:noFill/>
                  </a:rPr>
                  <a:t> </a:t>
                </a:r>
              </a:p>
            </p:txBody>
          </p:sp>
        </mc:Fallback>
      </mc:AlternateContent>
      <p:sp>
        <p:nvSpPr>
          <p:cNvPr id="3" name="TextovéPole 2"/>
          <p:cNvSpPr txBox="1"/>
          <p:nvPr/>
        </p:nvSpPr>
        <p:spPr>
          <a:xfrm>
            <a:off x="6876256" y="5462387"/>
            <a:ext cx="2115350" cy="369332"/>
          </a:xfrm>
          <a:prstGeom prst="rect">
            <a:avLst/>
          </a:prstGeom>
          <a:noFill/>
        </p:spPr>
        <p:txBody>
          <a:bodyPr wrap="square" rtlCol="0">
            <a:spAutoFit/>
          </a:bodyPr>
          <a:lstStyle/>
          <a:p>
            <a:r>
              <a:rPr lang="cs-CZ" dirty="0"/>
              <a:t>k</a:t>
            </a:r>
            <a:r>
              <a:rPr lang="cs-CZ" dirty="0" smtClean="0"/>
              <a:t>apka, kapilára</a:t>
            </a:r>
            <a:endParaRPr lang="cs-CZ" dirty="0"/>
          </a:p>
        </p:txBody>
      </p:sp>
      <mc:AlternateContent xmlns:mc="http://schemas.openxmlformats.org/markup-compatibility/2006">
        <mc:Choice xmlns:a14="http://schemas.microsoft.com/office/drawing/2010/main" Requires="a14">
          <p:sp>
            <p:nvSpPr>
              <p:cNvPr id="11" name="TextovéPole 10"/>
              <p:cNvSpPr txBox="1"/>
              <p:nvPr/>
            </p:nvSpPr>
            <p:spPr>
              <a:xfrm>
                <a:off x="5681128" y="6165304"/>
                <a:ext cx="1176156" cy="667427"/>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cs-CZ" sz="2000" b="1" i="1" smtClean="0">
                              <a:solidFill>
                                <a:srgbClr val="FF0000"/>
                              </a:solidFill>
                              <a:latin typeface="Cambria Math" panose="02040503050406030204" pitchFamily="18" charset="0"/>
                            </a:rPr>
                          </m:ctrlPr>
                        </m:sSubPr>
                        <m:e>
                          <m:r>
                            <a:rPr lang="cs-CZ" sz="2000" b="1" i="1" smtClean="0">
                              <a:solidFill>
                                <a:srgbClr val="FF0000"/>
                              </a:solidFill>
                              <a:latin typeface="Cambria Math"/>
                            </a:rPr>
                            <m:t>𝒑</m:t>
                          </m:r>
                        </m:e>
                        <m:sub>
                          <m:r>
                            <a:rPr lang="cs-CZ" sz="2000" b="1" i="1" smtClean="0">
                              <a:solidFill>
                                <a:srgbClr val="FF0000"/>
                              </a:solidFill>
                              <a:latin typeface="Cambria Math"/>
                            </a:rPr>
                            <m:t>𝒌</m:t>
                          </m:r>
                        </m:sub>
                      </m:sSub>
                      <m:r>
                        <a:rPr lang="cs-CZ" sz="2000" b="1" i="1" smtClean="0">
                          <a:solidFill>
                            <a:srgbClr val="FF0000"/>
                          </a:solidFill>
                          <a:latin typeface="Cambria Math"/>
                        </a:rPr>
                        <m:t>=</m:t>
                      </m:r>
                      <m:f>
                        <m:fPr>
                          <m:ctrlPr>
                            <a:rPr lang="cs-CZ" sz="2000" b="1" i="1" smtClean="0">
                              <a:solidFill>
                                <a:srgbClr val="FF0000"/>
                              </a:solidFill>
                              <a:latin typeface="Cambria Math" panose="02040503050406030204" pitchFamily="18" charset="0"/>
                            </a:rPr>
                          </m:ctrlPr>
                        </m:fPr>
                        <m:num>
                          <m:r>
                            <a:rPr lang="cs-CZ" sz="2000" b="1" i="1" smtClean="0">
                              <a:solidFill>
                                <a:srgbClr val="FF0000"/>
                              </a:solidFill>
                              <a:latin typeface="Cambria Math" panose="02040503050406030204" pitchFamily="18" charset="0"/>
                            </a:rPr>
                            <m:t>𝟒</m:t>
                          </m:r>
                          <m:r>
                            <a:rPr lang="cs-CZ" sz="2000" b="1" i="1" smtClean="0">
                              <a:solidFill>
                                <a:srgbClr val="FF0000"/>
                              </a:solidFill>
                              <a:latin typeface="Cambria Math"/>
                              <a:ea typeface="Cambria Math"/>
                            </a:rPr>
                            <m:t>𝝈</m:t>
                          </m:r>
                        </m:num>
                        <m:den>
                          <m:r>
                            <a:rPr lang="cs-CZ" sz="2000" b="1" i="1" smtClean="0">
                              <a:solidFill>
                                <a:srgbClr val="FF0000"/>
                              </a:solidFill>
                              <a:latin typeface="Cambria Math"/>
                            </a:rPr>
                            <m:t>𝑹</m:t>
                          </m:r>
                        </m:den>
                      </m:f>
                    </m:oMath>
                  </m:oMathPara>
                </a14:m>
                <a:endParaRPr lang="cs-CZ" sz="2000" b="1" dirty="0">
                  <a:solidFill>
                    <a:srgbClr val="FF0000"/>
                  </a:solidFill>
                </a:endParaRPr>
              </a:p>
            </p:txBody>
          </p:sp>
        </mc:Choice>
        <mc:Fallback>
          <p:sp>
            <p:nvSpPr>
              <p:cNvPr id="11" name="TextovéPole 10"/>
              <p:cNvSpPr txBox="1">
                <a:spLocks noRot="1" noChangeAspect="1" noMove="1" noResize="1" noEditPoints="1" noAdjustHandles="1" noChangeArrowheads="1" noChangeShapeType="1" noTextEdit="1"/>
              </p:cNvSpPr>
              <p:nvPr/>
            </p:nvSpPr>
            <p:spPr>
              <a:xfrm>
                <a:off x="5681128" y="6165304"/>
                <a:ext cx="1176156" cy="667427"/>
              </a:xfrm>
              <a:prstGeom prst="rect">
                <a:avLst/>
              </a:prstGeom>
              <a:blipFill>
                <a:blip r:embed="rId4"/>
                <a:stretch>
                  <a:fillRect/>
                </a:stretch>
              </a:blipFill>
            </p:spPr>
            <p:txBody>
              <a:bodyPr/>
              <a:lstStyle/>
              <a:p>
                <a:r>
                  <a:rPr lang="cs-CZ">
                    <a:noFill/>
                  </a:rPr>
                  <a:t> </a:t>
                </a:r>
              </a:p>
            </p:txBody>
          </p:sp>
        </mc:Fallback>
      </mc:AlternateContent>
      <p:sp>
        <p:nvSpPr>
          <p:cNvPr id="12" name="TextovéPole 11"/>
          <p:cNvSpPr txBox="1"/>
          <p:nvPr/>
        </p:nvSpPr>
        <p:spPr>
          <a:xfrm>
            <a:off x="6921145" y="6447419"/>
            <a:ext cx="2115350" cy="369332"/>
          </a:xfrm>
          <a:prstGeom prst="rect">
            <a:avLst/>
          </a:prstGeom>
          <a:noFill/>
        </p:spPr>
        <p:txBody>
          <a:bodyPr wrap="square" rtlCol="0">
            <a:spAutoFit/>
          </a:bodyPr>
          <a:lstStyle/>
          <a:p>
            <a:r>
              <a:rPr lang="cs-CZ" dirty="0"/>
              <a:t>b</a:t>
            </a:r>
            <a:r>
              <a:rPr lang="cs-CZ" dirty="0" smtClean="0"/>
              <a:t>ublina – 2 povrchy</a:t>
            </a:r>
            <a:endParaRPr lang="cs-CZ" dirty="0"/>
          </a:p>
        </p:txBody>
      </p:sp>
      <p:sp>
        <p:nvSpPr>
          <p:cNvPr id="13" name="TextovéPole 12"/>
          <p:cNvSpPr txBox="1"/>
          <p:nvPr/>
        </p:nvSpPr>
        <p:spPr>
          <a:xfrm>
            <a:off x="6906671" y="5805264"/>
            <a:ext cx="2115350" cy="646331"/>
          </a:xfrm>
          <a:prstGeom prst="rect">
            <a:avLst/>
          </a:prstGeom>
          <a:noFill/>
        </p:spPr>
        <p:txBody>
          <a:bodyPr wrap="square" rtlCol="0">
            <a:spAutoFit/>
          </a:bodyPr>
          <a:lstStyle/>
          <a:p>
            <a:r>
              <a:rPr lang="cs-CZ" b="1" i="1" dirty="0" smtClean="0">
                <a:solidFill>
                  <a:srgbClr val="FF0000"/>
                </a:solidFill>
                <a:latin typeface="Times New Roman CE" panose="02020603050405020304" pitchFamily="18" charset="0"/>
                <a:cs typeface="Times New Roman CE" panose="02020603050405020304" pitchFamily="18" charset="0"/>
              </a:rPr>
              <a:t>R</a:t>
            </a:r>
            <a:r>
              <a:rPr lang="cs-CZ" dirty="0" smtClean="0">
                <a:solidFill>
                  <a:srgbClr val="FF0000"/>
                </a:solidFill>
              </a:rPr>
              <a:t> </a:t>
            </a:r>
            <a:r>
              <a:rPr lang="cs-CZ" dirty="0" smtClean="0"/>
              <a:t>– </a:t>
            </a:r>
            <a:r>
              <a:rPr lang="cs-CZ" dirty="0" smtClean="0">
                <a:solidFill>
                  <a:srgbClr val="FF0000"/>
                </a:solidFill>
              </a:rPr>
              <a:t>poloměr kapky</a:t>
            </a:r>
            <a:r>
              <a:rPr lang="cs-CZ" dirty="0" smtClean="0"/>
              <a:t>, </a:t>
            </a:r>
            <a:r>
              <a:rPr lang="cs-CZ" dirty="0" smtClean="0">
                <a:solidFill>
                  <a:srgbClr val="FF0000"/>
                </a:solidFill>
              </a:rPr>
              <a:t>kapiláry, bubliny</a:t>
            </a:r>
            <a:endParaRPr lang="cs-CZ" dirty="0">
              <a:solidFill>
                <a:srgbClr val="FF0000"/>
              </a:solidFill>
            </a:endParaRPr>
          </a:p>
        </p:txBody>
      </p:sp>
    </p:spTree>
    <p:extLst>
      <p:ext uri="{BB962C8B-B14F-4D97-AF65-F5344CB8AC3E}">
        <p14:creationId xmlns:p14="http://schemas.microsoft.com/office/powerpoint/2010/main" val="9832750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3.3 Kapilární jevy</a:t>
            </a:r>
            <a:endParaRPr lang="cs-CZ" sz="2800" dirty="0">
              <a:solidFill>
                <a:srgbClr val="FF0000"/>
              </a:solidFill>
            </a:endParaRPr>
          </a:p>
        </p:txBody>
      </p:sp>
      <p:sp>
        <p:nvSpPr>
          <p:cNvPr id="8" name="Obdélník 7"/>
          <p:cNvSpPr/>
          <p:nvPr/>
        </p:nvSpPr>
        <p:spPr>
          <a:xfrm>
            <a:off x="7036" y="1455167"/>
            <a:ext cx="4363848" cy="461665"/>
          </a:xfrm>
          <a:prstGeom prst="rect">
            <a:avLst/>
          </a:prstGeom>
        </p:spPr>
        <p:txBody>
          <a:bodyPr wrap="square">
            <a:spAutoFit/>
          </a:bodyPr>
          <a:lstStyle/>
          <a:p>
            <a:r>
              <a:rPr lang="cs-CZ" sz="2400" b="1" dirty="0" smtClean="0">
                <a:solidFill>
                  <a:srgbClr val="00B0F0"/>
                </a:solidFill>
              </a:rPr>
              <a:t>Kapilární elevace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7" name="TextovéPole 6"/>
          <p:cNvSpPr txBox="1"/>
          <p:nvPr/>
        </p:nvSpPr>
        <p:spPr>
          <a:xfrm>
            <a:off x="107502" y="1844824"/>
            <a:ext cx="8928993" cy="507831"/>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cs-CZ" b="1" dirty="0" smtClean="0">
                <a:solidFill>
                  <a:schemeClr val="tx1"/>
                </a:solidFill>
                <a:cs typeface="Times New Roman CE" panose="02020603050405020304" pitchFamily="18" charset="0"/>
              </a:rPr>
              <a:t>zvýšení hladiny kapaliny v kapiláře o výšku </a:t>
            </a:r>
            <a:r>
              <a:rPr lang="cs-CZ" b="1" i="1" dirty="0" smtClean="0">
                <a:solidFill>
                  <a:schemeClr val="tx1"/>
                </a:solidFill>
                <a:latin typeface="Times New Roman CE" panose="02020603050405020304" pitchFamily="18" charset="0"/>
                <a:cs typeface="Times New Roman CE" panose="02020603050405020304" pitchFamily="18" charset="0"/>
              </a:rPr>
              <a:t>h</a:t>
            </a:r>
          </a:p>
        </p:txBody>
      </p:sp>
      <p:sp>
        <p:nvSpPr>
          <p:cNvPr id="6" name="Obdélník 5"/>
          <p:cNvSpPr/>
          <p:nvPr/>
        </p:nvSpPr>
        <p:spPr>
          <a:xfrm>
            <a:off x="4792764" y="1472343"/>
            <a:ext cx="4363848" cy="461665"/>
          </a:xfrm>
          <a:prstGeom prst="rect">
            <a:avLst/>
          </a:prstGeom>
        </p:spPr>
        <p:txBody>
          <a:bodyPr wrap="square">
            <a:spAutoFit/>
          </a:bodyPr>
          <a:lstStyle/>
          <a:p>
            <a:r>
              <a:rPr lang="cs-CZ" sz="2400" b="1" dirty="0" smtClean="0">
                <a:solidFill>
                  <a:srgbClr val="00B0F0"/>
                </a:solidFill>
              </a:rPr>
              <a:t>Kapilární deprese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9" name="TextovéPole 8"/>
          <p:cNvSpPr txBox="1"/>
          <p:nvPr/>
        </p:nvSpPr>
        <p:spPr>
          <a:xfrm>
            <a:off x="4950879" y="1851420"/>
            <a:ext cx="4047618" cy="507831"/>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cs-CZ" b="1" dirty="0">
                <a:cs typeface="Times New Roman CE" panose="02020603050405020304" pitchFamily="18" charset="0"/>
              </a:rPr>
              <a:t>s</a:t>
            </a:r>
            <a:r>
              <a:rPr lang="cs-CZ" b="1" dirty="0" smtClean="0">
                <a:cs typeface="Times New Roman CE" panose="02020603050405020304" pitchFamily="18" charset="0"/>
              </a:rPr>
              <a:t>nížení hladiny v kapiláře o hloubku </a:t>
            </a:r>
            <a:r>
              <a:rPr lang="cs-CZ" b="1" i="1" dirty="0" smtClean="0">
                <a:latin typeface="Times New Roman CE" panose="02020603050405020304" pitchFamily="18" charset="0"/>
                <a:cs typeface="Times New Roman CE" panose="02020603050405020304" pitchFamily="18" charset="0"/>
              </a:rPr>
              <a:t>h</a:t>
            </a:r>
            <a:endParaRPr lang="cs-CZ" b="1" i="1" dirty="0" smtClean="0">
              <a:solidFill>
                <a:schemeClr val="tx1"/>
              </a:solidFill>
              <a:latin typeface="Times New Roman CE" panose="02020603050405020304" pitchFamily="18" charset="0"/>
              <a:cs typeface="Times New Roman CE" panose="02020603050405020304" pitchFamily="18" charset="0"/>
            </a:endParaRPr>
          </a:p>
        </p:txBody>
      </p:sp>
      <mc:AlternateContent xmlns:mc="http://schemas.openxmlformats.org/markup-compatibility/2006" xmlns:a14="http://schemas.microsoft.com/office/drawing/2010/main">
        <mc:Choice Requires="a14">
          <p:sp>
            <p:nvSpPr>
              <p:cNvPr id="2" name="TextovéPole 1"/>
              <p:cNvSpPr txBox="1"/>
              <p:nvPr/>
            </p:nvSpPr>
            <p:spPr>
              <a:xfrm>
                <a:off x="3266248" y="4046919"/>
                <a:ext cx="2624116" cy="977383"/>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800" b="1" i="1" smtClean="0">
                          <a:solidFill>
                            <a:srgbClr val="FF0000"/>
                          </a:solidFill>
                          <a:latin typeface="Cambria Math"/>
                        </a:rPr>
                        <m:t>𝒉</m:t>
                      </m:r>
                      <m:r>
                        <a:rPr lang="cs-CZ" sz="2800" b="1" i="1" smtClean="0">
                          <a:solidFill>
                            <a:srgbClr val="FF0000"/>
                          </a:solidFill>
                          <a:latin typeface="Cambria Math"/>
                        </a:rPr>
                        <m:t>=</m:t>
                      </m:r>
                      <m:f>
                        <m:fPr>
                          <m:ctrlPr>
                            <a:rPr lang="cs-CZ" sz="2800" b="1" i="1" smtClean="0">
                              <a:solidFill>
                                <a:srgbClr val="FF0000"/>
                              </a:solidFill>
                              <a:latin typeface="Cambria Math" panose="02040503050406030204" pitchFamily="18" charset="0"/>
                            </a:rPr>
                          </m:ctrlPr>
                        </m:fPr>
                        <m:num>
                          <m:r>
                            <a:rPr lang="cs-CZ" sz="2800" b="1" i="1" smtClean="0">
                              <a:solidFill>
                                <a:srgbClr val="FF0000"/>
                              </a:solidFill>
                              <a:latin typeface="Cambria Math"/>
                            </a:rPr>
                            <m:t>𝟐</m:t>
                          </m:r>
                          <m:r>
                            <a:rPr lang="cs-CZ" sz="2800" b="1" i="1" smtClean="0">
                              <a:solidFill>
                                <a:srgbClr val="FF0000"/>
                              </a:solidFill>
                              <a:latin typeface="Cambria Math"/>
                              <a:ea typeface="Cambria Math"/>
                            </a:rPr>
                            <m:t>𝝈</m:t>
                          </m:r>
                        </m:num>
                        <m:den>
                          <m:r>
                            <a:rPr lang="cs-CZ" sz="2800" b="1" i="1" smtClean="0">
                              <a:solidFill>
                                <a:srgbClr val="FF0000"/>
                              </a:solidFill>
                              <a:latin typeface="Cambria Math"/>
                              <a:ea typeface="Cambria Math"/>
                            </a:rPr>
                            <m:t>𝝆</m:t>
                          </m:r>
                          <m:r>
                            <a:rPr lang="cs-CZ" sz="2800" b="1" i="1" smtClean="0">
                              <a:solidFill>
                                <a:srgbClr val="FF0000"/>
                              </a:solidFill>
                              <a:latin typeface="Cambria Math"/>
                              <a:ea typeface="Cambria Math"/>
                            </a:rPr>
                            <m:t>𝒈𝑹</m:t>
                          </m:r>
                        </m:den>
                      </m:f>
                      <m:r>
                        <a:rPr lang="cs-CZ" sz="2800" b="1" i="0" smtClean="0">
                          <a:solidFill>
                            <a:srgbClr val="FF0000"/>
                          </a:solidFill>
                          <a:latin typeface="Cambria Math"/>
                        </a:rPr>
                        <m:t>𝐜𝐨𝐬</m:t>
                      </m:r>
                      <m:r>
                        <a:rPr lang="cs-CZ" sz="2800" b="1" i="1" smtClean="0">
                          <a:solidFill>
                            <a:srgbClr val="FF0000"/>
                          </a:solidFill>
                          <a:latin typeface="Cambria Math"/>
                          <a:ea typeface="Cambria Math"/>
                        </a:rPr>
                        <m:t>𝜶</m:t>
                      </m:r>
                    </m:oMath>
                  </m:oMathPara>
                </a14:m>
                <a:endParaRPr lang="cs-CZ" sz="2800" b="1" dirty="0">
                  <a:solidFill>
                    <a:srgbClr val="FF0000"/>
                  </a:solidFill>
                </a:endParaRPr>
              </a:p>
            </p:txBody>
          </p:sp>
        </mc:Choice>
        <mc:Fallback xmlns="">
          <p:sp>
            <p:nvSpPr>
              <p:cNvPr id="2" name="TextovéPole 1"/>
              <p:cNvSpPr txBox="1">
                <a:spLocks noRot="1" noChangeAspect="1" noMove="1" noResize="1" noEditPoints="1" noAdjustHandles="1" noChangeArrowheads="1" noChangeShapeType="1" noTextEdit="1"/>
              </p:cNvSpPr>
              <p:nvPr/>
            </p:nvSpPr>
            <p:spPr>
              <a:xfrm>
                <a:off x="3266248" y="4046919"/>
                <a:ext cx="2624116" cy="977383"/>
              </a:xfrm>
              <a:prstGeom prst="rect">
                <a:avLst/>
              </a:prstGeom>
              <a:blipFill rotWithShape="1">
                <a:blip r:embed="rId2"/>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3" name="TextovéPole 12"/>
              <p:cNvSpPr txBox="1"/>
              <p:nvPr/>
            </p:nvSpPr>
            <p:spPr>
              <a:xfrm>
                <a:off x="3266248" y="5157191"/>
                <a:ext cx="3635897" cy="1477328"/>
              </a:xfrm>
              <a:prstGeom prst="rect">
                <a:avLst/>
              </a:prstGeom>
              <a:noFill/>
            </p:spPr>
            <p:txBody>
              <a:bodyPr wrap="square" rtlCol="0">
                <a:spAutoFit/>
              </a:bodyPr>
              <a:lstStyle/>
              <a:p>
                <a14:m>
                  <m:oMath xmlns:m="http://schemas.openxmlformats.org/officeDocument/2006/math">
                    <m:r>
                      <a:rPr lang="cs-CZ" b="1" i="1">
                        <a:solidFill>
                          <a:srgbClr val="FF0000"/>
                        </a:solidFill>
                        <a:latin typeface="Cambria Math"/>
                        <a:ea typeface="Cambria Math"/>
                      </a:rPr>
                      <m:t>𝝈</m:t>
                    </m:r>
                  </m:oMath>
                </a14:m>
                <a:r>
                  <a:rPr lang="cs-CZ" b="1" i="1" dirty="0" smtClean="0">
                    <a:solidFill>
                      <a:srgbClr val="FF0000"/>
                    </a:solidFill>
                    <a:latin typeface="Times New Roman CE" panose="02020603050405020304" pitchFamily="18" charset="0"/>
                    <a:cs typeface="Times New Roman CE" panose="02020603050405020304" pitchFamily="18" charset="0"/>
                  </a:rPr>
                  <a:t> </a:t>
                </a:r>
                <a:r>
                  <a:rPr lang="cs-CZ" dirty="0"/>
                  <a:t>–</a:t>
                </a:r>
                <a:r>
                  <a:rPr lang="cs-CZ" b="1" i="1" dirty="0" smtClean="0">
                    <a:solidFill>
                      <a:srgbClr val="FF0000"/>
                    </a:solidFill>
                    <a:latin typeface="Times New Roman CE" panose="02020603050405020304" pitchFamily="18" charset="0"/>
                    <a:cs typeface="Times New Roman CE" panose="02020603050405020304" pitchFamily="18" charset="0"/>
                  </a:rPr>
                  <a:t> </a:t>
                </a:r>
                <a:r>
                  <a:rPr lang="cs-CZ" dirty="0" smtClean="0">
                    <a:solidFill>
                      <a:srgbClr val="FF0000"/>
                    </a:solidFill>
                    <a:cs typeface="Times New Roman CE" panose="02020603050405020304" pitchFamily="18" charset="0"/>
                  </a:rPr>
                  <a:t>povrchové napětí</a:t>
                </a:r>
              </a:p>
              <a:p>
                <a:r>
                  <a:rPr lang="cs-CZ" b="1" i="1" dirty="0" smtClean="0">
                    <a:solidFill>
                      <a:srgbClr val="FF0000"/>
                    </a:solidFill>
                    <a:latin typeface="Times New Roman CE" panose="02020603050405020304" pitchFamily="18" charset="0"/>
                    <a:cs typeface="Times New Roman CE" panose="02020603050405020304" pitchFamily="18" charset="0"/>
                  </a:rPr>
                  <a:t>R</a:t>
                </a:r>
                <a:r>
                  <a:rPr lang="cs-CZ" dirty="0" smtClean="0">
                    <a:solidFill>
                      <a:srgbClr val="FF0000"/>
                    </a:solidFill>
                  </a:rPr>
                  <a:t> </a:t>
                </a:r>
                <a:r>
                  <a:rPr lang="cs-CZ" dirty="0" smtClean="0"/>
                  <a:t>– </a:t>
                </a:r>
                <a:r>
                  <a:rPr lang="cs-CZ" dirty="0" smtClean="0">
                    <a:solidFill>
                      <a:srgbClr val="FF0000"/>
                    </a:solidFill>
                  </a:rPr>
                  <a:t>poloměr kapky,</a:t>
                </a:r>
                <a:r>
                  <a:rPr lang="cs-CZ" dirty="0" smtClean="0"/>
                  <a:t> </a:t>
                </a:r>
                <a:r>
                  <a:rPr lang="cs-CZ" dirty="0" smtClean="0">
                    <a:solidFill>
                      <a:srgbClr val="FF0000"/>
                    </a:solidFill>
                  </a:rPr>
                  <a:t>kapiláry, bubliny</a:t>
                </a:r>
              </a:p>
              <a:p>
                <a14:m>
                  <m:oMath xmlns:m="http://schemas.openxmlformats.org/officeDocument/2006/math">
                    <m:r>
                      <a:rPr lang="cs-CZ" b="1" i="1">
                        <a:solidFill>
                          <a:srgbClr val="FF0000"/>
                        </a:solidFill>
                        <a:latin typeface="Cambria Math"/>
                        <a:ea typeface="Cambria Math"/>
                      </a:rPr>
                      <m:t>𝝆</m:t>
                    </m:r>
                  </m:oMath>
                </a14:m>
                <a:r>
                  <a:rPr lang="cs-CZ" dirty="0" smtClean="0">
                    <a:solidFill>
                      <a:srgbClr val="FF0000"/>
                    </a:solidFill>
                  </a:rPr>
                  <a:t> – hustota kapaliny</a:t>
                </a:r>
              </a:p>
              <a:p>
                <a:r>
                  <a:rPr lang="cs-CZ" b="1" i="1" dirty="0">
                    <a:solidFill>
                      <a:srgbClr val="FF0000"/>
                    </a:solidFill>
                    <a:latin typeface="Times New Roman CE" panose="02020603050405020304" pitchFamily="18" charset="0"/>
                    <a:cs typeface="Times New Roman CE" panose="02020603050405020304" pitchFamily="18" charset="0"/>
                  </a:rPr>
                  <a:t>g</a:t>
                </a:r>
                <a:r>
                  <a:rPr lang="cs-CZ" dirty="0" smtClean="0">
                    <a:solidFill>
                      <a:srgbClr val="FF0000"/>
                    </a:solidFill>
                  </a:rPr>
                  <a:t> = 9,81 m ∙ s</a:t>
                </a:r>
                <a:r>
                  <a:rPr lang="cs-CZ" baseline="30000" dirty="0" smtClean="0">
                    <a:solidFill>
                      <a:srgbClr val="FF0000"/>
                    </a:solidFill>
                  </a:rPr>
                  <a:t>−2</a:t>
                </a:r>
              </a:p>
              <a:p>
                <a:r>
                  <a:rPr lang="cs-CZ" dirty="0">
                    <a:solidFill>
                      <a:srgbClr val="FF0000"/>
                    </a:solidFill>
                  </a:rPr>
                  <a:t>c</a:t>
                </a:r>
                <a:r>
                  <a:rPr lang="cs-CZ" dirty="0" smtClean="0">
                    <a:solidFill>
                      <a:srgbClr val="FF0000"/>
                    </a:solidFill>
                  </a:rPr>
                  <a:t>os </a:t>
                </a:r>
                <a:r>
                  <a:rPr lang="cs-CZ" dirty="0" smtClean="0">
                    <a:solidFill>
                      <a:srgbClr val="FF0000"/>
                    </a:solidFill>
                    <a:sym typeface="Symbol"/>
                  </a:rPr>
                  <a:t> = 1</a:t>
                </a:r>
                <a:r>
                  <a:rPr lang="cs-CZ" baseline="30000" dirty="0" smtClean="0">
                    <a:solidFill>
                      <a:srgbClr val="FF0000"/>
                    </a:solidFill>
                  </a:rPr>
                  <a:t> </a:t>
                </a:r>
                <a:r>
                  <a:rPr lang="cs-CZ" dirty="0" smtClean="0">
                    <a:solidFill>
                      <a:srgbClr val="FF0000"/>
                    </a:solidFill>
                  </a:rPr>
                  <a:t>(při řešení úloh)</a:t>
                </a:r>
                <a:endParaRPr lang="cs-CZ" baseline="30000" dirty="0" smtClean="0">
                  <a:solidFill>
                    <a:srgbClr val="FF0000"/>
                  </a:solidFill>
                </a:endParaRPr>
              </a:p>
            </p:txBody>
          </p:sp>
        </mc:Choice>
        <mc:Fallback xmlns="">
          <p:sp>
            <p:nvSpPr>
              <p:cNvPr id="13" name="TextovéPole 12"/>
              <p:cNvSpPr txBox="1">
                <a:spLocks noRot="1" noChangeAspect="1" noMove="1" noResize="1" noEditPoints="1" noAdjustHandles="1" noChangeArrowheads="1" noChangeShapeType="1" noTextEdit="1"/>
              </p:cNvSpPr>
              <p:nvPr/>
            </p:nvSpPr>
            <p:spPr>
              <a:xfrm>
                <a:off x="3266248" y="5157191"/>
                <a:ext cx="3635897" cy="1477328"/>
              </a:xfrm>
              <a:prstGeom prst="rect">
                <a:avLst/>
              </a:prstGeom>
              <a:blipFill rotWithShape="1">
                <a:blip r:embed="rId3"/>
                <a:stretch>
                  <a:fillRect l="-1510" t="-2066" b="-5785"/>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5" name="TextovéPole 4"/>
              <p:cNvSpPr txBox="1"/>
              <p:nvPr/>
            </p:nvSpPr>
            <p:spPr>
              <a:xfrm>
                <a:off x="4031938" y="3610392"/>
                <a:ext cx="1080120" cy="369332"/>
              </a:xfrm>
              <a:prstGeom prst="rect">
                <a:avLst/>
              </a:prstGeom>
              <a:noFill/>
            </p:spPr>
            <p:txBody>
              <a:bodyPr wrap="square" rtlCol="0">
                <a:spAutoFit/>
              </a:bodyPr>
              <a:lstStyle/>
              <a:p>
                <a14:m>
                  <m:oMath xmlns:m="http://schemas.openxmlformats.org/officeDocument/2006/math">
                    <m:sSub>
                      <m:sSubPr>
                        <m:ctrlPr>
                          <a:rPr lang="cs-CZ" b="1" i="1" smtClean="0">
                            <a:solidFill>
                              <a:srgbClr val="FF0000"/>
                            </a:solidFill>
                            <a:latin typeface="Cambria Math" panose="02040503050406030204" pitchFamily="18" charset="0"/>
                          </a:rPr>
                        </m:ctrlPr>
                      </m:sSubPr>
                      <m:e>
                        <m:r>
                          <a:rPr lang="cs-CZ" b="1" i="1">
                            <a:solidFill>
                              <a:srgbClr val="FF0000"/>
                            </a:solidFill>
                            <a:latin typeface="Cambria Math"/>
                          </a:rPr>
                          <m:t>𝒑</m:t>
                        </m:r>
                      </m:e>
                      <m:sub>
                        <m:r>
                          <a:rPr lang="cs-CZ" b="1" i="1">
                            <a:solidFill>
                              <a:srgbClr val="FF0000"/>
                            </a:solidFill>
                            <a:latin typeface="Cambria Math"/>
                          </a:rPr>
                          <m:t>𝒌</m:t>
                        </m:r>
                      </m:sub>
                    </m:sSub>
                  </m:oMath>
                </a14:m>
                <a:r>
                  <a:rPr lang="cs-CZ" dirty="0" smtClean="0"/>
                  <a:t> = </a:t>
                </a:r>
                <a14:m>
                  <m:oMath xmlns:m="http://schemas.openxmlformats.org/officeDocument/2006/math">
                    <m:sSub>
                      <m:sSubPr>
                        <m:ctrlPr>
                          <a:rPr lang="cs-CZ" b="1" i="1">
                            <a:solidFill>
                              <a:srgbClr val="FF0000"/>
                            </a:solidFill>
                            <a:latin typeface="Cambria Math" panose="02040503050406030204" pitchFamily="18" charset="0"/>
                          </a:rPr>
                        </m:ctrlPr>
                      </m:sSubPr>
                      <m:e>
                        <m:r>
                          <a:rPr lang="cs-CZ" b="1" i="1">
                            <a:solidFill>
                              <a:srgbClr val="FF0000"/>
                            </a:solidFill>
                            <a:latin typeface="Cambria Math"/>
                          </a:rPr>
                          <m:t>𝒑</m:t>
                        </m:r>
                      </m:e>
                      <m:sub>
                        <m:r>
                          <a:rPr lang="cs-CZ" b="1" i="1" smtClean="0">
                            <a:solidFill>
                              <a:srgbClr val="FF0000"/>
                            </a:solidFill>
                            <a:latin typeface="Cambria Math"/>
                          </a:rPr>
                          <m:t>𝒉</m:t>
                        </m:r>
                      </m:sub>
                    </m:sSub>
                  </m:oMath>
                </a14:m>
                <a:endParaRPr lang="cs-CZ" dirty="0"/>
              </a:p>
            </p:txBody>
          </p:sp>
        </mc:Choice>
        <mc:Fallback xmlns="">
          <p:sp>
            <p:nvSpPr>
              <p:cNvPr id="5" name="TextovéPole 4"/>
              <p:cNvSpPr txBox="1">
                <a:spLocks noRot="1" noChangeAspect="1" noMove="1" noResize="1" noEditPoints="1" noAdjustHandles="1" noChangeArrowheads="1" noChangeShapeType="1" noTextEdit="1"/>
              </p:cNvSpPr>
              <p:nvPr/>
            </p:nvSpPr>
            <p:spPr>
              <a:xfrm>
                <a:off x="4031938" y="3610392"/>
                <a:ext cx="1080120" cy="369332"/>
              </a:xfrm>
              <a:prstGeom prst="rect">
                <a:avLst/>
              </a:prstGeom>
              <a:blipFill rotWithShape="1">
                <a:blip r:embed="rId4"/>
                <a:stretch>
                  <a:fillRect t="-8197" b="-24590"/>
                </a:stretch>
              </a:blipFill>
            </p:spPr>
            <p:txBody>
              <a:bodyPr/>
              <a:lstStyle/>
              <a:p>
                <a:r>
                  <a:rPr lang="cs-CZ">
                    <a:noFill/>
                  </a:rPr>
                  <a:t> </a:t>
                </a:r>
              </a:p>
            </p:txBody>
          </p:sp>
        </mc:Fallback>
      </mc:AlternateContent>
      <p:pic>
        <p:nvPicPr>
          <p:cNvPr id="2050" name="Picture 2" descr="https://www.rssg.cz/resize/af/330/172/files/obrazky/realizace/kapilary/kapilarni-elavace-a-depres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299" y="2333084"/>
            <a:ext cx="314325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1869" y="2504682"/>
            <a:ext cx="3385637" cy="1466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456" y="4046276"/>
            <a:ext cx="2611204" cy="2773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981" y="4046919"/>
            <a:ext cx="1987515" cy="2772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01727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3.4 Kapilární jevy v praxi</a:t>
            </a:r>
            <a:endParaRPr lang="cs-CZ" sz="2800" dirty="0">
              <a:solidFill>
                <a:srgbClr val="FF0000"/>
              </a:solidFill>
            </a:endParaRPr>
          </a:p>
        </p:txBody>
      </p:sp>
      <p:sp>
        <p:nvSpPr>
          <p:cNvPr id="17" name="Obdélník 16"/>
          <p:cNvSpPr/>
          <p:nvPr/>
        </p:nvSpPr>
        <p:spPr>
          <a:xfrm>
            <a:off x="7036" y="1455167"/>
            <a:ext cx="4363848" cy="461665"/>
          </a:xfrm>
          <a:prstGeom prst="rect">
            <a:avLst/>
          </a:prstGeom>
        </p:spPr>
        <p:txBody>
          <a:bodyPr wrap="square">
            <a:spAutoFit/>
          </a:bodyPr>
          <a:lstStyle/>
          <a:p>
            <a:r>
              <a:rPr lang="cs-CZ" sz="2400" b="1" dirty="0" smtClean="0">
                <a:solidFill>
                  <a:srgbClr val="00B0F0"/>
                </a:solidFill>
              </a:rPr>
              <a:t>Tenzidy a detergenty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8" name="TextovéPole 17"/>
          <p:cNvSpPr txBox="1"/>
          <p:nvPr/>
        </p:nvSpPr>
        <p:spPr>
          <a:xfrm>
            <a:off x="107501" y="1844823"/>
            <a:ext cx="4464499" cy="1785104"/>
          </a:xfrm>
          <a:prstGeom prst="rect">
            <a:avLst/>
          </a:prstGeom>
          <a:noFill/>
        </p:spPr>
        <p:txBody>
          <a:bodyPr wrap="square" rtlCol="0">
            <a:spAutoFit/>
          </a:bodyPr>
          <a:lstStyle/>
          <a:p>
            <a:pPr marL="285750" indent="-285750" algn="just">
              <a:spcAft>
                <a:spcPts val="1200"/>
              </a:spcAft>
              <a:buFont typeface="Wingdings" panose="05000000000000000000" pitchFamily="2" charset="2"/>
              <a:buChar char="§"/>
            </a:pPr>
            <a:r>
              <a:rPr lang="cs-CZ" b="1" dirty="0" smtClean="0">
                <a:solidFill>
                  <a:srgbClr val="FF0000"/>
                </a:solidFill>
                <a:cs typeface="Times New Roman CE" panose="02020603050405020304" pitchFamily="18" charset="0"/>
              </a:rPr>
              <a:t>Tenzidy</a:t>
            </a:r>
            <a:r>
              <a:rPr lang="cs-CZ" b="1" dirty="0" smtClean="0">
                <a:cs typeface="Times New Roman CE" panose="02020603050405020304" pitchFamily="18" charset="0"/>
              </a:rPr>
              <a:t>: látky snižující povrchové napětí vody</a:t>
            </a:r>
          </a:p>
          <a:p>
            <a:pPr marL="285750" indent="-285750" algn="just">
              <a:spcAft>
                <a:spcPts val="1200"/>
              </a:spcAft>
              <a:buFont typeface="Wingdings" panose="05000000000000000000" pitchFamily="2" charset="2"/>
              <a:buChar char="§"/>
            </a:pPr>
            <a:r>
              <a:rPr lang="cs-CZ" b="1" dirty="0" smtClean="0">
                <a:solidFill>
                  <a:srgbClr val="FF0000"/>
                </a:solidFill>
                <a:cs typeface="Times New Roman CE" panose="02020603050405020304" pitchFamily="18" charset="0"/>
              </a:rPr>
              <a:t>Detergenty</a:t>
            </a:r>
            <a:r>
              <a:rPr lang="cs-CZ" b="1" dirty="0" smtClean="0">
                <a:cs typeface="Times New Roman CE" panose="02020603050405020304" pitchFamily="18" charset="0"/>
              </a:rPr>
              <a:t>: čisticí prostředky (saponáty) obsahující tenzidy</a:t>
            </a:r>
            <a:endParaRPr lang="cs-CZ" b="1" i="1" dirty="0">
              <a:latin typeface="Times New Roman CE" panose="02020603050405020304" pitchFamily="18" charset="0"/>
              <a:cs typeface="Times New Roman CE" panose="02020603050405020304" pitchFamily="18" charset="0"/>
            </a:endParaRPr>
          </a:p>
          <a:p>
            <a:pPr marL="285750" indent="-285750" algn="just">
              <a:spcAft>
                <a:spcPts val="1200"/>
              </a:spcAft>
              <a:buFont typeface="Wingdings" panose="05000000000000000000" pitchFamily="2" charset="2"/>
              <a:buChar char="§"/>
            </a:pPr>
            <a:r>
              <a:rPr lang="cs-CZ" b="1" dirty="0" smtClean="0">
                <a:cs typeface="Times New Roman CE" panose="02020603050405020304" pitchFamily="18" charset="0"/>
              </a:rPr>
              <a:t>využití: mycí prostředky, prací prostředky</a:t>
            </a:r>
          </a:p>
        </p:txBody>
      </p:sp>
      <p:pic>
        <p:nvPicPr>
          <p:cNvPr id="6146" name="Picture 2" descr="Čistící a úklidové prostředky | Pecujeme o zdraví s Finclubem"/>
          <p:cNvPicPr>
            <a:picLocks noChangeAspect="1" noChangeArrowheads="1"/>
          </p:cNvPicPr>
          <p:nvPr/>
        </p:nvPicPr>
        <p:blipFill rotWithShape="1">
          <a:blip r:embed="rId2">
            <a:extLst>
              <a:ext uri="{28A0092B-C50C-407E-A947-70E740481C1C}">
                <a14:useLocalDpi xmlns:a14="http://schemas.microsoft.com/office/drawing/2010/main" val="0"/>
              </a:ext>
            </a:extLst>
          </a:blip>
          <a:srcRect l="15641" r="15713"/>
          <a:stretch/>
        </p:blipFill>
        <p:spPr bwMode="auto">
          <a:xfrm>
            <a:off x="78018" y="3861048"/>
            <a:ext cx="625736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ROVNÁNÍ: Prací prášek, gel, nebo tablety? | Co zvolit? - Zboží.cz"/>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343" b="17152"/>
          <a:stretch/>
        </p:blipFill>
        <p:spPr bwMode="auto">
          <a:xfrm>
            <a:off x="4390301" y="1455167"/>
            <a:ext cx="4675277" cy="200267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ow to Clean a Burnt Pan | We Tested Five Method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477577" y="4144379"/>
            <a:ext cx="3088620" cy="2059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664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3.4 Kapilární jevy v praxi</a:t>
            </a:r>
            <a:endParaRPr lang="cs-CZ" sz="2800" dirty="0">
              <a:solidFill>
                <a:srgbClr val="FF0000"/>
              </a:solidFill>
            </a:endParaRPr>
          </a:p>
        </p:txBody>
      </p:sp>
      <p:sp>
        <p:nvSpPr>
          <p:cNvPr id="17" name="Obdélník 16"/>
          <p:cNvSpPr/>
          <p:nvPr/>
        </p:nvSpPr>
        <p:spPr>
          <a:xfrm>
            <a:off x="7036" y="1455167"/>
            <a:ext cx="4363848" cy="461665"/>
          </a:xfrm>
          <a:prstGeom prst="rect">
            <a:avLst/>
          </a:prstGeom>
        </p:spPr>
        <p:txBody>
          <a:bodyPr wrap="square">
            <a:spAutoFit/>
          </a:bodyPr>
          <a:lstStyle/>
          <a:p>
            <a:r>
              <a:rPr lang="cs-CZ" sz="2400" b="1" dirty="0" smtClean="0">
                <a:solidFill>
                  <a:srgbClr val="00B0F0"/>
                </a:solidFill>
              </a:rPr>
              <a:t>Zemědělství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8" name="TextovéPole 17"/>
          <p:cNvSpPr txBox="1"/>
          <p:nvPr/>
        </p:nvSpPr>
        <p:spPr>
          <a:xfrm>
            <a:off x="107500" y="1844823"/>
            <a:ext cx="8928993" cy="463397"/>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cs-CZ" b="1" dirty="0">
                <a:cs typeface="Times New Roman CE" panose="02020603050405020304" pitchFamily="18" charset="0"/>
              </a:rPr>
              <a:t>v</a:t>
            </a:r>
            <a:r>
              <a:rPr lang="cs-CZ" b="1" dirty="0" smtClean="0">
                <a:cs typeface="Times New Roman CE" panose="02020603050405020304" pitchFamily="18" charset="0"/>
              </a:rPr>
              <a:t>álcováním pole se vytváří kapiláry</a:t>
            </a:r>
            <a:endParaRPr lang="cs-CZ" b="1" i="1" dirty="0" smtClean="0">
              <a:solidFill>
                <a:schemeClr val="tx1"/>
              </a:solidFill>
              <a:latin typeface="Times New Roman CE" panose="02020603050405020304" pitchFamily="18" charset="0"/>
              <a:cs typeface="Times New Roman CE" panose="02020603050405020304" pitchFamily="18" charset="0"/>
            </a:endParaRPr>
          </a:p>
        </p:txBody>
      </p:sp>
      <p:pic>
        <p:nvPicPr>
          <p:cNvPr id="19" name="Obrázek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292" y="2308221"/>
            <a:ext cx="6525411" cy="4339398"/>
          </a:xfrm>
          <a:prstGeom prst="rect">
            <a:avLst/>
          </a:prstGeom>
        </p:spPr>
      </p:pic>
    </p:spTree>
    <p:extLst>
      <p:ext uri="{BB962C8B-B14F-4D97-AF65-F5344CB8AC3E}">
        <p14:creationId xmlns:p14="http://schemas.microsoft.com/office/powerpoint/2010/main" val="3043781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3.4 Kapilární jevy v praxi</a:t>
            </a:r>
            <a:endParaRPr lang="cs-CZ" sz="2800" dirty="0">
              <a:solidFill>
                <a:srgbClr val="FF0000"/>
              </a:solidFill>
            </a:endParaRPr>
          </a:p>
        </p:txBody>
      </p:sp>
      <p:sp>
        <p:nvSpPr>
          <p:cNvPr id="17" name="Obdélník 16"/>
          <p:cNvSpPr/>
          <p:nvPr/>
        </p:nvSpPr>
        <p:spPr>
          <a:xfrm>
            <a:off x="4640072" y="1455166"/>
            <a:ext cx="4363848" cy="461665"/>
          </a:xfrm>
          <a:prstGeom prst="rect">
            <a:avLst/>
          </a:prstGeom>
        </p:spPr>
        <p:txBody>
          <a:bodyPr wrap="square">
            <a:spAutoFit/>
          </a:bodyPr>
          <a:lstStyle/>
          <a:p>
            <a:r>
              <a:rPr lang="cs-CZ" sz="2400" b="1" dirty="0" smtClean="0">
                <a:solidFill>
                  <a:srgbClr val="00B0F0"/>
                </a:solidFill>
              </a:rPr>
              <a:t>Zemědělství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8" name="TextovéPole 17"/>
          <p:cNvSpPr txBox="1"/>
          <p:nvPr/>
        </p:nvSpPr>
        <p:spPr>
          <a:xfrm>
            <a:off x="4716016" y="1844823"/>
            <a:ext cx="4320477" cy="507831"/>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cs-CZ" b="1" dirty="0" smtClean="0">
                <a:cs typeface="Times New Roman CE" panose="02020603050405020304" pitchFamily="18" charset="0"/>
              </a:rPr>
              <a:t>oráním pole se ničí kapiláry</a:t>
            </a:r>
            <a:endParaRPr lang="cs-CZ" b="1" i="1" dirty="0" smtClean="0">
              <a:solidFill>
                <a:schemeClr val="tx1"/>
              </a:solidFill>
              <a:latin typeface="Times New Roman CE" panose="02020603050405020304" pitchFamily="18" charset="0"/>
              <a:cs typeface="Times New Roman CE" panose="02020603050405020304" pitchFamily="18" charset="0"/>
            </a:endParaRPr>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700808"/>
            <a:ext cx="4467225" cy="2943225"/>
          </a:xfrm>
          <a:prstGeom prst="rect">
            <a:avLst/>
          </a:prstGeom>
          <a:ln>
            <a:solidFill>
              <a:schemeClr val="tx1"/>
            </a:solidFill>
          </a:ln>
        </p:spPr>
      </p:pic>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3501008"/>
            <a:ext cx="4211960" cy="3158970"/>
          </a:xfrm>
          <a:prstGeom prst="rect">
            <a:avLst/>
          </a:prstGeom>
          <a:ln>
            <a:solidFill>
              <a:schemeClr val="tx1"/>
            </a:solidFill>
          </a:ln>
        </p:spPr>
      </p:pic>
      <p:sp>
        <p:nvSpPr>
          <p:cNvPr id="9" name="TextovéPole 8"/>
          <p:cNvSpPr txBox="1"/>
          <p:nvPr/>
        </p:nvSpPr>
        <p:spPr>
          <a:xfrm>
            <a:off x="5148064" y="2564904"/>
            <a:ext cx="739561" cy="369332"/>
          </a:xfrm>
          <a:prstGeom prst="rect">
            <a:avLst/>
          </a:prstGeom>
          <a:noFill/>
          <a:ln>
            <a:noFill/>
          </a:ln>
        </p:spPr>
        <p:txBody>
          <a:bodyPr wrap="none" rtlCol="0">
            <a:spAutoFit/>
          </a:bodyPr>
          <a:lstStyle/>
          <a:p>
            <a:r>
              <a:rPr lang="cs-CZ" dirty="0" smtClean="0"/>
              <a:t>Rusko</a:t>
            </a:r>
            <a:endParaRPr lang="cs-CZ" dirty="0"/>
          </a:p>
        </p:txBody>
      </p:sp>
      <p:sp>
        <p:nvSpPr>
          <p:cNvPr id="10" name="TextovéPole 9"/>
          <p:cNvSpPr txBox="1"/>
          <p:nvPr/>
        </p:nvSpPr>
        <p:spPr>
          <a:xfrm>
            <a:off x="3419872" y="5805264"/>
            <a:ext cx="731547" cy="369332"/>
          </a:xfrm>
          <a:prstGeom prst="rect">
            <a:avLst/>
          </a:prstGeom>
          <a:noFill/>
          <a:ln>
            <a:noFill/>
          </a:ln>
        </p:spPr>
        <p:txBody>
          <a:bodyPr wrap="none" rtlCol="0">
            <a:spAutoFit/>
          </a:bodyPr>
          <a:lstStyle/>
          <a:p>
            <a:r>
              <a:rPr lang="cs-CZ" dirty="0" smtClean="0"/>
              <a:t>Česko</a:t>
            </a:r>
            <a:endParaRPr lang="cs-CZ" dirty="0"/>
          </a:p>
        </p:txBody>
      </p:sp>
      <p:sp>
        <p:nvSpPr>
          <p:cNvPr id="11" name="Šipka doleva 10"/>
          <p:cNvSpPr/>
          <p:nvPr/>
        </p:nvSpPr>
        <p:spPr>
          <a:xfrm>
            <a:off x="4716016" y="2893492"/>
            <a:ext cx="1152128" cy="463500"/>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
        <p:nvSpPr>
          <p:cNvPr id="12" name="Šipka doleva 11"/>
          <p:cNvSpPr/>
          <p:nvPr/>
        </p:nvSpPr>
        <p:spPr>
          <a:xfrm rot="10800000">
            <a:off x="3281589" y="6108989"/>
            <a:ext cx="1152128" cy="463500"/>
          </a:xfrm>
          <a:prstGeom prst="lef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chemeClr val="tx1"/>
              </a:solidFill>
            </a:endParaRPr>
          </a:p>
        </p:txBody>
      </p:sp>
    </p:spTree>
    <p:extLst>
      <p:ext uri="{BB962C8B-B14F-4D97-AF65-F5344CB8AC3E}">
        <p14:creationId xmlns:p14="http://schemas.microsoft.com/office/powerpoint/2010/main" val="225911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7" name="Obdélník 16"/>
          <p:cNvSpPr/>
          <p:nvPr/>
        </p:nvSpPr>
        <p:spPr>
          <a:xfrm>
            <a:off x="0" y="1472343"/>
            <a:ext cx="4363848" cy="461665"/>
          </a:xfrm>
          <a:prstGeom prst="rect">
            <a:avLst/>
          </a:prstGeom>
        </p:spPr>
        <p:txBody>
          <a:bodyPr wrap="square">
            <a:spAutoFit/>
          </a:bodyPr>
          <a:lstStyle/>
          <a:p>
            <a:r>
              <a:rPr lang="cs-CZ" sz="2400" b="1" dirty="0" smtClean="0">
                <a:solidFill>
                  <a:srgbClr val="00B0F0"/>
                </a:solidFill>
              </a:rPr>
              <a:t>Příroda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8" name="TextovéPole 17"/>
          <p:cNvSpPr txBox="1"/>
          <p:nvPr/>
        </p:nvSpPr>
        <p:spPr>
          <a:xfrm>
            <a:off x="0" y="1844823"/>
            <a:ext cx="5815918" cy="923330"/>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cs-CZ" b="1" dirty="0">
                <a:cs typeface="Times New Roman CE" panose="02020603050405020304" pitchFamily="18" charset="0"/>
              </a:rPr>
              <a:t>kapilární elevace způsobuje vzlínání vody ke kořenům i do větví a listů</a:t>
            </a:r>
            <a:endParaRPr lang="cs-CZ" b="1" dirty="0" smtClean="0">
              <a:solidFill>
                <a:schemeClr val="tx1"/>
              </a:solidFill>
              <a:cs typeface="Times New Roman CE" panose="02020603050405020304" pitchFamily="18" charset="0"/>
            </a:endParaRPr>
          </a:p>
        </p:txBody>
      </p:sp>
      <p:pic>
        <p:nvPicPr>
          <p:cNvPr id="23" name="Obrázek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3356993"/>
            <a:ext cx="5708414" cy="3310880"/>
          </a:xfrm>
          <a:prstGeom prst="rect">
            <a:avLst/>
          </a:prstGeom>
        </p:spPr>
      </p:pic>
      <p:pic>
        <p:nvPicPr>
          <p:cNvPr id="24" name="Obrázek 23"/>
          <p:cNvPicPr>
            <a:picLocks noChangeAspect="1"/>
          </p:cNvPicPr>
          <p:nvPr/>
        </p:nvPicPr>
        <p:blipFill rotWithShape="1">
          <a:blip r:embed="rId3" cstate="print">
            <a:extLst>
              <a:ext uri="{28A0092B-C50C-407E-A947-70E740481C1C}">
                <a14:useLocalDpi xmlns:a14="http://schemas.microsoft.com/office/drawing/2010/main" val="0"/>
              </a:ext>
            </a:extLst>
          </a:blip>
          <a:srcRect l="15583" r="16402"/>
          <a:stretch/>
        </p:blipFill>
        <p:spPr>
          <a:xfrm>
            <a:off x="5815918" y="949122"/>
            <a:ext cx="3283259" cy="3205613"/>
          </a:xfrm>
          <a:prstGeom prst="rect">
            <a:avLst/>
          </a:prstGeom>
        </p:spPr>
      </p:pic>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3.4 Kapilární jevy v praxi</a:t>
            </a:r>
            <a:endParaRPr lang="cs-CZ" sz="2800" dirty="0">
              <a:solidFill>
                <a:srgbClr val="FF0000"/>
              </a:solidFill>
            </a:endParaRPr>
          </a:p>
        </p:txBody>
      </p:sp>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0152" y="4354409"/>
            <a:ext cx="3084619" cy="2313464"/>
          </a:xfrm>
          <a:prstGeom prst="rect">
            <a:avLst/>
          </a:prstGeom>
        </p:spPr>
      </p:pic>
    </p:spTree>
    <p:extLst>
      <p:ext uri="{BB962C8B-B14F-4D97-AF65-F5344CB8AC3E}">
        <p14:creationId xmlns:p14="http://schemas.microsoft.com/office/powerpoint/2010/main" val="620110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1. Struktura a vlastnosti plynů</a:t>
            </a: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1.2 Střední kvadratická rychlost</a:t>
            </a:r>
            <a:endParaRPr lang="cs-CZ" sz="2800" dirty="0">
              <a:solidFill>
                <a:srgbClr val="FF0000"/>
              </a:solidFill>
            </a:endParaRPr>
          </a:p>
        </p:txBody>
      </p:sp>
      <p:sp>
        <p:nvSpPr>
          <p:cNvPr id="17" name="Obdélník 16"/>
          <p:cNvSpPr/>
          <p:nvPr/>
        </p:nvSpPr>
        <p:spPr>
          <a:xfrm>
            <a:off x="0" y="1492404"/>
            <a:ext cx="9036496" cy="461665"/>
          </a:xfrm>
          <a:prstGeom prst="rect">
            <a:avLst/>
          </a:prstGeom>
        </p:spPr>
        <p:txBody>
          <a:bodyPr wrap="square">
            <a:spAutoFit/>
          </a:bodyPr>
          <a:lstStyle/>
          <a:p>
            <a:r>
              <a:rPr lang="cs-CZ" sz="2400" b="1" dirty="0" smtClean="0">
                <a:solidFill>
                  <a:srgbClr val="00B0F0"/>
                </a:solidFill>
              </a:rPr>
              <a:t>Rozdělení molekul plynu podle rychlostí – závislost na teplotě</a:t>
            </a:r>
            <a:endParaRPr lang="cs-CZ" sz="2000" b="1" dirty="0"/>
          </a:p>
        </p:txBody>
      </p:sp>
      <p:pic>
        <p:nvPicPr>
          <p:cNvPr id="1026" name="Picture 2" descr="Maxwellovo–Boltzmannovo rozdělení – Wikiped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506" y="2132856"/>
            <a:ext cx="6165483" cy="4531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103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7" name="Obdélník 16"/>
          <p:cNvSpPr/>
          <p:nvPr/>
        </p:nvSpPr>
        <p:spPr>
          <a:xfrm>
            <a:off x="0" y="1472343"/>
            <a:ext cx="4363848" cy="461665"/>
          </a:xfrm>
          <a:prstGeom prst="rect">
            <a:avLst/>
          </a:prstGeom>
        </p:spPr>
        <p:txBody>
          <a:bodyPr wrap="square">
            <a:spAutoFit/>
          </a:bodyPr>
          <a:lstStyle/>
          <a:p>
            <a:r>
              <a:rPr lang="cs-CZ" sz="2400" b="1" dirty="0" smtClean="0">
                <a:solidFill>
                  <a:srgbClr val="00B0F0"/>
                </a:solidFill>
              </a:rPr>
              <a:t>Petrolejky – kahany – svíčky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8" name="TextovéPole 17"/>
          <p:cNvSpPr txBox="1"/>
          <p:nvPr/>
        </p:nvSpPr>
        <p:spPr>
          <a:xfrm>
            <a:off x="0" y="1844823"/>
            <a:ext cx="6516216" cy="507831"/>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cs-CZ" b="1" dirty="0">
                <a:cs typeface="Times New Roman CE" panose="02020603050405020304" pitchFamily="18" charset="0"/>
              </a:rPr>
              <a:t>kapilární elevace způsobuje vzlínání </a:t>
            </a:r>
            <a:r>
              <a:rPr lang="cs-CZ" b="1" dirty="0" smtClean="0">
                <a:cs typeface="Times New Roman CE" panose="02020603050405020304" pitchFamily="18" charset="0"/>
              </a:rPr>
              <a:t>oleje, lihu, vosku v knotu</a:t>
            </a:r>
            <a:endParaRPr lang="cs-CZ" b="1" dirty="0" smtClean="0">
              <a:solidFill>
                <a:schemeClr val="tx1"/>
              </a:solidFill>
              <a:cs typeface="Times New Roman CE" panose="02020603050405020304" pitchFamily="18" charset="0"/>
            </a:endParaRP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3.4 Kapilární jevy v praxi</a:t>
            </a:r>
            <a:endParaRPr lang="cs-CZ" sz="2800" dirty="0">
              <a:solidFill>
                <a:srgbClr val="FF0000"/>
              </a:solidFill>
            </a:endParaRPr>
          </a:p>
        </p:txBody>
      </p:sp>
      <p:pic>
        <p:nvPicPr>
          <p:cNvPr id="25" name="Obrázek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806" y="2352654"/>
            <a:ext cx="5715000" cy="3822700"/>
          </a:xfrm>
          <a:prstGeom prst="rect">
            <a:avLst/>
          </a:prstGeom>
        </p:spPr>
      </p:pic>
      <p:pic>
        <p:nvPicPr>
          <p:cNvPr id="26" name="Obrázek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1318" y="3612678"/>
            <a:ext cx="1747186" cy="3215680"/>
          </a:xfrm>
          <a:prstGeom prst="rect">
            <a:avLst/>
          </a:prstGeom>
        </p:spPr>
      </p:pic>
      <p:pic>
        <p:nvPicPr>
          <p:cNvPr id="27" name="Obrázek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6" y="3612678"/>
            <a:ext cx="2411760" cy="3215680"/>
          </a:xfrm>
          <a:prstGeom prst="rect">
            <a:avLst/>
          </a:prstGeom>
        </p:spPr>
      </p:pic>
    </p:spTree>
    <p:extLst>
      <p:ext uri="{BB962C8B-B14F-4D97-AF65-F5344CB8AC3E}">
        <p14:creationId xmlns:p14="http://schemas.microsoft.com/office/powerpoint/2010/main" val="1215991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7" name="Obdélník 16"/>
          <p:cNvSpPr/>
          <p:nvPr/>
        </p:nvSpPr>
        <p:spPr>
          <a:xfrm>
            <a:off x="0" y="1472343"/>
            <a:ext cx="4363848" cy="461665"/>
          </a:xfrm>
          <a:prstGeom prst="rect">
            <a:avLst/>
          </a:prstGeom>
        </p:spPr>
        <p:txBody>
          <a:bodyPr wrap="square">
            <a:spAutoFit/>
          </a:bodyPr>
          <a:lstStyle/>
          <a:p>
            <a:r>
              <a:rPr lang="cs-CZ" sz="2400" b="1" dirty="0" smtClean="0">
                <a:solidFill>
                  <a:srgbClr val="00B0F0"/>
                </a:solidFill>
              </a:rPr>
              <a:t>Houby – utěrky – ručníky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8" name="TextovéPole 17"/>
          <p:cNvSpPr txBox="1"/>
          <p:nvPr/>
        </p:nvSpPr>
        <p:spPr>
          <a:xfrm>
            <a:off x="0" y="1844823"/>
            <a:ext cx="9108504" cy="507831"/>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cs-CZ" b="1" dirty="0">
                <a:cs typeface="Times New Roman CE" panose="02020603050405020304" pitchFamily="18" charset="0"/>
              </a:rPr>
              <a:t>kapilární elevace způsobuje </a:t>
            </a:r>
            <a:r>
              <a:rPr lang="cs-CZ" b="1" dirty="0" smtClean="0">
                <a:cs typeface="Times New Roman CE" panose="02020603050405020304" pitchFamily="18" charset="0"/>
              </a:rPr>
              <a:t>nasávání vody mikro kanálky mezi vlákny tkaniny</a:t>
            </a:r>
            <a:endParaRPr lang="cs-CZ" b="1" dirty="0" smtClean="0">
              <a:solidFill>
                <a:schemeClr val="tx1"/>
              </a:solidFill>
              <a:cs typeface="Times New Roman CE" panose="02020603050405020304" pitchFamily="18" charset="0"/>
            </a:endParaRP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3.4 Kapilární jevy v praxi</a:t>
            </a:r>
            <a:endParaRPr lang="cs-CZ" sz="2800" dirty="0">
              <a:solidFill>
                <a:srgbClr val="FF0000"/>
              </a:solidFill>
            </a:endParaRPr>
          </a:p>
        </p:txBody>
      </p:sp>
      <p:pic>
        <p:nvPicPr>
          <p:cNvPr id="9" name="Obráze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2404095"/>
            <a:ext cx="2171700" cy="2105025"/>
          </a:xfrm>
          <a:prstGeom prst="rect">
            <a:avLst/>
          </a:prstGeom>
        </p:spPr>
      </p:pic>
      <p:pic>
        <p:nvPicPr>
          <p:cNvPr id="10" name="Obráze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2" y="4161940"/>
            <a:ext cx="2779589" cy="2651436"/>
          </a:xfrm>
          <a:prstGeom prst="rect">
            <a:avLst/>
          </a:prstGeom>
        </p:spPr>
      </p:pic>
      <p:pic>
        <p:nvPicPr>
          <p:cNvPr id="11" name="Obráze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2390195"/>
            <a:ext cx="3157909" cy="3775109"/>
          </a:xfrm>
          <a:prstGeom prst="rect">
            <a:avLst/>
          </a:prstGeom>
        </p:spPr>
      </p:pic>
    </p:spTree>
    <p:extLst>
      <p:ext uri="{BB962C8B-B14F-4D97-AF65-F5344CB8AC3E}">
        <p14:creationId xmlns:p14="http://schemas.microsoft.com/office/powerpoint/2010/main" val="1035067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7" name="Obdélník 16"/>
          <p:cNvSpPr/>
          <p:nvPr/>
        </p:nvSpPr>
        <p:spPr>
          <a:xfrm>
            <a:off x="0" y="1472343"/>
            <a:ext cx="4363848" cy="461665"/>
          </a:xfrm>
          <a:prstGeom prst="rect">
            <a:avLst/>
          </a:prstGeom>
        </p:spPr>
        <p:txBody>
          <a:bodyPr wrap="square">
            <a:spAutoFit/>
          </a:bodyPr>
          <a:lstStyle/>
          <a:p>
            <a:r>
              <a:rPr lang="cs-CZ" sz="2400" b="1" dirty="0" smtClean="0">
                <a:solidFill>
                  <a:srgbClr val="00B0F0"/>
                </a:solidFill>
              </a:rPr>
              <a:t>Psací potřeby – inkoustové pero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8" name="TextovéPole 17"/>
          <p:cNvSpPr txBox="1"/>
          <p:nvPr/>
        </p:nvSpPr>
        <p:spPr>
          <a:xfrm>
            <a:off x="0" y="1844823"/>
            <a:ext cx="9108504" cy="507831"/>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cs-CZ" b="1" dirty="0">
                <a:cs typeface="Times New Roman CE" panose="02020603050405020304" pitchFamily="18" charset="0"/>
              </a:rPr>
              <a:t>kapilární elevace způsobuje </a:t>
            </a:r>
            <a:r>
              <a:rPr lang="cs-CZ" b="1" dirty="0" smtClean="0">
                <a:cs typeface="Times New Roman CE" panose="02020603050405020304" pitchFamily="18" charset="0"/>
              </a:rPr>
              <a:t>nasávání inkoustu mikro kanálky mezi vlákny papíru</a:t>
            </a:r>
            <a:endParaRPr lang="cs-CZ" b="1" dirty="0" smtClean="0">
              <a:solidFill>
                <a:schemeClr val="tx1"/>
              </a:solidFill>
              <a:cs typeface="Times New Roman CE" panose="02020603050405020304" pitchFamily="18" charset="0"/>
            </a:endParaRP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3.4 Kapilární jevy v praxi</a:t>
            </a:r>
            <a:endParaRPr lang="cs-CZ" sz="2800" dirty="0">
              <a:solidFill>
                <a:srgbClr val="FF0000"/>
              </a:solidFill>
            </a:endParaRPr>
          </a:p>
        </p:txBody>
      </p:sp>
      <p:pic>
        <p:nvPicPr>
          <p:cNvPr id="12" name="Obráze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3928" y="3331348"/>
            <a:ext cx="5040560" cy="3363655"/>
          </a:xfrm>
          <a:prstGeom prst="rect">
            <a:avLst/>
          </a:prstGeom>
        </p:spPr>
      </p:pic>
      <p:pic>
        <p:nvPicPr>
          <p:cNvPr id="13" name="Obráze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348880"/>
            <a:ext cx="3967298" cy="2808312"/>
          </a:xfrm>
          <a:prstGeom prst="rect">
            <a:avLst/>
          </a:prstGeom>
        </p:spPr>
      </p:pic>
      <p:sp>
        <p:nvSpPr>
          <p:cNvPr id="14" name="TextovéPole 13"/>
          <p:cNvSpPr txBox="1"/>
          <p:nvPr/>
        </p:nvSpPr>
        <p:spPr>
          <a:xfrm>
            <a:off x="395536" y="2566645"/>
            <a:ext cx="1120820" cy="646331"/>
          </a:xfrm>
          <a:prstGeom prst="rect">
            <a:avLst/>
          </a:prstGeom>
          <a:noFill/>
        </p:spPr>
        <p:txBody>
          <a:bodyPr wrap="none" rtlCol="0">
            <a:spAutoFit/>
          </a:bodyPr>
          <a:lstStyle/>
          <a:p>
            <a:r>
              <a:rPr lang="cs-CZ" sz="3600" dirty="0" smtClean="0"/>
              <a:t>1420</a:t>
            </a:r>
            <a:endParaRPr lang="cs-CZ" sz="3600" dirty="0"/>
          </a:p>
        </p:txBody>
      </p:sp>
      <p:sp>
        <p:nvSpPr>
          <p:cNvPr id="19" name="TextovéPole 18"/>
          <p:cNvSpPr txBox="1"/>
          <p:nvPr/>
        </p:nvSpPr>
        <p:spPr>
          <a:xfrm>
            <a:off x="5883798" y="6021288"/>
            <a:ext cx="1120820" cy="646331"/>
          </a:xfrm>
          <a:prstGeom prst="rect">
            <a:avLst/>
          </a:prstGeom>
          <a:noFill/>
        </p:spPr>
        <p:txBody>
          <a:bodyPr wrap="none" rtlCol="0">
            <a:spAutoFit/>
          </a:bodyPr>
          <a:lstStyle/>
          <a:p>
            <a:r>
              <a:rPr lang="cs-CZ" sz="3600" dirty="0" smtClean="0"/>
              <a:t>2014</a:t>
            </a:r>
            <a:endParaRPr lang="cs-CZ" sz="3600" dirty="0"/>
          </a:p>
        </p:txBody>
      </p:sp>
    </p:spTree>
    <p:extLst>
      <p:ext uri="{BB962C8B-B14F-4D97-AF65-F5344CB8AC3E}">
        <p14:creationId xmlns:p14="http://schemas.microsoft.com/office/powerpoint/2010/main" val="19690381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7" name="Obdélník 16"/>
          <p:cNvSpPr/>
          <p:nvPr/>
        </p:nvSpPr>
        <p:spPr>
          <a:xfrm>
            <a:off x="0" y="1472343"/>
            <a:ext cx="4363848" cy="461665"/>
          </a:xfrm>
          <a:prstGeom prst="rect">
            <a:avLst/>
          </a:prstGeom>
        </p:spPr>
        <p:txBody>
          <a:bodyPr wrap="square">
            <a:spAutoFit/>
          </a:bodyPr>
          <a:lstStyle/>
          <a:p>
            <a:r>
              <a:rPr lang="cs-CZ" sz="2400" b="1" dirty="0" smtClean="0">
                <a:solidFill>
                  <a:srgbClr val="00B0F0"/>
                </a:solidFill>
              </a:rPr>
              <a:t>Negativní účinky – vlhnutí zdí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8" name="TextovéPole 17"/>
          <p:cNvSpPr txBox="1"/>
          <p:nvPr/>
        </p:nvSpPr>
        <p:spPr>
          <a:xfrm>
            <a:off x="0" y="1844823"/>
            <a:ext cx="9108504" cy="507831"/>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cs-CZ" b="1" dirty="0">
                <a:cs typeface="Times New Roman CE" panose="02020603050405020304" pitchFamily="18" charset="0"/>
              </a:rPr>
              <a:t>kapilární elevace způsobuje </a:t>
            </a:r>
            <a:r>
              <a:rPr lang="cs-CZ" b="1" dirty="0" smtClean="0">
                <a:cs typeface="Times New Roman CE" panose="02020603050405020304" pitchFamily="18" charset="0"/>
              </a:rPr>
              <a:t>vzlínání vody do zdí budov</a:t>
            </a:r>
            <a:endParaRPr lang="cs-CZ" b="1" dirty="0" smtClean="0">
              <a:solidFill>
                <a:schemeClr val="tx1"/>
              </a:solidFill>
              <a:cs typeface="Times New Roman CE" panose="02020603050405020304" pitchFamily="18" charset="0"/>
            </a:endParaRP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3.4 Kapilární jevy v praxi</a:t>
            </a:r>
            <a:endParaRPr lang="cs-CZ" sz="2800" dirty="0">
              <a:solidFill>
                <a:srgbClr val="FF0000"/>
              </a:solidFill>
            </a:endParaRPr>
          </a:p>
        </p:txBody>
      </p:sp>
      <p:pic>
        <p:nvPicPr>
          <p:cNvPr id="10" name="Obráze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3" y="2402885"/>
            <a:ext cx="3617748" cy="2713311"/>
          </a:xfrm>
          <a:prstGeom prst="rect">
            <a:avLst/>
          </a:prstGeom>
        </p:spPr>
      </p:pic>
      <p:pic>
        <p:nvPicPr>
          <p:cNvPr id="11" name="Obráze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9" y="2402886"/>
            <a:ext cx="3617748" cy="2713311"/>
          </a:xfrm>
          <a:prstGeom prst="rect">
            <a:avLst/>
          </a:prstGeom>
        </p:spPr>
      </p:pic>
      <p:pic>
        <p:nvPicPr>
          <p:cNvPr id="20" name="Obrázek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5776" y="3960440"/>
            <a:ext cx="3803915" cy="2852936"/>
          </a:xfrm>
          <a:prstGeom prst="rect">
            <a:avLst/>
          </a:prstGeom>
        </p:spPr>
      </p:pic>
    </p:spTree>
    <p:extLst>
      <p:ext uri="{BB962C8B-B14F-4D97-AF65-F5344CB8AC3E}">
        <p14:creationId xmlns:p14="http://schemas.microsoft.com/office/powerpoint/2010/main" val="813531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7" name="Obdélník 16"/>
          <p:cNvSpPr/>
          <p:nvPr/>
        </p:nvSpPr>
        <p:spPr>
          <a:xfrm>
            <a:off x="0" y="1472343"/>
            <a:ext cx="4363848" cy="461665"/>
          </a:xfrm>
          <a:prstGeom prst="rect">
            <a:avLst/>
          </a:prstGeom>
        </p:spPr>
        <p:txBody>
          <a:bodyPr wrap="square">
            <a:spAutoFit/>
          </a:bodyPr>
          <a:lstStyle/>
          <a:p>
            <a:r>
              <a:rPr lang="cs-CZ" sz="2400" b="1" dirty="0" err="1" smtClean="0">
                <a:solidFill>
                  <a:srgbClr val="00B0F0"/>
                </a:solidFill>
              </a:rPr>
              <a:t>GoreTex</a:t>
            </a:r>
            <a:r>
              <a:rPr lang="cs-CZ" sz="2400" b="1" dirty="0" smtClean="0">
                <a:solidFill>
                  <a:srgbClr val="00B0F0"/>
                </a:solidFill>
              </a:rPr>
              <a:t>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8" name="TextovéPole 17"/>
          <p:cNvSpPr txBox="1"/>
          <p:nvPr/>
        </p:nvSpPr>
        <p:spPr>
          <a:xfrm>
            <a:off x="0" y="1844823"/>
            <a:ext cx="9108504" cy="464871"/>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cs-CZ" b="1" dirty="0">
                <a:cs typeface="Times New Roman CE" panose="02020603050405020304" pitchFamily="18" charset="0"/>
              </a:rPr>
              <a:t>v</a:t>
            </a:r>
            <a:r>
              <a:rPr lang="cs-CZ" b="1" dirty="0" smtClean="0">
                <a:cs typeface="Times New Roman CE" panose="02020603050405020304" pitchFamily="18" charset="0"/>
              </a:rPr>
              <a:t>oda nesmáčí materiál a nepronikne skrz látku</a:t>
            </a:r>
            <a:endParaRPr lang="cs-CZ" b="1" dirty="0" smtClean="0">
              <a:solidFill>
                <a:schemeClr val="tx1"/>
              </a:solidFill>
              <a:cs typeface="Times New Roman CE" panose="02020603050405020304" pitchFamily="18" charset="0"/>
            </a:endParaRP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3.4 Kapilární jevy v praxi</a:t>
            </a:r>
            <a:endParaRPr lang="cs-CZ" sz="2800" dirty="0">
              <a:solidFill>
                <a:srgbClr val="FF0000"/>
              </a:solidFill>
            </a:endParaRPr>
          </a:p>
        </p:txBody>
      </p:sp>
      <p:pic>
        <p:nvPicPr>
          <p:cNvPr id="9" name="Obráze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005" y="2309694"/>
            <a:ext cx="5622602" cy="4287658"/>
          </a:xfrm>
          <a:prstGeom prst="rect">
            <a:avLst/>
          </a:prstGeom>
        </p:spPr>
      </p:pic>
    </p:spTree>
    <p:extLst>
      <p:ext uri="{BB962C8B-B14F-4D97-AF65-F5344CB8AC3E}">
        <p14:creationId xmlns:p14="http://schemas.microsoft.com/office/powerpoint/2010/main" val="28302384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7" name="Obdélník 16"/>
          <p:cNvSpPr/>
          <p:nvPr/>
        </p:nvSpPr>
        <p:spPr>
          <a:xfrm>
            <a:off x="0" y="1472343"/>
            <a:ext cx="4363848" cy="461665"/>
          </a:xfrm>
          <a:prstGeom prst="rect">
            <a:avLst/>
          </a:prstGeom>
        </p:spPr>
        <p:txBody>
          <a:bodyPr wrap="square">
            <a:spAutoFit/>
          </a:bodyPr>
          <a:lstStyle/>
          <a:p>
            <a:r>
              <a:rPr lang="cs-CZ" sz="2400" b="1" dirty="0" err="1" smtClean="0">
                <a:solidFill>
                  <a:srgbClr val="00B0F0"/>
                </a:solidFill>
              </a:rPr>
              <a:t>GoreTex</a:t>
            </a:r>
            <a:r>
              <a:rPr lang="cs-CZ" sz="2400" b="1" dirty="0" smtClean="0">
                <a:solidFill>
                  <a:srgbClr val="00B0F0"/>
                </a:solidFill>
              </a:rPr>
              <a:t>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8" name="TextovéPole 17"/>
          <p:cNvSpPr txBox="1"/>
          <p:nvPr/>
        </p:nvSpPr>
        <p:spPr>
          <a:xfrm>
            <a:off x="0" y="1844823"/>
            <a:ext cx="9108504" cy="464871"/>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cs-CZ" b="1" dirty="0">
                <a:cs typeface="Times New Roman CE" panose="02020603050405020304" pitchFamily="18" charset="0"/>
              </a:rPr>
              <a:t>v</a:t>
            </a:r>
            <a:r>
              <a:rPr lang="cs-CZ" b="1" dirty="0" smtClean="0">
                <a:cs typeface="Times New Roman CE" panose="02020603050405020304" pitchFamily="18" charset="0"/>
              </a:rPr>
              <a:t>oda nesmáčí materiál a nepronikne skrz látku</a:t>
            </a:r>
            <a:endParaRPr lang="cs-CZ" b="1" dirty="0" smtClean="0">
              <a:solidFill>
                <a:schemeClr val="tx1"/>
              </a:solidFill>
              <a:cs typeface="Times New Roman CE" panose="02020603050405020304" pitchFamily="18" charset="0"/>
            </a:endParaRP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3.4 Kapilární jevy v praxi</a:t>
            </a:r>
            <a:endParaRPr lang="cs-CZ" sz="2800" dirty="0">
              <a:solidFill>
                <a:srgbClr val="FF0000"/>
              </a:solidFill>
            </a:endParaRPr>
          </a:p>
        </p:txBody>
      </p:sp>
      <p:pic>
        <p:nvPicPr>
          <p:cNvPr id="9" name="Obráze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005" y="2309694"/>
            <a:ext cx="5622602" cy="4287658"/>
          </a:xfrm>
          <a:prstGeom prst="rect">
            <a:avLst/>
          </a:prstGeom>
        </p:spPr>
      </p:pic>
    </p:spTree>
    <p:extLst>
      <p:ext uri="{BB962C8B-B14F-4D97-AF65-F5344CB8AC3E}">
        <p14:creationId xmlns:p14="http://schemas.microsoft.com/office/powerpoint/2010/main" val="2316549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7" name="Obdélník 16"/>
          <p:cNvSpPr/>
          <p:nvPr/>
        </p:nvSpPr>
        <p:spPr>
          <a:xfrm>
            <a:off x="0" y="1472343"/>
            <a:ext cx="4363848" cy="461665"/>
          </a:xfrm>
          <a:prstGeom prst="rect">
            <a:avLst/>
          </a:prstGeom>
        </p:spPr>
        <p:txBody>
          <a:bodyPr wrap="square">
            <a:spAutoFit/>
          </a:bodyPr>
          <a:lstStyle/>
          <a:p>
            <a:r>
              <a:rPr lang="cs-CZ" sz="2400" b="1" dirty="0" err="1" smtClean="0">
                <a:solidFill>
                  <a:srgbClr val="00B0F0"/>
                </a:solidFill>
              </a:rPr>
              <a:t>GoreTex</a:t>
            </a:r>
            <a:r>
              <a:rPr lang="cs-CZ" sz="2400" b="1" dirty="0" smtClean="0">
                <a:solidFill>
                  <a:srgbClr val="00B0F0"/>
                </a:solidFill>
              </a:rPr>
              <a:t>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8" name="TextovéPole 17"/>
          <p:cNvSpPr txBox="1"/>
          <p:nvPr/>
        </p:nvSpPr>
        <p:spPr>
          <a:xfrm>
            <a:off x="0" y="1844823"/>
            <a:ext cx="9108504" cy="464871"/>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cs-CZ" b="1" dirty="0">
                <a:cs typeface="Times New Roman CE" panose="02020603050405020304" pitchFamily="18" charset="0"/>
              </a:rPr>
              <a:t>v</a:t>
            </a:r>
            <a:r>
              <a:rPr lang="cs-CZ" b="1" dirty="0" smtClean="0">
                <a:cs typeface="Times New Roman CE" panose="02020603050405020304" pitchFamily="18" charset="0"/>
              </a:rPr>
              <a:t>oda nesmáčí materiál a nepronikne skrz látku</a:t>
            </a:r>
            <a:endParaRPr lang="cs-CZ" b="1" dirty="0" smtClean="0">
              <a:solidFill>
                <a:schemeClr val="tx1"/>
              </a:solidFill>
              <a:cs typeface="Times New Roman CE" panose="02020603050405020304" pitchFamily="18" charset="0"/>
            </a:endParaRP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3.4 Kapilární jevy v praxi</a:t>
            </a:r>
            <a:endParaRPr lang="cs-CZ" sz="2800" dirty="0">
              <a:solidFill>
                <a:srgbClr val="FF0000"/>
              </a:solidFill>
            </a:endParaRPr>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82856"/>
            <a:ext cx="4752527" cy="4362009"/>
          </a:xfrm>
          <a:prstGeom prst="rect">
            <a:avLst/>
          </a:prstGeom>
        </p:spPr>
      </p:pic>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3707501"/>
            <a:ext cx="3956720" cy="3037364"/>
          </a:xfrm>
          <a:prstGeom prst="rect">
            <a:avLst/>
          </a:prstGeom>
        </p:spPr>
      </p:pic>
    </p:spTree>
    <p:extLst>
      <p:ext uri="{BB962C8B-B14F-4D97-AF65-F5344CB8AC3E}">
        <p14:creationId xmlns:p14="http://schemas.microsoft.com/office/powerpoint/2010/main" val="2633185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3.5 Hydrofilní a hydrofobní povrchy</a:t>
            </a:r>
            <a:endParaRPr lang="cs-CZ" sz="2800" dirty="0">
              <a:solidFill>
                <a:srgbClr val="FF0000"/>
              </a:solidFill>
            </a:endParaRPr>
          </a:p>
        </p:txBody>
      </p:sp>
      <p:pic>
        <p:nvPicPr>
          <p:cNvPr id="1034" name="Picture 10" descr="https://www.ih.cas.cz/wp-content/uploads/2019/05/sm%C3%A1%C4%8Divost_new-768x2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5" y="1556792"/>
            <a:ext cx="4790669" cy="17777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fyzikalnipokusy.cz/media/02337/kapicky.full.tagg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046" y="1651212"/>
            <a:ext cx="4239450" cy="5235007"/>
          </a:xfrm>
          <a:prstGeom prst="rect">
            <a:avLst/>
          </a:prstGeom>
          <a:noFill/>
          <a:extLst>
            <a:ext uri="{909E8E84-426E-40DD-AFC4-6F175D3DCCD1}">
              <a14:hiddenFill xmlns:a14="http://schemas.microsoft.com/office/drawing/2010/main">
                <a:solidFill>
                  <a:srgbClr val="FFFFFF"/>
                </a:solidFill>
              </a14:hiddenFill>
            </a:ext>
          </a:extLst>
        </p:spPr>
      </p:pic>
      <p:sp>
        <p:nvSpPr>
          <p:cNvPr id="14" name="Obdélník 13"/>
          <p:cNvSpPr/>
          <p:nvPr/>
        </p:nvSpPr>
        <p:spPr>
          <a:xfrm>
            <a:off x="0" y="3212976"/>
            <a:ext cx="4363848" cy="461665"/>
          </a:xfrm>
          <a:prstGeom prst="rect">
            <a:avLst/>
          </a:prstGeom>
        </p:spPr>
        <p:txBody>
          <a:bodyPr wrap="square">
            <a:spAutoFit/>
          </a:bodyPr>
          <a:lstStyle/>
          <a:p>
            <a:r>
              <a:rPr lang="cs-CZ" sz="2400" b="1" dirty="0" smtClean="0">
                <a:solidFill>
                  <a:srgbClr val="00B0F0"/>
                </a:solidFill>
              </a:rPr>
              <a:t>Hydrofilní látky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9" name="Obdélník 18"/>
          <p:cNvSpPr/>
          <p:nvPr/>
        </p:nvSpPr>
        <p:spPr>
          <a:xfrm>
            <a:off x="0" y="5343599"/>
            <a:ext cx="4363848" cy="461665"/>
          </a:xfrm>
          <a:prstGeom prst="rect">
            <a:avLst/>
          </a:prstGeom>
        </p:spPr>
        <p:txBody>
          <a:bodyPr wrap="square">
            <a:spAutoFit/>
          </a:bodyPr>
          <a:lstStyle/>
          <a:p>
            <a:r>
              <a:rPr lang="cs-CZ" sz="2400" b="1" dirty="0" smtClean="0">
                <a:solidFill>
                  <a:srgbClr val="00B0F0"/>
                </a:solidFill>
              </a:rPr>
              <a:t>Hydrofobní látky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20" name="TextovéPole 19"/>
          <p:cNvSpPr txBox="1"/>
          <p:nvPr/>
        </p:nvSpPr>
        <p:spPr>
          <a:xfrm>
            <a:off x="0" y="3660120"/>
            <a:ext cx="4797046" cy="1785104"/>
          </a:xfrm>
          <a:prstGeom prst="rect">
            <a:avLst/>
          </a:prstGeom>
          <a:noFill/>
        </p:spPr>
        <p:txBody>
          <a:bodyPr wrap="square" rtlCol="0">
            <a:spAutoFit/>
          </a:bodyPr>
          <a:lstStyle/>
          <a:p>
            <a:pPr marL="285750" indent="-285750" algn="just">
              <a:spcAft>
                <a:spcPts val="1200"/>
              </a:spcAft>
              <a:buFont typeface="Wingdings" panose="05000000000000000000" pitchFamily="2" charset="2"/>
              <a:buChar char="§"/>
            </a:pPr>
            <a:r>
              <a:rPr lang="cs-CZ" b="1" dirty="0" smtClean="0">
                <a:cs typeface="Times New Roman CE" panose="02020603050405020304" pitchFamily="18" charset="0"/>
              </a:rPr>
              <a:t>Hydrofilní = „vodu milující“</a:t>
            </a:r>
          </a:p>
          <a:p>
            <a:pPr marL="285750" indent="-285750" algn="just">
              <a:spcAft>
                <a:spcPts val="1200"/>
              </a:spcAft>
              <a:buFont typeface="Wingdings" panose="05000000000000000000" pitchFamily="2" charset="2"/>
              <a:buChar char="§"/>
            </a:pPr>
            <a:r>
              <a:rPr lang="cs-CZ" b="1" dirty="0" smtClean="0">
                <a:solidFill>
                  <a:schemeClr val="tx1"/>
                </a:solidFill>
                <a:cs typeface="Times New Roman CE" panose="02020603050405020304" pitchFamily="18" charset="0"/>
              </a:rPr>
              <a:t>Hydrofilní látky jsou dobře rozpustné ve vodě: alkoholy, aminokyseliny</a:t>
            </a:r>
          </a:p>
          <a:p>
            <a:pPr marL="285750" indent="-285750" algn="just">
              <a:spcAft>
                <a:spcPts val="1200"/>
              </a:spcAft>
              <a:buFont typeface="Wingdings" panose="05000000000000000000" pitchFamily="2" charset="2"/>
              <a:buChar char="§"/>
            </a:pPr>
            <a:r>
              <a:rPr lang="cs-CZ" b="1" dirty="0" smtClean="0">
                <a:cs typeface="Times New Roman CE" panose="02020603050405020304" pitchFamily="18" charset="0"/>
              </a:rPr>
              <a:t>Hydrofilní látky dobře absorbují vodu: cukr, sůl, rýže, gelové kuličky</a:t>
            </a:r>
          </a:p>
        </p:txBody>
      </p:sp>
      <p:sp>
        <p:nvSpPr>
          <p:cNvPr id="21" name="TextovéPole 20"/>
          <p:cNvSpPr txBox="1"/>
          <p:nvPr/>
        </p:nvSpPr>
        <p:spPr>
          <a:xfrm>
            <a:off x="0" y="5808166"/>
            <a:ext cx="4797046" cy="1077218"/>
          </a:xfrm>
          <a:prstGeom prst="rect">
            <a:avLst/>
          </a:prstGeom>
          <a:noFill/>
        </p:spPr>
        <p:txBody>
          <a:bodyPr wrap="square" rtlCol="0">
            <a:spAutoFit/>
          </a:bodyPr>
          <a:lstStyle/>
          <a:p>
            <a:pPr marL="285750" indent="-285750" algn="just">
              <a:spcAft>
                <a:spcPts val="1200"/>
              </a:spcAft>
              <a:buFont typeface="Wingdings" panose="05000000000000000000" pitchFamily="2" charset="2"/>
              <a:buChar char="§"/>
            </a:pPr>
            <a:r>
              <a:rPr lang="cs-CZ" b="1" dirty="0" smtClean="0">
                <a:cs typeface="Times New Roman CE" panose="02020603050405020304" pitchFamily="18" charset="0"/>
              </a:rPr>
              <a:t>Hydrofobní = „vody bojící se“</a:t>
            </a:r>
          </a:p>
          <a:p>
            <a:pPr marL="285750" indent="-285750" algn="just">
              <a:spcAft>
                <a:spcPts val="1200"/>
              </a:spcAft>
              <a:buFont typeface="Wingdings" panose="05000000000000000000" pitchFamily="2" charset="2"/>
              <a:buChar char="§"/>
            </a:pPr>
            <a:r>
              <a:rPr lang="cs-CZ" b="1" dirty="0" smtClean="0">
                <a:solidFill>
                  <a:schemeClr val="tx1"/>
                </a:solidFill>
                <a:cs typeface="Times New Roman CE" panose="02020603050405020304" pitchFamily="18" charset="0"/>
              </a:rPr>
              <a:t>Hydrofobní látky odpuzují vodu, ve vodě jsou nerozpustné: tuky, vosky, alkany, alkeny</a:t>
            </a:r>
          </a:p>
        </p:txBody>
      </p:sp>
    </p:spTree>
    <p:extLst>
      <p:ext uri="{BB962C8B-B14F-4D97-AF65-F5344CB8AC3E}">
        <p14:creationId xmlns:p14="http://schemas.microsoft.com/office/powerpoint/2010/main" val="3053175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7" name="Obdélník 16"/>
          <p:cNvSpPr/>
          <p:nvPr/>
        </p:nvSpPr>
        <p:spPr>
          <a:xfrm>
            <a:off x="0" y="1472343"/>
            <a:ext cx="4363848" cy="461665"/>
          </a:xfrm>
          <a:prstGeom prst="rect">
            <a:avLst/>
          </a:prstGeom>
        </p:spPr>
        <p:txBody>
          <a:bodyPr wrap="square">
            <a:spAutoFit/>
          </a:bodyPr>
          <a:lstStyle/>
          <a:p>
            <a:r>
              <a:rPr lang="cs-CZ" sz="2400" b="1" dirty="0" smtClean="0">
                <a:solidFill>
                  <a:srgbClr val="00B0F0"/>
                </a:solidFill>
              </a:rPr>
              <a:t>Hydrofilní materiály </a:t>
            </a:r>
            <a:r>
              <a:rPr lang="cs-CZ" sz="2400" b="1" dirty="0">
                <a:solidFill>
                  <a:srgbClr val="00B0F0"/>
                </a:solidFill>
              </a:rPr>
              <a:t>– </a:t>
            </a:r>
            <a:r>
              <a:rPr lang="cs-CZ" sz="2400" b="1" dirty="0" smtClean="0">
                <a:solidFill>
                  <a:srgbClr val="00B0F0"/>
                </a:solidFill>
              </a:rPr>
              <a:t>využití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8" name="TextovéPole 17"/>
          <p:cNvSpPr txBox="1"/>
          <p:nvPr/>
        </p:nvSpPr>
        <p:spPr>
          <a:xfrm>
            <a:off x="0" y="1844823"/>
            <a:ext cx="4932040" cy="1754326"/>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cs-CZ" b="1" dirty="0" smtClean="0">
                <a:solidFill>
                  <a:schemeClr val="tx1"/>
                </a:solidFill>
                <a:cs typeface="Times New Roman CE" panose="02020603050405020304" pitchFamily="18" charset="0"/>
              </a:rPr>
              <a:t>pohlcovače vlhkosti</a:t>
            </a:r>
          </a:p>
          <a:p>
            <a:pPr marL="285750" indent="-285750" algn="just">
              <a:lnSpc>
                <a:spcPct val="150000"/>
              </a:lnSpc>
              <a:buFont typeface="Wingdings" panose="05000000000000000000" pitchFamily="2" charset="2"/>
              <a:buChar char="§"/>
            </a:pPr>
            <a:r>
              <a:rPr lang="cs-CZ" b="1" dirty="0" smtClean="0">
                <a:solidFill>
                  <a:schemeClr val="tx1"/>
                </a:solidFill>
                <a:cs typeface="Times New Roman CE" panose="02020603050405020304" pitchFamily="18" charset="0"/>
              </a:rPr>
              <a:t>hydrofilní kosmetika  - oleje, krémy</a:t>
            </a:r>
          </a:p>
          <a:p>
            <a:pPr marL="285750" indent="-285750" algn="just">
              <a:lnSpc>
                <a:spcPct val="150000"/>
              </a:lnSpc>
              <a:buFont typeface="Wingdings" panose="05000000000000000000" pitchFamily="2" charset="2"/>
              <a:buChar char="§"/>
            </a:pPr>
            <a:r>
              <a:rPr lang="cs-CZ" b="1" dirty="0" smtClean="0">
                <a:solidFill>
                  <a:schemeClr val="tx1"/>
                </a:solidFill>
                <a:cs typeface="Times New Roman CE" panose="02020603050405020304" pitchFamily="18" charset="0"/>
              </a:rPr>
              <a:t>Zdravotnictví: obinadla, gely na ošetření ran </a:t>
            </a:r>
          </a:p>
          <a:p>
            <a:pPr marL="285750" indent="-285750" algn="just">
              <a:lnSpc>
                <a:spcPct val="150000"/>
              </a:lnSpc>
              <a:buFont typeface="Wingdings" panose="05000000000000000000" pitchFamily="2" charset="2"/>
              <a:buChar char="§"/>
            </a:pPr>
            <a:r>
              <a:rPr lang="cs-CZ" b="1" dirty="0" smtClean="0">
                <a:solidFill>
                  <a:schemeClr val="tx1"/>
                </a:solidFill>
                <a:cs typeface="Times New Roman CE" panose="02020603050405020304" pitchFamily="18" charset="0"/>
              </a:rPr>
              <a:t>floristika</a:t>
            </a: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3.5 Hydrofilní a hydrofobní povrchy</a:t>
            </a:r>
            <a:endParaRPr lang="cs-CZ" sz="2800" dirty="0">
              <a:solidFill>
                <a:srgbClr val="FF0000"/>
              </a:solidFill>
            </a:endParaRPr>
          </a:p>
        </p:txBody>
      </p:sp>
      <p:pic>
        <p:nvPicPr>
          <p:cNvPr id="1028" name="Picture 4" descr="CERESIT STOP - odstraňovač vlhkosti 3+1 | Perfecta,spol. s r.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7696" y="1472343"/>
            <a:ext cx="2736304" cy="13868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emaGel Hydrofilní gel na rány 30 g | Pilulka.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2603" y="5085184"/>
            <a:ext cx="5250185" cy="15242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ogelove-kulicky-do-vazy-mix-barev-24-sacku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369" y="3599148"/>
            <a:ext cx="3151487" cy="31514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ibebit hydrofilní mycí olej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819" t="10277" r="4379" b="9188"/>
          <a:stretch/>
        </p:blipFill>
        <p:spPr bwMode="auto">
          <a:xfrm>
            <a:off x="4730564" y="2564905"/>
            <a:ext cx="2556792" cy="2345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0323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7" name="Obdélník 16"/>
          <p:cNvSpPr/>
          <p:nvPr/>
        </p:nvSpPr>
        <p:spPr>
          <a:xfrm>
            <a:off x="0" y="1472343"/>
            <a:ext cx="4363848" cy="461665"/>
          </a:xfrm>
          <a:prstGeom prst="rect">
            <a:avLst/>
          </a:prstGeom>
        </p:spPr>
        <p:txBody>
          <a:bodyPr wrap="square">
            <a:spAutoFit/>
          </a:bodyPr>
          <a:lstStyle/>
          <a:p>
            <a:r>
              <a:rPr lang="cs-CZ" sz="2400" b="1" dirty="0" smtClean="0">
                <a:solidFill>
                  <a:srgbClr val="00B0F0"/>
                </a:solidFill>
              </a:rPr>
              <a:t>Hydrofobní materiály – využití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8" name="TextovéPole 17"/>
          <p:cNvSpPr txBox="1"/>
          <p:nvPr/>
        </p:nvSpPr>
        <p:spPr>
          <a:xfrm>
            <a:off x="0" y="1844823"/>
            <a:ext cx="4860032" cy="2169825"/>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cs-CZ" b="1" dirty="0" smtClean="0">
                <a:solidFill>
                  <a:schemeClr val="tx1"/>
                </a:solidFill>
                <a:cs typeface="Times New Roman CE" panose="02020603050405020304" pitchFamily="18" charset="0"/>
              </a:rPr>
              <a:t>impregnace kamene, betonu</a:t>
            </a:r>
          </a:p>
          <a:p>
            <a:pPr marL="285750" indent="-285750" algn="just">
              <a:lnSpc>
                <a:spcPct val="150000"/>
              </a:lnSpc>
              <a:buFont typeface="Wingdings" panose="05000000000000000000" pitchFamily="2" charset="2"/>
              <a:buChar char="§"/>
            </a:pPr>
            <a:r>
              <a:rPr lang="cs-CZ" b="1" dirty="0" smtClean="0">
                <a:cs typeface="Times New Roman CE" panose="02020603050405020304" pitchFamily="18" charset="0"/>
              </a:rPr>
              <a:t>Impregnace </a:t>
            </a:r>
            <a:r>
              <a:rPr lang="cs-CZ" b="1" dirty="0" smtClean="0">
                <a:solidFill>
                  <a:schemeClr val="tx1"/>
                </a:solidFill>
                <a:cs typeface="Times New Roman CE" panose="02020603050405020304" pitchFamily="18" charset="0"/>
              </a:rPr>
              <a:t>textilu – </a:t>
            </a:r>
            <a:r>
              <a:rPr lang="cs-CZ" b="1" dirty="0" err="1" smtClean="0">
                <a:solidFill>
                  <a:schemeClr val="tx1"/>
                </a:solidFill>
                <a:cs typeface="Times New Roman CE" panose="02020603050405020304" pitchFamily="18" charset="0"/>
              </a:rPr>
              <a:t>nanomateriály</a:t>
            </a:r>
            <a:r>
              <a:rPr lang="cs-CZ" b="1" dirty="0" smtClean="0">
                <a:solidFill>
                  <a:schemeClr val="tx1"/>
                </a:solidFill>
                <a:cs typeface="Times New Roman CE" panose="02020603050405020304" pitchFamily="18" charset="0"/>
              </a:rPr>
              <a:t> </a:t>
            </a:r>
          </a:p>
          <a:p>
            <a:pPr marL="285750" indent="-285750" algn="just">
              <a:lnSpc>
                <a:spcPct val="150000"/>
              </a:lnSpc>
              <a:buFont typeface="Wingdings" panose="05000000000000000000" pitchFamily="2" charset="2"/>
              <a:buChar char="§"/>
            </a:pPr>
            <a:r>
              <a:rPr lang="cs-CZ" b="1" dirty="0" smtClean="0">
                <a:solidFill>
                  <a:schemeClr val="tx1"/>
                </a:solidFill>
                <a:cs typeface="Times New Roman CE" panose="02020603050405020304" pitchFamily="18" charset="0"/>
              </a:rPr>
              <a:t>listy rostlin</a:t>
            </a:r>
          </a:p>
          <a:p>
            <a:pPr marL="285750" indent="-285750" algn="just">
              <a:lnSpc>
                <a:spcPct val="150000"/>
              </a:lnSpc>
              <a:buFont typeface="Wingdings" panose="05000000000000000000" pitchFamily="2" charset="2"/>
              <a:buChar char="§"/>
            </a:pPr>
            <a:r>
              <a:rPr lang="cs-CZ" b="1" dirty="0" smtClean="0">
                <a:cs typeface="Times New Roman CE" panose="02020603050405020304" pitchFamily="18" charset="0"/>
              </a:rPr>
              <a:t>Chytré omítky</a:t>
            </a:r>
          </a:p>
          <a:p>
            <a:pPr marL="285750" indent="-285750" algn="just">
              <a:lnSpc>
                <a:spcPct val="150000"/>
              </a:lnSpc>
              <a:buFont typeface="Wingdings" panose="05000000000000000000" pitchFamily="2" charset="2"/>
              <a:buChar char="§"/>
            </a:pPr>
            <a:r>
              <a:rPr lang="cs-CZ" b="1" dirty="0" smtClean="0">
                <a:solidFill>
                  <a:schemeClr val="tx1"/>
                </a:solidFill>
                <a:cs typeface="Times New Roman CE" panose="02020603050405020304" pitchFamily="18" charset="0"/>
              </a:rPr>
              <a:t>Samočistící okna budov nebo automobilů</a:t>
            </a: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3.5 Hydrofilní a hydrofobní povrchy</a:t>
            </a:r>
            <a:endParaRPr lang="cs-CZ" sz="2800" dirty="0">
              <a:solidFill>
                <a:srgbClr val="FF0000"/>
              </a:solidFill>
            </a:endParaRPr>
          </a:p>
        </p:txBody>
      </p:sp>
      <p:pic>
        <p:nvPicPr>
          <p:cNvPr id="2050" name="Picture 2" descr="Nanotechnologie v praxi - hydrofobní a olejofobní impregnace povrch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6745" y="1934008"/>
            <a:ext cx="3599723" cy="20806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Zpevňovač kamene – hydrofobní zpevňovač na kám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307740"/>
            <a:ext cx="7858125" cy="2457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812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1. Struktura a vlastnosti plynů</a:t>
            </a: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1.2 Střední kvadratická rychlost</a:t>
            </a:r>
            <a:endParaRPr lang="cs-CZ" sz="2800" dirty="0">
              <a:solidFill>
                <a:srgbClr val="FF0000"/>
              </a:solidFill>
            </a:endParaRPr>
          </a:p>
        </p:txBody>
      </p:sp>
      <p:sp>
        <p:nvSpPr>
          <p:cNvPr id="17" name="Obdélník 16"/>
          <p:cNvSpPr/>
          <p:nvPr/>
        </p:nvSpPr>
        <p:spPr>
          <a:xfrm>
            <a:off x="0" y="1492404"/>
            <a:ext cx="9036496" cy="461665"/>
          </a:xfrm>
          <a:prstGeom prst="rect">
            <a:avLst/>
          </a:prstGeom>
        </p:spPr>
        <p:txBody>
          <a:bodyPr wrap="square">
            <a:spAutoFit/>
          </a:bodyPr>
          <a:lstStyle/>
          <a:p>
            <a:r>
              <a:rPr lang="cs-CZ" sz="2400" b="1" dirty="0" smtClean="0">
                <a:solidFill>
                  <a:srgbClr val="00B0F0"/>
                </a:solidFill>
              </a:rPr>
              <a:t>Rozdělení molekul plynu podle rychlostí – závislost na druhu plynu</a:t>
            </a:r>
            <a:endParaRPr lang="cs-CZ" sz="2000" b="1" dirty="0"/>
          </a:p>
        </p:txBody>
      </p:sp>
      <p:pic>
        <p:nvPicPr>
          <p:cNvPr id="2" name="Obrázek 1"/>
          <p:cNvPicPr>
            <a:picLocks noChangeAspect="1"/>
          </p:cNvPicPr>
          <p:nvPr/>
        </p:nvPicPr>
        <p:blipFill>
          <a:blip r:embed="rId2"/>
          <a:stretch>
            <a:fillRect/>
          </a:stretch>
        </p:blipFill>
        <p:spPr>
          <a:xfrm>
            <a:off x="2765648" y="2060848"/>
            <a:ext cx="3505200" cy="3571875"/>
          </a:xfrm>
          <a:prstGeom prst="rect">
            <a:avLst/>
          </a:prstGeom>
        </p:spPr>
      </p:pic>
      <p:sp>
        <p:nvSpPr>
          <p:cNvPr id="3" name="TextovéPole 2"/>
          <p:cNvSpPr txBox="1"/>
          <p:nvPr/>
        </p:nvSpPr>
        <p:spPr>
          <a:xfrm>
            <a:off x="107504" y="5949280"/>
            <a:ext cx="8568952" cy="707886"/>
          </a:xfrm>
          <a:prstGeom prst="rect">
            <a:avLst/>
          </a:prstGeom>
          <a:noFill/>
        </p:spPr>
        <p:txBody>
          <a:bodyPr wrap="square" rtlCol="0">
            <a:spAutoFit/>
          </a:bodyPr>
          <a:lstStyle/>
          <a:p>
            <a:r>
              <a:rPr lang="cs-CZ" sz="2000" dirty="0" smtClean="0"/>
              <a:t>Plyny při stejné teplotě mají rozdílné průměrné rychlosti molekul.</a:t>
            </a:r>
          </a:p>
          <a:p>
            <a:r>
              <a:rPr lang="cs-CZ" sz="2000" b="1" dirty="0" smtClean="0">
                <a:solidFill>
                  <a:srgbClr val="FF0000"/>
                </a:solidFill>
              </a:rPr>
              <a:t>Čím je plyn lehčí, tím jsou molekuly rychlejší.</a:t>
            </a:r>
            <a:endParaRPr lang="cs-CZ" sz="2000" b="1" dirty="0">
              <a:solidFill>
                <a:srgbClr val="FF0000"/>
              </a:solidFill>
            </a:endParaRPr>
          </a:p>
        </p:txBody>
      </p:sp>
    </p:spTree>
    <p:extLst>
      <p:ext uri="{BB962C8B-B14F-4D97-AF65-F5344CB8AC3E}">
        <p14:creationId xmlns:p14="http://schemas.microsoft.com/office/powerpoint/2010/main" val="24408204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7" name="Obdélník 16"/>
          <p:cNvSpPr/>
          <p:nvPr/>
        </p:nvSpPr>
        <p:spPr>
          <a:xfrm>
            <a:off x="0" y="1472343"/>
            <a:ext cx="4363848" cy="461665"/>
          </a:xfrm>
          <a:prstGeom prst="rect">
            <a:avLst/>
          </a:prstGeom>
        </p:spPr>
        <p:txBody>
          <a:bodyPr wrap="square">
            <a:spAutoFit/>
          </a:bodyPr>
          <a:lstStyle/>
          <a:p>
            <a:r>
              <a:rPr lang="cs-CZ" sz="2400" b="1" dirty="0" smtClean="0">
                <a:solidFill>
                  <a:srgbClr val="00B0F0"/>
                </a:solidFill>
              </a:rPr>
              <a:t>Hydrofobní textilie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3.5 Hydrofilní a hydrofobní povrchy</a:t>
            </a:r>
            <a:endParaRPr lang="cs-CZ" sz="2800" dirty="0">
              <a:solidFill>
                <a:srgbClr val="FF0000"/>
              </a:solidFill>
            </a:endParaRPr>
          </a:p>
        </p:txBody>
      </p:sp>
      <p:pic>
        <p:nvPicPr>
          <p:cNvPr id="4102" name="Picture 6" descr="Povrchová úprava | Výzkum | C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3618" y="1962626"/>
            <a:ext cx="4850750" cy="48507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ydrofobní úprava textilií – Wikiped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46" y="1962626"/>
            <a:ext cx="35718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Kurz: Zušlechťován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280" y="1962626"/>
            <a:ext cx="1952625"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450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7" name="Obdélník 16"/>
          <p:cNvSpPr/>
          <p:nvPr/>
        </p:nvSpPr>
        <p:spPr>
          <a:xfrm>
            <a:off x="0" y="1472343"/>
            <a:ext cx="9156612" cy="461665"/>
          </a:xfrm>
          <a:prstGeom prst="rect">
            <a:avLst/>
          </a:prstGeom>
        </p:spPr>
        <p:txBody>
          <a:bodyPr wrap="square">
            <a:spAutoFit/>
          </a:bodyPr>
          <a:lstStyle/>
          <a:p>
            <a:r>
              <a:rPr lang="cs-CZ" sz="2400" b="1" dirty="0" smtClean="0">
                <a:solidFill>
                  <a:srgbClr val="00B0F0"/>
                </a:solidFill>
              </a:rPr>
              <a:t>Samočistící povrchy – chytré omítky, skla oken budov, automobilů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3.5 Hydrofilní a hydrofobní povrchy</a:t>
            </a:r>
            <a:endParaRPr lang="cs-CZ" sz="2800" dirty="0">
              <a:solidFill>
                <a:srgbClr val="FF0000"/>
              </a:solidFill>
            </a:endParaRPr>
          </a:p>
        </p:txBody>
      </p:sp>
      <p:pic>
        <p:nvPicPr>
          <p:cNvPr id="3074" name="Picture 2" descr="Impregnace skla - samočistící úprava - nanotechnologie na sk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3" y="1968960"/>
            <a:ext cx="7080723" cy="22143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ANOSTĚRAČE na čelní skla a světlomety"/>
          <p:cNvPicPr>
            <a:picLocks noChangeAspect="1" noChangeArrowheads="1"/>
          </p:cNvPicPr>
          <p:nvPr/>
        </p:nvPicPr>
        <p:blipFill rotWithShape="1">
          <a:blip r:embed="rId3">
            <a:extLst>
              <a:ext uri="{28A0092B-C50C-407E-A947-70E740481C1C}">
                <a14:useLocalDpi xmlns:a14="http://schemas.microsoft.com/office/drawing/2010/main" val="0"/>
              </a:ext>
            </a:extLst>
          </a:blip>
          <a:srcRect t="18595"/>
          <a:stretch/>
        </p:blipFill>
        <p:spPr bwMode="auto">
          <a:xfrm>
            <a:off x="5017367" y="4217276"/>
            <a:ext cx="4030630" cy="258116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Samočisticí fasádní barva StoLotusan: technologie inspirována přírodou -  TZB-inf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3" y="4521965"/>
            <a:ext cx="4762500" cy="227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0479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Galileův teploměr - Giftak.cz"/>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243" r="17906"/>
          <a:stretch/>
        </p:blipFill>
        <p:spPr bwMode="auto">
          <a:xfrm>
            <a:off x="107504" y="3787514"/>
            <a:ext cx="2573125" cy="30704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6162" y="4280352"/>
            <a:ext cx="493395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7" name="Obdélník 16"/>
          <p:cNvSpPr/>
          <p:nvPr/>
        </p:nvSpPr>
        <p:spPr>
          <a:xfrm>
            <a:off x="0" y="1472343"/>
            <a:ext cx="9156612" cy="461665"/>
          </a:xfrm>
          <a:prstGeom prst="rect">
            <a:avLst/>
          </a:prstGeom>
        </p:spPr>
        <p:txBody>
          <a:bodyPr wrap="square">
            <a:spAutoFit/>
          </a:bodyPr>
          <a:lstStyle/>
          <a:p>
            <a:r>
              <a:rPr lang="cs-CZ" sz="2400" b="1" dirty="0" smtClean="0">
                <a:solidFill>
                  <a:srgbClr val="00B0F0"/>
                </a:solidFill>
              </a:rPr>
              <a:t>Většina kapalin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3.6 Teplotní objemová roztažnost kapalin</a:t>
            </a:r>
            <a:endParaRPr lang="cs-CZ" sz="2800" dirty="0">
              <a:solidFill>
                <a:srgbClr val="FF0000"/>
              </a:solidFill>
            </a:endParaRPr>
          </a:p>
        </p:txBody>
      </p:sp>
      <p:sp>
        <p:nvSpPr>
          <p:cNvPr id="5" name="TextovéPole 4"/>
          <p:cNvSpPr txBox="1"/>
          <p:nvPr/>
        </p:nvSpPr>
        <p:spPr>
          <a:xfrm>
            <a:off x="0" y="1844823"/>
            <a:ext cx="5580112" cy="2169825"/>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cs-CZ" b="1" dirty="0">
                <a:cs typeface="Times New Roman CE" panose="02020603050405020304" pitchFamily="18" charset="0"/>
              </a:rPr>
              <a:t>s</a:t>
            </a:r>
            <a:r>
              <a:rPr lang="cs-CZ" b="1" dirty="0" smtClean="0">
                <a:cs typeface="Times New Roman CE" panose="02020603050405020304" pitchFamily="18" charset="0"/>
              </a:rPr>
              <a:t> rostoucí teplotou se zvětšuje objem kapaliny</a:t>
            </a:r>
          </a:p>
          <a:p>
            <a:pPr marL="285750" indent="-285750" algn="just">
              <a:lnSpc>
                <a:spcPct val="150000"/>
              </a:lnSpc>
              <a:buFont typeface="Wingdings" panose="05000000000000000000" pitchFamily="2" charset="2"/>
              <a:buChar char="§"/>
            </a:pPr>
            <a:r>
              <a:rPr lang="cs-CZ" b="1" dirty="0">
                <a:cs typeface="Times New Roman CE" panose="02020603050405020304" pitchFamily="18" charset="0"/>
              </a:rPr>
              <a:t>r</a:t>
            </a:r>
            <a:r>
              <a:rPr lang="cs-CZ" b="1" dirty="0" smtClean="0">
                <a:cs typeface="Times New Roman CE" panose="02020603050405020304" pitchFamily="18" charset="0"/>
              </a:rPr>
              <a:t>ůzné kapaliny zvětšují při stejném </a:t>
            </a:r>
            <a:r>
              <a:rPr lang="cs-CZ" b="1" dirty="0" smtClean="0">
                <a:latin typeface="Times New Roman CE" panose="02020603050405020304" pitchFamily="18" charset="0"/>
                <a:cs typeface="Times New Roman CE" panose="02020603050405020304" pitchFamily="18" charset="0"/>
              </a:rPr>
              <a:t>∆</a:t>
            </a:r>
            <a:r>
              <a:rPr lang="cs-CZ" b="1" i="1" dirty="0" smtClean="0">
                <a:latin typeface="Times New Roman CE" panose="02020603050405020304" pitchFamily="18" charset="0"/>
                <a:cs typeface="Times New Roman CE" panose="02020603050405020304" pitchFamily="18" charset="0"/>
              </a:rPr>
              <a:t>T</a:t>
            </a:r>
            <a:r>
              <a:rPr lang="cs-CZ" b="1" dirty="0" smtClean="0">
                <a:cs typeface="Times New Roman CE" panose="02020603050405020304" pitchFamily="18" charset="0"/>
              </a:rPr>
              <a:t> různě</a:t>
            </a:r>
          </a:p>
          <a:p>
            <a:pPr marL="285750" indent="-285750" algn="just">
              <a:lnSpc>
                <a:spcPct val="150000"/>
              </a:lnSpc>
              <a:buFont typeface="Wingdings" panose="05000000000000000000" pitchFamily="2" charset="2"/>
              <a:buChar char="§"/>
            </a:pPr>
            <a:r>
              <a:rPr lang="cs-CZ" b="1" dirty="0">
                <a:cs typeface="Times New Roman CE" panose="02020603050405020304" pitchFamily="18" charset="0"/>
              </a:rPr>
              <a:t>v</a:t>
            </a:r>
            <a:r>
              <a:rPr lang="cs-CZ" b="1" dirty="0" smtClean="0">
                <a:solidFill>
                  <a:schemeClr val="tx1"/>
                </a:solidFill>
                <a:cs typeface="Times New Roman CE" panose="02020603050405020304" pitchFamily="18" charset="0"/>
              </a:rPr>
              <a:t>yužití: kapalinové teploměry</a:t>
            </a:r>
          </a:p>
          <a:p>
            <a:pPr marL="285750" indent="-285750" algn="just">
              <a:lnSpc>
                <a:spcPct val="150000"/>
              </a:lnSpc>
              <a:buFont typeface="Wingdings" panose="05000000000000000000" pitchFamily="2" charset="2"/>
              <a:buChar char="§"/>
            </a:pPr>
            <a:r>
              <a:rPr lang="cs-CZ" b="1" dirty="0">
                <a:solidFill>
                  <a:srgbClr val="FF0000"/>
                </a:solidFill>
                <a:cs typeface="Times New Roman CE" panose="02020603050405020304" pitchFamily="18" charset="0"/>
              </a:rPr>
              <a:t>r</a:t>
            </a:r>
            <a:r>
              <a:rPr lang="cs-CZ" b="1" dirty="0" smtClean="0">
                <a:solidFill>
                  <a:srgbClr val="FF0000"/>
                </a:solidFill>
                <a:cs typeface="Times New Roman CE" panose="02020603050405020304" pitchFamily="18" charset="0"/>
              </a:rPr>
              <a:t>tuťové</a:t>
            </a:r>
            <a:r>
              <a:rPr lang="cs-CZ" b="1" dirty="0" smtClean="0">
                <a:cs typeface="Times New Roman CE" panose="02020603050405020304" pitchFamily="18" charset="0"/>
              </a:rPr>
              <a:t>: rozsah -38 °C až 357 °C, laboratorní, lékařské</a:t>
            </a:r>
          </a:p>
          <a:p>
            <a:pPr marL="285750" indent="-285750" algn="just">
              <a:lnSpc>
                <a:spcPct val="150000"/>
              </a:lnSpc>
              <a:buFont typeface="Wingdings" panose="05000000000000000000" pitchFamily="2" charset="2"/>
              <a:buChar char="§"/>
            </a:pPr>
            <a:r>
              <a:rPr lang="cs-CZ" b="1" dirty="0">
                <a:solidFill>
                  <a:srgbClr val="FF0000"/>
                </a:solidFill>
                <a:cs typeface="Times New Roman CE" panose="02020603050405020304" pitchFamily="18" charset="0"/>
              </a:rPr>
              <a:t>l</a:t>
            </a:r>
            <a:r>
              <a:rPr lang="cs-CZ" b="1" dirty="0" smtClean="0">
                <a:solidFill>
                  <a:srgbClr val="FF0000"/>
                </a:solidFill>
                <a:cs typeface="Times New Roman CE" panose="02020603050405020304" pitchFamily="18" charset="0"/>
              </a:rPr>
              <a:t>ihové</a:t>
            </a:r>
            <a:r>
              <a:rPr lang="cs-CZ" b="1" dirty="0" smtClean="0">
                <a:solidFill>
                  <a:schemeClr val="tx1"/>
                </a:solidFill>
                <a:cs typeface="Times New Roman CE" panose="02020603050405020304" pitchFamily="18" charset="0"/>
              </a:rPr>
              <a:t>: rozsah: -115 °C až 78 °C, laboratorní, venkovní</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112" y="1156152"/>
            <a:ext cx="1333500" cy="569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2627784" y="4280351"/>
            <a:ext cx="1944216" cy="646331"/>
          </a:xfrm>
          <a:prstGeom prst="rect">
            <a:avLst/>
          </a:prstGeom>
          <a:noFill/>
        </p:spPr>
        <p:txBody>
          <a:bodyPr wrap="square" rtlCol="0">
            <a:spAutoFit/>
          </a:bodyPr>
          <a:lstStyle/>
          <a:p>
            <a:r>
              <a:rPr lang="cs-CZ" dirty="0"/>
              <a:t>h</a:t>
            </a:r>
            <a:r>
              <a:rPr lang="cs-CZ" dirty="0" smtClean="0"/>
              <a:t>istorický Galileův teploměr</a:t>
            </a:r>
            <a:endParaRPr lang="cs-CZ" dirty="0"/>
          </a:p>
        </p:txBody>
      </p:sp>
      <p:sp>
        <p:nvSpPr>
          <p:cNvPr id="10" name="TextovéPole 9"/>
          <p:cNvSpPr txBox="1"/>
          <p:nvPr/>
        </p:nvSpPr>
        <p:spPr>
          <a:xfrm>
            <a:off x="5220072" y="5877272"/>
            <a:ext cx="1944216" cy="369332"/>
          </a:xfrm>
          <a:prstGeom prst="rect">
            <a:avLst/>
          </a:prstGeom>
          <a:noFill/>
        </p:spPr>
        <p:txBody>
          <a:bodyPr wrap="square" rtlCol="0">
            <a:spAutoFit/>
          </a:bodyPr>
          <a:lstStyle/>
          <a:p>
            <a:r>
              <a:rPr lang="cs-CZ" dirty="0"/>
              <a:t>l</a:t>
            </a:r>
            <a:r>
              <a:rPr lang="cs-CZ" dirty="0" smtClean="0"/>
              <a:t>ékařský teploměr</a:t>
            </a:r>
            <a:endParaRPr lang="cs-CZ" dirty="0"/>
          </a:p>
        </p:txBody>
      </p:sp>
      <p:sp>
        <p:nvSpPr>
          <p:cNvPr id="11" name="TextovéPole 10"/>
          <p:cNvSpPr txBox="1"/>
          <p:nvPr/>
        </p:nvSpPr>
        <p:spPr>
          <a:xfrm>
            <a:off x="5803155" y="1934008"/>
            <a:ext cx="1944216" cy="369332"/>
          </a:xfrm>
          <a:prstGeom prst="rect">
            <a:avLst/>
          </a:prstGeom>
          <a:noFill/>
        </p:spPr>
        <p:txBody>
          <a:bodyPr wrap="square" rtlCol="0">
            <a:spAutoFit/>
          </a:bodyPr>
          <a:lstStyle/>
          <a:p>
            <a:r>
              <a:rPr lang="cs-CZ" dirty="0" smtClean="0"/>
              <a:t>venkovní teploměr</a:t>
            </a:r>
            <a:endParaRPr lang="cs-CZ" dirty="0"/>
          </a:p>
        </p:txBody>
      </p:sp>
    </p:spTree>
    <p:extLst>
      <p:ext uri="{BB962C8B-B14F-4D97-AF65-F5344CB8AC3E}">
        <p14:creationId xmlns:p14="http://schemas.microsoft.com/office/powerpoint/2010/main" val="12759707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7" name="Obdélník 16"/>
          <p:cNvSpPr/>
          <p:nvPr/>
        </p:nvSpPr>
        <p:spPr>
          <a:xfrm>
            <a:off x="0" y="1472343"/>
            <a:ext cx="9156612" cy="461665"/>
          </a:xfrm>
          <a:prstGeom prst="rect">
            <a:avLst/>
          </a:prstGeom>
        </p:spPr>
        <p:txBody>
          <a:bodyPr wrap="square">
            <a:spAutoFit/>
          </a:bodyPr>
          <a:lstStyle/>
          <a:p>
            <a:r>
              <a:rPr lang="cs-CZ" sz="2400" b="1" dirty="0" smtClean="0">
                <a:solidFill>
                  <a:srgbClr val="00B0F0"/>
                </a:solidFill>
              </a:rPr>
              <a:t>Vztah pro objem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3.6 Teplotní objemová roztažnost kapalin</a:t>
            </a:r>
            <a:endParaRPr lang="cs-CZ" sz="2800" dirty="0">
              <a:solidFill>
                <a:srgbClr val="FF0000"/>
              </a:solidFill>
            </a:endParaRPr>
          </a:p>
        </p:txBody>
      </p:sp>
      <mc:AlternateContent xmlns:mc="http://schemas.openxmlformats.org/markup-compatibility/2006" xmlns:a14="http://schemas.microsoft.com/office/drawing/2010/main">
        <mc:Choice Requires="a14">
          <p:sp>
            <p:nvSpPr>
              <p:cNvPr id="3" name="TextovéPole 2"/>
              <p:cNvSpPr txBox="1"/>
              <p:nvPr/>
            </p:nvSpPr>
            <p:spPr>
              <a:xfrm>
                <a:off x="3128005" y="1988840"/>
                <a:ext cx="2991845" cy="523220"/>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800" b="1" i="1" smtClean="0">
                          <a:solidFill>
                            <a:srgbClr val="FF0000"/>
                          </a:solidFill>
                          <a:latin typeface="Cambria Math"/>
                        </a:rPr>
                        <m:t>𝑽</m:t>
                      </m:r>
                      <m:r>
                        <a:rPr lang="cs-CZ" sz="2800" b="1" i="1" smtClean="0">
                          <a:solidFill>
                            <a:srgbClr val="FF0000"/>
                          </a:solidFill>
                          <a:latin typeface="Cambria Math"/>
                        </a:rPr>
                        <m:t>=</m:t>
                      </m:r>
                      <m:sSub>
                        <m:sSubPr>
                          <m:ctrlPr>
                            <a:rPr lang="cs-CZ" sz="2800" b="1" i="1" smtClean="0">
                              <a:solidFill>
                                <a:srgbClr val="FF0000"/>
                              </a:solidFill>
                              <a:latin typeface="Cambria Math" panose="02040503050406030204" pitchFamily="18" charset="0"/>
                            </a:rPr>
                          </m:ctrlPr>
                        </m:sSubPr>
                        <m:e>
                          <m:r>
                            <a:rPr lang="cs-CZ" sz="2800" b="1" i="1" smtClean="0">
                              <a:solidFill>
                                <a:srgbClr val="FF0000"/>
                              </a:solidFill>
                              <a:latin typeface="Cambria Math"/>
                            </a:rPr>
                            <m:t>𝑽</m:t>
                          </m:r>
                        </m:e>
                        <m:sub>
                          <m:r>
                            <a:rPr lang="cs-CZ" sz="2800" b="1" i="1" smtClean="0">
                              <a:solidFill>
                                <a:srgbClr val="FF0000"/>
                              </a:solidFill>
                              <a:latin typeface="Cambria Math"/>
                            </a:rPr>
                            <m:t>𝟎</m:t>
                          </m:r>
                        </m:sub>
                      </m:sSub>
                      <m:d>
                        <m:dPr>
                          <m:ctrlPr>
                            <a:rPr lang="cs-CZ" sz="2800" b="1" i="1" smtClean="0">
                              <a:solidFill>
                                <a:srgbClr val="FF0000"/>
                              </a:solidFill>
                              <a:latin typeface="Cambria Math" panose="02040503050406030204" pitchFamily="18" charset="0"/>
                            </a:rPr>
                          </m:ctrlPr>
                        </m:dPr>
                        <m:e>
                          <m:r>
                            <a:rPr lang="cs-CZ" sz="2800" b="1" i="1" smtClean="0">
                              <a:solidFill>
                                <a:srgbClr val="FF0000"/>
                              </a:solidFill>
                              <a:latin typeface="Cambria Math"/>
                            </a:rPr>
                            <m:t>𝟏</m:t>
                          </m:r>
                          <m:r>
                            <a:rPr lang="cs-CZ" sz="2800" b="1" i="1" smtClean="0">
                              <a:solidFill>
                                <a:srgbClr val="FF0000"/>
                              </a:solidFill>
                              <a:latin typeface="Cambria Math"/>
                            </a:rPr>
                            <m:t>+</m:t>
                          </m:r>
                          <m:r>
                            <a:rPr lang="cs-CZ" sz="2800" b="1" i="1" smtClean="0">
                              <a:solidFill>
                                <a:srgbClr val="FF0000"/>
                              </a:solidFill>
                              <a:latin typeface="Cambria Math"/>
                              <a:ea typeface="Cambria Math"/>
                            </a:rPr>
                            <m:t>𝜷</m:t>
                          </m:r>
                          <m:r>
                            <a:rPr lang="cs-CZ" sz="2800" b="1" i="1" smtClean="0">
                              <a:solidFill>
                                <a:srgbClr val="FF0000"/>
                              </a:solidFill>
                              <a:latin typeface="Cambria Math"/>
                              <a:ea typeface="Cambria Math"/>
                            </a:rPr>
                            <m:t>∆</m:t>
                          </m:r>
                          <m:r>
                            <a:rPr lang="cs-CZ" sz="2800" b="1" i="1" smtClean="0">
                              <a:solidFill>
                                <a:srgbClr val="FF0000"/>
                              </a:solidFill>
                              <a:latin typeface="Cambria Math"/>
                              <a:ea typeface="Cambria Math"/>
                            </a:rPr>
                            <m:t>𝑻</m:t>
                          </m:r>
                        </m:e>
                      </m:d>
                    </m:oMath>
                  </m:oMathPara>
                </a14:m>
                <a:endParaRPr lang="cs-CZ" sz="2800" b="1" dirty="0">
                  <a:solidFill>
                    <a:srgbClr val="FF0000"/>
                  </a:solidFill>
                </a:endParaRPr>
              </a:p>
            </p:txBody>
          </p:sp>
        </mc:Choice>
        <mc:Fallback xmlns="">
          <p:sp>
            <p:nvSpPr>
              <p:cNvPr id="3" name="TextovéPole 2"/>
              <p:cNvSpPr txBox="1">
                <a:spLocks noRot="1" noChangeAspect="1" noMove="1" noResize="1" noEditPoints="1" noAdjustHandles="1" noChangeArrowheads="1" noChangeShapeType="1" noTextEdit="1"/>
              </p:cNvSpPr>
              <p:nvPr/>
            </p:nvSpPr>
            <p:spPr>
              <a:xfrm>
                <a:off x="3128005" y="1988840"/>
                <a:ext cx="2991845" cy="523220"/>
              </a:xfrm>
              <a:prstGeom prst="rect">
                <a:avLst/>
              </a:prstGeom>
              <a:blipFill rotWithShape="1">
                <a:blip r:embed="rId2"/>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3" name="TextovéPole 12"/>
              <p:cNvSpPr txBox="1"/>
              <p:nvPr/>
            </p:nvSpPr>
            <p:spPr>
              <a:xfrm>
                <a:off x="0" y="2555319"/>
                <a:ext cx="4716016" cy="2169825"/>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14:m>
                  <m:oMath xmlns:m="http://schemas.openxmlformats.org/officeDocument/2006/math">
                    <m:sSub>
                      <m:sSubPr>
                        <m:ctrlPr>
                          <a:rPr lang="cs-CZ" b="1" i="1">
                            <a:solidFill>
                              <a:srgbClr val="FF0000"/>
                            </a:solidFill>
                            <a:latin typeface="Cambria Math" panose="02040503050406030204" pitchFamily="18" charset="0"/>
                          </a:rPr>
                        </m:ctrlPr>
                      </m:sSubPr>
                      <m:e>
                        <m:r>
                          <a:rPr lang="cs-CZ" b="1" i="1">
                            <a:solidFill>
                              <a:srgbClr val="FF0000"/>
                            </a:solidFill>
                            <a:latin typeface="Cambria Math"/>
                          </a:rPr>
                          <m:t>𝑽</m:t>
                        </m:r>
                      </m:e>
                      <m:sub>
                        <m:r>
                          <a:rPr lang="cs-CZ" b="1" i="1">
                            <a:solidFill>
                              <a:srgbClr val="FF0000"/>
                            </a:solidFill>
                            <a:latin typeface="Cambria Math"/>
                          </a:rPr>
                          <m:t>𝟎</m:t>
                        </m:r>
                      </m:sub>
                    </m:sSub>
                  </m:oMath>
                </a14:m>
                <a:r>
                  <a:rPr lang="cs-CZ" b="1" dirty="0" smtClean="0">
                    <a:cs typeface="Times New Roman CE" panose="02020603050405020304" pitchFamily="18" charset="0"/>
                  </a:rPr>
                  <a:t> </a:t>
                </a:r>
                <a:r>
                  <a:rPr lang="cs-CZ" b="1" dirty="0">
                    <a:cs typeface="Times New Roman CE" panose="02020603050405020304" pitchFamily="18" charset="0"/>
                  </a:rPr>
                  <a:t>–</a:t>
                </a:r>
                <a:r>
                  <a:rPr lang="cs-CZ" b="1" dirty="0" smtClean="0">
                    <a:cs typeface="Times New Roman CE" panose="02020603050405020304" pitchFamily="18" charset="0"/>
                  </a:rPr>
                  <a:t>  počáteční objem</a:t>
                </a:r>
              </a:p>
              <a:p>
                <a:pPr marL="285750" indent="-285750" algn="just">
                  <a:lnSpc>
                    <a:spcPct val="150000"/>
                  </a:lnSpc>
                  <a:buFont typeface="Wingdings" panose="05000000000000000000" pitchFamily="2" charset="2"/>
                  <a:buChar char="§"/>
                </a:pPr>
                <a14:m>
                  <m:oMath xmlns:m="http://schemas.openxmlformats.org/officeDocument/2006/math">
                    <m:r>
                      <a:rPr lang="cs-CZ" b="1" i="1">
                        <a:solidFill>
                          <a:srgbClr val="FF0000"/>
                        </a:solidFill>
                        <a:latin typeface="Cambria Math"/>
                      </a:rPr>
                      <m:t>𝑽</m:t>
                    </m:r>
                    <m:r>
                      <a:rPr lang="cs-CZ" b="1" i="1">
                        <a:solidFill>
                          <a:srgbClr val="FF0000"/>
                        </a:solidFill>
                        <a:latin typeface="Cambria Math"/>
                      </a:rPr>
                      <m:t> </m:t>
                    </m:r>
                  </m:oMath>
                </a14:m>
                <a:r>
                  <a:rPr lang="cs-CZ" b="1" dirty="0">
                    <a:cs typeface="Times New Roman CE" panose="02020603050405020304" pitchFamily="18" charset="0"/>
                  </a:rPr>
                  <a:t>–</a:t>
                </a:r>
                <a:r>
                  <a:rPr lang="cs-CZ" b="1" dirty="0" smtClean="0">
                    <a:cs typeface="Times New Roman CE" panose="02020603050405020304" pitchFamily="18" charset="0"/>
                  </a:rPr>
                  <a:t> konečný objem</a:t>
                </a:r>
                <a:endParaRPr lang="cs-CZ" b="1" dirty="0" smtClean="0">
                  <a:solidFill>
                    <a:schemeClr val="tx1"/>
                  </a:solidFill>
                  <a:cs typeface="Times New Roman CE" panose="02020603050405020304" pitchFamily="18" charset="0"/>
                </a:endParaRPr>
              </a:p>
              <a:p>
                <a:pPr marL="285750" indent="-285750">
                  <a:lnSpc>
                    <a:spcPct val="150000"/>
                  </a:lnSpc>
                  <a:buFont typeface="Wingdings" panose="05000000000000000000" pitchFamily="2" charset="2"/>
                  <a:buChar char="§"/>
                </a:pPr>
                <a14:m>
                  <m:oMath xmlns:m="http://schemas.openxmlformats.org/officeDocument/2006/math">
                    <m:r>
                      <a:rPr lang="cs-CZ" b="1" i="1">
                        <a:solidFill>
                          <a:srgbClr val="FF0000"/>
                        </a:solidFill>
                        <a:latin typeface="Cambria Math"/>
                        <a:ea typeface="Cambria Math"/>
                      </a:rPr>
                      <m:t>𝜷</m:t>
                    </m:r>
                    <m:r>
                      <a:rPr lang="cs-CZ" b="1" i="1">
                        <a:solidFill>
                          <a:srgbClr val="FF0000"/>
                        </a:solidFill>
                        <a:latin typeface="Cambria Math"/>
                        <a:ea typeface="Cambria Math"/>
                      </a:rPr>
                      <m:t> </m:t>
                    </m:r>
                  </m:oMath>
                </a14:m>
                <a:r>
                  <a:rPr lang="cs-CZ" b="1" dirty="0">
                    <a:cs typeface="Times New Roman CE" panose="02020603050405020304" pitchFamily="18" charset="0"/>
                  </a:rPr>
                  <a:t>– </a:t>
                </a:r>
                <a:r>
                  <a:rPr lang="cs-CZ" b="1" dirty="0" smtClean="0">
                    <a:solidFill>
                      <a:srgbClr val="FF0000"/>
                    </a:solidFill>
                    <a:cs typeface="Times New Roman CE" panose="02020603050405020304" pitchFamily="18" charset="0"/>
                  </a:rPr>
                  <a:t>součinitel </a:t>
                </a:r>
                <a:r>
                  <a:rPr lang="cs-CZ" b="1" dirty="0">
                    <a:solidFill>
                      <a:srgbClr val="FF0000"/>
                    </a:solidFill>
                    <a:cs typeface="Times New Roman CE" panose="02020603050405020304" pitchFamily="18" charset="0"/>
                  </a:rPr>
                  <a:t>t</a:t>
                </a:r>
                <a:r>
                  <a:rPr lang="cs-CZ" b="1" dirty="0" smtClean="0">
                    <a:solidFill>
                      <a:srgbClr val="FF0000"/>
                    </a:solidFill>
                    <a:cs typeface="Times New Roman CE" panose="02020603050405020304" pitchFamily="18" charset="0"/>
                  </a:rPr>
                  <a:t>eplotní objemové roztažnosti</a:t>
                </a:r>
                <a:r>
                  <a:rPr lang="cs-CZ" b="1" dirty="0" smtClean="0">
                    <a:solidFill>
                      <a:schemeClr val="tx1"/>
                    </a:solidFill>
                    <a:cs typeface="Times New Roman CE" panose="02020603050405020304" pitchFamily="18" charset="0"/>
                  </a:rPr>
                  <a:t>,  </a:t>
                </a:r>
                <a:br>
                  <a:rPr lang="cs-CZ" b="1" dirty="0" smtClean="0">
                    <a:solidFill>
                      <a:schemeClr val="tx1"/>
                    </a:solidFill>
                    <a:cs typeface="Times New Roman CE" panose="02020603050405020304" pitchFamily="18" charset="0"/>
                  </a:rPr>
                </a:br>
                <a:r>
                  <a:rPr lang="en-GB" b="1" dirty="0" smtClean="0">
                    <a:solidFill>
                      <a:schemeClr val="tx1"/>
                    </a:solidFill>
                    <a:cs typeface="Times New Roman CE" panose="02020603050405020304" pitchFamily="18" charset="0"/>
                  </a:rPr>
                  <a:t>[</a:t>
                </a:r>
                <a14:m>
                  <m:oMath xmlns:m="http://schemas.openxmlformats.org/officeDocument/2006/math">
                    <m:r>
                      <a:rPr lang="cs-CZ" b="1" i="1">
                        <a:solidFill>
                          <a:srgbClr val="FF0000"/>
                        </a:solidFill>
                        <a:latin typeface="Cambria Math"/>
                        <a:ea typeface="Cambria Math"/>
                      </a:rPr>
                      <m:t>𝜷</m:t>
                    </m:r>
                  </m:oMath>
                </a14:m>
                <a:r>
                  <a:rPr lang="en-GB" b="1" dirty="0" smtClean="0">
                    <a:solidFill>
                      <a:schemeClr val="tx1"/>
                    </a:solidFill>
                    <a:cs typeface="Times New Roman CE" panose="02020603050405020304" pitchFamily="18" charset="0"/>
                  </a:rPr>
                  <a:t>]</a:t>
                </a:r>
                <a:r>
                  <a:rPr lang="cs-CZ" b="1" dirty="0" smtClean="0">
                    <a:solidFill>
                      <a:schemeClr val="tx1"/>
                    </a:solidFill>
                    <a:cs typeface="Times New Roman CE" panose="02020603050405020304" pitchFamily="18" charset="0"/>
                  </a:rPr>
                  <a:t> = K</a:t>
                </a:r>
                <a:r>
                  <a:rPr lang="cs-CZ" b="1" baseline="30000" dirty="0" smtClean="0">
                    <a:solidFill>
                      <a:schemeClr val="tx1"/>
                    </a:solidFill>
                    <a:cs typeface="Times New Roman CE" panose="02020603050405020304" pitchFamily="18" charset="0"/>
                  </a:rPr>
                  <a:t>−1 </a:t>
                </a:r>
                <a:r>
                  <a:rPr lang="cs-CZ" b="1" dirty="0" smtClean="0">
                    <a:solidFill>
                      <a:schemeClr val="tx1"/>
                    </a:solidFill>
                    <a:cs typeface="Times New Roman CE" panose="02020603050405020304" pitchFamily="18" charset="0"/>
                  </a:rPr>
                  <a:t>, hodnoty v </a:t>
                </a:r>
                <a:r>
                  <a:rPr lang="cs-CZ" b="1" dirty="0" err="1" smtClean="0">
                    <a:solidFill>
                      <a:schemeClr val="tx1"/>
                    </a:solidFill>
                    <a:cs typeface="Times New Roman CE" panose="02020603050405020304" pitchFamily="18" charset="0"/>
                  </a:rPr>
                  <a:t>MFChT</a:t>
                </a:r>
                <a:r>
                  <a:rPr lang="cs-CZ" b="1" dirty="0" smtClean="0">
                    <a:solidFill>
                      <a:schemeClr val="tx1"/>
                    </a:solidFill>
                    <a:cs typeface="Times New Roman CE" panose="02020603050405020304" pitchFamily="18" charset="0"/>
                  </a:rPr>
                  <a:t> </a:t>
                </a:r>
              </a:p>
              <a:p>
                <a:pPr marL="285750" indent="-285750" algn="just">
                  <a:lnSpc>
                    <a:spcPct val="150000"/>
                  </a:lnSpc>
                  <a:buFont typeface="Wingdings" panose="05000000000000000000" pitchFamily="2" charset="2"/>
                  <a:buChar char="§"/>
                </a:pPr>
                <a14:m>
                  <m:oMath xmlns:m="http://schemas.openxmlformats.org/officeDocument/2006/math">
                    <m:r>
                      <a:rPr lang="cs-CZ" b="1" i="1">
                        <a:solidFill>
                          <a:srgbClr val="FF0000"/>
                        </a:solidFill>
                        <a:latin typeface="Cambria Math"/>
                        <a:ea typeface="Cambria Math"/>
                      </a:rPr>
                      <m:t>∆</m:t>
                    </m:r>
                    <m:r>
                      <a:rPr lang="cs-CZ" b="1" i="1">
                        <a:solidFill>
                          <a:srgbClr val="FF0000"/>
                        </a:solidFill>
                        <a:latin typeface="Cambria Math"/>
                        <a:ea typeface="Cambria Math"/>
                      </a:rPr>
                      <m:t>𝑻</m:t>
                    </m:r>
                  </m:oMath>
                </a14:m>
                <a:r>
                  <a:rPr lang="cs-CZ" b="1" dirty="0" smtClean="0">
                    <a:solidFill>
                      <a:schemeClr val="tx1"/>
                    </a:solidFill>
                    <a:cs typeface="Times New Roman CE" panose="02020603050405020304" pitchFamily="18" charset="0"/>
                  </a:rPr>
                  <a:t> </a:t>
                </a:r>
                <a:r>
                  <a:rPr lang="cs-CZ" b="1" dirty="0" smtClean="0">
                    <a:cs typeface="Times New Roman CE" panose="02020603050405020304" pitchFamily="18" charset="0"/>
                  </a:rPr>
                  <a:t>– změna teploty</a:t>
                </a:r>
                <a:endParaRPr lang="cs-CZ" b="1" dirty="0" smtClean="0">
                  <a:solidFill>
                    <a:schemeClr val="tx1"/>
                  </a:solidFill>
                  <a:cs typeface="Times New Roman CE" panose="02020603050405020304" pitchFamily="18" charset="0"/>
                </a:endParaRPr>
              </a:p>
            </p:txBody>
          </p:sp>
        </mc:Choice>
        <mc:Fallback xmlns="">
          <p:sp>
            <p:nvSpPr>
              <p:cNvPr id="13" name="TextovéPole 12"/>
              <p:cNvSpPr txBox="1">
                <a:spLocks noRot="1" noChangeAspect="1" noMove="1" noResize="1" noEditPoints="1" noAdjustHandles="1" noChangeArrowheads="1" noChangeShapeType="1" noTextEdit="1"/>
              </p:cNvSpPr>
              <p:nvPr/>
            </p:nvSpPr>
            <p:spPr>
              <a:xfrm>
                <a:off x="0" y="2555319"/>
                <a:ext cx="4716016" cy="2169825"/>
              </a:xfrm>
              <a:prstGeom prst="rect">
                <a:avLst/>
              </a:prstGeom>
              <a:blipFill rotWithShape="1">
                <a:blip r:embed="rId3"/>
                <a:stretch>
                  <a:fillRect l="-775" r="-2842" b="-1685"/>
                </a:stretch>
              </a:blipFill>
            </p:spPr>
            <p:txBody>
              <a:bodyPr/>
              <a:lstStyle/>
              <a:p>
                <a:r>
                  <a:rPr lang="cs-CZ">
                    <a:noFill/>
                  </a:rPr>
                  <a:t> </a:t>
                </a:r>
              </a:p>
            </p:txBody>
          </p:sp>
        </mc:Fallback>
      </mc:AlternateContent>
      <p:sp>
        <p:nvSpPr>
          <p:cNvPr id="14" name="Obdélník 13"/>
          <p:cNvSpPr/>
          <p:nvPr/>
        </p:nvSpPr>
        <p:spPr>
          <a:xfrm>
            <a:off x="0" y="4725144"/>
            <a:ext cx="9156612" cy="461665"/>
          </a:xfrm>
          <a:prstGeom prst="rect">
            <a:avLst/>
          </a:prstGeom>
        </p:spPr>
        <p:txBody>
          <a:bodyPr wrap="square">
            <a:spAutoFit/>
          </a:bodyPr>
          <a:lstStyle/>
          <a:p>
            <a:r>
              <a:rPr lang="cs-CZ" sz="2400" b="1" dirty="0" smtClean="0">
                <a:solidFill>
                  <a:srgbClr val="00B0F0"/>
                </a:solidFill>
              </a:rPr>
              <a:t>Vztah pro hustotu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mc:AlternateContent xmlns:mc="http://schemas.openxmlformats.org/markup-compatibility/2006" xmlns:a14="http://schemas.microsoft.com/office/drawing/2010/main">
        <mc:Choice Requires="a14">
          <p:sp>
            <p:nvSpPr>
              <p:cNvPr id="18" name="TextovéPole 17"/>
              <p:cNvSpPr txBox="1"/>
              <p:nvPr/>
            </p:nvSpPr>
            <p:spPr>
              <a:xfrm>
                <a:off x="3076077" y="5186809"/>
                <a:ext cx="2972609" cy="523220"/>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cs-CZ" sz="2800" b="1" i="1" smtClean="0">
                          <a:solidFill>
                            <a:srgbClr val="FF0000"/>
                          </a:solidFill>
                          <a:latin typeface="Cambria Math"/>
                          <a:ea typeface="Cambria Math"/>
                        </a:rPr>
                        <m:t>𝝆</m:t>
                      </m:r>
                      <m:r>
                        <a:rPr lang="cs-CZ" sz="2800" b="1" i="1" smtClean="0">
                          <a:solidFill>
                            <a:srgbClr val="FF0000"/>
                          </a:solidFill>
                          <a:latin typeface="Cambria Math"/>
                        </a:rPr>
                        <m:t>=</m:t>
                      </m:r>
                      <m:sSub>
                        <m:sSubPr>
                          <m:ctrlPr>
                            <a:rPr lang="cs-CZ" sz="2800" b="1" i="1" smtClean="0">
                              <a:solidFill>
                                <a:srgbClr val="FF0000"/>
                              </a:solidFill>
                              <a:latin typeface="Cambria Math" panose="02040503050406030204" pitchFamily="18" charset="0"/>
                            </a:rPr>
                          </m:ctrlPr>
                        </m:sSubPr>
                        <m:e>
                          <m:r>
                            <a:rPr lang="cs-CZ" sz="2800" b="1" i="1" smtClean="0">
                              <a:solidFill>
                                <a:srgbClr val="FF0000"/>
                              </a:solidFill>
                              <a:latin typeface="Cambria Math"/>
                              <a:ea typeface="Cambria Math"/>
                            </a:rPr>
                            <m:t>𝝆</m:t>
                          </m:r>
                        </m:e>
                        <m:sub>
                          <m:r>
                            <a:rPr lang="cs-CZ" sz="2800" b="1" i="1" smtClean="0">
                              <a:solidFill>
                                <a:srgbClr val="FF0000"/>
                              </a:solidFill>
                              <a:latin typeface="Cambria Math"/>
                            </a:rPr>
                            <m:t>𝟎</m:t>
                          </m:r>
                        </m:sub>
                      </m:sSub>
                      <m:d>
                        <m:dPr>
                          <m:ctrlPr>
                            <a:rPr lang="cs-CZ" sz="2800" b="1" i="1" smtClean="0">
                              <a:solidFill>
                                <a:srgbClr val="FF0000"/>
                              </a:solidFill>
                              <a:latin typeface="Cambria Math" panose="02040503050406030204" pitchFamily="18" charset="0"/>
                            </a:rPr>
                          </m:ctrlPr>
                        </m:dPr>
                        <m:e>
                          <m:r>
                            <a:rPr lang="cs-CZ" sz="2800" b="1" i="1" smtClean="0">
                              <a:solidFill>
                                <a:srgbClr val="FF0000"/>
                              </a:solidFill>
                              <a:latin typeface="Cambria Math"/>
                            </a:rPr>
                            <m:t>𝟏</m:t>
                          </m:r>
                          <m:r>
                            <a:rPr lang="cs-CZ" sz="2800" b="1" i="1" smtClean="0">
                              <a:solidFill>
                                <a:srgbClr val="FF0000"/>
                              </a:solidFill>
                              <a:latin typeface="Cambria Math"/>
                            </a:rPr>
                            <m:t>−</m:t>
                          </m:r>
                          <m:r>
                            <a:rPr lang="cs-CZ" sz="2800" b="1" i="1" smtClean="0">
                              <a:solidFill>
                                <a:srgbClr val="FF0000"/>
                              </a:solidFill>
                              <a:latin typeface="Cambria Math"/>
                              <a:ea typeface="Cambria Math"/>
                            </a:rPr>
                            <m:t>𝜷</m:t>
                          </m:r>
                          <m:r>
                            <a:rPr lang="cs-CZ" sz="2800" b="1" i="1" smtClean="0">
                              <a:solidFill>
                                <a:srgbClr val="FF0000"/>
                              </a:solidFill>
                              <a:latin typeface="Cambria Math"/>
                              <a:ea typeface="Cambria Math"/>
                            </a:rPr>
                            <m:t>∆</m:t>
                          </m:r>
                          <m:r>
                            <a:rPr lang="cs-CZ" sz="2800" b="1" i="1" smtClean="0">
                              <a:solidFill>
                                <a:srgbClr val="FF0000"/>
                              </a:solidFill>
                              <a:latin typeface="Cambria Math"/>
                              <a:ea typeface="Cambria Math"/>
                            </a:rPr>
                            <m:t>𝑻</m:t>
                          </m:r>
                        </m:e>
                      </m:d>
                    </m:oMath>
                  </m:oMathPara>
                </a14:m>
                <a:endParaRPr lang="cs-CZ" sz="2800" b="1" dirty="0">
                  <a:solidFill>
                    <a:srgbClr val="FF0000"/>
                  </a:solidFill>
                </a:endParaRPr>
              </a:p>
            </p:txBody>
          </p:sp>
        </mc:Choice>
        <mc:Fallback xmlns="">
          <p:sp>
            <p:nvSpPr>
              <p:cNvPr id="18" name="TextovéPole 17"/>
              <p:cNvSpPr txBox="1">
                <a:spLocks noRot="1" noChangeAspect="1" noMove="1" noResize="1" noEditPoints="1" noAdjustHandles="1" noChangeArrowheads="1" noChangeShapeType="1" noTextEdit="1"/>
              </p:cNvSpPr>
              <p:nvPr/>
            </p:nvSpPr>
            <p:spPr>
              <a:xfrm>
                <a:off x="3076077" y="5186809"/>
                <a:ext cx="2972609" cy="523220"/>
              </a:xfrm>
              <a:prstGeom prst="rect">
                <a:avLst/>
              </a:prstGeom>
              <a:blipFill rotWithShape="1">
                <a:blip r:embed="rId4"/>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graphicFrame>
            <p:nvGraphicFramePr>
              <p:cNvPr id="4" name="Tabulka 3"/>
              <p:cNvGraphicFramePr>
                <a:graphicFrameLocks noGrp="1"/>
              </p:cNvGraphicFramePr>
              <p:nvPr>
                <p:extLst>
                  <p:ext uri="{D42A27DB-BD31-4B8C-83A1-F6EECF244321}">
                    <p14:modId xmlns:p14="http://schemas.microsoft.com/office/powerpoint/2010/main" val="1424583951"/>
                  </p:ext>
                </p:extLst>
              </p:nvPr>
            </p:nvGraphicFramePr>
            <p:xfrm>
              <a:off x="4716016" y="2708920"/>
              <a:ext cx="4223792" cy="2225040"/>
            </p:xfrm>
            <a:graphic>
              <a:graphicData uri="http://schemas.openxmlformats.org/drawingml/2006/table">
                <a:tbl>
                  <a:tblPr firstRow="1" bandRow="1">
                    <a:tableStyleId>{5C22544A-7EE6-4342-B048-85BDC9FD1C3A}</a:tableStyleId>
                  </a:tblPr>
                  <a:tblGrid>
                    <a:gridCol w="2111896">
                      <a:extLst>
                        <a:ext uri="{9D8B030D-6E8A-4147-A177-3AD203B41FA5}">
                          <a16:colId xmlns:a16="http://schemas.microsoft.com/office/drawing/2014/main" val="20000"/>
                        </a:ext>
                      </a:extLst>
                    </a:gridCol>
                    <a:gridCol w="2111896">
                      <a:extLst>
                        <a:ext uri="{9D8B030D-6E8A-4147-A177-3AD203B41FA5}">
                          <a16:colId xmlns:a16="http://schemas.microsoft.com/office/drawing/2014/main" val="20001"/>
                        </a:ext>
                      </a:extLst>
                    </a:gridCol>
                  </a:tblGrid>
                  <a:tr h="370840">
                    <a:tc>
                      <a:txBody>
                        <a:bodyPr/>
                        <a:lstStyle/>
                        <a:p>
                          <a:pPr algn="ctr"/>
                          <a:r>
                            <a:rPr lang="cs-CZ" dirty="0" smtClean="0"/>
                            <a:t>látka</a:t>
                          </a:r>
                          <a:endParaRPr lang="cs-CZ" dirty="0"/>
                        </a:p>
                      </a:txBody>
                      <a:tcPr/>
                    </a:tc>
                    <a:tc>
                      <a:txBody>
                        <a:bodyPr/>
                        <a:lstStyle/>
                        <a:p>
                          <a:pPr algn="ctr"/>
                          <a14:m>
                            <m:oMath xmlns:m="http://schemas.openxmlformats.org/officeDocument/2006/math">
                              <m:r>
                                <a:rPr lang="cs-CZ" b="1" i="1" smtClean="0">
                                  <a:solidFill>
                                    <a:schemeClr val="bg1"/>
                                  </a:solidFill>
                                  <a:latin typeface="Cambria Math"/>
                                  <a:ea typeface="Cambria Math"/>
                                </a:rPr>
                                <m:t>𝜷</m:t>
                              </m:r>
                              <m:r>
                                <a:rPr lang="cs-CZ" b="1" i="0" smtClean="0">
                                  <a:solidFill>
                                    <a:schemeClr val="bg1"/>
                                  </a:solidFill>
                                  <a:latin typeface="Cambria Math"/>
                                  <a:ea typeface="Cambria Math"/>
                                </a:rPr>
                                <m:t> (</m:t>
                              </m:r>
                              <m:r>
                                <a:rPr lang="cs-CZ" b="1" i="1" smtClean="0">
                                  <a:solidFill>
                                    <a:schemeClr val="bg1"/>
                                  </a:solidFill>
                                  <a:latin typeface="Cambria Math"/>
                                  <a:ea typeface="Cambria Math"/>
                                </a:rPr>
                                <m:t>⨯</m:t>
                              </m:r>
                            </m:oMath>
                          </a14:m>
                          <a:r>
                            <a:rPr lang="cs-CZ" b="1" dirty="0" smtClean="0">
                              <a:solidFill>
                                <a:schemeClr val="bg1"/>
                              </a:solidFill>
                              <a:cs typeface="Times New Roman CE" panose="02020603050405020304" pitchFamily="18" charset="0"/>
                            </a:rPr>
                            <a:t> 10</a:t>
                          </a:r>
                          <a:r>
                            <a:rPr lang="cs-CZ" b="1" baseline="30000" dirty="0" smtClean="0">
                              <a:solidFill>
                                <a:schemeClr val="bg1"/>
                              </a:solidFill>
                              <a:cs typeface="Times New Roman CE" panose="02020603050405020304" pitchFamily="18" charset="0"/>
                            </a:rPr>
                            <a:t>−6 </a:t>
                          </a:r>
                          <a:r>
                            <a:rPr lang="cs-CZ" b="1" dirty="0" smtClean="0">
                              <a:solidFill>
                                <a:schemeClr val="bg1"/>
                              </a:solidFill>
                              <a:cs typeface="Times New Roman CE" panose="02020603050405020304" pitchFamily="18" charset="0"/>
                            </a:rPr>
                            <a:t>K</a:t>
                          </a:r>
                          <a:r>
                            <a:rPr lang="cs-CZ" b="1" baseline="30000" dirty="0" smtClean="0">
                              <a:solidFill>
                                <a:schemeClr val="bg1"/>
                              </a:solidFill>
                              <a:cs typeface="Times New Roman CE" panose="02020603050405020304" pitchFamily="18" charset="0"/>
                            </a:rPr>
                            <a:t>−1</a:t>
                          </a:r>
                          <a:r>
                            <a:rPr lang="cs-CZ" b="1" baseline="0" dirty="0" smtClean="0">
                              <a:solidFill>
                                <a:schemeClr val="bg1"/>
                              </a:solidFill>
                              <a:cs typeface="Times New Roman CE" panose="02020603050405020304" pitchFamily="18" charset="0"/>
                            </a:rPr>
                            <a:t>)</a:t>
                          </a:r>
                          <a:endParaRPr lang="cs-CZ" baseline="0" dirty="0"/>
                        </a:p>
                      </a:txBody>
                      <a:tcPr/>
                    </a:tc>
                    <a:extLst>
                      <a:ext uri="{0D108BD9-81ED-4DB2-BD59-A6C34878D82A}">
                        <a16:rowId xmlns:a16="http://schemas.microsoft.com/office/drawing/2014/main" val="10000"/>
                      </a:ext>
                    </a:extLst>
                  </a:tr>
                  <a:tr h="370840">
                    <a:tc>
                      <a:txBody>
                        <a:bodyPr/>
                        <a:lstStyle/>
                        <a:p>
                          <a:r>
                            <a:rPr lang="cs-CZ" dirty="0" smtClean="0"/>
                            <a:t>Voda</a:t>
                          </a:r>
                          <a:endParaRPr lang="cs-CZ" dirty="0"/>
                        </a:p>
                      </a:txBody>
                      <a:tcPr/>
                    </a:tc>
                    <a:tc>
                      <a:txBody>
                        <a:bodyPr/>
                        <a:lstStyle/>
                        <a:p>
                          <a:r>
                            <a:rPr lang="cs-CZ" dirty="0" smtClean="0"/>
                            <a:t>190</a:t>
                          </a:r>
                          <a:endParaRPr lang="cs-CZ" dirty="0"/>
                        </a:p>
                      </a:txBody>
                      <a:tcPr/>
                    </a:tc>
                    <a:extLst>
                      <a:ext uri="{0D108BD9-81ED-4DB2-BD59-A6C34878D82A}">
                        <a16:rowId xmlns:a16="http://schemas.microsoft.com/office/drawing/2014/main" val="10001"/>
                      </a:ext>
                    </a:extLst>
                  </a:tr>
                  <a:tr h="370840">
                    <a:tc>
                      <a:txBody>
                        <a:bodyPr/>
                        <a:lstStyle/>
                        <a:p>
                          <a:r>
                            <a:rPr lang="cs-CZ" dirty="0" smtClean="0"/>
                            <a:t>Líh</a:t>
                          </a:r>
                          <a:endParaRPr lang="cs-CZ" dirty="0"/>
                        </a:p>
                      </a:txBody>
                      <a:tcPr/>
                    </a:tc>
                    <a:tc>
                      <a:txBody>
                        <a:bodyPr/>
                        <a:lstStyle/>
                        <a:p>
                          <a:r>
                            <a:rPr lang="cs-CZ" dirty="0" smtClean="0"/>
                            <a:t>1120</a:t>
                          </a:r>
                          <a:endParaRPr lang="cs-CZ" dirty="0"/>
                        </a:p>
                      </a:txBody>
                      <a:tcPr/>
                    </a:tc>
                    <a:extLst>
                      <a:ext uri="{0D108BD9-81ED-4DB2-BD59-A6C34878D82A}">
                        <a16:rowId xmlns:a16="http://schemas.microsoft.com/office/drawing/2014/main" val="10002"/>
                      </a:ext>
                    </a:extLst>
                  </a:tr>
                  <a:tr h="370840">
                    <a:tc>
                      <a:txBody>
                        <a:bodyPr/>
                        <a:lstStyle/>
                        <a:p>
                          <a:r>
                            <a:rPr lang="cs-CZ" dirty="0" smtClean="0"/>
                            <a:t>Rtuť</a:t>
                          </a:r>
                          <a:endParaRPr lang="cs-CZ" dirty="0"/>
                        </a:p>
                      </a:txBody>
                      <a:tcPr/>
                    </a:tc>
                    <a:tc>
                      <a:txBody>
                        <a:bodyPr/>
                        <a:lstStyle/>
                        <a:p>
                          <a:r>
                            <a:rPr lang="cs-CZ" dirty="0" smtClean="0"/>
                            <a:t>182</a:t>
                          </a:r>
                          <a:endParaRPr lang="cs-CZ" dirty="0"/>
                        </a:p>
                      </a:txBody>
                      <a:tcPr/>
                    </a:tc>
                    <a:extLst>
                      <a:ext uri="{0D108BD9-81ED-4DB2-BD59-A6C34878D82A}">
                        <a16:rowId xmlns:a16="http://schemas.microsoft.com/office/drawing/2014/main" val="10003"/>
                      </a:ext>
                    </a:extLst>
                  </a:tr>
                  <a:tr h="370840">
                    <a:tc>
                      <a:txBody>
                        <a:bodyPr/>
                        <a:lstStyle/>
                        <a:p>
                          <a:r>
                            <a:rPr lang="cs-CZ" dirty="0" smtClean="0"/>
                            <a:t>Petrolej</a:t>
                          </a:r>
                          <a:endParaRPr lang="cs-CZ" dirty="0"/>
                        </a:p>
                      </a:txBody>
                      <a:tcPr/>
                    </a:tc>
                    <a:tc>
                      <a:txBody>
                        <a:bodyPr/>
                        <a:lstStyle/>
                        <a:p>
                          <a:r>
                            <a:rPr lang="cs-CZ" dirty="0" smtClean="0"/>
                            <a:t>1000</a:t>
                          </a:r>
                          <a:endParaRPr lang="cs-CZ" dirty="0"/>
                        </a:p>
                      </a:txBody>
                      <a:tcPr/>
                    </a:tc>
                    <a:extLst>
                      <a:ext uri="{0D108BD9-81ED-4DB2-BD59-A6C34878D82A}">
                        <a16:rowId xmlns:a16="http://schemas.microsoft.com/office/drawing/2014/main" val="10004"/>
                      </a:ext>
                    </a:extLst>
                  </a:tr>
                  <a:tr h="370840">
                    <a:tc>
                      <a:txBody>
                        <a:bodyPr/>
                        <a:lstStyle/>
                        <a:p>
                          <a:r>
                            <a:rPr lang="cs-CZ" dirty="0" smtClean="0"/>
                            <a:t>Kyselina octová</a:t>
                          </a:r>
                          <a:endParaRPr lang="cs-CZ" dirty="0"/>
                        </a:p>
                      </a:txBody>
                      <a:tcPr/>
                    </a:tc>
                    <a:tc>
                      <a:txBody>
                        <a:bodyPr/>
                        <a:lstStyle/>
                        <a:p>
                          <a:r>
                            <a:rPr lang="cs-CZ" dirty="0" smtClean="0"/>
                            <a:t>1070</a:t>
                          </a:r>
                          <a:endParaRPr lang="cs-CZ" dirty="0"/>
                        </a:p>
                      </a:txBody>
                      <a:tcPr/>
                    </a:tc>
                    <a:extLst>
                      <a:ext uri="{0D108BD9-81ED-4DB2-BD59-A6C34878D82A}">
                        <a16:rowId xmlns:a16="http://schemas.microsoft.com/office/drawing/2014/main" val="10005"/>
                      </a:ext>
                    </a:extLst>
                  </a:tr>
                </a:tbl>
              </a:graphicData>
            </a:graphic>
          </p:graphicFrame>
        </mc:Choice>
        <mc:Fallback xmlns="">
          <p:graphicFrame>
            <p:nvGraphicFramePr>
              <p:cNvPr id="4" name="Tabulka 3"/>
              <p:cNvGraphicFramePr>
                <a:graphicFrameLocks noGrp="1"/>
              </p:cNvGraphicFramePr>
              <p:nvPr>
                <p:extLst>
                  <p:ext uri="{D42A27DB-BD31-4B8C-83A1-F6EECF244321}">
                    <p14:modId xmlns:p14="http://schemas.microsoft.com/office/powerpoint/2010/main" val="1424583951"/>
                  </p:ext>
                </p:extLst>
              </p:nvPr>
            </p:nvGraphicFramePr>
            <p:xfrm>
              <a:off x="4716016" y="2708920"/>
              <a:ext cx="4223792" cy="2225040"/>
            </p:xfrm>
            <a:graphic>
              <a:graphicData uri="http://schemas.openxmlformats.org/drawingml/2006/table">
                <a:tbl>
                  <a:tblPr firstRow="1" bandRow="1">
                    <a:tableStyleId>{5C22544A-7EE6-4342-B048-85BDC9FD1C3A}</a:tableStyleId>
                  </a:tblPr>
                  <a:tblGrid>
                    <a:gridCol w="2111896"/>
                    <a:gridCol w="2111896"/>
                  </a:tblGrid>
                  <a:tr h="370840">
                    <a:tc>
                      <a:txBody>
                        <a:bodyPr/>
                        <a:lstStyle/>
                        <a:p>
                          <a:pPr algn="ctr"/>
                          <a:r>
                            <a:rPr lang="cs-CZ" dirty="0" smtClean="0"/>
                            <a:t>látka</a:t>
                          </a:r>
                          <a:endParaRPr lang="cs-CZ" dirty="0"/>
                        </a:p>
                      </a:txBody>
                      <a:tcPr/>
                    </a:tc>
                    <a:tc>
                      <a:txBody>
                        <a:bodyPr/>
                        <a:lstStyle/>
                        <a:p>
                          <a:endParaRPr lang="cs-CZ"/>
                        </a:p>
                      </a:txBody>
                      <a:tcPr>
                        <a:blipFill rotWithShape="1">
                          <a:blip r:embed="rId5"/>
                          <a:stretch>
                            <a:fillRect l="-100578" t="-8197" b="-524590"/>
                          </a:stretch>
                        </a:blipFill>
                      </a:tcPr>
                    </a:tc>
                  </a:tr>
                  <a:tr h="370840">
                    <a:tc>
                      <a:txBody>
                        <a:bodyPr/>
                        <a:lstStyle/>
                        <a:p>
                          <a:r>
                            <a:rPr lang="cs-CZ" dirty="0" smtClean="0"/>
                            <a:t>Voda</a:t>
                          </a:r>
                          <a:endParaRPr lang="cs-CZ" dirty="0"/>
                        </a:p>
                      </a:txBody>
                      <a:tcPr/>
                    </a:tc>
                    <a:tc>
                      <a:txBody>
                        <a:bodyPr/>
                        <a:lstStyle/>
                        <a:p>
                          <a:r>
                            <a:rPr lang="cs-CZ" dirty="0" smtClean="0"/>
                            <a:t>190</a:t>
                          </a:r>
                          <a:endParaRPr lang="cs-CZ" dirty="0"/>
                        </a:p>
                      </a:txBody>
                      <a:tcPr/>
                    </a:tc>
                  </a:tr>
                  <a:tr h="370840">
                    <a:tc>
                      <a:txBody>
                        <a:bodyPr/>
                        <a:lstStyle/>
                        <a:p>
                          <a:r>
                            <a:rPr lang="cs-CZ" dirty="0" smtClean="0"/>
                            <a:t>Líh</a:t>
                          </a:r>
                          <a:endParaRPr lang="cs-CZ" dirty="0"/>
                        </a:p>
                      </a:txBody>
                      <a:tcPr/>
                    </a:tc>
                    <a:tc>
                      <a:txBody>
                        <a:bodyPr/>
                        <a:lstStyle/>
                        <a:p>
                          <a:r>
                            <a:rPr lang="cs-CZ" dirty="0" smtClean="0"/>
                            <a:t>1120</a:t>
                          </a:r>
                          <a:endParaRPr lang="cs-CZ" dirty="0"/>
                        </a:p>
                      </a:txBody>
                      <a:tcPr/>
                    </a:tc>
                  </a:tr>
                  <a:tr h="370840">
                    <a:tc>
                      <a:txBody>
                        <a:bodyPr/>
                        <a:lstStyle/>
                        <a:p>
                          <a:r>
                            <a:rPr lang="cs-CZ" dirty="0" smtClean="0"/>
                            <a:t>Rtuť</a:t>
                          </a:r>
                          <a:endParaRPr lang="cs-CZ" dirty="0"/>
                        </a:p>
                      </a:txBody>
                      <a:tcPr/>
                    </a:tc>
                    <a:tc>
                      <a:txBody>
                        <a:bodyPr/>
                        <a:lstStyle/>
                        <a:p>
                          <a:r>
                            <a:rPr lang="cs-CZ" dirty="0" smtClean="0"/>
                            <a:t>182</a:t>
                          </a:r>
                          <a:endParaRPr lang="cs-CZ" dirty="0"/>
                        </a:p>
                      </a:txBody>
                      <a:tcPr/>
                    </a:tc>
                  </a:tr>
                  <a:tr h="370840">
                    <a:tc>
                      <a:txBody>
                        <a:bodyPr/>
                        <a:lstStyle/>
                        <a:p>
                          <a:r>
                            <a:rPr lang="cs-CZ" dirty="0" smtClean="0"/>
                            <a:t>Petrolej</a:t>
                          </a:r>
                          <a:endParaRPr lang="cs-CZ" dirty="0"/>
                        </a:p>
                      </a:txBody>
                      <a:tcPr/>
                    </a:tc>
                    <a:tc>
                      <a:txBody>
                        <a:bodyPr/>
                        <a:lstStyle/>
                        <a:p>
                          <a:r>
                            <a:rPr lang="cs-CZ" dirty="0" smtClean="0"/>
                            <a:t>1000</a:t>
                          </a:r>
                          <a:endParaRPr lang="cs-CZ" dirty="0"/>
                        </a:p>
                      </a:txBody>
                      <a:tcPr/>
                    </a:tc>
                  </a:tr>
                  <a:tr h="370840">
                    <a:tc>
                      <a:txBody>
                        <a:bodyPr/>
                        <a:lstStyle/>
                        <a:p>
                          <a:r>
                            <a:rPr lang="cs-CZ" dirty="0" smtClean="0"/>
                            <a:t>Kyselina octová</a:t>
                          </a:r>
                          <a:endParaRPr lang="cs-CZ" dirty="0"/>
                        </a:p>
                      </a:txBody>
                      <a:tcPr/>
                    </a:tc>
                    <a:tc>
                      <a:txBody>
                        <a:bodyPr/>
                        <a:lstStyle/>
                        <a:p>
                          <a:r>
                            <a:rPr lang="cs-CZ" dirty="0" smtClean="0"/>
                            <a:t>1070</a:t>
                          </a:r>
                          <a:endParaRPr lang="cs-CZ" dirty="0"/>
                        </a:p>
                      </a:txBody>
                      <a:tcPr/>
                    </a:tc>
                  </a:tr>
                </a:tbl>
              </a:graphicData>
            </a:graphic>
          </p:graphicFrame>
        </mc:Fallback>
      </mc:AlternateContent>
    </p:spTree>
    <p:extLst>
      <p:ext uri="{BB962C8B-B14F-4D97-AF65-F5344CB8AC3E}">
        <p14:creationId xmlns:p14="http://schemas.microsoft.com/office/powerpoint/2010/main" val="38695354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939" y="1372283"/>
            <a:ext cx="2687271" cy="2992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3</a:t>
            </a:r>
            <a:r>
              <a:rPr lang="cs-CZ" sz="4000" dirty="0" smtClean="0"/>
              <a:t>. </a:t>
            </a:r>
            <a:r>
              <a:rPr lang="cs-CZ" sz="4000" dirty="0"/>
              <a:t>Struktura a vlastnosti </a:t>
            </a:r>
            <a:r>
              <a:rPr lang="cs-CZ" sz="4000" dirty="0" smtClean="0"/>
              <a:t>kapalin</a:t>
            </a:r>
            <a:endParaRPr lang="cs-CZ" sz="4000" dirty="0"/>
          </a:p>
        </p:txBody>
      </p:sp>
      <p:sp>
        <p:nvSpPr>
          <p:cNvPr id="17" name="Obdélník 16"/>
          <p:cNvSpPr/>
          <p:nvPr/>
        </p:nvSpPr>
        <p:spPr>
          <a:xfrm>
            <a:off x="0" y="1472343"/>
            <a:ext cx="9156612" cy="461665"/>
          </a:xfrm>
          <a:prstGeom prst="rect">
            <a:avLst/>
          </a:prstGeom>
        </p:spPr>
        <p:txBody>
          <a:bodyPr wrap="square">
            <a:spAutoFit/>
          </a:bodyPr>
          <a:lstStyle/>
          <a:p>
            <a:r>
              <a:rPr lang="cs-CZ" sz="2400" b="1" dirty="0" smtClean="0">
                <a:solidFill>
                  <a:srgbClr val="00B0F0"/>
                </a:solidFill>
              </a:rPr>
              <a:t>Anomálie vody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3.6 Teplotní objemová roztažnost kapalin</a:t>
            </a:r>
            <a:endParaRPr lang="cs-CZ" sz="2800" dirty="0">
              <a:solidFill>
                <a:srgbClr val="FF0000"/>
              </a:solidFill>
            </a:endParaRPr>
          </a:p>
        </p:txBody>
      </p:sp>
      <mc:AlternateContent xmlns:mc="http://schemas.openxmlformats.org/markup-compatibility/2006" xmlns:a14="http://schemas.microsoft.com/office/drawing/2010/main">
        <mc:Choice Requires="a14">
          <p:sp>
            <p:nvSpPr>
              <p:cNvPr id="13" name="TextovéPole 12"/>
              <p:cNvSpPr txBox="1"/>
              <p:nvPr/>
            </p:nvSpPr>
            <p:spPr>
              <a:xfrm>
                <a:off x="0" y="1907247"/>
                <a:ext cx="7308304" cy="1661993"/>
              </a:xfrm>
              <a:prstGeom prst="rect">
                <a:avLst/>
              </a:prstGeom>
              <a:noFill/>
            </p:spPr>
            <p:txBody>
              <a:bodyPr wrap="square" rtlCol="0">
                <a:spAutoFit/>
              </a:bodyPr>
              <a:lstStyle/>
              <a:p>
                <a:pPr marL="285750" indent="-285750" algn="just">
                  <a:spcAft>
                    <a:spcPts val="1200"/>
                  </a:spcAft>
                  <a:buFont typeface="Wingdings" panose="05000000000000000000" pitchFamily="2" charset="2"/>
                  <a:buChar char="§"/>
                </a:pPr>
                <a:r>
                  <a:rPr lang="cs-CZ" b="1" dirty="0" smtClean="0">
                    <a:solidFill>
                      <a:srgbClr val="FF0000"/>
                    </a:solidFill>
                    <a:cs typeface="Times New Roman CE" panose="02020603050405020304" pitchFamily="18" charset="0"/>
                  </a:rPr>
                  <a:t>0 °C – 4 °C: při zahřívání ZMENŠUJE svůj objem</a:t>
                </a:r>
                <a:r>
                  <a:rPr lang="cs-CZ" b="1" dirty="0" smtClean="0">
                    <a:cs typeface="Times New Roman CE" panose="02020603050405020304" pitchFamily="18" charset="0"/>
                  </a:rPr>
                  <a:t>, hustota roste</a:t>
                </a:r>
              </a:p>
              <a:p>
                <a:pPr marL="285750" indent="-285750" algn="just">
                  <a:spcAft>
                    <a:spcPts val="1200"/>
                  </a:spcAft>
                  <a:buFont typeface="Wingdings" panose="05000000000000000000" pitchFamily="2" charset="2"/>
                  <a:buChar char="§"/>
                </a:pPr>
                <a14:m>
                  <m:oMath xmlns:m="http://schemas.openxmlformats.org/officeDocument/2006/math">
                    <m:r>
                      <a:rPr lang="cs-CZ" b="1" i="1" smtClean="0">
                        <a:solidFill>
                          <a:srgbClr val="FF0000"/>
                        </a:solidFill>
                        <a:latin typeface="Cambria Math"/>
                        <a:cs typeface="Times New Roman CE" panose="02020603050405020304" pitchFamily="18" charset="0"/>
                      </a:rPr>
                      <m:t>𝒕</m:t>
                    </m:r>
                    <m:r>
                      <a:rPr lang="cs-CZ" b="1" i="1" smtClean="0">
                        <a:solidFill>
                          <a:srgbClr val="FF0000"/>
                        </a:solidFill>
                        <a:latin typeface="Cambria Math"/>
                        <a:cs typeface="Times New Roman CE" panose="02020603050405020304" pitchFamily="18" charset="0"/>
                      </a:rPr>
                      <m:t>=</m:t>
                    </m:r>
                    <m:r>
                      <a:rPr lang="cs-CZ" b="1" i="1" smtClean="0">
                        <a:solidFill>
                          <a:srgbClr val="FF0000"/>
                        </a:solidFill>
                        <a:latin typeface="Cambria Math"/>
                        <a:cs typeface="Times New Roman CE" panose="02020603050405020304" pitchFamily="18" charset="0"/>
                      </a:rPr>
                      <m:t>𝟑</m:t>
                    </m:r>
                    <m:r>
                      <a:rPr lang="cs-CZ" b="1" i="1" smtClean="0">
                        <a:solidFill>
                          <a:srgbClr val="FF0000"/>
                        </a:solidFill>
                        <a:latin typeface="Cambria Math"/>
                        <a:cs typeface="Times New Roman CE" panose="02020603050405020304" pitchFamily="18" charset="0"/>
                      </a:rPr>
                      <m:t>,</m:t>
                    </m:r>
                    <m:r>
                      <a:rPr lang="cs-CZ" b="1" i="1" smtClean="0">
                        <a:solidFill>
                          <a:srgbClr val="FF0000"/>
                        </a:solidFill>
                        <a:latin typeface="Cambria Math"/>
                        <a:cs typeface="Times New Roman CE" panose="02020603050405020304" pitchFamily="18" charset="0"/>
                      </a:rPr>
                      <m:t>𝟗𝟖</m:t>
                    </m:r>
                    <m:r>
                      <a:rPr lang="cs-CZ" b="1" i="1" smtClean="0">
                        <a:solidFill>
                          <a:srgbClr val="FF0000"/>
                        </a:solidFill>
                        <a:latin typeface="Cambria Math"/>
                        <a:cs typeface="Times New Roman CE" panose="02020603050405020304" pitchFamily="18" charset="0"/>
                      </a:rPr>
                      <m:t> </m:t>
                    </m:r>
                    <m:r>
                      <a:rPr lang="cs-CZ" b="1" i="0" smtClean="0">
                        <a:solidFill>
                          <a:srgbClr val="FF0000"/>
                        </a:solidFill>
                        <a:latin typeface="Cambria Math"/>
                        <a:cs typeface="Times New Roman CE" panose="02020603050405020304" pitchFamily="18" charset="0"/>
                      </a:rPr>
                      <m:t>°</m:t>
                    </m:r>
                    <m:r>
                      <a:rPr lang="cs-CZ" b="1" i="0" smtClean="0">
                        <a:solidFill>
                          <a:srgbClr val="FF0000"/>
                        </a:solidFill>
                        <a:latin typeface="Cambria Math"/>
                        <a:cs typeface="Times New Roman CE" panose="02020603050405020304" pitchFamily="18" charset="0"/>
                      </a:rPr>
                      <m:t>𝐂</m:t>
                    </m:r>
                    <m:r>
                      <a:rPr lang="cs-CZ" b="1" i="1" smtClean="0">
                        <a:solidFill>
                          <a:srgbClr val="FF0000"/>
                        </a:solidFill>
                        <a:latin typeface="Cambria Math"/>
                        <a:ea typeface="Cambria Math"/>
                        <a:cs typeface="Times New Roman CE" panose="02020603050405020304" pitchFamily="18" charset="0"/>
                      </a:rPr>
                      <m:t>≅</m:t>
                    </m:r>
                    <m:r>
                      <a:rPr lang="cs-CZ" b="1" i="1" smtClean="0">
                        <a:solidFill>
                          <a:srgbClr val="FF0000"/>
                        </a:solidFill>
                        <a:latin typeface="Cambria Math"/>
                        <a:ea typeface="Cambria Math"/>
                        <a:cs typeface="Times New Roman CE" panose="02020603050405020304" pitchFamily="18" charset="0"/>
                      </a:rPr>
                      <m:t>𝟒</m:t>
                    </m:r>
                    <m:r>
                      <a:rPr lang="cs-CZ" b="1" i="1" smtClean="0">
                        <a:solidFill>
                          <a:srgbClr val="FF0000"/>
                        </a:solidFill>
                        <a:latin typeface="Cambria Math"/>
                        <a:cs typeface="Times New Roman CE" panose="02020603050405020304" pitchFamily="18" charset="0"/>
                      </a:rPr>
                      <m:t> </m:t>
                    </m:r>
                  </m:oMath>
                </a14:m>
                <a:r>
                  <a:rPr lang="cs-CZ" b="1" dirty="0" smtClean="0">
                    <a:solidFill>
                      <a:srgbClr val="FF0000"/>
                    </a:solidFill>
                    <a:cs typeface="Times New Roman CE" panose="02020603050405020304" pitchFamily="18" charset="0"/>
                  </a:rPr>
                  <a:t>°C – maximální hustota</a:t>
                </a:r>
              </a:p>
              <a:p>
                <a:pPr marL="285750" indent="-285750" algn="just">
                  <a:spcAft>
                    <a:spcPts val="1200"/>
                  </a:spcAft>
                  <a:buFont typeface="Wingdings" panose="05000000000000000000" pitchFamily="2" charset="2"/>
                  <a:buChar char="§"/>
                </a:pPr>
                <a14:m>
                  <m:oMath xmlns:m="http://schemas.openxmlformats.org/officeDocument/2006/math">
                    <m:r>
                      <a:rPr lang="cs-CZ" b="1" i="1" smtClean="0">
                        <a:solidFill>
                          <a:srgbClr val="FF0000"/>
                        </a:solidFill>
                        <a:latin typeface="Cambria Math"/>
                        <a:cs typeface="Times New Roman CE" panose="02020603050405020304" pitchFamily="18" charset="0"/>
                      </a:rPr>
                      <m:t>𝒕</m:t>
                    </m:r>
                    <m:r>
                      <a:rPr lang="cs-CZ" b="1" dirty="0">
                        <a:solidFill>
                          <a:srgbClr val="FF0000"/>
                        </a:solidFill>
                        <a:latin typeface="Cambria Math"/>
                        <a:ea typeface="Cambria Math"/>
                        <a:cs typeface="Times New Roman CE" panose="02020603050405020304" pitchFamily="18" charset="0"/>
                      </a:rPr>
                      <m:t>&gt;</m:t>
                    </m:r>
                    <m:r>
                      <a:rPr lang="cs-CZ" b="1" i="0" dirty="0" smtClean="0">
                        <a:solidFill>
                          <a:srgbClr val="FF0000"/>
                        </a:solidFill>
                        <a:latin typeface="Cambria Math"/>
                        <a:ea typeface="Cambria Math"/>
                        <a:cs typeface="Times New Roman CE" panose="02020603050405020304" pitchFamily="18" charset="0"/>
                      </a:rPr>
                      <m:t>𝟒</m:t>
                    </m:r>
                  </m:oMath>
                </a14:m>
                <a:r>
                  <a:rPr lang="cs-CZ" b="1" dirty="0" smtClean="0">
                    <a:solidFill>
                      <a:srgbClr val="FF0000"/>
                    </a:solidFill>
                    <a:cs typeface="Times New Roman CE" panose="02020603050405020304" pitchFamily="18" charset="0"/>
                  </a:rPr>
                  <a:t> °C </a:t>
                </a:r>
                <a:r>
                  <a:rPr lang="cs-CZ" b="1" dirty="0" smtClean="0">
                    <a:solidFill>
                      <a:schemeClr val="tx1"/>
                    </a:solidFill>
                    <a:cs typeface="Times New Roman CE" panose="02020603050405020304" pitchFamily="18" charset="0"/>
                  </a:rPr>
                  <a:t>– </a:t>
                </a:r>
                <a:r>
                  <a:rPr lang="cs-CZ" b="1" dirty="0" smtClean="0">
                    <a:solidFill>
                      <a:srgbClr val="FF0000"/>
                    </a:solidFill>
                    <a:cs typeface="Times New Roman CE" panose="02020603050405020304" pitchFamily="18" charset="0"/>
                  </a:rPr>
                  <a:t>s rostoucí teplotou se ZVĚTŠUJE objem</a:t>
                </a:r>
                <a:r>
                  <a:rPr lang="cs-CZ" b="1" dirty="0" smtClean="0">
                    <a:solidFill>
                      <a:schemeClr val="tx1"/>
                    </a:solidFill>
                    <a:cs typeface="Times New Roman CE" panose="02020603050405020304" pitchFamily="18" charset="0"/>
                  </a:rPr>
                  <a:t>, hustota klesá</a:t>
                </a:r>
              </a:p>
              <a:p>
                <a:pPr marL="285750" indent="-285750">
                  <a:spcAft>
                    <a:spcPts val="1200"/>
                  </a:spcAft>
                  <a:buFont typeface="Wingdings" panose="05000000000000000000" pitchFamily="2" charset="2"/>
                  <a:buChar char="§"/>
                </a:pPr>
                <a:r>
                  <a:rPr lang="cs-CZ" b="1" dirty="0" smtClean="0">
                    <a:cs typeface="Times New Roman CE" panose="02020603050405020304" pitchFamily="18" charset="0"/>
                  </a:rPr>
                  <a:t>Umožňuje přežití vodních živočichů u dna potoků, rybníků</a:t>
                </a:r>
                <a:endParaRPr lang="cs-CZ" b="1" dirty="0" smtClean="0">
                  <a:solidFill>
                    <a:schemeClr val="tx1"/>
                  </a:solidFill>
                  <a:cs typeface="Times New Roman CE" panose="02020603050405020304" pitchFamily="18" charset="0"/>
                </a:endParaRPr>
              </a:p>
            </p:txBody>
          </p:sp>
        </mc:Choice>
        <mc:Fallback xmlns="">
          <p:sp>
            <p:nvSpPr>
              <p:cNvPr id="13" name="TextovéPole 12"/>
              <p:cNvSpPr txBox="1">
                <a:spLocks noRot="1" noChangeAspect="1" noMove="1" noResize="1" noEditPoints="1" noAdjustHandles="1" noChangeArrowheads="1" noChangeShapeType="1" noTextEdit="1"/>
              </p:cNvSpPr>
              <p:nvPr/>
            </p:nvSpPr>
            <p:spPr>
              <a:xfrm>
                <a:off x="0" y="1907247"/>
                <a:ext cx="7308304" cy="1661993"/>
              </a:xfrm>
              <a:prstGeom prst="rect">
                <a:avLst/>
              </a:prstGeom>
              <a:blipFill rotWithShape="1">
                <a:blip r:embed="rId3"/>
                <a:stretch>
                  <a:fillRect l="-500" t="-2198" b="-4762"/>
                </a:stretch>
              </a:blipFill>
            </p:spPr>
            <p:txBody>
              <a:bodyPr/>
              <a:lstStyle/>
              <a:p>
                <a:r>
                  <a:rPr lang="cs-CZ">
                    <a:noFill/>
                  </a:rPr>
                  <a:t> </a:t>
                </a:r>
              </a:p>
            </p:txBody>
          </p:sp>
        </mc:Fallback>
      </mc:AlternateContent>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836714"/>
            <a:ext cx="3808854" cy="2993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3087" y="4365104"/>
            <a:ext cx="4709393" cy="2455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69383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933056"/>
            <a:ext cx="883920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4</a:t>
            </a:r>
            <a:r>
              <a:rPr lang="cs-CZ" sz="4000" dirty="0" smtClean="0"/>
              <a:t>. Změny skupenství</a:t>
            </a:r>
            <a:endParaRPr lang="cs-CZ" sz="4000" dirty="0"/>
          </a:p>
        </p:txBody>
      </p:sp>
      <p:sp>
        <p:nvSpPr>
          <p:cNvPr id="17" name="Obdélník 16"/>
          <p:cNvSpPr/>
          <p:nvPr/>
        </p:nvSpPr>
        <p:spPr>
          <a:xfrm>
            <a:off x="0" y="1472343"/>
            <a:ext cx="9156612" cy="461665"/>
          </a:xfrm>
          <a:prstGeom prst="rect">
            <a:avLst/>
          </a:prstGeom>
        </p:spPr>
        <p:txBody>
          <a:bodyPr wrap="square">
            <a:spAutoFit/>
          </a:bodyPr>
          <a:lstStyle/>
          <a:p>
            <a:r>
              <a:rPr lang="cs-CZ" sz="2400" b="1" dirty="0" smtClean="0">
                <a:solidFill>
                  <a:srgbClr val="00B0F0"/>
                </a:solidFill>
              </a:rPr>
              <a:t>Druhy skupenství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4.1 Fázové přeměny</a:t>
            </a:r>
            <a:endParaRPr lang="cs-CZ" sz="2800" dirty="0">
              <a:solidFill>
                <a:srgbClr val="FF0000"/>
              </a:solidFill>
            </a:endParaRPr>
          </a:p>
        </p:txBody>
      </p:sp>
      <p:sp>
        <p:nvSpPr>
          <p:cNvPr id="13" name="TextovéPole 12"/>
          <p:cNvSpPr txBox="1"/>
          <p:nvPr/>
        </p:nvSpPr>
        <p:spPr>
          <a:xfrm>
            <a:off x="0" y="1907247"/>
            <a:ext cx="7308304" cy="369332"/>
          </a:xfrm>
          <a:prstGeom prst="rect">
            <a:avLst/>
          </a:prstGeom>
          <a:noFill/>
        </p:spPr>
        <p:txBody>
          <a:bodyPr wrap="square" rtlCol="0">
            <a:spAutoFit/>
          </a:bodyPr>
          <a:lstStyle/>
          <a:p>
            <a:pPr marL="285750" indent="-285750" algn="just">
              <a:spcAft>
                <a:spcPts val="600"/>
              </a:spcAft>
              <a:buFont typeface="Wingdings" panose="05000000000000000000" pitchFamily="2" charset="2"/>
              <a:buChar char="§"/>
            </a:pPr>
            <a:r>
              <a:rPr lang="cs-CZ" b="1" dirty="0" smtClean="0">
                <a:solidFill>
                  <a:schemeClr val="tx1"/>
                </a:solidFill>
                <a:cs typeface="Times New Roman CE" panose="02020603050405020304" pitchFamily="18" charset="0"/>
              </a:rPr>
              <a:t>Pevné, kapalné, plynné, plazma</a:t>
            </a:r>
          </a:p>
        </p:txBody>
      </p:sp>
      <p:sp>
        <p:nvSpPr>
          <p:cNvPr id="2" name="Obdélník 1"/>
          <p:cNvSpPr/>
          <p:nvPr/>
        </p:nvSpPr>
        <p:spPr>
          <a:xfrm>
            <a:off x="21994" y="2276578"/>
            <a:ext cx="8969606" cy="1631216"/>
          </a:xfrm>
          <a:prstGeom prst="rect">
            <a:avLst/>
          </a:prstGeom>
        </p:spPr>
        <p:txBody>
          <a:bodyPr wrap="square">
            <a:spAutoFit/>
          </a:bodyPr>
          <a:lstStyle/>
          <a:p>
            <a:pPr>
              <a:spcAft>
                <a:spcPts val="600"/>
              </a:spcAft>
            </a:pPr>
            <a:r>
              <a:rPr lang="cs-CZ" b="1" dirty="0">
                <a:solidFill>
                  <a:srgbClr val="FF0000"/>
                </a:solidFill>
              </a:rPr>
              <a:t>Změna skupenství </a:t>
            </a:r>
            <a:r>
              <a:rPr lang="cs-CZ" dirty="0"/>
              <a:t>– fyzikální děj, při kterém se mění skupenství </a:t>
            </a:r>
            <a:r>
              <a:rPr lang="cs-CZ" dirty="0" smtClean="0"/>
              <a:t>látky</a:t>
            </a:r>
            <a:endParaRPr lang="cs-CZ" dirty="0"/>
          </a:p>
          <a:p>
            <a:pPr>
              <a:spcAft>
                <a:spcPts val="600"/>
              </a:spcAft>
            </a:pPr>
            <a:r>
              <a:rPr lang="cs-CZ" b="1" u="sng" dirty="0">
                <a:solidFill>
                  <a:srgbClr val="FF0000"/>
                </a:solidFill>
              </a:rPr>
              <a:t>Fázová přeměna prvního druhu </a:t>
            </a:r>
            <a:r>
              <a:rPr lang="cs-CZ" dirty="0"/>
              <a:t>– změna </a:t>
            </a:r>
            <a:r>
              <a:rPr lang="cs-CZ" b="1" dirty="0">
                <a:solidFill>
                  <a:srgbClr val="FF0000"/>
                </a:solidFill>
              </a:rPr>
              <a:t>spojená s pohlcením nebo uvolněním tepla</a:t>
            </a:r>
            <a:r>
              <a:rPr lang="cs-CZ" dirty="0"/>
              <a:t>, mění se objem, př. změna </a:t>
            </a:r>
            <a:r>
              <a:rPr lang="cs-CZ" dirty="0" smtClean="0"/>
              <a:t>skupenství</a:t>
            </a:r>
            <a:endParaRPr lang="cs-CZ" dirty="0"/>
          </a:p>
          <a:p>
            <a:pPr>
              <a:spcAft>
                <a:spcPts val="600"/>
              </a:spcAft>
            </a:pPr>
            <a:r>
              <a:rPr lang="cs-CZ" b="1" u="sng" dirty="0">
                <a:solidFill>
                  <a:srgbClr val="FF0000"/>
                </a:solidFill>
              </a:rPr>
              <a:t>Fázová přeměna druhého druhu</a:t>
            </a:r>
            <a:r>
              <a:rPr lang="cs-CZ" dirty="0">
                <a:solidFill>
                  <a:srgbClr val="FF0000"/>
                </a:solidFill>
              </a:rPr>
              <a:t> </a:t>
            </a:r>
            <a:r>
              <a:rPr lang="cs-CZ" dirty="0"/>
              <a:t>– není vázána na změnu tepla, nemění se objem, př. z</a:t>
            </a:r>
            <a:r>
              <a:rPr lang="cs-CZ" dirty="0" smtClean="0"/>
              <a:t>měna krystalové </a:t>
            </a:r>
            <a:r>
              <a:rPr lang="cs-CZ" dirty="0"/>
              <a:t>mřížky</a:t>
            </a:r>
          </a:p>
        </p:txBody>
      </p:sp>
    </p:spTree>
    <p:extLst>
      <p:ext uri="{BB962C8B-B14F-4D97-AF65-F5344CB8AC3E}">
        <p14:creationId xmlns:p14="http://schemas.microsoft.com/office/powerpoint/2010/main" val="14005333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ak se tvoří předpověď sněhových lavin | In-počas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2343"/>
            <a:ext cx="9144000" cy="5385657"/>
          </a:xfrm>
          <a:prstGeom prst="rect">
            <a:avLst/>
          </a:prstGeom>
          <a:noFill/>
          <a:extLst>
            <a:ext uri="{909E8E84-426E-40DD-AFC4-6F175D3DCCD1}">
              <a14:hiddenFill xmlns:a14="http://schemas.microsoft.com/office/drawing/2010/main">
                <a:solidFill>
                  <a:srgbClr val="FFFFFF"/>
                </a:solidFill>
              </a14:hiddenFill>
            </a:ext>
          </a:extLst>
        </p:spPr>
      </p:pic>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4</a:t>
            </a:r>
            <a:r>
              <a:rPr lang="cs-CZ" sz="4000" dirty="0" smtClean="0"/>
              <a:t>. Změny skupenství</a:t>
            </a:r>
            <a:endParaRPr lang="cs-CZ" sz="4000" dirty="0"/>
          </a:p>
        </p:txBody>
      </p:sp>
      <p:sp>
        <p:nvSpPr>
          <p:cNvPr id="17" name="Obdélník 16"/>
          <p:cNvSpPr/>
          <p:nvPr/>
        </p:nvSpPr>
        <p:spPr>
          <a:xfrm>
            <a:off x="0" y="1472343"/>
            <a:ext cx="9156612" cy="461665"/>
          </a:xfrm>
          <a:prstGeom prst="rect">
            <a:avLst/>
          </a:prstGeom>
        </p:spPr>
        <p:txBody>
          <a:bodyPr wrap="square">
            <a:spAutoFit/>
          </a:bodyPr>
          <a:lstStyle/>
          <a:p>
            <a:r>
              <a:rPr lang="cs-CZ" sz="2400" b="1" dirty="0" smtClean="0">
                <a:solidFill>
                  <a:srgbClr val="00B0F0"/>
                </a:solidFill>
              </a:rPr>
              <a:t>Problémové otázky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4.2 Tání a tuhnutí</a:t>
            </a:r>
            <a:endParaRPr lang="cs-CZ" sz="2800" dirty="0">
              <a:solidFill>
                <a:srgbClr val="FF0000"/>
              </a:solidFill>
            </a:endParaRPr>
          </a:p>
        </p:txBody>
      </p:sp>
      <p:sp>
        <p:nvSpPr>
          <p:cNvPr id="8" name="Nadpis 1"/>
          <p:cNvSpPr>
            <a:spLocks noGrp="1"/>
          </p:cNvSpPr>
          <p:nvPr>
            <p:ph type="ctrTitle"/>
          </p:nvPr>
        </p:nvSpPr>
        <p:spPr>
          <a:xfrm>
            <a:off x="642910" y="1934008"/>
            <a:ext cx="7772400" cy="1567000"/>
          </a:xfrm>
        </p:spPr>
        <p:txBody>
          <a:bodyPr>
            <a:normAutofit/>
          </a:bodyPr>
          <a:lstStyle/>
          <a:p>
            <a:pPr marL="514350" indent="-514350"/>
            <a:r>
              <a:rPr lang="cs-CZ" sz="2000" b="1" dirty="0" smtClean="0">
                <a:solidFill>
                  <a:schemeClr val="bg1"/>
                </a:solidFill>
                <a:latin typeface="+mn-lt"/>
              </a:rPr>
              <a:t>Jak vznikají laviny?</a:t>
            </a:r>
            <a:br>
              <a:rPr lang="cs-CZ" sz="2000" b="1" dirty="0" smtClean="0">
                <a:solidFill>
                  <a:schemeClr val="bg1"/>
                </a:solidFill>
                <a:latin typeface="+mn-lt"/>
              </a:rPr>
            </a:br>
            <a:r>
              <a:rPr lang="cs-CZ" sz="2000" b="1" dirty="0" smtClean="0">
                <a:solidFill>
                  <a:schemeClr val="bg1"/>
                </a:solidFill>
                <a:latin typeface="+mn-lt"/>
              </a:rPr>
              <a:t/>
            </a:r>
            <a:br>
              <a:rPr lang="cs-CZ" sz="2000" b="1" dirty="0" smtClean="0">
                <a:solidFill>
                  <a:schemeClr val="bg1"/>
                </a:solidFill>
                <a:latin typeface="+mn-lt"/>
              </a:rPr>
            </a:br>
            <a:r>
              <a:rPr lang="cs-CZ" sz="2000" b="1" dirty="0" smtClean="0">
                <a:solidFill>
                  <a:srgbClr val="00FF00"/>
                </a:solidFill>
                <a:latin typeface="+mn-lt"/>
              </a:rPr>
              <a:t>Proč při obrovském množství sněhu nevznikají na jaře velké povodně?</a:t>
            </a:r>
            <a:endParaRPr lang="cs-CZ" sz="2000" b="1" dirty="0">
              <a:solidFill>
                <a:srgbClr val="00B0F0"/>
              </a:solidFill>
              <a:latin typeface="+mn-lt"/>
            </a:endParaRPr>
          </a:p>
        </p:txBody>
      </p:sp>
      <p:sp>
        <p:nvSpPr>
          <p:cNvPr id="3" name="Obdélník 2"/>
          <p:cNvSpPr/>
          <p:nvPr/>
        </p:nvSpPr>
        <p:spPr>
          <a:xfrm>
            <a:off x="683568" y="5229200"/>
            <a:ext cx="7776864" cy="1338828"/>
          </a:xfrm>
          <a:prstGeom prst="rect">
            <a:avLst/>
          </a:prstGeom>
        </p:spPr>
        <p:txBody>
          <a:bodyPr wrap="square">
            <a:spAutoFit/>
          </a:bodyPr>
          <a:lstStyle/>
          <a:p>
            <a:pPr algn="ctr">
              <a:lnSpc>
                <a:spcPct val="150000"/>
              </a:lnSpc>
              <a:spcAft>
                <a:spcPts val="600"/>
              </a:spcAft>
            </a:pPr>
            <a:r>
              <a:rPr lang="cs-CZ" b="1" dirty="0">
                <a:solidFill>
                  <a:srgbClr val="FF0000"/>
                </a:solidFill>
              </a:rPr>
              <a:t>Je možné projít ledovou stěnou bez jejího rozbití</a:t>
            </a:r>
            <a:r>
              <a:rPr lang="cs-CZ" b="1" dirty="0" smtClean="0">
                <a:solidFill>
                  <a:srgbClr val="FF0000"/>
                </a:solidFill>
              </a:rPr>
              <a:t>?</a:t>
            </a:r>
            <a:r>
              <a:rPr lang="cs-CZ" dirty="0">
                <a:solidFill>
                  <a:schemeClr val="bg1"/>
                </a:solidFill>
              </a:rPr>
              <a:t/>
            </a:r>
            <a:br>
              <a:rPr lang="cs-CZ" dirty="0">
                <a:solidFill>
                  <a:schemeClr val="bg1"/>
                </a:solidFill>
              </a:rPr>
            </a:br>
            <a:r>
              <a:rPr lang="cs-CZ" b="1" dirty="0"/>
              <a:t>Co znamenají hvězdičky </a:t>
            </a:r>
            <a:r>
              <a:rPr lang="cs-CZ" b="1" dirty="0" smtClean="0"/>
              <a:t>*** *na </a:t>
            </a:r>
            <a:r>
              <a:rPr lang="cs-CZ" b="1" dirty="0"/>
              <a:t>ledničkách</a:t>
            </a:r>
            <a:r>
              <a:rPr lang="cs-CZ" dirty="0" smtClean="0"/>
              <a:t>?</a:t>
            </a:r>
            <a:r>
              <a:rPr lang="cs-CZ" dirty="0">
                <a:solidFill>
                  <a:schemeClr val="bg1"/>
                </a:solidFill>
              </a:rPr>
              <a:t/>
            </a:r>
            <a:br>
              <a:rPr lang="cs-CZ" dirty="0">
                <a:solidFill>
                  <a:schemeClr val="bg1"/>
                </a:solidFill>
              </a:rPr>
            </a:br>
            <a:r>
              <a:rPr lang="cs-CZ" b="1" dirty="0">
                <a:solidFill>
                  <a:srgbClr val="0070C0"/>
                </a:solidFill>
              </a:rPr>
              <a:t>Je možné, aby se vodní pára nejprve změnila na led a ten teprve roztál na vodu?</a:t>
            </a:r>
            <a:endParaRPr lang="cs-CZ" dirty="0">
              <a:solidFill>
                <a:srgbClr val="0070C0"/>
              </a:solidFill>
            </a:endParaRPr>
          </a:p>
        </p:txBody>
      </p:sp>
    </p:spTree>
    <p:extLst>
      <p:ext uri="{BB962C8B-B14F-4D97-AF65-F5344CB8AC3E}">
        <p14:creationId xmlns:p14="http://schemas.microsoft.com/office/powerpoint/2010/main" val="1552953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4</a:t>
            </a:r>
            <a:r>
              <a:rPr lang="cs-CZ" sz="4000" dirty="0" smtClean="0"/>
              <a:t>. Změny skupenství</a:t>
            </a:r>
            <a:endParaRPr lang="cs-CZ" sz="4000" dirty="0"/>
          </a:p>
        </p:txBody>
      </p:sp>
      <p:sp>
        <p:nvSpPr>
          <p:cNvPr id="17" name="Obdélník 16"/>
          <p:cNvSpPr/>
          <p:nvPr/>
        </p:nvSpPr>
        <p:spPr>
          <a:xfrm>
            <a:off x="0" y="1472343"/>
            <a:ext cx="9156612" cy="461665"/>
          </a:xfrm>
          <a:prstGeom prst="rect">
            <a:avLst/>
          </a:prstGeom>
        </p:spPr>
        <p:txBody>
          <a:bodyPr wrap="square">
            <a:spAutoFit/>
          </a:bodyPr>
          <a:lstStyle/>
          <a:p>
            <a:r>
              <a:rPr lang="cs-CZ" sz="2400" b="1" dirty="0" smtClean="0">
                <a:solidFill>
                  <a:srgbClr val="00B0F0"/>
                </a:solidFill>
              </a:rPr>
              <a:t>Tání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4.2 Tání a tuhnutí</a:t>
            </a:r>
            <a:endParaRPr lang="cs-CZ" sz="2800" dirty="0">
              <a:solidFill>
                <a:srgbClr val="FF0000"/>
              </a:solidFill>
            </a:endParaRPr>
          </a:p>
        </p:txBody>
      </p:sp>
      <p:sp>
        <p:nvSpPr>
          <p:cNvPr id="4" name="TextovéPole 3"/>
          <p:cNvSpPr txBox="1"/>
          <p:nvPr/>
        </p:nvSpPr>
        <p:spPr>
          <a:xfrm>
            <a:off x="0" y="1988840"/>
            <a:ext cx="9144000" cy="1354217"/>
          </a:xfrm>
          <a:prstGeom prst="rect">
            <a:avLst/>
          </a:prstGeom>
          <a:noFill/>
        </p:spPr>
        <p:txBody>
          <a:bodyPr wrap="square" rtlCol="0">
            <a:spAutoFit/>
          </a:bodyPr>
          <a:lstStyle/>
          <a:p>
            <a:pPr marL="0" lvl="1" indent="-285750">
              <a:spcAft>
                <a:spcPts val="600"/>
              </a:spcAft>
              <a:buFont typeface="Wingdings" panose="05000000000000000000" pitchFamily="2" charset="2"/>
              <a:buChar char="§"/>
            </a:pPr>
            <a:r>
              <a:rPr lang="cs-CZ" dirty="0"/>
              <a:t>dodáváme teplo pevné látce </a:t>
            </a:r>
            <a:r>
              <a:rPr lang="cs-CZ" b="1" dirty="0">
                <a:solidFill>
                  <a:srgbClr val="FF0000"/>
                </a:solidFill>
                <a:sym typeface="Symbol"/>
              </a:rPr>
              <a:t></a:t>
            </a:r>
            <a:r>
              <a:rPr lang="cs-CZ" dirty="0" smtClean="0"/>
              <a:t> </a:t>
            </a:r>
            <a:r>
              <a:rPr lang="cs-CZ" dirty="0"/>
              <a:t>zvyšuje se </a:t>
            </a:r>
            <a:r>
              <a:rPr lang="cs-CZ" dirty="0" err="1"/>
              <a:t>E</a:t>
            </a:r>
            <a:r>
              <a:rPr lang="cs-CZ" baseline="-25000" dirty="0" err="1"/>
              <a:t>k</a:t>
            </a:r>
            <a:r>
              <a:rPr lang="cs-CZ" dirty="0"/>
              <a:t> částic </a:t>
            </a:r>
            <a:r>
              <a:rPr lang="cs-CZ" b="1" dirty="0">
                <a:solidFill>
                  <a:srgbClr val="FF0000"/>
                </a:solidFill>
                <a:sym typeface="Symbol"/>
              </a:rPr>
              <a:t></a:t>
            </a:r>
            <a:r>
              <a:rPr lang="cs-CZ" dirty="0" smtClean="0"/>
              <a:t> </a:t>
            </a:r>
            <a:r>
              <a:rPr lang="cs-CZ" dirty="0"/>
              <a:t>až do teploty tání</a:t>
            </a:r>
          </a:p>
          <a:p>
            <a:pPr marL="0" lvl="1" indent="-285750">
              <a:spcAft>
                <a:spcPts val="600"/>
              </a:spcAft>
              <a:buFont typeface="Wingdings" panose="05000000000000000000" pitchFamily="2" charset="2"/>
              <a:buChar char="§"/>
            </a:pPr>
            <a:r>
              <a:rPr lang="cs-CZ" dirty="0" smtClean="0"/>
              <a:t>rozruší </a:t>
            </a:r>
            <a:r>
              <a:rPr lang="cs-CZ" dirty="0"/>
              <a:t>se krystalová mřížka</a:t>
            </a:r>
          </a:p>
          <a:p>
            <a:pPr marL="0" lvl="1" indent="-285750">
              <a:spcAft>
                <a:spcPts val="600"/>
              </a:spcAft>
              <a:buFont typeface="Wingdings" panose="05000000000000000000" pitchFamily="2" charset="2"/>
              <a:buChar char="§"/>
            </a:pPr>
            <a:r>
              <a:rPr lang="cs-CZ" b="1" dirty="0" smtClean="0">
                <a:solidFill>
                  <a:srgbClr val="FF0000"/>
                </a:solidFill>
              </a:rPr>
              <a:t>při </a:t>
            </a:r>
            <a:r>
              <a:rPr lang="cs-CZ" b="1" dirty="0">
                <a:solidFill>
                  <a:srgbClr val="FF0000"/>
                </a:solidFill>
              </a:rPr>
              <a:t>teplotě tání vzniká kapalina o stejné teplotě jako má pevná látka </a:t>
            </a:r>
            <a:r>
              <a:rPr lang="cs-CZ" dirty="0"/>
              <a:t>a to do </a:t>
            </a:r>
            <a:r>
              <a:rPr lang="cs-CZ" dirty="0" smtClean="0"/>
              <a:t>té doby, </a:t>
            </a:r>
            <a:r>
              <a:rPr lang="cs-CZ" dirty="0"/>
              <a:t>až se celá pevná látka přemění na kapalinu </a:t>
            </a:r>
            <a:r>
              <a:rPr lang="cs-CZ" dirty="0" smtClean="0"/>
              <a:t>(teplota se nemění)</a:t>
            </a:r>
            <a:endParaRPr lang="cs-CZ" dirty="0"/>
          </a:p>
        </p:txBody>
      </p:sp>
      <p:sp>
        <p:nvSpPr>
          <p:cNvPr id="13" name="Obdélník 12"/>
          <p:cNvSpPr/>
          <p:nvPr/>
        </p:nvSpPr>
        <p:spPr>
          <a:xfrm>
            <a:off x="0" y="3356992"/>
            <a:ext cx="9156612" cy="461665"/>
          </a:xfrm>
          <a:prstGeom prst="rect">
            <a:avLst/>
          </a:prstGeom>
        </p:spPr>
        <p:txBody>
          <a:bodyPr wrap="square">
            <a:spAutoFit/>
          </a:bodyPr>
          <a:lstStyle/>
          <a:p>
            <a:r>
              <a:rPr lang="cs-CZ" sz="2400" b="1" dirty="0" smtClean="0">
                <a:solidFill>
                  <a:srgbClr val="FF0000"/>
                </a:solidFill>
              </a:rPr>
              <a:t>Skupenské teplo tání – </a:t>
            </a:r>
            <a:r>
              <a:rPr lang="cs-CZ" sz="2400" b="1" i="1" dirty="0" err="1" smtClean="0">
                <a:solidFill>
                  <a:srgbClr val="FF0000"/>
                </a:solidFill>
                <a:latin typeface="Times New Roman CE" panose="02020603050405020304" pitchFamily="18" charset="0"/>
                <a:cs typeface="Times New Roman CE" panose="02020603050405020304" pitchFamily="18" charset="0"/>
              </a:rPr>
              <a:t>L</a:t>
            </a:r>
            <a:r>
              <a:rPr lang="cs-CZ" sz="2400" b="1" baseline="-25000" dirty="0" err="1" smtClean="0">
                <a:solidFill>
                  <a:srgbClr val="FF0000"/>
                </a:solidFill>
                <a:latin typeface="Times New Roman CE" panose="02020603050405020304" pitchFamily="18" charset="0"/>
                <a:cs typeface="Times New Roman CE" panose="02020603050405020304" pitchFamily="18" charset="0"/>
              </a:rPr>
              <a:t>t</a:t>
            </a:r>
            <a:r>
              <a:rPr lang="cs-CZ" sz="2400" b="1" dirty="0" smtClean="0">
                <a:solidFill>
                  <a:srgbClr val="00B0F0"/>
                </a:solidFill>
              </a:rPr>
              <a:t> 	</a:t>
            </a:r>
            <a:r>
              <a:rPr lang="en-US" sz="2400" dirty="0"/>
              <a:t>[</a:t>
            </a:r>
            <a:r>
              <a:rPr lang="cs-CZ" sz="2400" i="1" dirty="0" err="1">
                <a:latin typeface="Times New Roman CE" panose="02020603050405020304" pitchFamily="18" charset="0"/>
                <a:cs typeface="Times New Roman CE" panose="02020603050405020304" pitchFamily="18" charset="0"/>
              </a:rPr>
              <a:t>L</a:t>
            </a:r>
            <a:r>
              <a:rPr lang="cs-CZ" sz="2400" baseline="-25000" dirty="0" err="1">
                <a:latin typeface="Times New Roman CE" panose="02020603050405020304" pitchFamily="18" charset="0"/>
                <a:cs typeface="Times New Roman CE" panose="02020603050405020304" pitchFamily="18" charset="0"/>
              </a:rPr>
              <a:t>t</a:t>
            </a:r>
            <a:r>
              <a:rPr lang="en-US" sz="2400" dirty="0"/>
              <a:t>]</a:t>
            </a:r>
            <a:r>
              <a:rPr lang="cs-CZ" sz="2400" dirty="0"/>
              <a:t> = J (joule</a:t>
            </a:r>
            <a:r>
              <a:rPr lang="cs-CZ" sz="2400" dirty="0" smtClean="0"/>
              <a:t>)</a:t>
            </a:r>
            <a:r>
              <a:rPr lang="cs-CZ" sz="2400" b="1" dirty="0" smtClean="0">
                <a:solidFill>
                  <a:srgbClr val="00B0F0"/>
                </a:solidFill>
              </a:rPr>
              <a:t>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mc:AlternateContent xmlns:mc="http://schemas.openxmlformats.org/markup-compatibility/2006" xmlns:a14="http://schemas.microsoft.com/office/drawing/2010/main">
        <mc:Choice Requires="a14">
          <p:sp>
            <p:nvSpPr>
              <p:cNvPr id="5" name="TextovéPole 4"/>
              <p:cNvSpPr txBox="1"/>
              <p:nvPr/>
            </p:nvSpPr>
            <p:spPr>
              <a:xfrm>
                <a:off x="6300192" y="3356992"/>
                <a:ext cx="1654492" cy="461665"/>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cs-CZ" sz="2400" b="1" i="1" smtClean="0">
                              <a:solidFill>
                                <a:srgbClr val="FF0000"/>
                              </a:solidFill>
                              <a:latin typeface="Cambria Math" panose="02040503050406030204" pitchFamily="18" charset="0"/>
                            </a:rPr>
                          </m:ctrlPr>
                        </m:sSubPr>
                        <m:e>
                          <m:r>
                            <a:rPr lang="cs-CZ" sz="2400" b="1" i="1" smtClean="0">
                              <a:solidFill>
                                <a:srgbClr val="FF0000"/>
                              </a:solidFill>
                              <a:latin typeface="Cambria Math"/>
                            </a:rPr>
                            <m:t>𝑳</m:t>
                          </m:r>
                        </m:e>
                        <m:sub>
                          <m:r>
                            <a:rPr lang="cs-CZ" sz="2400" b="1" i="1" smtClean="0">
                              <a:solidFill>
                                <a:srgbClr val="FF0000"/>
                              </a:solidFill>
                              <a:latin typeface="Cambria Math"/>
                            </a:rPr>
                            <m:t>𝒕</m:t>
                          </m:r>
                        </m:sub>
                      </m:sSub>
                      <m:r>
                        <a:rPr lang="cs-CZ" sz="2400" b="1" i="1" smtClean="0">
                          <a:solidFill>
                            <a:srgbClr val="FF0000"/>
                          </a:solidFill>
                          <a:latin typeface="Cambria Math"/>
                        </a:rPr>
                        <m:t>=</m:t>
                      </m:r>
                      <m:r>
                        <a:rPr lang="cs-CZ" sz="2400" b="1" i="1" smtClean="0">
                          <a:solidFill>
                            <a:srgbClr val="FF0000"/>
                          </a:solidFill>
                          <a:latin typeface="Cambria Math"/>
                        </a:rPr>
                        <m:t>𝒎</m:t>
                      </m:r>
                      <m:r>
                        <a:rPr lang="cs-CZ" sz="2400" b="1" i="1" smtClean="0">
                          <a:solidFill>
                            <a:srgbClr val="FF0000"/>
                          </a:solidFill>
                          <a:latin typeface="Cambria Math"/>
                          <a:ea typeface="Cambria Math"/>
                        </a:rPr>
                        <m:t>∙</m:t>
                      </m:r>
                      <m:sSub>
                        <m:sSubPr>
                          <m:ctrlPr>
                            <a:rPr lang="cs-CZ" sz="2400" b="1" i="1" smtClean="0">
                              <a:solidFill>
                                <a:srgbClr val="FF0000"/>
                              </a:solidFill>
                              <a:latin typeface="Cambria Math" panose="02040503050406030204" pitchFamily="18" charset="0"/>
                              <a:ea typeface="Cambria Math"/>
                            </a:rPr>
                          </m:ctrlPr>
                        </m:sSubPr>
                        <m:e>
                          <m:r>
                            <a:rPr lang="cs-CZ" sz="2400" b="1" i="1" smtClean="0">
                              <a:solidFill>
                                <a:srgbClr val="FF0000"/>
                              </a:solidFill>
                              <a:latin typeface="Cambria Math"/>
                              <a:ea typeface="Cambria Math"/>
                            </a:rPr>
                            <m:t>𝒍</m:t>
                          </m:r>
                        </m:e>
                        <m:sub>
                          <m:r>
                            <a:rPr lang="cs-CZ" sz="2400" b="1" i="1" smtClean="0">
                              <a:solidFill>
                                <a:srgbClr val="FF0000"/>
                              </a:solidFill>
                              <a:latin typeface="Cambria Math"/>
                              <a:ea typeface="Cambria Math"/>
                            </a:rPr>
                            <m:t>𝒕</m:t>
                          </m:r>
                        </m:sub>
                      </m:sSub>
                    </m:oMath>
                  </m:oMathPara>
                </a14:m>
                <a:endParaRPr lang="cs-CZ" sz="2400" b="1" dirty="0">
                  <a:solidFill>
                    <a:srgbClr val="FF0000"/>
                  </a:solidFill>
                </a:endParaRPr>
              </a:p>
            </p:txBody>
          </p:sp>
        </mc:Choice>
        <mc:Fallback xmlns="">
          <p:sp>
            <p:nvSpPr>
              <p:cNvPr id="5" name="TextovéPole 4"/>
              <p:cNvSpPr txBox="1">
                <a:spLocks noRot="1" noChangeAspect="1" noMove="1" noResize="1" noEditPoints="1" noAdjustHandles="1" noChangeArrowheads="1" noChangeShapeType="1" noTextEdit="1"/>
              </p:cNvSpPr>
              <p:nvPr/>
            </p:nvSpPr>
            <p:spPr>
              <a:xfrm>
                <a:off x="6300192" y="3356992"/>
                <a:ext cx="1654492" cy="461665"/>
              </a:xfrm>
              <a:prstGeom prst="rect">
                <a:avLst/>
              </a:prstGeom>
              <a:blipFill rotWithShape="1">
                <a:blip r:embed="rId2"/>
                <a:stretch>
                  <a:fillRect b="-1333"/>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6" name="TextovéPole 5"/>
              <p:cNvSpPr txBox="1"/>
              <p:nvPr/>
            </p:nvSpPr>
            <p:spPr>
              <a:xfrm>
                <a:off x="0" y="4435371"/>
                <a:ext cx="5004048" cy="1077218"/>
              </a:xfrm>
              <a:prstGeom prst="rect">
                <a:avLst/>
              </a:prstGeom>
              <a:noFill/>
            </p:spPr>
            <p:txBody>
              <a:bodyPr wrap="square" rtlCol="0">
                <a:spAutoFit/>
              </a:bodyPr>
              <a:lstStyle/>
              <a:p>
                <a:pPr>
                  <a:spcAft>
                    <a:spcPts val="600"/>
                  </a:spcAft>
                </a:pPr>
                <a14:m>
                  <m:oMath xmlns:m="http://schemas.openxmlformats.org/officeDocument/2006/math">
                    <m:r>
                      <a:rPr lang="cs-CZ" b="1" i="1">
                        <a:solidFill>
                          <a:srgbClr val="FF0000"/>
                        </a:solidFill>
                        <a:latin typeface="Cambria Math"/>
                      </a:rPr>
                      <m:t>𝒎</m:t>
                    </m:r>
                  </m:oMath>
                </a14:m>
                <a:r>
                  <a:rPr lang="cs-CZ" dirty="0" smtClean="0"/>
                  <a:t> – hmotnost látky</a:t>
                </a:r>
              </a:p>
              <a:p>
                <a:pPr>
                  <a:spcAft>
                    <a:spcPts val="600"/>
                  </a:spcAft>
                </a:pPr>
                <a14:m>
                  <m:oMath xmlns:m="http://schemas.openxmlformats.org/officeDocument/2006/math">
                    <m:sSub>
                      <m:sSubPr>
                        <m:ctrlPr>
                          <a:rPr lang="cs-CZ" b="1" i="1">
                            <a:solidFill>
                              <a:srgbClr val="FF0000"/>
                            </a:solidFill>
                            <a:latin typeface="Cambria Math" panose="02040503050406030204" pitchFamily="18" charset="0"/>
                            <a:ea typeface="Cambria Math"/>
                          </a:rPr>
                        </m:ctrlPr>
                      </m:sSubPr>
                      <m:e>
                        <m:r>
                          <a:rPr lang="cs-CZ" b="1" i="1">
                            <a:solidFill>
                              <a:srgbClr val="FF0000"/>
                            </a:solidFill>
                            <a:latin typeface="Cambria Math"/>
                            <a:ea typeface="Cambria Math"/>
                          </a:rPr>
                          <m:t>𝒍</m:t>
                        </m:r>
                      </m:e>
                      <m:sub>
                        <m:r>
                          <a:rPr lang="cs-CZ" b="1" i="1">
                            <a:solidFill>
                              <a:srgbClr val="FF0000"/>
                            </a:solidFill>
                            <a:latin typeface="Cambria Math"/>
                            <a:ea typeface="Cambria Math"/>
                          </a:rPr>
                          <m:t>𝒕</m:t>
                        </m:r>
                      </m:sub>
                    </m:sSub>
                  </m:oMath>
                </a14:m>
                <a:r>
                  <a:rPr lang="cs-CZ" dirty="0" smtClean="0"/>
                  <a:t> – </a:t>
                </a:r>
                <a:r>
                  <a:rPr lang="cs-CZ" b="1" dirty="0" smtClean="0">
                    <a:solidFill>
                      <a:srgbClr val="FF0000"/>
                    </a:solidFill>
                  </a:rPr>
                  <a:t>měrné skupenské teplo tání</a:t>
                </a:r>
                <a:r>
                  <a:rPr lang="cs-CZ" dirty="0" smtClean="0"/>
                  <a:t>	</a:t>
                </a:r>
                <a:r>
                  <a:rPr lang="en-US" dirty="0"/>
                  <a:t> </a:t>
                </a:r>
                <a:r>
                  <a:rPr lang="en-US" dirty="0" smtClean="0"/>
                  <a:t>[</a:t>
                </a:r>
                <a:r>
                  <a:rPr lang="cs-CZ" i="1" dirty="0" err="1" smtClean="0">
                    <a:latin typeface="Times New Roman CE" panose="02020603050405020304" pitchFamily="18" charset="0"/>
                    <a:cs typeface="Times New Roman CE" panose="02020603050405020304" pitchFamily="18" charset="0"/>
                  </a:rPr>
                  <a:t>l</a:t>
                </a:r>
                <a:r>
                  <a:rPr lang="cs-CZ" baseline="-25000" dirty="0" err="1" smtClean="0">
                    <a:latin typeface="Times New Roman CE" panose="02020603050405020304" pitchFamily="18" charset="0"/>
                    <a:cs typeface="Times New Roman CE" panose="02020603050405020304" pitchFamily="18" charset="0"/>
                  </a:rPr>
                  <a:t>t</a:t>
                </a:r>
                <a:r>
                  <a:rPr lang="en-US" dirty="0"/>
                  <a:t>]</a:t>
                </a:r>
                <a:r>
                  <a:rPr lang="cs-CZ" dirty="0"/>
                  <a:t> = </a:t>
                </a:r>
                <a:r>
                  <a:rPr lang="cs-CZ" dirty="0" smtClean="0"/>
                  <a:t>J ∙ kg</a:t>
                </a:r>
                <a:r>
                  <a:rPr lang="cs-CZ" baseline="30000" dirty="0" smtClean="0"/>
                  <a:t>−1</a:t>
                </a:r>
              </a:p>
              <a:p>
                <a:pPr>
                  <a:spcAft>
                    <a:spcPts val="600"/>
                  </a:spcAft>
                </a:pPr>
                <a14:m>
                  <m:oMath xmlns:m="http://schemas.openxmlformats.org/officeDocument/2006/math">
                    <m:sSub>
                      <m:sSubPr>
                        <m:ctrlPr>
                          <a:rPr lang="cs-CZ" b="1" i="1">
                            <a:solidFill>
                              <a:srgbClr val="FF0000"/>
                            </a:solidFill>
                            <a:latin typeface="Cambria Math" panose="02040503050406030204" pitchFamily="18" charset="0"/>
                            <a:ea typeface="Cambria Math"/>
                          </a:rPr>
                        </m:ctrlPr>
                      </m:sSubPr>
                      <m:e>
                        <m:r>
                          <a:rPr lang="cs-CZ" b="1" i="1">
                            <a:solidFill>
                              <a:srgbClr val="FF0000"/>
                            </a:solidFill>
                            <a:latin typeface="Cambria Math"/>
                            <a:ea typeface="Cambria Math"/>
                          </a:rPr>
                          <m:t>𝒍</m:t>
                        </m:r>
                      </m:e>
                      <m:sub>
                        <m:r>
                          <a:rPr lang="cs-CZ" b="1" i="1">
                            <a:solidFill>
                              <a:srgbClr val="FF0000"/>
                            </a:solidFill>
                            <a:latin typeface="Cambria Math"/>
                            <a:ea typeface="Cambria Math"/>
                          </a:rPr>
                          <m:t>𝒕</m:t>
                        </m:r>
                      </m:sub>
                    </m:sSub>
                  </m:oMath>
                </a14:m>
                <a:r>
                  <a:rPr lang="cs-CZ" b="1" dirty="0" smtClean="0">
                    <a:solidFill>
                      <a:srgbClr val="FF0000"/>
                    </a:solidFill>
                  </a:rPr>
                  <a:t>(led) = 334 </a:t>
                </a:r>
                <a:r>
                  <a:rPr lang="cs-CZ" b="1" dirty="0" err="1" smtClean="0">
                    <a:solidFill>
                      <a:srgbClr val="FF0000"/>
                    </a:solidFill>
                  </a:rPr>
                  <a:t>kJ</a:t>
                </a:r>
                <a:r>
                  <a:rPr lang="cs-CZ" b="1" dirty="0" smtClean="0">
                    <a:solidFill>
                      <a:srgbClr val="FF0000"/>
                    </a:solidFill>
                  </a:rPr>
                  <a:t>/kg</a:t>
                </a:r>
                <a:endParaRPr lang="cs-CZ" b="1" dirty="0">
                  <a:solidFill>
                    <a:srgbClr val="FF0000"/>
                  </a:solidFill>
                </a:endParaRPr>
              </a:p>
            </p:txBody>
          </p:sp>
        </mc:Choice>
        <mc:Fallback xmlns="">
          <p:sp>
            <p:nvSpPr>
              <p:cNvPr id="6" name="TextovéPole 5"/>
              <p:cNvSpPr txBox="1">
                <a:spLocks noRot="1" noChangeAspect="1" noMove="1" noResize="1" noEditPoints="1" noAdjustHandles="1" noChangeArrowheads="1" noChangeShapeType="1" noTextEdit="1"/>
              </p:cNvSpPr>
              <p:nvPr/>
            </p:nvSpPr>
            <p:spPr>
              <a:xfrm>
                <a:off x="0" y="4435371"/>
                <a:ext cx="5004048" cy="1077218"/>
              </a:xfrm>
              <a:prstGeom prst="rect">
                <a:avLst/>
              </a:prstGeom>
              <a:blipFill rotWithShape="1">
                <a:blip r:embed="rId3"/>
                <a:stretch>
                  <a:fillRect t="-2841" b="-8523"/>
                </a:stretch>
              </a:blipFill>
            </p:spPr>
            <p:txBody>
              <a:bodyPr/>
              <a:lstStyle/>
              <a:p>
                <a:r>
                  <a:rPr lang="cs-CZ">
                    <a:noFill/>
                  </a:rPr>
                  <a:t> </a:t>
                </a:r>
              </a:p>
            </p:txBody>
          </p:sp>
        </mc:Fallback>
      </mc:AlternateContent>
      <p:sp>
        <p:nvSpPr>
          <p:cNvPr id="7" name="TextovéPole 6"/>
          <p:cNvSpPr txBox="1"/>
          <p:nvPr/>
        </p:nvSpPr>
        <p:spPr>
          <a:xfrm>
            <a:off x="0" y="3789040"/>
            <a:ext cx="9144000" cy="646331"/>
          </a:xfrm>
          <a:prstGeom prst="rect">
            <a:avLst/>
          </a:prstGeom>
          <a:noFill/>
        </p:spPr>
        <p:txBody>
          <a:bodyPr wrap="square" rtlCol="0">
            <a:spAutoFit/>
          </a:bodyPr>
          <a:lstStyle/>
          <a:p>
            <a:pPr marL="285750" indent="-285750">
              <a:buFont typeface="Wingdings" panose="05000000000000000000" pitchFamily="2" charset="2"/>
              <a:buChar char="§"/>
            </a:pPr>
            <a:r>
              <a:rPr lang="cs-CZ" dirty="0"/>
              <a:t>teplo potřebné k tomu, aby se pevná látka přeměnila na kapalinu o téže </a:t>
            </a:r>
            <a:r>
              <a:rPr lang="cs-CZ" dirty="0" smtClean="0"/>
              <a:t>teplotě</a:t>
            </a:r>
          </a:p>
          <a:p>
            <a:pPr marL="285750" indent="-285750">
              <a:buFont typeface="Wingdings" panose="05000000000000000000" pitchFamily="2" charset="2"/>
              <a:buChar char="§"/>
            </a:pPr>
            <a:r>
              <a:rPr lang="cs-CZ" dirty="0" smtClean="0"/>
              <a:t>zvyšuje </a:t>
            </a:r>
            <a:r>
              <a:rPr lang="cs-CZ" dirty="0"/>
              <a:t>se potenciální energie částic, kinetická </a:t>
            </a:r>
            <a:r>
              <a:rPr lang="cs-CZ" dirty="0" smtClean="0"/>
              <a:t>ne</a:t>
            </a:r>
            <a:endParaRPr lang="cs-CZ" dirty="0"/>
          </a:p>
        </p:txBody>
      </p:sp>
      <p:grpSp>
        <p:nvGrpSpPr>
          <p:cNvPr id="12" name="Skupina 11"/>
          <p:cNvGrpSpPr/>
          <p:nvPr/>
        </p:nvGrpSpPr>
        <p:grpSpPr>
          <a:xfrm>
            <a:off x="-16550" y="5589240"/>
            <a:ext cx="9156612" cy="1052736"/>
            <a:chOff x="-16550" y="5805264"/>
            <a:chExt cx="9156612" cy="1052736"/>
          </a:xfrm>
        </p:grpSpPr>
        <p:sp>
          <p:nvSpPr>
            <p:cNvPr id="18" name="Obdélník 17"/>
            <p:cNvSpPr/>
            <p:nvPr/>
          </p:nvSpPr>
          <p:spPr>
            <a:xfrm>
              <a:off x="-16550" y="5805264"/>
              <a:ext cx="9156612" cy="461665"/>
            </a:xfrm>
            <a:prstGeom prst="rect">
              <a:avLst/>
            </a:prstGeom>
          </p:spPr>
          <p:txBody>
            <a:bodyPr wrap="square">
              <a:spAutoFit/>
            </a:bodyPr>
            <a:lstStyle/>
            <a:p>
              <a:r>
                <a:rPr lang="cs-CZ" sz="2400" b="1" dirty="0" smtClean="0">
                  <a:solidFill>
                    <a:srgbClr val="00B0F0"/>
                  </a:solidFill>
                </a:rPr>
                <a:t>Amorfní látky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9" name="TextovéPole 18"/>
            <p:cNvSpPr txBox="1"/>
            <p:nvPr/>
          </p:nvSpPr>
          <p:spPr>
            <a:xfrm>
              <a:off x="-10244" y="6211669"/>
              <a:ext cx="9144000" cy="646331"/>
            </a:xfrm>
            <a:prstGeom prst="rect">
              <a:avLst/>
            </a:prstGeom>
            <a:noFill/>
          </p:spPr>
          <p:txBody>
            <a:bodyPr wrap="square" rtlCol="0">
              <a:spAutoFit/>
            </a:bodyPr>
            <a:lstStyle/>
            <a:p>
              <a:pPr marL="285750" indent="-285750">
                <a:buFont typeface="Wingdings" panose="05000000000000000000" pitchFamily="2" charset="2"/>
                <a:buChar char="§"/>
              </a:pPr>
              <a:r>
                <a:rPr lang="cs-CZ" dirty="0"/>
                <a:t>t</a:t>
              </a:r>
              <a:r>
                <a:rPr lang="cs-CZ" dirty="0" smtClean="0"/>
                <a:t>ají postupně, nemají pevně danou teplotu tání</a:t>
              </a:r>
            </a:p>
            <a:p>
              <a:pPr marL="285750" indent="-285750">
                <a:buFont typeface="Wingdings" panose="05000000000000000000" pitchFamily="2" charset="2"/>
                <a:buChar char="§"/>
              </a:pPr>
              <a:r>
                <a:rPr lang="cs-CZ" dirty="0" smtClean="0"/>
                <a:t>Př.: </a:t>
              </a:r>
              <a:r>
                <a:rPr lang="cs-CZ" dirty="0"/>
                <a:t>v</a:t>
              </a:r>
              <a:r>
                <a:rPr lang="cs-CZ" dirty="0" smtClean="0"/>
                <a:t>osk, sklo, asfalt, pryskyřice</a:t>
              </a:r>
              <a:endParaRPr lang="cs-CZ" dirty="0"/>
            </a:p>
          </p:txBody>
        </p:sp>
      </p:gr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4435371"/>
            <a:ext cx="4054842" cy="2089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48270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4</a:t>
            </a:r>
            <a:r>
              <a:rPr lang="cs-CZ" sz="4000" dirty="0" smtClean="0"/>
              <a:t>. Změny skupenství</a:t>
            </a:r>
            <a:endParaRPr lang="cs-CZ" sz="4000" dirty="0"/>
          </a:p>
        </p:txBody>
      </p:sp>
      <p:sp>
        <p:nvSpPr>
          <p:cNvPr id="17" name="Obdélník 16"/>
          <p:cNvSpPr/>
          <p:nvPr/>
        </p:nvSpPr>
        <p:spPr>
          <a:xfrm>
            <a:off x="0" y="1472343"/>
            <a:ext cx="9156612" cy="461665"/>
          </a:xfrm>
          <a:prstGeom prst="rect">
            <a:avLst/>
          </a:prstGeom>
        </p:spPr>
        <p:txBody>
          <a:bodyPr wrap="square">
            <a:spAutoFit/>
          </a:bodyPr>
          <a:lstStyle/>
          <a:p>
            <a:r>
              <a:rPr lang="cs-CZ" sz="2400" b="1" dirty="0" smtClean="0">
                <a:solidFill>
                  <a:srgbClr val="00B0F0"/>
                </a:solidFill>
              </a:rPr>
              <a:t>Tuhnutí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4.2 Tání a tuhnutí</a:t>
            </a:r>
            <a:endParaRPr lang="cs-CZ" sz="2800" dirty="0">
              <a:solidFill>
                <a:srgbClr val="FF0000"/>
              </a:solidFill>
            </a:endParaRPr>
          </a:p>
        </p:txBody>
      </p:sp>
      <p:sp>
        <p:nvSpPr>
          <p:cNvPr id="4" name="TextovéPole 3"/>
          <p:cNvSpPr txBox="1"/>
          <p:nvPr/>
        </p:nvSpPr>
        <p:spPr>
          <a:xfrm>
            <a:off x="0" y="1869792"/>
            <a:ext cx="9144000" cy="1631216"/>
          </a:xfrm>
          <a:prstGeom prst="rect">
            <a:avLst/>
          </a:prstGeom>
          <a:noFill/>
        </p:spPr>
        <p:txBody>
          <a:bodyPr wrap="square" rtlCol="0">
            <a:spAutoFit/>
          </a:bodyPr>
          <a:lstStyle/>
          <a:p>
            <a:pPr marL="0" lvl="1" indent="-285750">
              <a:spcAft>
                <a:spcPts val="600"/>
              </a:spcAft>
              <a:buFont typeface="Wingdings" panose="05000000000000000000" pitchFamily="2" charset="2"/>
              <a:buChar char="§"/>
            </a:pPr>
            <a:r>
              <a:rPr lang="cs-CZ" dirty="0" smtClean="0"/>
              <a:t>odebíráme </a:t>
            </a:r>
            <a:r>
              <a:rPr lang="cs-CZ" dirty="0"/>
              <a:t>teplo </a:t>
            </a:r>
            <a:r>
              <a:rPr lang="cs-CZ" dirty="0" smtClean="0"/>
              <a:t>kapalině </a:t>
            </a:r>
            <a:r>
              <a:rPr lang="cs-CZ" b="1" dirty="0">
                <a:solidFill>
                  <a:srgbClr val="FF0000"/>
                </a:solidFill>
                <a:sym typeface="Symbol"/>
              </a:rPr>
              <a:t></a:t>
            </a:r>
            <a:r>
              <a:rPr lang="cs-CZ" dirty="0" smtClean="0"/>
              <a:t> snižuje </a:t>
            </a:r>
            <a:r>
              <a:rPr lang="cs-CZ" dirty="0"/>
              <a:t>se </a:t>
            </a:r>
            <a:r>
              <a:rPr lang="cs-CZ" dirty="0" err="1"/>
              <a:t>E</a:t>
            </a:r>
            <a:r>
              <a:rPr lang="cs-CZ" baseline="-25000" dirty="0" err="1"/>
              <a:t>k</a:t>
            </a:r>
            <a:r>
              <a:rPr lang="cs-CZ" dirty="0"/>
              <a:t> částic </a:t>
            </a:r>
            <a:r>
              <a:rPr lang="cs-CZ" b="1" dirty="0">
                <a:solidFill>
                  <a:srgbClr val="FF0000"/>
                </a:solidFill>
                <a:sym typeface="Symbol"/>
              </a:rPr>
              <a:t></a:t>
            </a:r>
            <a:r>
              <a:rPr lang="cs-CZ" dirty="0" smtClean="0"/>
              <a:t> </a:t>
            </a:r>
            <a:r>
              <a:rPr lang="cs-CZ" dirty="0"/>
              <a:t>až do teploty </a:t>
            </a:r>
            <a:r>
              <a:rPr lang="cs-CZ" dirty="0" smtClean="0"/>
              <a:t>tuhnutí</a:t>
            </a:r>
            <a:endParaRPr lang="cs-CZ" dirty="0"/>
          </a:p>
          <a:p>
            <a:pPr marL="0" lvl="1" indent="-285750">
              <a:spcAft>
                <a:spcPts val="600"/>
              </a:spcAft>
              <a:buFont typeface="Wingdings" panose="05000000000000000000" pitchFamily="2" charset="2"/>
              <a:buChar char="§"/>
            </a:pPr>
            <a:r>
              <a:rPr lang="cs-CZ" dirty="0"/>
              <a:t>z</a:t>
            </a:r>
            <a:r>
              <a:rPr lang="cs-CZ" dirty="0" smtClean="0"/>
              <a:t>ačíná se tvořit krystalová mřížka - </a:t>
            </a:r>
            <a:r>
              <a:rPr lang="cs-CZ" dirty="0"/>
              <a:t>při teplotě tuhnutí vznikají  v kapalině krystalizační jádra, která </a:t>
            </a:r>
            <a:r>
              <a:rPr lang="cs-CZ" dirty="0" smtClean="0"/>
              <a:t>jsou základem pro krystalovou mřížku</a:t>
            </a:r>
            <a:endParaRPr lang="cs-CZ" dirty="0"/>
          </a:p>
          <a:p>
            <a:pPr marL="0" lvl="1" indent="-285750">
              <a:spcAft>
                <a:spcPts val="600"/>
              </a:spcAft>
              <a:buFont typeface="Wingdings" panose="05000000000000000000" pitchFamily="2" charset="2"/>
              <a:buChar char="§"/>
            </a:pPr>
            <a:r>
              <a:rPr lang="cs-CZ" b="1" dirty="0" smtClean="0">
                <a:solidFill>
                  <a:srgbClr val="FF0000"/>
                </a:solidFill>
              </a:rPr>
              <a:t>při </a:t>
            </a:r>
            <a:r>
              <a:rPr lang="cs-CZ" b="1" dirty="0">
                <a:solidFill>
                  <a:srgbClr val="FF0000"/>
                </a:solidFill>
              </a:rPr>
              <a:t>teplotě </a:t>
            </a:r>
            <a:r>
              <a:rPr lang="cs-CZ" b="1" dirty="0" smtClean="0">
                <a:solidFill>
                  <a:srgbClr val="FF0000"/>
                </a:solidFill>
              </a:rPr>
              <a:t>tuhnutí </a:t>
            </a:r>
            <a:r>
              <a:rPr lang="cs-CZ" b="1" dirty="0">
                <a:solidFill>
                  <a:srgbClr val="FF0000"/>
                </a:solidFill>
              </a:rPr>
              <a:t>vzniká </a:t>
            </a:r>
            <a:r>
              <a:rPr lang="cs-CZ" b="1" dirty="0" smtClean="0">
                <a:solidFill>
                  <a:srgbClr val="FF0000"/>
                </a:solidFill>
              </a:rPr>
              <a:t>pevná látka </a:t>
            </a:r>
            <a:r>
              <a:rPr lang="cs-CZ" b="1" dirty="0">
                <a:solidFill>
                  <a:srgbClr val="FF0000"/>
                </a:solidFill>
              </a:rPr>
              <a:t>o stejné teplotě jako má </a:t>
            </a:r>
            <a:r>
              <a:rPr lang="cs-CZ" b="1" dirty="0" smtClean="0">
                <a:solidFill>
                  <a:srgbClr val="FF0000"/>
                </a:solidFill>
              </a:rPr>
              <a:t>kapalina </a:t>
            </a:r>
            <a:r>
              <a:rPr lang="cs-CZ" dirty="0"/>
              <a:t>a to do </a:t>
            </a:r>
            <a:r>
              <a:rPr lang="cs-CZ" dirty="0" smtClean="0"/>
              <a:t>té doby, </a:t>
            </a:r>
            <a:r>
              <a:rPr lang="cs-CZ" dirty="0"/>
              <a:t>až se celá </a:t>
            </a:r>
            <a:r>
              <a:rPr lang="cs-CZ" dirty="0" smtClean="0"/>
              <a:t>kapalina </a:t>
            </a:r>
            <a:r>
              <a:rPr lang="cs-CZ" dirty="0"/>
              <a:t>přemění na </a:t>
            </a:r>
            <a:r>
              <a:rPr lang="cs-CZ" dirty="0" smtClean="0"/>
              <a:t>pevnou látku (teplota se nemění)</a:t>
            </a:r>
            <a:endParaRPr lang="cs-CZ" dirty="0"/>
          </a:p>
        </p:txBody>
      </p:sp>
      <mc:AlternateContent xmlns:mc="http://schemas.openxmlformats.org/markup-compatibility/2006" xmlns:a14="http://schemas.microsoft.com/office/drawing/2010/main">
        <mc:Choice Requires="a14">
          <p:sp>
            <p:nvSpPr>
              <p:cNvPr id="6" name="TextovéPole 5"/>
              <p:cNvSpPr txBox="1"/>
              <p:nvPr/>
            </p:nvSpPr>
            <p:spPr>
              <a:xfrm>
                <a:off x="0" y="4435371"/>
                <a:ext cx="5004048" cy="1077218"/>
              </a:xfrm>
              <a:prstGeom prst="rect">
                <a:avLst/>
              </a:prstGeom>
              <a:noFill/>
            </p:spPr>
            <p:txBody>
              <a:bodyPr wrap="square" rtlCol="0">
                <a:spAutoFit/>
              </a:bodyPr>
              <a:lstStyle/>
              <a:p>
                <a:pPr>
                  <a:spcAft>
                    <a:spcPts val="600"/>
                  </a:spcAft>
                </a:pPr>
                <a14:m>
                  <m:oMath xmlns:m="http://schemas.openxmlformats.org/officeDocument/2006/math">
                    <m:r>
                      <a:rPr lang="cs-CZ" b="1" i="1">
                        <a:solidFill>
                          <a:srgbClr val="FF0000"/>
                        </a:solidFill>
                        <a:latin typeface="Cambria Math"/>
                      </a:rPr>
                      <m:t>𝒎</m:t>
                    </m:r>
                  </m:oMath>
                </a14:m>
                <a:r>
                  <a:rPr lang="cs-CZ" dirty="0" smtClean="0"/>
                  <a:t> – hmotnost látky</a:t>
                </a:r>
              </a:p>
              <a:p>
                <a:pPr>
                  <a:spcAft>
                    <a:spcPts val="600"/>
                  </a:spcAft>
                </a:pPr>
                <a14:m>
                  <m:oMath xmlns:m="http://schemas.openxmlformats.org/officeDocument/2006/math">
                    <m:sSub>
                      <m:sSubPr>
                        <m:ctrlPr>
                          <a:rPr lang="cs-CZ" b="1" i="1">
                            <a:solidFill>
                              <a:srgbClr val="FF0000"/>
                            </a:solidFill>
                            <a:latin typeface="Cambria Math" panose="02040503050406030204" pitchFamily="18" charset="0"/>
                            <a:ea typeface="Cambria Math"/>
                          </a:rPr>
                        </m:ctrlPr>
                      </m:sSubPr>
                      <m:e>
                        <m:r>
                          <a:rPr lang="cs-CZ" b="1" i="1">
                            <a:solidFill>
                              <a:srgbClr val="FF0000"/>
                            </a:solidFill>
                            <a:latin typeface="Cambria Math"/>
                            <a:ea typeface="Cambria Math"/>
                          </a:rPr>
                          <m:t>𝒍</m:t>
                        </m:r>
                      </m:e>
                      <m:sub>
                        <m:r>
                          <a:rPr lang="cs-CZ" b="1" i="1">
                            <a:solidFill>
                              <a:srgbClr val="FF0000"/>
                            </a:solidFill>
                            <a:latin typeface="Cambria Math"/>
                            <a:ea typeface="Cambria Math"/>
                          </a:rPr>
                          <m:t>𝒕</m:t>
                        </m:r>
                      </m:sub>
                    </m:sSub>
                  </m:oMath>
                </a14:m>
                <a:r>
                  <a:rPr lang="cs-CZ" dirty="0" smtClean="0"/>
                  <a:t> – </a:t>
                </a:r>
                <a:r>
                  <a:rPr lang="cs-CZ" b="1" dirty="0" smtClean="0">
                    <a:solidFill>
                      <a:srgbClr val="FF0000"/>
                    </a:solidFill>
                  </a:rPr>
                  <a:t>měrné skupenské teplo tuhnutí</a:t>
                </a:r>
                <a:r>
                  <a:rPr lang="cs-CZ" dirty="0" smtClean="0"/>
                  <a:t>	</a:t>
                </a:r>
                <a:endParaRPr lang="cs-CZ" baseline="30000" dirty="0" smtClean="0"/>
              </a:p>
              <a:p>
                <a:pPr>
                  <a:spcAft>
                    <a:spcPts val="600"/>
                  </a:spcAft>
                </a:pPr>
                <a14:m>
                  <m:oMath xmlns:m="http://schemas.openxmlformats.org/officeDocument/2006/math">
                    <m:sSub>
                      <m:sSubPr>
                        <m:ctrlPr>
                          <a:rPr lang="cs-CZ" b="1" i="1">
                            <a:solidFill>
                              <a:srgbClr val="FF0000"/>
                            </a:solidFill>
                            <a:latin typeface="Cambria Math" panose="02040503050406030204" pitchFamily="18" charset="0"/>
                            <a:ea typeface="Cambria Math"/>
                          </a:rPr>
                        </m:ctrlPr>
                      </m:sSubPr>
                      <m:e>
                        <m:r>
                          <a:rPr lang="cs-CZ" b="1" i="1">
                            <a:solidFill>
                              <a:srgbClr val="FF0000"/>
                            </a:solidFill>
                            <a:latin typeface="Cambria Math"/>
                            <a:ea typeface="Cambria Math"/>
                          </a:rPr>
                          <m:t>𝒍</m:t>
                        </m:r>
                      </m:e>
                      <m:sub>
                        <m:r>
                          <a:rPr lang="cs-CZ" b="1" i="1">
                            <a:solidFill>
                              <a:srgbClr val="FF0000"/>
                            </a:solidFill>
                            <a:latin typeface="Cambria Math"/>
                            <a:ea typeface="Cambria Math"/>
                          </a:rPr>
                          <m:t>𝒕</m:t>
                        </m:r>
                      </m:sub>
                    </m:sSub>
                  </m:oMath>
                </a14:m>
                <a:r>
                  <a:rPr lang="cs-CZ" b="1" dirty="0" smtClean="0">
                    <a:solidFill>
                      <a:srgbClr val="FF0000"/>
                    </a:solidFill>
                  </a:rPr>
                  <a:t>(led) = 334 </a:t>
                </a:r>
                <a:r>
                  <a:rPr lang="cs-CZ" b="1" dirty="0" err="1" smtClean="0">
                    <a:solidFill>
                      <a:srgbClr val="FF0000"/>
                    </a:solidFill>
                  </a:rPr>
                  <a:t>kJ</a:t>
                </a:r>
                <a:r>
                  <a:rPr lang="cs-CZ" b="1" dirty="0" smtClean="0">
                    <a:solidFill>
                      <a:srgbClr val="FF0000"/>
                    </a:solidFill>
                  </a:rPr>
                  <a:t>/kg</a:t>
                </a:r>
                <a:endParaRPr lang="cs-CZ" b="1" dirty="0">
                  <a:solidFill>
                    <a:srgbClr val="FF0000"/>
                  </a:solidFill>
                </a:endParaRPr>
              </a:p>
            </p:txBody>
          </p:sp>
        </mc:Choice>
        <mc:Fallback xmlns="">
          <p:sp>
            <p:nvSpPr>
              <p:cNvPr id="6" name="TextovéPole 5"/>
              <p:cNvSpPr txBox="1">
                <a:spLocks noRot="1" noChangeAspect="1" noMove="1" noResize="1" noEditPoints="1" noAdjustHandles="1" noChangeArrowheads="1" noChangeShapeType="1" noTextEdit="1"/>
              </p:cNvSpPr>
              <p:nvPr/>
            </p:nvSpPr>
            <p:spPr>
              <a:xfrm>
                <a:off x="0" y="4435371"/>
                <a:ext cx="5004048" cy="1077218"/>
              </a:xfrm>
              <a:prstGeom prst="rect">
                <a:avLst/>
              </a:prstGeom>
              <a:blipFill rotWithShape="1">
                <a:blip r:embed="rId3"/>
                <a:stretch>
                  <a:fillRect t="-2841" b="-8523"/>
                </a:stretch>
              </a:blipFill>
            </p:spPr>
            <p:txBody>
              <a:bodyPr/>
              <a:lstStyle/>
              <a:p>
                <a:r>
                  <a:rPr lang="cs-CZ">
                    <a:noFill/>
                  </a:rPr>
                  <a:t> </a:t>
                </a:r>
              </a:p>
            </p:txBody>
          </p:sp>
        </mc:Fallback>
      </mc:AlternateContent>
      <p:grpSp>
        <p:nvGrpSpPr>
          <p:cNvPr id="3" name="Skupina 2"/>
          <p:cNvGrpSpPr/>
          <p:nvPr/>
        </p:nvGrpSpPr>
        <p:grpSpPr>
          <a:xfrm>
            <a:off x="0" y="3563724"/>
            <a:ext cx="9156612" cy="801380"/>
            <a:chOff x="0" y="3356992"/>
            <a:chExt cx="9156612" cy="801380"/>
          </a:xfrm>
        </p:grpSpPr>
        <mc:AlternateContent xmlns:mc="http://schemas.openxmlformats.org/markup-compatibility/2006" xmlns:a14="http://schemas.microsoft.com/office/drawing/2010/main">
          <mc:Choice Requires="a14">
            <p:sp>
              <p:nvSpPr>
                <p:cNvPr id="5" name="TextovéPole 4"/>
                <p:cNvSpPr txBox="1"/>
                <p:nvPr/>
              </p:nvSpPr>
              <p:spPr>
                <a:xfrm>
                  <a:off x="6589916" y="3356992"/>
                  <a:ext cx="1654492" cy="461665"/>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cs-CZ" sz="2400" b="1" i="1" smtClean="0">
                                <a:solidFill>
                                  <a:srgbClr val="FF0000"/>
                                </a:solidFill>
                                <a:latin typeface="Cambria Math" panose="02040503050406030204" pitchFamily="18" charset="0"/>
                              </a:rPr>
                            </m:ctrlPr>
                          </m:sSubPr>
                          <m:e>
                            <m:r>
                              <a:rPr lang="cs-CZ" sz="2400" b="1" i="1" smtClean="0">
                                <a:solidFill>
                                  <a:srgbClr val="FF0000"/>
                                </a:solidFill>
                                <a:latin typeface="Cambria Math"/>
                              </a:rPr>
                              <m:t>𝑳</m:t>
                            </m:r>
                          </m:e>
                          <m:sub>
                            <m:r>
                              <a:rPr lang="cs-CZ" sz="2400" b="1" i="1" smtClean="0">
                                <a:solidFill>
                                  <a:srgbClr val="FF0000"/>
                                </a:solidFill>
                                <a:latin typeface="Cambria Math"/>
                              </a:rPr>
                              <m:t>𝒕</m:t>
                            </m:r>
                          </m:sub>
                        </m:sSub>
                        <m:r>
                          <a:rPr lang="cs-CZ" sz="2400" b="1" i="1" smtClean="0">
                            <a:solidFill>
                              <a:srgbClr val="FF0000"/>
                            </a:solidFill>
                            <a:latin typeface="Cambria Math"/>
                          </a:rPr>
                          <m:t>=</m:t>
                        </m:r>
                        <m:r>
                          <a:rPr lang="cs-CZ" sz="2400" b="1" i="1" smtClean="0">
                            <a:solidFill>
                              <a:srgbClr val="FF0000"/>
                            </a:solidFill>
                            <a:latin typeface="Cambria Math"/>
                          </a:rPr>
                          <m:t>𝒎</m:t>
                        </m:r>
                        <m:r>
                          <a:rPr lang="cs-CZ" sz="2400" b="1" i="1" smtClean="0">
                            <a:solidFill>
                              <a:srgbClr val="FF0000"/>
                            </a:solidFill>
                            <a:latin typeface="Cambria Math"/>
                            <a:ea typeface="Cambria Math"/>
                          </a:rPr>
                          <m:t>∙</m:t>
                        </m:r>
                        <m:sSub>
                          <m:sSubPr>
                            <m:ctrlPr>
                              <a:rPr lang="cs-CZ" sz="2400" b="1" i="1" smtClean="0">
                                <a:solidFill>
                                  <a:srgbClr val="FF0000"/>
                                </a:solidFill>
                                <a:latin typeface="Cambria Math" panose="02040503050406030204" pitchFamily="18" charset="0"/>
                                <a:ea typeface="Cambria Math"/>
                              </a:rPr>
                            </m:ctrlPr>
                          </m:sSubPr>
                          <m:e>
                            <m:r>
                              <a:rPr lang="cs-CZ" sz="2400" b="1" i="1" smtClean="0">
                                <a:solidFill>
                                  <a:srgbClr val="FF0000"/>
                                </a:solidFill>
                                <a:latin typeface="Cambria Math"/>
                                <a:ea typeface="Cambria Math"/>
                              </a:rPr>
                              <m:t>𝒍</m:t>
                            </m:r>
                          </m:e>
                          <m:sub>
                            <m:r>
                              <a:rPr lang="cs-CZ" sz="2400" b="1" i="1" smtClean="0">
                                <a:solidFill>
                                  <a:srgbClr val="FF0000"/>
                                </a:solidFill>
                                <a:latin typeface="Cambria Math"/>
                                <a:ea typeface="Cambria Math"/>
                              </a:rPr>
                              <m:t>𝒕</m:t>
                            </m:r>
                          </m:sub>
                        </m:sSub>
                      </m:oMath>
                    </m:oMathPara>
                  </a14:m>
                  <a:endParaRPr lang="cs-CZ" sz="2400" b="1" dirty="0">
                    <a:solidFill>
                      <a:srgbClr val="FF0000"/>
                    </a:solidFill>
                  </a:endParaRPr>
                </a:p>
              </p:txBody>
            </p:sp>
          </mc:Choice>
          <mc:Fallback xmlns="">
            <p:sp>
              <p:nvSpPr>
                <p:cNvPr id="5" name="TextovéPole 4"/>
                <p:cNvSpPr txBox="1">
                  <a:spLocks noRot="1" noChangeAspect="1" noMove="1" noResize="1" noEditPoints="1" noAdjustHandles="1" noChangeArrowheads="1" noChangeShapeType="1" noTextEdit="1"/>
                </p:cNvSpPr>
                <p:nvPr/>
              </p:nvSpPr>
              <p:spPr>
                <a:xfrm>
                  <a:off x="6589916" y="3356992"/>
                  <a:ext cx="1654492" cy="461665"/>
                </a:xfrm>
                <a:prstGeom prst="rect">
                  <a:avLst/>
                </a:prstGeom>
                <a:blipFill rotWithShape="1">
                  <a:blip r:embed="rId4"/>
                  <a:stretch>
                    <a:fillRect b="-1333"/>
                  </a:stretch>
                </a:blipFill>
              </p:spPr>
              <p:txBody>
                <a:bodyPr/>
                <a:lstStyle/>
                <a:p>
                  <a:r>
                    <a:rPr lang="cs-CZ">
                      <a:noFill/>
                    </a:rPr>
                    <a:t> </a:t>
                  </a:r>
                </a:p>
              </p:txBody>
            </p:sp>
          </mc:Fallback>
        </mc:AlternateContent>
        <p:grpSp>
          <p:nvGrpSpPr>
            <p:cNvPr id="2" name="Skupina 1"/>
            <p:cNvGrpSpPr/>
            <p:nvPr/>
          </p:nvGrpSpPr>
          <p:grpSpPr>
            <a:xfrm>
              <a:off x="0" y="3356992"/>
              <a:ext cx="9156612" cy="801380"/>
              <a:chOff x="0" y="3356992"/>
              <a:chExt cx="9156612" cy="801380"/>
            </a:xfrm>
          </p:grpSpPr>
          <p:sp>
            <p:nvSpPr>
              <p:cNvPr id="13" name="Obdélník 12"/>
              <p:cNvSpPr/>
              <p:nvPr/>
            </p:nvSpPr>
            <p:spPr>
              <a:xfrm>
                <a:off x="0" y="3356992"/>
                <a:ext cx="9156612" cy="461665"/>
              </a:xfrm>
              <a:prstGeom prst="rect">
                <a:avLst/>
              </a:prstGeom>
            </p:spPr>
            <p:txBody>
              <a:bodyPr wrap="square">
                <a:spAutoFit/>
              </a:bodyPr>
              <a:lstStyle/>
              <a:p>
                <a:r>
                  <a:rPr lang="cs-CZ" sz="2400" b="1" dirty="0" smtClean="0">
                    <a:solidFill>
                      <a:srgbClr val="FF0000"/>
                    </a:solidFill>
                  </a:rPr>
                  <a:t>Skupenské teplo tuhnutí – </a:t>
                </a:r>
                <a:r>
                  <a:rPr lang="cs-CZ" sz="2400" b="1" i="1" dirty="0" err="1" smtClean="0">
                    <a:solidFill>
                      <a:srgbClr val="FF0000"/>
                    </a:solidFill>
                    <a:latin typeface="Times New Roman CE" panose="02020603050405020304" pitchFamily="18" charset="0"/>
                    <a:cs typeface="Times New Roman CE" panose="02020603050405020304" pitchFamily="18" charset="0"/>
                  </a:rPr>
                  <a:t>L</a:t>
                </a:r>
                <a:r>
                  <a:rPr lang="cs-CZ" sz="2400" b="1" baseline="-25000" dirty="0" err="1" smtClean="0">
                    <a:solidFill>
                      <a:srgbClr val="FF0000"/>
                    </a:solidFill>
                    <a:latin typeface="Times New Roman CE" panose="02020603050405020304" pitchFamily="18" charset="0"/>
                    <a:cs typeface="Times New Roman CE" panose="02020603050405020304" pitchFamily="18" charset="0"/>
                  </a:rPr>
                  <a:t>t</a:t>
                </a:r>
                <a:r>
                  <a:rPr lang="cs-CZ" sz="2400" b="1" dirty="0" smtClean="0">
                    <a:solidFill>
                      <a:srgbClr val="00B0F0"/>
                    </a:solidFill>
                  </a:rPr>
                  <a:t> 	</a:t>
                </a:r>
                <a:r>
                  <a:rPr lang="en-US" sz="2400" dirty="0"/>
                  <a:t>[</a:t>
                </a:r>
                <a:r>
                  <a:rPr lang="cs-CZ" sz="2400" i="1" dirty="0" err="1">
                    <a:latin typeface="Times New Roman CE" panose="02020603050405020304" pitchFamily="18" charset="0"/>
                    <a:cs typeface="Times New Roman CE" panose="02020603050405020304" pitchFamily="18" charset="0"/>
                  </a:rPr>
                  <a:t>L</a:t>
                </a:r>
                <a:r>
                  <a:rPr lang="cs-CZ" sz="2400" baseline="-25000" dirty="0" err="1">
                    <a:latin typeface="Times New Roman CE" panose="02020603050405020304" pitchFamily="18" charset="0"/>
                    <a:cs typeface="Times New Roman CE" panose="02020603050405020304" pitchFamily="18" charset="0"/>
                  </a:rPr>
                  <a:t>t</a:t>
                </a:r>
                <a:r>
                  <a:rPr lang="en-US" sz="2400" dirty="0"/>
                  <a:t>]</a:t>
                </a:r>
                <a:r>
                  <a:rPr lang="cs-CZ" sz="2400" dirty="0"/>
                  <a:t> = J (joule</a:t>
                </a:r>
                <a:r>
                  <a:rPr lang="cs-CZ" sz="2400" dirty="0" smtClean="0"/>
                  <a:t>)</a:t>
                </a:r>
                <a:r>
                  <a:rPr lang="cs-CZ" sz="2400" b="1" dirty="0" smtClean="0">
                    <a:solidFill>
                      <a:srgbClr val="00B0F0"/>
                    </a:solidFill>
                  </a:rPr>
                  <a:t>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7" name="TextovéPole 6"/>
              <p:cNvSpPr txBox="1"/>
              <p:nvPr/>
            </p:nvSpPr>
            <p:spPr>
              <a:xfrm>
                <a:off x="0" y="3789040"/>
                <a:ext cx="9144000" cy="369332"/>
              </a:xfrm>
              <a:prstGeom prst="rect">
                <a:avLst/>
              </a:prstGeom>
              <a:noFill/>
            </p:spPr>
            <p:txBody>
              <a:bodyPr wrap="square" rtlCol="0">
                <a:spAutoFit/>
              </a:bodyPr>
              <a:lstStyle/>
              <a:p>
                <a:pPr marL="285750" indent="-285750">
                  <a:buFont typeface="Wingdings" panose="05000000000000000000" pitchFamily="2" charset="2"/>
                  <a:buChar char="§"/>
                </a:pPr>
                <a:r>
                  <a:rPr lang="cs-CZ" dirty="0"/>
                  <a:t>teplo potřebné k tomu, aby se </a:t>
                </a:r>
                <a:r>
                  <a:rPr lang="cs-CZ" dirty="0" smtClean="0"/>
                  <a:t>kapalina </a:t>
                </a:r>
                <a:r>
                  <a:rPr lang="cs-CZ" dirty="0"/>
                  <a:t>přeměnila na </a:t>
                </a:r>
                <a:r>
                  <a:rPr lang="cs-CZ" dirty="0" smtClean="0"/>
                  <a:t>pevnou látku </a:t>
                </a:r>
                <a:r>
                  <a:rPr lang="cs-CZ" dirty="0"/>
                  <a:t>o téže </a:t>
                </a:r>
                <a:r>
                  <a:rPr lang="cs-CZ" dirty="0" smtClean="0"/>
                  <a:t>teplotě</a:t>
                </a:r>
              </a:p>
            </p:txBody>
          </p:sp>
        </p:grpSp>
      </p:grpSp>
    </p:spTree>
    <p:extLst>
      <p:ext uri="{BB962C8B-B14F-4D97-AF65-F5344CB8AC3E}">
        <p14:creationId xmlns:p14="http://schemas.microsoft.com/office/powerpoint/2010/main" val="42209148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6095" y="1504336"/>
            <a:ext cx="5542409"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4</a:t>
            </a:r>
            <a:r>
              <a:rPr lang="cs-CZ" sz="4000" dirty="0" smtClean="0"/>
              <a:t>. Změny skupenství</a:t>
            </a:r>
            <a:endParaRPr lang="cs-CZ" sz="4000" dirty="0"/>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4.2 Tání a tuhnutí</a:t>
            </a:r>
            <a:endParaRPr lang="cs-CZ" sz="2800" dirty="0">
              <a:solidFill>
                <a:srgbClr val="FF0000"/>
              </a:solidFill>
            </a:endParaRPr>
          </a:p>
        </p:txBody>
      </p:sp>
      <p:grpSp>
        <p:nvGrpSpPr>
          <p:cNvPr id="12" name="Skupina 11"/>
          <p:cNvGrpSpPr/>
          <p:nvPr/>
        </p:nvGrpSpPr>
        <p:grpSpPr>
          <a:xfrm>
            <a:off x="-18292" y="1440160"/>
            <a:ext cx="9158354" cy="4394038"/>
            <a:chOff x="-18292" y="5805264"/>
            <a:chExt cx="9158354" cy="4394038"/>
          </a:xfrm>
        </p:grpSpPr>
        <p:sp>
          <p:nvSpPr>
            <p:cNvPr id="18" name="Obdélník 17"/>
            <p:cNvSpPr/>
            <p:nvPr/>
          </p:nvSpPr>
          <p:spPr>
            <a:xfrm>
              <a:off x="-16550" y="5805264"/>
              <a:ext cx="9156612" cy="461665"/>
            </a:xfrm>
            <a:prstGeom prst="rect">
              <a:avLst/>
            </a:prstGeom>
          </p:spPr>
          <p:txBody>
            <a:bodyPr wrap="square">
              <a:spAutoFit/>
            </a:bodyPr>
            <a:lstStyle/>
            <a:p>
              <a:r>
                <a:rPr lang="cs-CZ" sz="2400" b="1" dirty="0" smtClean="0">
                  <a:solidFill>
                    <a:srgbClr val="00B0F0"/>
                  </a:solidFill>
                </a:rPr>
                <a:t>Křivka tání/tuhnutí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9" name="TextovéPole 18"/>
            <p:cNvSpPr txBox="1"/>
            <p:nvPr/>
          </p:nvSpPr>
          <p:spPr>
            <a:xfrm>
              <a:off x="-18292" y="6228984"/>
              <a:ext cx="4446276" cy="3970318"/>
            </a:xfrm>
            <a:prstGeom prst="rect">
              <a:avLst/>
            </a:prstGeom>
            <a:noFill/>
          </p:spPr>
          <p:txBody>
            <a:bodyPr wrap="square" rtlCol="0">
              <a:spAutoFit/>
            </a:bodyPr>
            <a:lstStyle/>
            <a:p>
              <a:pPr marL="285750" indent="-285750">
                <a:buFont typeface="Wingdings" panose="05000000000000000000" pitchFamily="2" charset="2"/>
                <a:buChar char="§"/>
              </a:pPr>
              <a:r>
                <a:rPr lang="cs-CZ" dirty="0"/>
                <a:t>z</a:t>
              </a:r>
              <a:r>
                <a:rPr lang="cs-CZ" dirty="0" smtClean="0"/>
                <a:t>názorňuje </a:t>
              </a:r>
              <a:r>
                <a:rPr lang="cs-CZ" b="1" dirty="0" smtClean="0"/>
                <a:t>rovnovážný stav mezi </a:t>
              </a:r>
              <a:br>
                <a:rPr lang="cs-CZ" b="1" dirty="0" smtClean="0"/>
              </a:br>
              <a:r>
                <a:rPr lang="cs-CZ" b="1" dirty="0" smtClean="0"/>
                <a:t>pevnou látkou a kapalinou</a:t>
              </a:r>
            </a:p>
            <a:p>
              <a:pPr marL="285750" indent="-285750">
                <a:buFont typeface="Wingdings" panose="05000000000000000000" pitchFamily="2" charset="2"/>
                <a:buChar char="§"/>
              </a:pPr>
              <a:r>
                <a:rPr lang="cs-CZ" dirty="0"/>
                <a:t>v</a:t>
              </a:r>
              <a:r>
                <a:rPr lang="cs-CZ" dirty="0" smtClean="0"/>
                <a:t>yjadřuje </a:t>
              </a:r>
              <a:r>
                <a:rPr lang="cs-CZ" b="1" dirty="0" smtClean="0"/>
                <a:t>závislost teploty tání na tlaku</a:t>
              </a:r>
            </a:p>
            <a:p>
              <a:pPr marL="285750" indent="-285750">
                <a:buFont typeface="Wingdings" panose="05000000000000000000" pitchFamily="2" charset="2"/>
                <a:buChar char="§"/>
              </a:pPr>
              <a:r>
                <a:rPr lang="cs-CZ" b="1" dirty="0" smtClean="0">
                  <a:solidFill>
                    <a:srgbClr val="00B050"/>
                  </a:solidFill>
                </a:rPr>
                <a:t>Většina látek: s rostoucím tlakem roste teplota tání (tuhnutí)</a:t>
              </a:r>
            </a:p>
            <a:p>
              <a:pPr marL="285750" indent="-285750">
                <a:buFont typeface="Wingdings" panose="05000000000000000000" pitchFamily="2" charset="2"/>
                <a:buChar char="§"/>
              </a:pPr>
              <a:r>
                <a:rPr lang="cs-CZ" b="1" dirty="0" smtClean="0">
                  <a:solidFill>
                    <a:srgbClr val="FF0000"/>
                  </a:solidFill>
                </a:rPr>
                <a:t>Voda-led: s rostoucím tlakem klesá teplota tání </a:t>
              </a:r>
              <a:br>
                <a:rPr lang="cs-CZ" b="1" dirty="0" smtClean="0">
                  <a:solidFill>
                    <a:srgbClr val="FF0000"/>
                  </a:solidFill>
                </a:rPr>
              </a:br>
              <a:r>
                <a:rPr lang="cs-CZ" b="1" dirty="0" smtClean="0">
                  <a:solidFill>
                    <a:srgbClr val="FF0000"/>
                  </a:solidFill>
                  <a:sym typeface="Symbol"/>
                </a:rPr>
                <a:t> regelace ledu </a:t>
              </a:r>
              <a:r>
                <a:rPr lang="cs-CZ" dirty="0" smtClean="0">
                  <a:sym typeface="Symbol"/>
                </a:rPr>
                <a:t>–</a:t>
              </a:r>
              <a:r>
                <a:rPr lang="cs-CZ" b="1" dirty="0" smtClean="0">
                  <a:solidFill>
                    <a:srgbClr val="FF0000"/>
                  </a:solidFill>
                  <a:sym typeface="Symbol"/>
                </a:rPr>
                <a:t> </a:t>
              </a:r>
              <a:r>
                <a:rPr lang="cs-CZ" dirty="0" smtClean="0">
                  <a:sym typeface="Symbol"/>
                </a:rPr>
                <a:t>pod drátkem je velký tlak, led taje při nižší teplotě než 0°C, kapalní, drátek projde ledem aniž by ho přeřízl, nad drátkem voda opět zamrzne</a:t>
              </a:r>
              <a:br>
                <a:rPr lang="cs-CZ" dirty="0" smtClean="0">
                  <a:sym typeface="Symbol"/>
                </a:rPr>
              </a:br>
              <a:r>
                <a:rPr lang="cs-CZ" dirty="0" smtClean="0">
                  <a:sym typeface="Symbol"/>
                </a:rPr>
                <a:t> </a:t>
              </a:r>
              <a:r>
                <a:rPr lang="cs-CZ" b="1" dirty="0">
                  <a:solidFill>
                    <a:srgbClr val="FF0000"/>
                  </a:solidFill>
                  <a:sym typeface="Symbol"/>
                </a:rPr>
                <a:t> </a:t>
              </a:r>
              <a:r>
                <a:rPr lang="cs-CZ" b="1" dirty="0" smtClean="0">
                  <a:solidFill>
                    <a:srgbClr val="FF0000"/>
                  </a:solidFill>
                  <a:sym typeface="Symbol"/>
                </a:rPr>
                <a:t>laviny </a:t>
              </a:r>
              <a:r>
                <a:rPr lang="cs-CZ" dirty="0" smtClean="0">
                  <a:sym typeface="Symbol"/>
                </a:rPr>
                <a:t>– velký tlak vrchních vrstev na spodní způsobí roztání, po vodě se zbytek ledu a sněhu začne klouzat až se utrhne</a:t>
              </a:r>
              <a:endParaRPr lang="cs-CZ" dirty="0" smtClean="0"/>
            </a:p>
          </p:txBody>
        </p:sp>
      </p:grpSp>
      <p:sp>
        <p:nvSpPr>
          <p:cNvPr id="20" name="Obdélník 19"/>
          <p:cNvSpPr/>
          <p:nvPr/>
        </p:nvSpPr>
        <p:spPr>
          <a:xfrm>
            <a:off x="4433461" y="3933056"/>
            <a:ext cx="4578306" cy="461665"/>
          </a:xfrm>
          <a:prstGeom prst="rect">
            <a:avLst/>
          </a:prstGeom>
        </p:spPr>
        <p:txBody>
          <a:bodyPr wrap="square">
            <a:spAutoFit/>
          </a:bodyPr>
          <a:lstStyle/>
          <a:p>
            <a:r>
              <a:rPr lang="cs-CZ" sz="2400" b="1" dirty="0" smtClean="0">
                <a:solidFill>
                  <a:srgbClr val="00B0F0"/>
                </a:solidFill>
              </a:rPr>
              <a:t>Závislost teploty tání na přísadách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21" name="TextovéPole 20"/>
          <p:cNvSpPr txBox="1"/>
          <p:nvPr/>
        </p:nvSpPr>
        <p:spPr>
          <a:xfrm>
            <a:off x="4518212" y="4355226"/>
            <a:ext cx="4446276" cy="2308324"/>
          </a:xfrm>
          <a:prstGeom prst="rect">
            <a:avLst/>
          </a:prstGeom>
          <a:noFill/>
        </p:spPr>
        <p:txBody>
          <a:bodyPr wrap="square" rtlCol="0">
            <a:spAutoFit/>
          </a:bodyPr>
          <a:lstStyle/>
          <a:p>
            <a:pPr marL="285750" indent="-285750">
              <a:buFont typeface="Wingdings" panose="05000000000000000000" pitchFamily="2" charset="2"/>
              <a:buChar char="§"/>
            </a:pPr>
            <a:r>
              <a:rPr lang="cs-CZ" dirty="0"/>
              <a:t>p</a:t>
            </a:r>
            <a:r>
              <a:rPr lang="cs-CZ" dirty="0" smtClean="0"/>
              <a:t>řísady solí vytváří tzv. </a:t>
            </a:r>
            <a:r>
              <a:rPr lang="cs-CZ" b="1" dirty="0" smtClean="0">
                <a:solidFill>
                  <a:srgbClr val="FF0000"/>
                </a:solidFill>
              </a:rPr>
              <a:t>chladící směsi</a:t>
            </a:r>
          </a:p>
          <a:p>
            <a:pPr marL="285750" indent="-285750">
              <a:buFont typeface="Wingdings" panose="05000000000000000000" pitchFamily="2" charset="2"/>
              <a:buChar char="§"/>
            </a:pPr>
            <a:r>
              <a:rPr lang="cs-CZ" b="1" dirty="0"/>
              <a:t>t</a:t>
            </a:r>
            <a:r>
              <a:rPr lang="cs-CZ" b="1" dirty="0" smtClean="0"/>
              <a:t>eplota tuhnutí/tání nasycených vodných roztoků je hluboko pod 0 °C</a:t>
            </a:r>
            <a:br>
              <a:rPr lang="cs-CZ" b="1" dirty="0" smtClean="0"/>
            </a:br>
            <a:r>
              <a:rPr lang="cs-CZ" b="1" dirty="0">
                <a:solidFill>
                  <a:srgbClr val="FF0000"/>
                </a:solidFill>
                <a:sym typeface="Symbol"/>
              </a:rPr>
              <a:t> </a:t>
            </a:r>
            <a:r>
              <a:rPr lang="cs-CZ" b="1" dirty="0" smtClean="0">
                <a:solidFill>
                  <a:srgbClr val="FF0000"/>
                </a:solidFill>
                <a:sym typeface="Symbol"/>
              </a:rPr>
              <a:t>solení silnic, chodníků – i při teplotách pod 0 °C voda nezamrzá</a:t>
            </a:r>
            <a:endParaRPr lang="cs-CZ" b="1" dirty="0" smtClean="0"/>
          </a:p>
          <a:p>
            <a:pPr marL="285750" indent="-285750">
              <a:buFont typeface="Wingdings" panose="05000000000000000000" pitchFamily="2" charset="2"/>
              <a:buChar char="§"/>
            </a:pPr>
            <a:r>
              <a:rPr lang="cs-CZ" dirty="0"/>
              <a:t>d</a:t>
            </a:r>
            <a:r>
              <a:rPr lang="cs-CZ" dirty="0" smtClean="0"/>
              <a:t>ochází k </a:t>
            </a:r>
            <a:r>
              <a:rPr lang="cs-CZ" b="1" dirty="0" smtClean="0">
                <a:solidFill>
                  <a:srgbClr val="FF0000"/>
                </a:solidFill>
              </a:rPr>
              <a:t>samočinnému ochlazování </a:t>
            </a:r>
            <a:r>
              <a:rPr lang="cs-CZ" dirty="0" smtClean="0"/>
              <a:t>– rozpouštěcí i skupenské teplo se odebírá z roztoku</a:t>
            </a:r>
          </a:p>
        </p:txBody>
      </p:sp>
    </p:spTree>
    <p:extLst>
      <p:ext uri="{BB962C8B-B14F-4D97-AF65-F5344CB8AC3E}">
        <p14:creationId xmlns:p14="http://schemas.microsoft.com/office/powerpoint/2010/main" val="2732265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1. Struktura a vlastnosti plynů</a:t>
            </a: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1.2 Střední kvadratická rychlost</a:t>
            </a:r>
            <a:endParaRPr lang="cs-CZ" sz="2800" dirty="0">
              <a:solidFill>
                <a:srgbClr val="FF0000"/>
              </a:solidFill>
            </a:endParaRPr>
          </a:p>
        </p:txBody>
      </p:sp>
      <p:sp>
        <p:nvSpPr>
          <p:cNvPr id="17" name="Obdélník 16"/>
          <p:cNvSpPr/>
          <p:nvPr/>
        </p:nvSpPr>
        <p:spPr>
          <a:xfrm>
            <a:off x="0" y="1492404"/>
            <a:ext cx="9036496" cy="461665"/>
          </a:xfrm>
          <a:prstGeom prst="rect">
            <a:avLst/>
          </a:prstGeom>
        </p:spPr>
        <p:txBody>
          <a:bodyPr wrap="square">
            <a:spAutoFit/>
          </a:bodyPr>
          <a:lstStyle/>
          <a:p>
            <a:r>
              <a:rPr lang="cs-CZ" sz="2400" b="1" dirty="0" smtClean="0">
                <a:solidFill>
                  <a:srgbClr val="00B0F0"/>
                </a:solidFill>
              </a:rPr>
              <a:t>Střední kinetická energie molekul</a:t>
            </a:r>
            <a:endParaRPr lang="cs-CZ" sz="2000" b="1" dirty="0"/>
          </a:p>
        </p:txBody>
      </p:sp>
      <mc:AlternateContent xmlns:mc="http://schemas.openxmlformats.org/markup-compatibility/2006" xmlns:a14="http://schemas.microsoft.com/office/drawing/2010/main">
        <mc:Choice Requires="a14">
          <p:sp>
            <p:nvSpPr>
              <p:cNvPr id="4" name="TextovéPole 3"/>
              <p:cNvSpPr txBox="1"/>
              <p:nvPr/>
            </p:nvSpPr>
            <p:spPr>
              <a:xfrm>
                <a:off x="2822335" y="2132856"/>
                <a:ext cx="3519746" cy="806631"/>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cs-CZ" sz="2800" b="1" i="1" smtClean="0">
                              <a:solidFill>
                                <a:srgbClr val="FF0000"/>
                              </a:solidFill>
                              <a:latin typeface="Cambria Math" panose="02040503050406030204" pitchFamily="18" charset="0"/>
                            </a:rPr>
                          </m:ctrlPr>
                        </m:sSubPr>
                        <m:e>
                          <m:r>
                            <a:rPr lang="cs-CZ" sz="2800" b="1" i="1" smtClean="0">
                              <a:solidFill>
                                <a:srgbClr val="FF0000"/>
                              </a:solidFill>
                              <a:latin typeface="Cambria Math" panose="02040503050406030204" pitchFamily="18" charset="0"/>
                            </a:rPr>
                            <m:t>𝑬</m:t>
                          </m:r>
                        </m:e>
                        <m:sub>
                          <m:r>
                            <a:rPr lang="cs-CZ" sz="2800" b="1" i="1" smtClean="0">
                              <a:solidFill>
                                <a:srgbClr val="FF0000"/>
                              </a:solidFill>
                              <a:latin typeface="Cambria Math" panose="02040503050406030204" pitchFamily="18" charset="0"/>
                            </a:rPr>
                            <m:t>𝒌</m:t>
                          </m:r>
                        </m:sub>
                      </m:sSub>
                      <m:r>
                        <a:rPr lang="cs-CZ" sz="2800" b="1" i="1" smtClean="0">
                          <a:solidFill>
                            <a:srgbClr val="FF0000"/>
                          </a:solidFill>
                          <a:latin typeface="Cambria Math" panose="02040503050406030204" pitchFamily="18" charset="0"/>
                        </a:rPr>
                        <m:t>=</m:t>
                      </m:r>
                      <m:f>
                        <m:fPr>
                          <m:ctrlPr>
                            <a:rPr lang="cs-CZ" sz="2800" b="1" i="1" smtClean="0">
                              <a:solidFill>
                                <a:srgbClr val="FF0000"/>
                              </a:solidFill>
                              <a:latin typeface="Cambria Math" panose="02040503050406030204" pitchFamily="18" charset="0"/>
                            </a:rPr>
                          </m:ctrlPr>
                        </m:fPr>
                        <m:num>
                          <m:r>
                            <a:rPr lang="cs-CZ" sz="2800" b="1" i="1" smtClean="0">
                              <a:solidFill>
                                <a:srgbClr val="FF0000"/>
                              </a:solidFill>
                              <a:latin typeface="Cambria Math" panose="02040503050406030204" pitchFamily="18" charset="0"/>
                            </a:rPr>
                            <m:t>𝟏</m:t>
                          </m:r>
                        </m:num>
                        <m:den>
                          <m:r>
                            <a:rPr lang="cs-CZ" sz="2800" b="1" i="1" smtClean="0">
                              <a:solidFill>
                                <a:srgbClr val="FF0000"/>
                              </a:solidFill>
                              <a:latin typeface="Cambria Math" panose="02040503050406030204" pitchFamily="18" charset="0"/>
                            </a:rPr>
                            <m:t>𝟐</m:t>
                          </m:r>
                        </m:den>
                      </m:f>
                      <m:sSub>
                        <m:sSubPr>
                          <m:ctrlPr>
                            <a:rPr lang="cs-CZ" sz="2800" b="1" i="1" smtClean="0">
                              <a:solidFill>
                                <a:srgbClr val="FF0000"/>
                              </a:solidFill>
                              <a:latin typeface="Cambria Math" panose="02040503050406030204" pitchFamily="18" charset="0"/>
                            </a:rPr>
                          </m:ctrlPr>
                        </m:sSubPr>
                        <m:e>
                          <m:r>
                            <a:rPr lang="cs-CZ" sz="2800" b="1" i="1" smtClean="0">
                              <a:solidFill>
                                <a:srgbClr val="FF0000"/>
                              </a:solidFill>
                              <a:latin typeface="Cambria Math" panose="02040503050406030204" pitchFamily="18" charset="0"/>
                            </a:rPr>
                            <m:t>𝒎</m:t>
                          </m:r>
                        </m:e>
                        <m:sub>
                          <m:r>
                            <a:rPr lang="cs-CZ" sz="2800" b="1" i="1" smtClean="0">
                              <a:solidFill>
                                <a:srgbClr val="FF0000"/>
                              </a:solidFill>
                              <a:latin typeface="Cambria Math" panose="02040503050406030204" pitchFamily="18" charset="0"/>
                            </a:rPr>
                            <m:t>𝟎</m:t>
                          </m:r>
                        </m:sub>
                      </m:sSub>
                      <m:sSubSup>
                        <m:sSubSupPr>
                          <m:ctrlPr>
                            <a:rPr lang="cs-CZ" sz="2800" b="1" i="1" smtClean="0">
                              <a:solidFill>
                                <a:srgbClr val="FF0000"/>
                              </a:solidFill>
                              <a:latin typeface="Cambria Math" panose="02040503050406030204" pitchFamily="18" charset="0"/>
                            </a:rPr>
                          </m:ctrlPr>
                        </m:sSubSupPr>
                        <m:e>
                          <m:r>
                            <a:rPr lang="cs-CZ" sz="2800" b="1" i="1" smtClean="0">
                              <a:solidFill>
                                <a:srgbClr val="FF0000"/>
                              </a:solidFill>
                              <a:latin typeface="Cambria Math" panose="02040503050406030204" pitchFamily="18" charset="0"/>
                            </a:rPr>
                            <m:t>𝒗</m:t>
                          </m:r>
                        </m:e>
                        <m:sub>
                          <m:r>
                            <a:rPr lang="cs-CZ" sz="2800" b="1" i="1" smtClean="0">
                              <a:solidFill>
                                <a:srgbClr val="FF0000"/>
                              </a:solidFill>
                              <a:latin typeface="Cambria Math" panose="02040503050406030204" pitchFamily="18" charset="0"/>
                            </a:rPr>
                            <m:t>𝒌</m:t>
                          </m:r>
                        </m:sub>
                        <m:sup>
                          <m:r>
                            <a:rPr lang="cs-CZ" sz="2800" b="1" i="1" smtClean="0">
                              <a:solidFill>
                                <a:srgbClr val="FF0000"/>
                              </a:solidFill>
                              <a:latin typeface="Cambria Math" panose="02040503050406030204" pitchFamily="18" charset="0"/>
                            </a:rPr>
                            <m:t>𝟐</m:t>
                          </m:r>
                        </m:sup>
                      </m:sSubSup>
                      <m:r>
                        <a:rPr lang="cs-CZ" sz="2800" b="1" i="1" smtClean="0">
                          <a:solidFill>
                            <a:srgbClr val="FF0000"/>
                          </a:solidFill>
                          <a:latin typeface="Cambria Math" panose="02040503050406030204" pitchFamily="18" charset="0"/>
                        </a:rPr>
                        <m:t>=</m:t>
                      </m:r>
                      <m:f>
                        <m:fPr>
                          <m:ctrlPr>
                            <a:rPr lang="cs-CZ" sz="2800" b="1" i="1" smtClean="0">
                              <a:solidFill>
                                <a:srgbClr val="FF0000"/>
                              </a:solidFill>
                              <a:latin typeface="Cambria Math" panose="02040503050406030204" pitchFamily="18" charset="0"/>
                            </a:rPr>
                          </m:ctrlPr>
                        </m:fPr>
                        <m:num>
                          <m:r>
                            <a:rPr lang="cs-CZ" sz="2800" b="1" i="1" smtClean="0">
                              <a:solidFill>
                                <a:srgbClr val="FF0000"/>
                              </a:solidFill>
                              <a:latin typeface="Cambria Math" panose="02040503050406030204" pitchFamily="18" charset="0"/>
                            </a:rPr>
                            <m:t>𝟑</m:t>
                          </m:r>
                        </m:num>
                        <m:den>
                          <m:r>
                            <a:rPr lang="cs-CZ" sz="2800" b="1" i="1" smtClean="0">
                              <a:solidFill>
                                <a:srgbClr val="FF0000"/>
                              </a:solidFill>
                              <a:latin typeface="Cambria Math" panose="02040503050406030204" pitchFamily="18" charset="0"/>
                            </a:rPr>
                            <m:t>𝟐</m:t>
                          </m:r>
                        </m:den>
                      </m:f>
                      <m:sSub>
                        <m:sSubPr>
                          <m:ctrlPr>
                            <a:rPr lang="cs-CZ" sz="2800" b="1" i="1" smtClean="0">
                              <a:solidFill>
                                <a:srgbClr val="FF0000"/>
                              </a:solidFill>
                              <a:latin typeface="Cambria Math" panose="02040503050406030204" pitchFamily="18" charset="0"/>
                            </a:rPr>
                          </m:ctrlPr>
                        </m:sSubPr>
                        <m:e>
                          <m:r>
                            <a:rPr lang="cs-CZ" sz="2800" b="1" i="1" smtClean="0">
                              <a:solidFill>
                                <a:srgbClr val="FF0000"/>
                              </a:solidFill>
                              <a:latin typeface="Cambria Math" panose="02040503050406030204" pitchFamily="18" charset="0"/>
                            </a:rPr>
                            <m:t>𝒌</m:t>
                          </m:r>
                        </m:e>
                        <m:sub>
                          <m:r>
                            <a:rPr lang="cs-CZ" sz="2800" b="1" i="1" smtClean="0">
                              <a:solidFill>
                                <a:srgbClr val="FF0000"/>
                              </a:solidFill>
                              <a:latin typeface="Cambria Math" panose="02040503050406030204" pitchFamily="18" charset="0"/>
                            </a:rPr>
                            <m:t>𝑩</m:t>
                          </m:r>
                        </m:sub>
                      </m:sSub>
                      <m:r>
                        <a:rPr lang="cs-CZ" sz="2800" b="1" i="1" smtClean="0">
                          <a:solidFill>
                            <a:srgbClr val="FF0000"/>
                          </a:solidFill>
                          <a:latin typeface="Cambria Math" panose="02040503050406030204" pitchFamily="18" charset="0"/>
                        </a:rPr>
                        <m:t>𝑻</m:t>
                      </m:r>
                    </m:oMath>
                  </m:oMathPara>
                </a14:m>
                <a:endParaRPr lang="cs-CZ" sz="2800" b="1" dirty="0">
                  <a:solidFill>
                    <a:srgbClr val="FF0000"/>
                  </a:solidFill>
                </a:endParaRPr>
              </a:p>
            </p:txBody>
          </p:sp>
        </mc:Choice>
        <mc:Fallback xmlns="">
          <p:sp>
            <p:nvSpPr>
              <p:cNvPr id="4" name="TextovéPole 3"/>
              <p:cNvSpPr txBox="1">
                <a:spLocks noRot="1" noChangeAspect="1" noMove="1" noResize="1" noEditPoints="1" noAdjustHandles="1" noChangeArrowheads="1" noChangeShapeType="1" noTextEdit="1"/>
              </p:cNvSpPr>
              <p:nvPr/>
            </p:nvSpPr>
            <p:spPr>
              <a:xfrm>
                <a:off x="2822335" y="2132856"/>
                <a:ext cx="3519746" cy="806631"/>
              </a:xfrm>
              <a:prstGeom prst="rect">
                <a:avLst/>
              </a:prstGeom>
              <a:blipFill>
                <a:blip r:embed="rId2"/>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5" name="TextovéPole 4"/>
              <p:cNvSpPr txBox="1"/>
              <p:nvPr/>
            </p:nvSpPr>
            <p:spPr>
              <a:xfrm>
                <a:off x="251520" y="3284984"/>
                <a:ext cx="8784976" cy="1208664"/>
              </a:xfrm>
              <a:prstGeom prst="rect">
                <a:avLst/>
              </a:prstGeom>
              <a:noFill/>
            </p:spPr>
            <p:txBody>
              <a:bodyPr wrap="square" rtlCol="0">
                <a:spAutoFit/>
              </a:bodyPr>
              <a:lstStyle/>
              <a:p>
                <a14:m>
                  <m:oMath xmlns:m="http://schemas.openxmlformats.org/officeDocument/2006/math">
                    <m:sSub>
                      <m:sSubPr>
                        <m:ctrlPr>
                          <a:rPr lang="cs-CZ" sz="2400" b="1" i="1" smtClean="0">
                            <a:solidFill>
                              <a:srgbClr val="FF0000"/>
                            </a:solidFill>
                            <a:latin typeface="Cambria Math" panose="02040503050406030204" pitchFamily="18" charset="0"/>
                          </a:rPr>
                        </m:ctrlPr>
                      </m:sSubPr>
                      <m:e>
                        <m:r>
                          <a:rPr lang="cs-CZ" sz="2400" b="1" i="1">
                            <a:solidFill>
                              <a:srgbClr val="FF0000"/>
                            </a:solidFill>
                            <a:latin typeface="Cambria Math" panose="02040503050406030204" pitchFamily="18" charset="0"/>
                          </a:rPr>
                          <m:t>𝒎</m:t>
                        </m:r>
                      </m:e>
                      <m:sub>
                        <m:r>
                          <a:rPr lang="cs-CZ" sz="2400" b="1" i="1">
                            <a:solidFill>
                              <a:srgbClr val="FF0000"/>
                            </a:solidFill>
                            <a:latin typeface="Cambria Math" panose="02040503050406030204" pitchFamily="18" charset="0"/>
                          </a:rPr>
                          <m:t>𝟎</m:t>
                        </m:r>
                      </m:sub>
                    </m:sSub>
                  </m:oMath>
                </a14:m>
                <a:r>
                  <a:rPr lang="cs-CZ" sz="2400" dirty="0" smtClean="0"/>
                  <a:t> </a:t>
                </a:r>
                <a:r>
                  <a:rPr lang="cs-CZ" sz="2400" dirty="0"/>
                  <a:t>– </a:t>
                </a:r>
                <a:r>
                  <a:rPr lang="cs-CZ" sz="2400" dirty="0" smtClean="0"/>
                  <a:t>hmotnost jedné molekuly plynu</a:t>
                </a:r>
              </a:p>
              <a:p>
                <a14:m>
                  <m:oMath xmlns:m="http://schemas.openxmlformats.org/officeDocument/2006/math">
                    <m:sSub>
                      <m:sSubPr>
                        <m:ctrlPr>
                          <a:rPr lang="cs-CZ" sz="2400" b="1" i="1" smtClean="0">
                            <a:solidFill>
                              <a:srgbClr val="FF0000"/>
                            </a:solidFill>
                            <a:latin typeface="Cambria Math" panose="02040503050406030204" pitchFamily="18" charset="0"/>
                          </a:rPr>
                        </m:ctrlPr>
                      </m:sSubPr>
                      <m:e>
                        <m:r>
                          <a:rPr lang="cs-CZ" sz="2400" b="1" i="1" smtClean="0">
                            <a:solidFill>
                              <a:srgbClr val="FF0000"/>
                            </a:solidFill>
                            <a:latin typeface="Cambria Math" panose="02040503050406030204" pitchFamily="18" charset="0"/>
                          </a:rPr>
                          <m:t>𝒗</m:t>
                        </m:r>
                      </m:e>
                      <m:sub>
                        <m:r>
                          <a:rPr lang="cs-CZ" sz="2400" b="1" i="1" smtClean="0">
                            <a:solidFill>
                              <a:srgbClr val="FF0000"/>
                            </a:solidFill>
                            <a:latin typeface="Cambria Math" panose="02040503050406030204" pitchFamily="18" charset="0"/>
                          </a:rPr>
                          <m:t>𝒌</m:t>
                        </m:r>
                      </m:sub>
                    </m:sSub>
                  </m:oMath>
                </a14:m>
                <a:r>
                  <a:rPr lang="cs-CZ" sz="2400" dirty="0" smtClean="0"/>
                  <a:t> </a:t>
                </a:r>
                <a:r>
                  <a:rPr lang="cs-CZ" sz="2400" dirty="0"/>
                  <a:t>– </a:t>
                </a:r>
                <a:r>
                  <a:rPr lang="cs-CZ" sz="2400" dirty="0" smtClean="0"/>
                  <a:t>střední kvadratická rychlost</a:t>
                </a:r>
              </a:p>
              <a:p>
                <a14:m>
                  <m:oMath xmlns:m="http://schemas.openxmlformats.org/officeDocument/2006/math">
                    <m:sSub>
                      <m:sSubPr>
                        <m:ctrlPr>
                          <a:rPr lang="cs-CZ" sz="2400" b="1" i="1" smtClean="0">
                            <a:solidFill>
                              <a:srgbClr val="FF0000"/>
                            </a:solidFill>
                            <a:latin typeface="Cambria Math" panose="02040503050406030204" pitchFamily="18" charset="0"/>
                          </a:rPr>
                        </m:ctrlPr>
                      </m:sSubPr>
                      <m:e>
                        <m:r>
                          <a:rPr lang="cs-CZ" sz="2400" b="1" i="1" smtClean="0">
                            <a:solidFill>
                              <a:srgbClr val="FF0000"/>
                            </a:solidFill>
                            <a:latin typeface="Cambria Math" panose="02040503050406030204" pitchFamily="18" charset="0"/>
                          </a:rPr>
                          <m:t>𝒌</m:t>
                        </m:r>
                      </m:e>
                      <m:sub>
                        <m:r>
                          <a:rPr lang="cs-CZ" sz="2400" b="1" i="1" smtClean="0">
                            <a:solidFill>
                              <a:srgbClr val="FF0000"/>
                            </a:solidFill>
                            <a:latin typeface="Cambria Math" panose="02040503050406030204" pitchFamily="18" charset="0"/>
                          </a:rPr>
                          <m:t>𝑩</m:t>
                        </m:r>
                      </m:sub>
                    </m:sSub>
                  </m:oMath>
                </a14:m>
                <a:r>
                  <a:rPr lang="cs-CZ" sz="2400" dirty="0" smtClean="0"/>
                  <a:t> </a:t>
                </a:r>
                <a:r>
                  <a:rPr lang="cs-CZ" sz="2400" dirty="0"/>
                  <a:t>– </a:t>
                </a:r>
                <a:r>
                  <a:rPr lang="cs-CZ" sz="2400" dirty="0" err="1" smtClean="0">
                    <a:solidFill>
                      <a:srgbClr val="FF0000"/>
                    </a:solidFill>
                  </a:rPr>
                  <a:t>Boltzmannova</a:t>
                </a:r>
                <a:r>
                  <a:rPr lang="cs-CZ" sz="2400" dirty="0" smtClean="0">
                    <a:solidFill>
                      <a:srgbClr val="FF0000"/>
                    </a:solidFill>
                  </a:rPr>
                  <a:t> konstanta</a:t>
                </a:r>
                <a:r>
                  <a:rPr lang="cs-CZ" sz="2400" dirty="0" smtClean="0"/>
                  <a:t>	   </a:t>
                </a:r>
                <a14:m>
                  <m:oMath xmlns:m="http://schemas.openxmlformats.org/officeDocument/2006/math">
                    <m:sSub>
                      <m:sSubPr>
                        <m:ctrlPr>
                          <a:rPr lang="cs-CZ" sz="2400" b="1" i="1" smtClean="0">
                            <a:solidFill>
                              <a:srgbClr val="FF0000"/>
                            </a:solidFill>
                            <a:latin typeface="Cambria Math" panose="02040503050406030204" pitchFamily="18" charset="0"/>
                          </a:rPr>
                        </m:ctrlPr>
                      </m:sSubPr>
                      <m:e>
                        <m:r>
                          <a:rPr lang="cs-CZ" sz="2400" b="1" i="1">
                            <a:solidFill>
                              <a:srgbClr val="FF0000"/>
                            </a:solidFill>
                            <a:latin typeface="Cambria Math" panose="02040503050406030204" pitchFamily="18" charset="0"/>
                          </a:rPr>
                          <m:t>𝒌</m:t>
                        </m:r>
                      </m:e>
                      <m:sub>
                        <m:r>
                          <a:rPr lang="cs-CZ" sz="2400" b="1" i="1">
                            <a:solidFill>
                              <a:srgbClr val="FF0000"/>
                            </a:solidFill>
                            <a:latin typeface="Cambria Math" panose="02040503050406030204" pitchFamily="18" charset="0"/>
                          </a:rPr>
                          <m:t>𝑩</m:t>
                        </m:r>
                      </m:sub>
                    </m:sSub>
                    <m:r>
                      <a:rPr lang="cs-CZ" sz="2400" b="1" i="1" smtClean="0">
                        <a:solidFill>
                          <a:srgbClr val="FF0000"/>
                        </a:solidFill>
                        <a:latin typeface="Cambria Math" panose="02040503050406030204" pitchFamily="18" charset="0"/>
                      </a:rPr>
                      <m:t>=</m:t>
                    </m:r>
                    <m:r>
                      <a:rPr lang="cs-CZ" sz="2400" b="1" i="1" smtClean="0">
                        <a:solidFill>
                          <a:srgbClr val="FF0000"/>
                        </a:solidFill>
                        <a:latin typeface="Cambria Math" panose="02040503050406030204" pitchFamily="18" charset="0"/>
                      </a:rPr>
                      <m:t>𝟏</m:t>
                    </m:r>
                    <m:r>
                      <a:rPr lang="cs-CZ" sz="2400" b="1" i="1" smtClean="0">
                        <a:solidFill>
                          <a:srgbClr val="FF0000"/>
                        </a:solidFill>
                        <a:latin typeface="Cambria Math" panose="02040503050406030204" pitchFamily="18" charset="0"/>
                      </a:rPr>
                      <m:t>,</m:t>
                    </m:r>
                    <m:r>
                      <a:rPr lang="cs-CZ" sz="2400" b="1" i="1" smtClean="0">
                        <a:solidFill>
                          <a:srgbClr val="FF0000"/>
                        </a:solidFill>
                        <a:latin typeface="Cambria Math" panose="02040503050406030204" pitchFamily="18" charset="0"/>
                      </a:rPr>
                      <m:t>𝟑𝟖</m:t>
                    </m:r>
                    <m:r>
                      <a:rPr lang="cs-CZ" sz="2400" b="1" i="1" smtClean="0">
                        <a:solidFill>
                          <a:srgbClr val="FF0000"/>
                        </a:solidFill>
                        <a:latin typeface="Cambria Math" panose="02040503050406030204" pitchFamily="18" charset="0"/>
                        <a:ea typeface="Cambria Math" panose="02040503050406030204" pitchFamily="18" charset="0"/>
                      </a:rPr>
                      <m:t>∙</m:t>
                    </m:r>
                    <m:r>
                      <a:rPr lang="cs-CZ" sz="2400" b="1" i="1" smtClean="0">
                        <a:solidFill>
                          <a:srgbClr val="FF0000"/>
                        </a:solidFill>
                        <a:latin typeface="Cambria Math" panose="02040503050406030204" pitchFamily="18" charset="0"/>
                        <a:ea typeface="Cambria Math" panose="02040503050406030204" pitchFamily="18" charset="0"/>
                      </a:rPr>
                      <m:t>𝟏</m:t>
                    </m:r>
                    <m:sSup>
                      <m:sSupPr>
                        <m:ctrlPr>
                          <a:rPr lang="cs-CZ" sz="2400" b="1" i="1" smtClean="0">
                            <a:solidFill>
                              <a:srgbClr val="FF0000"/>
                            </a:solidFill>
                            <a:latin typeface="Cambria Math" panose="02040503050406030204" pitchFamily="18" charset="0"/>
                            <a:ea typeface="Cambria Math" panose="02040503050406030204" pitchFamily="18" charset="0"/>
                          </a:rPr>
                        </m:ctrlPr>
                      </m:sSupPr>
                      <m:e>
                        <m:r>
                          <a:rPr lang="cs-CZ" sz="2400" b="1" i="1" smtClean="0">
                            <a:solidFill>
                              <a:srgbClr val="FF0000"/>
                            </a:solidFill>
                            <a:latin typeface="Cambria Math" panose="02040503050406030204" pitchFamily="18" charset="0"/>
                            <a:ea typeface="Cambria Math" panose="02040503050406030204" pitchFamily="18" charset="0"/>
                          </a:rPr>
                          <m:t>𝟎</m:t>
                        </m:r>
                      </m:e>
                      <m:sup>
                        <m:r>
                          <a:rPr lang="cs-CZ" sz="2400" b="1" i="1" smtClean="0">
                            <a:solidFill>
                              <a:srgbClr val="FF0000"/>
                            </a:solidFill>
                            <a:latin typeface="Cambria Math" panose="02040503050406030204" pitchFamily="18" charset="0"/>
                            <a:ea typeface="Cambria Math" panose="02040503050406030204" pitchFamily="18" charset="0"/>
                          </a:rPr>
                          <m:t>−</m:t>
                        </m:r>
                        <m:r>
                          <a:rPr lang="cs-CZ" sz="2400" b="1" i="1" smtClean="0">
                            <a:solidFill>
                              <a:srgbClr val="FF0000"/>
                            </a:solidFill>
                            <a:latin typeface="Cambria Math" panose="02040503050406030204" pitchFamily="18" charset="0"/>
                            <a:ea typeface="Cambria Math" panose="02040503050406030204" pitchFamily="18" charset="0"/>
                          </a:rPr>
                          <m:t>𝟐𝟑</m:t>
                        </m:r>
                      </m:sup>
                    </m:sSup>
                  </m:oMath>
                </a14:m>
                <a:r>
                  <a:rPr lang="cs-CZ" sz="2400" b="1" dirty="0" smtClean="0">
                    <a:solidFill>
                      <a:srgbClr val="FF0000"/>
                    </a:solidFill>
                  </a:rPr>
                  <a:t> J K</a:t>
                </a:r>
                <a:r>
                  <a:rPr lang="cs-CZ" sz="2400" b="1" baseline="30000" dirty="0" smtClean="0">
                    <a:solidFill>
                      <a:srgbClr val="FF0000"/>
                    </a:solidFill>
                  </a:rPr>
                  <a:t>-1</a:t>
                </a:r>
                <a:r>
                  <a:rPr lang="cs-CZ" sz="2400" dirty="0" smtClean="0"/>
                  <a:t>	</a:t>
                </a:r>
                <a:endParaRPr lang="cs-CZ" sz="2400" dirty="0"/>
              </a:p>
            </p:txBody>
          </p:sp>
        </mc:Choice>
        <mc:Fallback xmlns="">
          <p:sp>
            <p:nvSpPr>
              <p:cNvPr id="5" name="TextovéPole 4"/>
              <p:cNvSpPr txBox="1">
                <a:spLocks noRot="1" noChangeAspect="1" noMove="1" noResize="1" noEditPoints="1" noAdjustHandles="1" noChangeArrowheads="1" noChangeShapeType="1" noTextEdit="1"/>
              </p:cNvSpPr>
              <p:nvPr/>
            </p:nvSpPr>
            <p:spPr>
              <a:xfrm>
                <a:off x="251520" y="3284984"/>
                <a:ext cx="8784976" cy="1208664"/>
              </a:xfrm>
              <a:prstGeom prst="rect">
                <a:avLst/>
              </a:prstGeom>
              <a:blipFill>
                <a:blip r:embed="rId3"/>
                <a:stretch>
                  <a:fillRect l="-208" t="-4040" b="-11111"/>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2" name="TextovéPole 1"/>
              <p:cNvSpPr txBox="1"/>
              <p:nvPr/>
            </p:nvSpPr>
            <p:spPr>
              <a:xfrm>
                <a:off x="4788024" y="5069977"/>
                <a:ext cx="1778307" cy="1091196"/>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cs-CZ" sz="2400" b="1" i="1" smtClean="0">
                              <a:solidFill>
                                <a:srgbClr val="FF0000"/>
                              </a:solidFill>
                              <a:latin typeface="Cambria Math" panose="02040503050406030204" pitchFamily="18" charset="0"/>
                            </a:rPr>
                          </m:ctrlPr>
                        </m:sSubPr>
                        <m:e>
                          <m:r>
                            <a:rPr lang="cs-CZ" sz="2400" b="1" i="1" smtClean="0">
                              <a:solidFill>
                                <a:srgbClr val="FF0000"/>
                              </a:solidFill>
                              <a:latin typeface="Cambria Math" panose="02040503050406030204" pitchFamily="18" charset="0"/>
                            </a:rPr>
                            <m:t>𝒗</m:t>
                          </m:r>
                        </m:e>
                        <m:sub>
                          <m:r>
                            <a:rPr lang="cs-CZ" sz="2400" b="1" i="1" smtClean="0">
                              <a:solidFill>
                                <a:srgbClr val="FF0000"/>
                              </a:solidFill>
                              <a:latin typeface="Cambria Math" panose="02040503050406030204" pitchFamily="18" charset="0"/>
                            </a:rPr>
                            <m:t>𝒌</m:t>
                          </m:r>
                        </m:sub>
                      </m:sSub>
                      <m:r>
                        <a:rPr lang="cs-CZ" sz="2400" b="1" i="1" smtClean="0">
                          <a:solidFill>
                            <a:srgbClr val="FF0000"/>
                          </a:solidFill>
                          <a:latin typeface="Cambria Math" panose="02040503050406030204" pitchFamily="18" charset="0"/>
                        </a:rPr>
                        <m:t>=</m:t>
                      </m:r>
                      <m:rad>
                        <m:radPr>
                          <m:degHide m:val="on"/>
                          <m:ctrlPr>
                            <a:rPr lang="cs-CZ" sz="2400" b="1" i="1" smtClean="0">
                              <a:solidFill>
                                <a:srgbClr val="FF0000"/>
                              </a:solidFill>
                              <a:latin typeface="Cambria Math" panose="02040503050406030204" pitchFamily="18" charset="0"/>
                            </a:rPr>
                          </m:ctrlPr>
                        </m:radPr>
                        <m:deg/>
                        <m:e>
                          <m:f>
                            <m:fPr>
                              <m:ctrlPr>
                                <a:rPr lang="cs-CZ" sz="2400" b="1" i="1" smtClean="0">
                                  <a:solidFill>
                                    <a:srgbClr val="FF0000"/>
                                  </a:solidFill>
                                  <a:latin typeface="Cambria Math" panose="02040503050406030204" pitchFamily="18" charset="0"/>
                                </a:rPr>
                              </m:ctrlPr>
                            </m:fPr>
                            <m:num>
                              <m:r>
                                <a:rPr lang="cs-CZ" sz="2400" b="1" i="1" smtClean="0">
                                  <a:solidFill>
                                    <a:srgbClr val="FF0000"/>
                                  </a:solidFill>
                                  <a:latin typeface="Cambria Math" panose="02040503050406030204" pitchFamily="18" charset="0"/>
                                </a:rPr>
                                <m:t>𝟑</m:t>
                              </m:r>
                              <m:sSub>
                                <m:sSubPr>
                                  <m:ctrlPr>
                                    <a:rPr lang="cs-CZ" sz="2400" b="1" i="1" smtClean="0">
                                      <a:solidFill>
                                        <a:srgbClr val="FF0000"/>
                                      </a:solidFill>
                                      <a:latin typeface="Cambria Math" panose="02040503050406030204" pitchFamily="18" charset="0"/>
                                    </a:rPr>
                                  </m:ctrlPr>
                                </m:sSubPr>
                                <m:e>
                                  <m:r>
                                    <a:rPr lang="cs-CZ" sz="2400" b="1" i="1" smtClean="0">
                                      <a:solidFill>
                                        <a:srgbClr val="FF0000"/>
                                      </a:solidFill>
                                      <a:latin typeface="Cambria Math" panose="02040503050406030204" pitchFamily="18" charset="0"/>
                                    </a:rPr>
                                    <m:t>𝒌</m:t>
                                  </m:r>
                                </m:e>
                                <m:sub>
                                  <m:r>
                                    <a:rPr lang="cs-CZ" sz="2400" b="1" i="1" smtClean="0">
                                      <a:solidFill>
                                        <a:srgbClr val="FF0000"/>
                                      </a:solidFill>
                                      <a:latin typeface="Cambria Math" panose="02040503050406030204" pitchFamily="18" charset="0"/>
                                    </a:rPr>
                                    <m:t>𝑩</m:t>
                                  </m:r>
                                </m:sub>
                              </m:sSub>
                              <m:r>
                                <a:rPr lang="cs-CZ" sz="2400" b="1" i="1" smtClean="0">
                                  <a:solidFill>
                                    <a:srgbClr val="FF0000"/>
                                  </a:solidFill>
                                  <a:latin typeface="Cambria Math" panose="02040503050406030204" pitchFamily="18" charset="0"/>
                                </a:rPr>
                                <m:t>𝑻</m:t>
                              </m:r>
                            </m:num>
                            <m:den>
                              <m:sSub>
                                <m:sSubPr>
                                  <m:ctrlPr>
                                    <a:rPr lang="cs-CZ" sz="2400" b="1" i="1" smtClean="0">
                                      <a:solidFill>
                                        <a:srgbClr val="FF0000"/>
                                      </a:solidFill>
                                      <a:latin typeface="Cambria Math" panose="02040503050406030204" pitchFamily="18" charset="0"/>
                                    </a:rPr>
                                  </m:ctrlPr>
                                </m:sSubPr>
                                <m:e>
                                  <m:r>
                                    <a:rPr lang="cs-CZ" sz="2400" b="1" i="1" smtClean="0">
                                      <a:solidFill>
                                        <a:srgbClr val="FF0000"/>
                                      </a:solidFill>
                                      <a:latin typeface="Cambria Math" panose="02040503050406030204" pitchFamily="18" charset="0"/>
                                    </a:rPr>
                                    <m:t>𝒎</m:t>
                                  </m:r>
                                </m:e>
                                <m:sub>
                                  <m:r>
                                    <a:rPr lang="cs-CZ" sz="2400" b="1" i="1" smtClean="0">
                                      <a:solidFill>
                                        <a:srgbClr val="FF0000"/>
                                      </a:solidFill>
                                      <a:latin typeface="Cambria Math" panose="02040503050406030204" pitchFamily="18" charset="0"/>
                                    </a:rPr>
                                    <m:t>𝟎</m:t>
                                  </m:r>
                                </m:sub>
                              </m:sSub>
                            </m:den>
                          </m:f>
                        </m:e>
                      </m:rad>
                    </m:oMath>
                  </m:oMathPara>
                </a14:m>
                <a:endParaRPr lang="cs-CZ" sz="2400" b="1" dirty="0">
                  <a:solidFill>
                    <a:srgbClr val="FF0000"/>
                  </a:solidFill>
                </a:endParaRPr>
              </a:p>
            </p:txBody>
          </p:sp>
        </mc:Choice>
        <mc:Fallback xmlns="">
          <p:sp>
            <p:nvSpPr>
              <p:cNvPr id="2" name="TextovéPole 1"/>
              <p:cNvSpPr txBox="1">
                <a:spLocks noRot="1" noChangeAspect="1" noMove="1" noResize="1" noEditPoints="1" noAdjustHandles="1" noChangeArrowheads="1" noChangeShapeType="1" noTextEdit="1"/>
              </p:cNvSpPr>
              <p:nvPr/>
            </p:nvSpPr>
            <p:spPr>
              <a:xfrm>
                <a:off x="4788024" y="5069977"/>
                <a:ext cx="1778307" cy="1091196"/>
              </a:xfrm>
              <a:prstGeom prst="rect">
                <a:avLst/>
              </a:prstGeom>
              <a:blipFill>
                <a:blip r:embed="rId4"/>
                <a:stretch>
                  <a:fillRect/>
                </a:stretch>
              </a:blipFill>
            </p:spPr>
            <p:txBody>
              <a:bodyPr/>
              <a:lstStyle/>
              <a:p>
                <a:r>
                  <a:rPr lang="cs-CZ">
                    <a:noFill/>
                  </a:rPr>
                  <a:t> </a:t>
                </a:r>
              </a:p>
            </p:txBody>
          </p:sp>
        </mc:Fallback>
      </mc:AlternateContent>
      <p:sp>
        <p:nvSpPr>
          <p:cNvPr id="8" name="Obdélník 7"/>
          <p:cNvSpPr/>
          <p:nvPr/>
        </p:nvSpPr>
        <p:spPr>
          <a:xfrm>
            <a:off x="0" y="4608312"/>
            <a:ext cx="9036496" cy="461665"/>
          </a:xfrm>
          <a:prstGeom prst="rect">
            <a:avLst/>
          </a:prstGeom>
        </p:spPr>
        <p:txBody>
          <a:bodyPr wrap="square">
            <a:spAutoFit/>
          </a:bodyPr>
          <a:lstStyle/>
          <a:p>
            <a:r>
              <a:rPr lang="cs-CZ" sz="2400" b="1" dirty="0" smtClean="0">
                <a:solidFill>
                  <a:srgbClr val="00B0F0"/>
                </a:solidFill>
              </a:rPr>
              <a:t>Střední kvadratická rychlost</a:t>
            </a:r>
            <a:endParaRPr lang="cs-CZ" sz="2000" b="1" dirty="0"/>
          </a:p>
        </p:txBody>
      </p:sp>
      <p:sp>
        <p:nvSpPr>
          <p:cNvPr id="3" name="TextovéPole 2"/>
          <p:cNvSpPr txBox="1"/>
          <p:nvPr/>
        </p:nvSpPr>
        <p:spPr>
          <a:xfrm>
            <a:off x="117712" y="5069977"/>
            <a:ext cx="4310272" cy="1477328"/>
          </a:xfrm>
          <a:prstGeom prst="rect">
            <a:avLst/>
          </a:prstGeom>
          <a:noFill/>
        </p:spPr>
        <p:txBody>
          <a:bodyPr wrap="square" rtlCol="0">
            <a:spAutoFit/>
          </a:bodyPr>
          <a:lstStyle/>
          <a:p>
            <a:pPr marL="285750" indent="-285750" algn="just">
              <a:buFont typeface="Wingdings" panose="05000000000000000000" pitchFamily="2" charset="2"/>
              <a:buChar char="§"/>
            </a:pPr>
            <a:r>
              <a:rPr lang="cs-CZ" b="1" dirty="0"/>
              <a:t>rychlost, jakou by musely mít všechny částice ideálního plynu, aby jejich celková kinetická energie byla taková, jaká je ve skutečnosti, tj.</a:t>
            </a:r>
            <a:r>
              <a:rPr lang="cs-CZ" dirty="0"/>
              <a:t> </a:t>
            </a:r>
            <a:r>
              <a:rPr lang="cs-CZ" b="1" dirty="0"/>
              <a:t>když jejich rychlosti jsou různé</a:t>
            </a:r>
            <a:endParaRPr lang="cs-CZ" dirty="0"/>
          </a:p>
        </p:txBody>
      </p:sp>
    </p:spTree>
    <p:extLst>
      <p:ext uri="{BB962C8B-B14F-4D97-AF65-F5344CB8AC3E}">
        <p14:creationId xmlns:p14="http://schemas.microsoft.com/office/powerpoint/2010/main" val="42154722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uchý led | Ice Fac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9330"/>
            <a:ext cx="9144000" cy="5366054"/>
          </a:xfrm>
          <a:prstGeom prst="rect">
            <a:avLst/>
          </a:prstGeom>
          <a:noFill/>
          <a:extLst>
            <a:ext uri="{909E8E84-426E-40DD-AFC4-6F175D3DCCD1}">
              <a14:hiddenFill xmlns:a14="http://schemas.microsoft.com/office/drawing/2010/main">
                <a:solidFill>
                  <a:srgbClr val="FFFFFF"/>
                </a:solidFill>
              </a14:hiddenFill>
            </a:ext>
          </a:extLst>
        </p:spPr>
      </p:pic>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4</a:t>
            </a:r>
            <a:r>
              <a:rPr lang="cs-CZ" sz="4000" dirty="0" smtClean="0"/>
              <a:t>. Změny skupenství</a:t>
            </a:r>
            <a:endParaRPr lang="cs-CZ" sz="4000" dirty="0"/>
          </a:p>
        </p:txBody>
      </p:sp>
      <p:sp>
        <p:nvSpPr>
          <p:cNvPr id="17" name="Obdélník 16"/>
          <p:cNvSpPr/>
          <p:nvPr/>
        </p:nvSpPr>
        <p:spPr>
          <a:xfrm>
            <a:off x="0" y="1472343"/>
            <a:ext cx="9156612" cy="461665"/>
          </a:xfrm>
          <a:prstGeom prst="rect">
            <a:avLst/>
          </a:prstGeom>
        </p:spPr>
        <p:txBody>
          <a:bodyPr wrap="square">
            <a:spAutoFit/>
          </a:bodyPr>
          <a:lstStyle/>
          <a:p>
            <a:r>
              <a:rPr lang="cs-CZ" sz="2400" b="1" dirty="0" smtClean="0">
                <a:solidFill>
                  <a:srgbClr val="00B0F0"/>
                </a:solidFill>
              </a:rPr>
              <a:t>Problémové otázky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4.3 Sublimace a desublimace</a:t>
            </a:r>
            <a:endParaRPr lang="cs-CZ" sz="2800" dirty="0">
              <a:solidFill>
                <a:srgbClr val="FF0000"/>
              </a:solidFill>
            </a:endParaRPr>
          </a:p>
        </p:txBody>
      </p:sp>
      <p:sp>
        <p:nvSpPr>
          <p:cNvPr id="10" name="Nadpis 1"/>
          <p:cNvSpPr>
            <a:spLocks noGrp="1"/>
          </p:cNvSpPr>
          <p:nvPr>
            <p:ph type="ctrTitle"/>
          </p:nvPr>
        </p:nvSpPr>
        <p:spPr>
          <a:xfrm>
            <a:off x="0" y="792087"/>
            <a:ext cx="9144000" cy="6093297"/>
          </a:xfrm>
        </p:spPr>
        <p:txBody>
          <a:bodyPr>
            <a:normAutofit/>
          </a:bodyPr>
          <a:lstStyle/>
          <a:p>
            <a:pPr marL="514350" indent="-514350"/>
            <a:r>
              <a:rPr lang="cs-CZ" sz="2000" b="1" dirty="0" smtClean="0">
                <a:solidFill>
                  <a:schemeClr val="bg1"/>
                </a:solidFill>
                <a:latin typeface="+mn-lt"/>
              </a:rPr>
              <a:t>Proč uschne mokré prádlo i na mrazu?</a:t>
            </a:r>
            <a:r>
              <a:rPr lang="cs-CZ" sz="2000" b="1" dirty="0" smtClean="0">
                <a:latin typeface="+mn-lt"/>
              </a:rPr>
              <a:t/>
            </a:r>
            <a:br>
              <a:rPr lang="cs-CZ" sz="2000" b="1" dirty="0" smtClean="0">
                <a:latin typeface="+mn-lt"/>
              </a:rPr>
            </a:br>
            <a:r>
              <a:rPr lang="cs-CZ" sz="2000" b="1" dirty="0" smtClean="0">
                <a:latin typeface="+mn-lt"/>
              </a:rPr>
              <a:t/>
            </a:r>
            <a:br>
              <a:rPr lang="cs-CZ" sz="2000" b="1" dirty="0" smtClean="0">
                <a:latin typeface="+mn-lt"/>
              </a:rPr>
            </a:br>
            <a:r>
              <a:rPr lang="cs-CZ" sz="2000" b="1" dirty="0" smtClean="0">
                <a:solidFill>
                  <a:srgbClr val="FFC000"/>
                </a:solidFill>
                <a:latin typeface="+mn-lt"/>
              </a:rPr>
              <a:t>Kde se bere mlha na diskotékách?</a:t>
            </a:r>
            <a:br>
              <a:rPr lang="cs-CZ" sz="2000" b="1" dirty="0" smtClean="0">
                <a:solidFill>
                  <a:srgbClr val="FFC000"/>
                </a:solidFill>
                <a:latin typeface="+mn-lt"/>
              </a:rPr>
            </a:br>
            <a:r>
              <a:rPr lang="cs-CZ" sz="2000" b="1" dirty="0" smtClean="0">
                <a:latin typeface="+mn-lt"/>
              </a:rPr>
              <a:t/>
            </a:r>
            <a:br>
              <a:rPr lang="cs-CZ" sz="2000" b="1" dirty="0" smtClean="0">
                <a:latin typeface="+mn-lt"/>
              </a:rPr>
            </a:br>
            <a:r>
              <a:rPr lang="cs-CZ" sz="2000" b="1" dirty="0" smtClean="0">
                <a:solidFill>
                  <a:schemeClr val="bg1"/>
                </a:solidFill>
                <a:latin typeface="+mn-lt"/>
              </a:rPr>
              <a:t>Proč na některých planetách nebo na Měsíci neexistuje voda </a:t>
            </a:r>
            <a:br>
              <a:rPr lang="cs-CZ" sz="2000" b="1" dirty="0" smtClean="0">
                <a:solidFill>
                  <a:schemeClr val="bg1"/>
                </a:solidFill>
                <a:latin typeface="+mn-lt"/>
              </a:rPr>
            </a:br>
            <a:r>
              <a:rPr lang="cs-CZ" sz="2000" b="1" dirty="0" smtClean="0">
                <a:solidFill>
                  <a:schemeClr val="bg1"/>
                </a:solidFill>
                <a:latin typeface="+mn-lt"/>
              </a:rPr>
              <a:t>v kapalném stavu i když tam je třeba led?</a:t>
            </a:r>
            <a:r>
              <a:rPr lang="cs-CZ" sz="2000" b="1" dirty="0" smtClean="0">
                <a:latin typeface="+mn-lt"/>
              </a:rPr>
              <a:t/>
            </a:r>
            <a:br>
              <a:rPr lang="cs-CZ" sz="2000" b="1" dirty="0" smtClean="0">
                <a:latin typeface="+mn-lt"/>
              </a:rPr>
            </a:br>
            <a:r>
              <a:rPr lang="cs-CZ" sz="2000" b="1" dirty="0" smtClean="0">
                <a:latin typeface="+mn-lt"/>
              </a:rPr>
              <a:t/>
            </a:r>
            <a:br>
              <a:rPr lang="cs-CZ" sz="2000" b="1" dirty="0" smtClean="0">
                <a:latin typeface="+mn-lt"/>
              </a:rPr>
            </a:br>
            <a:r>
              <a:rPr lang="cs-CZ" sz="2000" b="1" dirty="0" smtClean="0">
                <a:solidFill>
                  <a:srgbClr val="FFFF00"/>
                </a:solidFill>
                <a:latin typeface="+mn-lt"/>
              </a:rPr>
              <a:t>Co je tzv. suchý led a jaké má využití?</a:t>
            </a:r>
            <a:br>
              <a:rPr lang="cs-CZ" sz="2000" b="1" dirty="0" smtClean="0">
                <a:solidFill>
                  <a:srgbClr val="FFFF00"/>
                </a:solidFill>
                <a:latin typeface="+mn-lt"/>
              </a:rPr>
            </a:br>
            <a:r>
              <a:rPr lang="cs-CZ" sz="2000" b="1" dirty="0" smtClean="0">
                <a:latin typeface="+mn-lt"/>
              </a:rPr>
              <a:t/>
            </a:r>
            <a:br>
              <a:rPr lang="cs-CZ" sz="2000" b="1" dirty="0" smtClean="0">
                <a:latin typeface="+mn-lt"/>
              </a:rPr>
            </a:br>
            <a:r>
              <a:rPr lang="cs-CZ" sz="2000" b="1" dirty="0" smtClean="0">
                <a:latin typeface="+mn-lt"/>
              </a:rPr>
              <a:t>Jak funguje potisk textilií a plachtovin?</a:t>
            </a:r>
            <a:br>
              <a:rPr lang="cs-CZ" sz="2000" b="1" dirty="0" smtClean="0">
                <a:latin typeface="+mn-lt"/>
              </a:rPr>
            </a:br>
            <a:r>
              <a:rPr lang="cs-CZ" sz="2000" b="1" dirty="0" smtClean="0">
                <a:latin typeface="+mn-lt"/>
                <a:hlinkClick r:id="rId3"/>
              </a:rPr>
              <a:t>http://obchod.geodis.cz/mutoh/sublimacni-tiskarny</a:t>
            </a:r>
            <a:r>
              <a:rPr lang="cs-CZ" sz="2000" b="1" dirty="0" smtClean="0">
                <a:latin typeface="+mn-lt"/>
              </a:rPr>
              <a:t/>
            </a:r>
            <a:br>
              <a:rPr lang="cs-CZ" sz="2000" b="1" dirty="0" smtClean="0">
                <a:latin typeface="+mn-lt"/>
              </a:rPr>
            </a:br>
            <a:r>
              <a:rPr lang="cs-CZ" sz="2000" b="1" dirty="0" smtClean="0">
                <a:latin typeface="+mn-lt"/>
              </a:rPr>
              <a:t/>
            </a:r>
            <a:br>
              <a:rPr lang="cs-CZ" sz="2000" b="1" dirty="0" smtClean="0">
                <a:latin typeface="+mn-lt"/>
              </a:rPr>
            </a:br>
            <a:r>
              <a:rPr lang="cs-CZ" sz="2000" b="1" dirty="0" smtClean="0">
                <a:solidFill>
                  <a:srgbClr val="FF0000"/>
                </a:solidFill>
                <a:latin typeface="+mn-lt"/>
              </a:rPr>
              <a:t>Jak se čistí některé chemické látky?</a:t>
            </a:r>
            <a:endParaRPr lang="cs-CZ" sz="2000" b="1" dirty="0">
              <a:solidFill>
                <a:srgbClr val="FF0000"/>
              </a:solidFill>
              <a:latin typeface="+mn-lt"/>
            </a:endParaRPr>
          </a:p>
        </p:txBody>
      </p:sp>
    </p:spTree>
    <p:extLst>
      <p:ext uri="{BB962C8B-B14F-4D97-AF65-F5344CB8AC3E}">
        <p14:creationId xmlns:p14="http://schemas.microsoft.com/office/powerpoint/2010/main" val="4192345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0980" y="4509120"/>
            <a:ext cx="3805632" cy="2303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4</a:t>
            </a:r>
            <a:r>
              <a:rPr lang="cs-CZ" sz="4000" dirty="0" smtClean="0"/>
              <a:t>. Změny skupenství</a:t>
            </a:r>
            <a:endParaRPr lang="cs-CZ" sz="4000" dirty="0"/>
          </a:p>
        </p:txBody>
      </p:sp>
      <p:sp>
        <p:nvSpPr>
          <p:cNvPr id="17" name="Obdélník 16"/>
          <p:cNvSpPr/>
          <p:nvPr/>
        </p:nvSpPr>
        <p:spPr>
          <a:xfrm>
            <a:off x="0" y="1472343"/>
            <a:ext cx="9156612" cy="461665"/>
          </a:xfrm>
          <a:prstGeom prst="rect">
            <a:avLst/>
          </a:prstGeom>
        </p:spPr>
        <p:txBody>
          <a:bodyPr wrap="square">
            <a:spAutoFit/>
          </a:bodyPr>
          <a:lstStyle/>
          <a:p>
            <a:r>
              <a:rPr lang="cs-CZ" sz="2400" b="1" dirty="0" smtClean="0">
                <a:solidFill>
                  <a:srgbClr val="00B0F0"/>
                </a:solidFill>
              </a:rPr>
              <a:t>Sublimace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4.3 Sublimace a desublimace</a:t>
            </a:r>
            <a:endParaRPr lang="cs-CZ" sz="2800" dirty="0">
              <a:solidFill>
                <a:srgbClr val="FF0000"/>
              </a:solidFill>
            </a:endParaRPr>
          </a:p>
        </p:txBody>
      </p:sp>
      <p:sp>
        <p:nvSpPr>
          <p:cNvPr id="4" name="TextovéPole 3"/>
          <p:cNvSpPr txBox="1"/>
          <p:nvPr/>
        </p:nvSpPr>
        <p:spPr>
          <a:xfrm>
            <a:off x="0" y="1988840"/>
            <a:ext cx="9144000" cy="1354217"/>
          </a:xfrm>
          <a:prstGeom prst="rect">
            <a:avLst/>
          </a:prstGeom>
          <a:noFill/>
        </p:spPr>
        <p:txBody>
          <a:bodyPr wrap="square" rtlCol="0">
            <a:spAutoFit/>
          </a:bodyPr>
          <a:lstStyle/>
          <a:p>
            <a:pPr marL="0" lvl="1" indent="-285750">
              <a:spcAft>
                <a:spcPts val="600"/>
              </a:spcAft>
              <a:buFont typeface="Wingdings" panose="05000000000000000000" pitchFamily="2" charset="2"/>
              <a:buChar char="§"/>
            </a:pPr>
            <a:r>
              <a:rPr lang="cs-CZ" dirty="0"/>
              <a:t>dodáváme teplo pevné látce </a:t>
            </a:r>
            <a:r>
              <a:rPr lang="cs-CZ" b="1" dirty="0">
                <a:solidFill>
                  <a:srgbClr val="FF0000"/>
                </a:solidFill>
                <a:sym typeface="Symbol"/>
              </a:rPr>
              <a:t></a:t>
            </a:r>
            <a:r>
              <a:rPr lang="cs-CZ" dirty="0" smtClean="0"/>
              <a:t> </a:t>
            </a:r>
            <a:r>
              <a:rPr lang="cs-CZ" dirty="0"/>
              <a:t>zvyšuje se </a:t>
            </a:r>
            <a:r>
              <a:rPr lang="cs-CZ" dirty="0" err="1"/>
              <a:t>E</a:t>
            </a:r>
            <a:r>
              <a:rPr lang="cs-CZ" baseline="-25000" dirty="0" err="1"/>
              <a:t>k</a:t>
            </a:r>
            <a:r>
              <a:rPr lang="cs-CZ" dirty="0"/>
              <a:t> částic </a:t>
            </a:r>
            <a:r>
              <a:rPr lang="cs-CZ" b="1" dirty="0">
                <a:solidFill>
                  <a:srgbClr val="FF0000"/>
                </a:solidFill>
                <a:sym typeface="Symbol"/>
              </a:rPr>
              <a:t></a:t>
            </a:r>
            <a:r>
              <a:rPr lang="cs-CZ" dirty="0" smtClean="0"/>
              <a:t> </a:t>
            </a:r>
            <a:r>
              <a:rPr lang="cs-CZ" dirty="0"/>
              <a:t>až do teploty </a:t>
            </a:r>
            <a:r>
              <a:rPr lang="cs-CZ" dirty="0" smtClean="0"/>
              <a:t>sublimace</a:t>
            </a:r>
            <a:endParaRPr lang="cs-CZ" dirty="0"/>
          </a:p>
          <a:p>
            <a:pPr marL="0" lvl="1" indent="-285750">
              <a:spcAft>
                <a:spcPts val="600"/>
              </a:spcAft>
              <a:buFont typeface="Wingdings" panose="05000000000000000000" pitchFamily="2" charset="2"/>
              <a:buChar char="§"/>
            </a:pPr>
            <a:r>
              <a:rPr lang="cs-CZ" dirty="0"/>
              <a:t>l</a:t>
            </a:r>
            <a:r>
              <a:rPr lang="cs-CZ" dirty="0" smtClean="0"/>
              <a:t>átka neprojde kapalnou fází</a:t>
            </a:r>
            <a:endParaRPr lang="cs-CZ" dirty="0"/>
          </a:p>
          <a:p>
            <a:pPr marL="0" lvl="1" indent="-285750">
              <a:spcAft>
                <a:spcPts val="600"/>
              </a:spcAft>
              <a:buFont typeface="Wingdings" panose="05000000000000000000" pitchFamily="2" charset="2"/>
              <a:buChar char="§"/>
            </a:pPr>
            <a:r>
              <a:rPr lang="cs-CZ" b="1" dirty="0" smtClean="0">
                <a:solidFill>
                  <a:srgbClr val="FF0000"/>
                </a:solidFill>
              </a:rPr>
              <a:t>při </a:t>
            </a:r>
            <a:r>
              <a:rPr lang="cs-CZ" b="1" dirty="0">
                <a:solidFill>
                  <a:srgbClr val="FF0000"/>
                </a:solidFill>
              </a:rPr>
              <a:t>teplotě </a:t>
            </a:r>
            <a:r>
              <a:rPr lang="cs-CZ" b="1" dirty="0" smtClean="0">
                <a:solidFill>
                  <a:srgbClr val="FF0000"/>
                </a:solidFill>
              </a:rPr>
              <a:t>sublimace </a:t>
            </a:r>
            <a:r>
              <a:rPr lang="cs-CZ" b="1" dirty="0">
                <a:solidFill>
                  <a:srgbClr val="FF0000"/>
                </a:solidFill>
              </a:rPr>
              <a:t>vzniká </a:t>
            </a:r>
            <a:r>
              <a:rPr lang="cs-CZ" b="1" dirty="0" smtClean="0">
                <a:solidFill>
                  <a:srgbClr val="FF0000"/>
                </a:solidFill>
              </a:rPr>
              <a:t>plyn </a:t>
            </a:r>
            <a:r>
              <a:rPr lang="cs-CZ" b="1" dirty="0">
                <a:solidFill>
                  <a:srgbClr val="FF0000"/>
                </a:solidFill>
              </a:rPr>
              <a:t>o stejné teplotě jako má pevná látka </a:t>
            </a:r>
            <a:r>
              <a:rPr lang="cs-CZ" dirty="0"/>
              <a:t>a to do </a:t>
            </a:r>
            <a:r>
              <a:rPr lang="cs-CZ" dirty="0" smtClean="0"/>
              <a:t>té doby, </a:t>
            </a:r>
            <a:r>
              <a:rPr lang="cs-CZ" dirty="0"/>
              <a:t>až se celá pevná látka přemění na </a:t>
            </a:r>
            <a:r>
              <a:rPr lang="cs-CZ" dirty="0" smtClean="0"/>
              <a:t>plyn (teplota se nemění)</a:t>
            </a:r>
            <a:endParaRPr lang="cs-CZ" dirty="0"/>
          </a:p>
        </p:txBody>
      </p:sp>
      <p:sp>
        <p:nvSpPr>
          <p:cNvPr id="13" name="Obdélník 12"/>
          <p:cNvSpPr/>
          <p:nvPr/>
        </p:nvSpPr>
        <p:spPr>
          <a:xfrm>
            <a:off x="0" y="3356992"/>
            <a:ext cx="9156612" cy="461665"/>
          </a:xfrm>
          <a:prstGeom prst="rect">
            <a:avLst/>
          </a:prstGeom>
        </p:spPr>
        <p:txBody>
          <a:bodyPr wrap="square">
            <a:spAutoFit/>
          </a:bodyPr>
          <a:lstStyle/>
          <a:p>
            <a:r>
              <a:rPr lang="cs-CZ" sz="2400" b="1" dirty="0" smtClean="0">
                <a:solidFill>
                  <a:srgbClr val="FF0000"/>
                </a:solidFill>
              </a:rPr>
              <a:t>Skupenské teplo sublimace – </a:t>
            </a:r>
            <a:r>
              <a:rPr lang="cs-CZ" sz="2400" b="1" i="1" dirty="0" err="1" smtClean="0">
                <a:solidFill>
                  <a:srgbClr val="FF0000"/>
                </a:solidFill>
                <a:latin typeface="Times New Roman CE" panose="02020603050405020304" pitchFamily="18" charset="0"/>
                <a:cs typeface="Times New Roman CE" panose="02020603050405020304" pitchFamily="18" charset="0"/>
              </a:rPr>
              <a:t>L</a:t>
            </a:r>
            <a:r>
              <a:rPr lang="cs-CZ" sz="2400" b="1" baseline="-25000" dirty="0" err="1" smtClean="0">
                <a:solidFill>
                  <a:srgbClr val="FF0000"/>
                </a:solidFill>
                <a:latin typeface="Times New Roman CE" panose="02020603050405020304" pitchFamily="18" charset="0"/>
                <a:cs typeface="Times New Roman CE" panose="02020603050405020304" pitchFamily="18" charset="0"/>
              </a:rPr>
              <a:t>s</a:t>
            </a:r>
            <a:r>
              <a:rPr lang="cs-CZ" sz="2400" b="1" dirty="0" smtClean="0">
                <a:solidFill>
                  <a:srgbClr val="00B0F0"/>
                </a:solidFill>
              </a:rPr>
              <a:t> 	</a:t>
            </a:r>
            <a:r>
              <a:rPr lang="en-US" sz="2400" dirty="0"/>
              <a:t>[</a:t>
            </a:r>
            <a:r>
              <a:rPr lang="cs-CZ" sz="2400" i="1" dirty="0" err="1" smtClean="0">
                <a:latin typeface="Times New Roman CE" panose="02020603050405020304" pitchFamily="18" charset="0"/>
                <a:cs typeface="Times New Roman CE" panose="02020603050405020304" pitchFamily="18" charset="0"/>
              </a:rPr>
              <a:t>L</a:t>
            </a:r>
            <a:r>
              <a:rPr lang="cs-CZ" sz="2400" baseline="-25000" dirty="0" err="1" smtClean="0">
                <a:latin typeface="Times New Roman CE" panose="02020603050405020304" pitchFamily="18" charset="0"/>
                <a:cs typeface="Times New Roman CE" panose="02020603050405020304" pitchFamily="18" charset="0"/>
              </a:rPr>
              <a:t>s</a:t>
            </a:r>
            <a:r>
              <a:rPr lang="en-US" sz="2400" dirty="0" smtClean="0"/>
              <a:t>]</a:t>
            </a:r>
            <a:r>
              <a:rPr lang="cs-CZ" sz="2400" dirty="0" smtClean="0"/>
              <a:t> </a:t>
            </a:r>
            <a:r>
              <a:rPr lang="cs-CZ" sz="2400" dirty="0"/>
              <a:t>= J (joule</a:t>
            </a:r>
            <a:r>
              <a:rPr lang="cs-CZ" sz="2400" dirty="0" smtClean="0"/>
              <a:t>)</a:t>
            </a:r>
            <a:r>
              <a:rPr lang="cs-CZ" sz="2400" b="1" dirty="0" smtClean="0">
                <a:solidFill>
                  <a:srgbClr val="00B0F0"/>
                </a:solidFill>
              </a:rPr>
              <a:t>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mc:AlternateContent xmlns:mc="http://schemas.openxmlformats.org/markup-compatibility/2006" xmlns:a14="http://schemas.microsoft.com/office/drawing/2010/main">
        <mc:Choice Requires="a14">
          <p:sp>
            <p:nvSpPr>
              <p:cNvPr id="5" name="TextovéPole 4"/>
              <p:cNvSpPr txBox="1"/>
              <p:nvPr/>
            </p:nvSpPr>
            <p:spPr>
              <a:xfrm>
                <a:off x="6589916" y="3356992"/>
                <a:ext cx="1689758" cy="461665"/>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cs-CZ" sz="2400" b="1" i="1" smtClean="0">
                              <a:solidFill>
                                <a:srgbClr val="FF0000"/>
                              </a:solidFill>
                              <a:latin typeface="Cambria Math" panose="02040503050406030204" pitchFamily="18" charset="0"/>
                            </a:rPr>
                          </m:ctrlPr>
                        </m:sSubPr>
                        <m:e>
                          <m:r>
                            <a:rPr lang="cs-CZ" sz="2400" b="1" i="1" smtClean="0">
                              <a:solidFill>
                                <a:srgbClr val="FF0000"/>
                              </a:solidFill>
                              <a:latin typeface="Cambria Math"/>
                            </a:rPr>
                            <m:t>𝑳</m:t>
                          </m:r>
                        </m:e>
                        <m:sub>
                          <m:r>
                            <a:rPr lang="cs-CZ" sz="2400" b="1" i="1" smtClean="0">
                              <a:solidFill>
                                <a:srgbClr val="FF0000"/>
                              </a:solidFill>
                              <a:latin typeface="Cambria Math"/>
                            </a:rPr>
                            <m:t>𝒔</m:t>
                          </m:r>
                        </m:sub>
                      </m:sSub>
                      <m:r>
                        <a:rPr lang="cs-CZ" sz="2400" b="1" i="1" smtClean="0">
                          <a:solidFill>
                            <a:srgbClr val="FF0000"/>
                          </a:solidFill>
                          <a:latin typeface="Cambria Math"/>
                        </a:rPr>
                        <m:t>=</m:t>
                      </m:r>
                      <m:r>
                        <a:rPr lang="cs-CZ" sz="2400" b="1" i="1" smtClean="0">
                          <a:solidFill>
                            <a:srgbClr val="FF0000"/>
                          </a:solidFill>
                          <a:latin typeface="Cambria Math"/>
                        </a:rPr>
                        <m:t>𝒎</m:t>
                      </m:r>
                      <m:r>
                        <a:rPr lang="cs-CZ" sz="2400" b="1" i="1" smtClean="0">
                          <a:solidFill>
                            <a:srgbClr val="FF0000"/>
                          </a:solidFill>
                          <a:latin typeface="Cambria Math"/>
                          <a:ea typeface="Cambria Math"/>
                        </a:rPr>
                        <m:t>∙</m:t>
                      </m:r>
                      <m:sSub>
                        <m:sSubPr>
                          <m:ctrlPr>
                            <a:rPr lang="cs-CZ" sz="2400" b="1" i="1" smtClean="0">
                              <a:solidFill>
                                <a:srgbClr val="FF0000"/>
                              </a:solidFill>
                              <a:latin typeface="Cambria Math" panose="02040503050406030204" pitchFamily="18" charset="0"/>
                              <a:ea typeface="Cambria Math"/>
                            </a:rPr>
                          </m:ctrlPr>
                        </m:sSubPr>
                        <m:e>
                          <m:r>
                            <a:rPr lang="cs-CZ" sz="2400" b="1" i="1" smtClean="0">
                              <a:solidFill>
                                <a:srgbClr val="FF0000"/>
                              </a:solidFill>
                              <a:latin typeface="Cambria Math"/>
                              <a:ea typeface="Cambria Math"/>
                            </a:rPr>
                            <m:t>𝒍</m:t>
                          </m:r>
                        </m:e>
                        <m:sub>
                          <m:r>
                            <a:rPr lang="cs-CZ" sz="2400" b="1" i="1" smtClean="0">
                              <a:solidFill>
                                <a:srgbClr val="FF0000"/>
                              </a:solidFill>
                              <a:latin typeface="Cambria Math"/>
                              <a:ea typeface="Cambria Math"/>
                            </a:rPr>
                            <m:t>𝒔</m:t>
                          </m:r>
                        </m:sub>
                      </m:sSub>
                    </m:oMath>
                  </m:oMathPara>
                </a14:m>
                <a:endParaRPr lang="cs-CZ" sz="2400" b="1" dirty="0">
                  <a:solidFill>
                    <a:srgbClr val="FF0000"/>
                  </a:solidFill>
                </a:endParaRPr>
              </a:p>
            </p:txBody>
          </p:sp>
        </mc:Choice>
        <mc:Fallback xmlns="">
          <p:sp>
            <p:nvSpPr>
              <p:cNvPr id="5" name="TextovéPole 4"/>
              <p:cNvSpPr txBox="1">
                <a:spLocks noRot="1" noChangeAspect="1" noMove="1" noResize="1" noEditPoints="1" noAdjustHandles="1" noChangeArrowheads="1" noChangeShapeType="1" noTextEdit="1"/>
              </p:cNvSpPr>
              <p:nvPr/>
            </p:nvSpPr>
            <p:spPr>
              <a:xfrm>
                <a:off x="6589916" y="3356992"/>
                <a:ext cx="1689758" cy="461665"/>
              </a:xfrm>
              <a:prstGeom prst="rect">
                <a:avLst/>
              </a:prstGeom>
              <a:blipFill rotWithShape="1">
                <a:blip r:embed="rId3"/>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6" name="TextovéPole 5"/>
              <p:cNvSpPr txBox="1"/>
              <p:nvPr/>
            </p:nvSpPr>
            <p:spPr>
              <a:xfrm>
                <a:off x="0" y="4435371"/>
                <a:ext cx="5004048" cy="1077218"/>
              </a:xfrm>
              <a:prstGeom prst="rect">
                <a:avLst/>
              </a:prstGeom>
              <a:noFill/>
            </p:spPr>
            <p:txBody>
              <a:bodyPr wrap="square" rtlCol="0">
                <a:spAutoFit/>
              </a:bodyPr>
              <a:lstStyle/>
              <a:p>
                <a:pPr>
                  <a:spcAft>
                    <a:spcPts val="600"/>
                  </a:spcAft>
                </a:pPr>
                <a14:m>
                  <m:oMath xmlns:m="http://schemas.openxmlformats.org/officeDocument/2006/math">
                    <m:r>
                      <a:rPr lang="cs-CZ" b="1" i="1" smtClean="0">
                        <a:solidFill>
                          <a:srgbClr val="FF0000"/>
                        </a:solidFill>
                        <a:latin typeface="Cambria Math"/>
                      </a:rPr>
                      <m:t>𝒎</m:t>
                    </m:r>
                  </m:oMath>
                </a14:m>
                <a:r>
                  <a:rPr lang="cs-CZ" dirty="0" smtClean="0"/>
                  <a:t> – hmotnost látky</a:t>
                </a:r>
              </a:p>
              <a:p>
                <a:pPr>
                  <a:spcAft>
                    <a:spcPts val="600"/>
                  </a:spcAft>
                </a:pPr>
                <a14:m>
                  <m:oMath xmlns:m="http://schemas.openxmlformats.org/officeDocument/2006/math">
                    <m:sSub>
                      <m:sSubPr>
                        <m:ctrlPr>
                          <a:rPr lang="cs-CZ" b="1" i="1">
                            <a:solidFill>
                              <a:srgbClr val="FF0000"/>
                            </a:solidFill>
                            <a:latin typeface="Cambria Math" panose="02040503050406030204" pitchFamily="18" charset="0"/>
                            <a:ea typeface="Cambria Math"/>
                          </a:rPr>
                        </m:ctrlPr>
                      </m:sSubPr>
                      <m:e>
                        <m:r>
                          <a:rPr lang="cs-CZ" b="1" i="1">
                            <a:solidFill>
                              <a:srgbClr val="FF0000"/>
                            </a:solidFill>
                            <a:latin typeface="Cambria Math"/>
                            <a:ea typeface="Cambria Math"/>
                          </a:rPr>
                          <m:t>𝒍</m:t>
                        </m:r>
                      </m:e>
                      <m:sub>
                        <m:r>
                          <a:rPr lang="cs-CZ" b="1" i="1" smtClean="0">
                            <a:solidFill>
                              <a:srgbClr val="FF0000"/>
                            </a:solidFill>
                            <a:latin typeface="Cambria Math"/>
                            <a:ea typeface="Cambria Math"/>
                          </a:rPr>
                          <m:t>𝒔</m:t>
                        </m:r>
                      </m:sub>
                    </m:sSub>
                  </m:oMath>
                </a14:m>
                <a:r>
                  <a:rPr lang="cs-CZ" dirty="0" smtClean="0"/>
                  <a:t> – </a:t>
                </a:r>
                <a:r>
                  <a:rPr lang="cs-CZ" b="1" dirty="0" smtClean="0">
                    <a:solidFill>
                      <a:srgbClr val="FF0000"/>
                    </a:solidFill>
                  </a:rPr>
                  <a:t>měrné skupenské teplo sublimace</a:t>
                </a:r>
                <a:r>
                  <a:rPr lang="cs-CZ" dirty="0" smtClean="0"/>
                  <a:t>	</a:t>
                </a:r>
                <a:r>
                  <a:rPr lang="en-US" dirty="0"/>
                  <a:t> </a:t>
                </a:r>
                <a:r>
                  <a:rPr lang="en-US" dirty="0" smtClean="0"/>
                  <a:t>[</a:t>
                </a:r>
                <a:r>
                  <a:rPr lang="cs-CZ" i="1" dirty="0" err="1" smtClean="0">
                    <a:latin typeface="Times New Roman CE" panose="02020603050405020304" pitchFamily="18" charset="0"/>
                    <a:cs typeface="Times New Roman CE" panose="02020603050405020304" pitchFamily="18" charset="0"/>
                  </a:rPr>
                  <a:t>l</a:t>
                </a:r>
                <a:r>
                  <a:rPr lang="cs-CZ" baseline="-25000" dirty="0" err="1" smtClean="0">
                    <a:latin typeface="Times New Roman CE" panose="02020603050405020304" pitchFamily="18" charset="0"/>
                    <a:cs typeface="Times New Roman CE" panose="02020603050405020304" pitchFamily="18" charset="0"/>
                  </a:rPr>
                  <a:t>s</a:t>
                </a:r>
                <a:r>
                  <a:rPr lang="en-US" dirty="0" smtClean="0"/>
                  <a:t>]</a:t>
                </a:r>
                <a:r>
                  <a:rPr lang="cs-CZ" dirty="0" smtClean="0"/>
                  <a:t> </a:t>
                </a:r>
                <a:r>
                  <a:rPr lang="cs-CZ" dirty="0"/>
                  <a:t>= </a:t>
                </a:r>
                <a:r>
                  <a:rPr lang="cs-CZ" dirty="0" smtClean="0"/>
                  <a:t>J ∙ kg</a:t>
                </a:r>
                <a:r>
                  <a:rPr lang="cs-CZ" baseline="30000" dirty="0" smtClean="0"/>
                  <a:t>−1</a:t>
                </a:r>
              </a:p>
              <a:p>
                <a:pPr>
                  <a:spcAft>
                    <a:spcPts val="600"/>
                  </a:spcAft>
                </a:pPr>
                <a14:m>
                  <m:oMath xmlns:m="http://schemas.openxmlformats.org/officeDocument/2006/math">
                    <m:sSub>
                      <m:sSubPr>
                        <m:ctrlPr>
                          <a:rPr lang="cs-CZ" b="1" i="1">
                            <a:solidFill>
                              <a:srgbClr val="FF0000"/>
                            </a:solidFill>
                            <a:latin typeface="Cambria Math" panose="02040503050406030204" pitchFamily="18" charset="0"/>
                            <a:ea typeface="Cambria Math"/>
                          </a:rPr>
                        </m:ctrlPr>
                      </m:sSubPr>
                      <m:e>
                        <m:r>
                          <a:rPr lang="cs-CZ" b="1" i="1">
                            <a:solidFill>
                              <a:srgbClr val="FF0000"/>
                            </a:solidFill>
                            <a:latin typeface="Cambria Math"/>
                            <a:ea typeface="Cambria Math"/>
                          </a:rPr>
                          <m:t>𝒍</m:t>
                        </m:r>
                      </m:e>
                      <m:sub>
                        <m:r>
                          <a:rPr lang="cs-CZ" b="1" i="1" smtClean="0">
                            <a:solidFill>
                              <a:srgbClr val="FF0000"/>
                            </a:solidFill>
                            <a:latin typeface="Cambria Math"/>
                            <a:ea typeface="Cambria Math"/>
                          </a:rPr>
                          <m:t>𝒔</m:t>
                        </m:r>
                      </m:sub>
                    </m:sSub>
                  </m:oMath>
                </a14:m>
                <a:r>
                  <a:rPr lang="cs-CZ" b="1" dirty="0" smtClean="0">
                    <a:solidFill>
                      <a:srgbClr val="FF0000"/>
                    </a:solidFill>
                  </a:rPr>
                  <a:t>(led) = 2,83 </a:t>
                </a:r>
                <a:r>
                  <a:rPr lang="cs-CZ" b="1" dirty="0">
                    <a:solidFill>
                      <a:srgbClr val="FF0000"/>
                    </a:solidFill>
                  </a:rPr>
                  <a:t>M</a:t>
                </a:r>
                <a:r>
                  <a:rPr lang="cs-CZ" b="1" dirty="0" smtClean="0">
                    <a:solidFill>
                      <a:srgbClr val="FF0000"/>
                    </a:solidFill>
                  </a:rPr>
                  <a:t>J/kg</a:t>
                </a:r>
                <a:endParaRPr lang="cs-CZ" b="1" dirty="0">
                  <a:solidFill>
                    <a:srgbClr val="FF0000"/>
                  </a:solidFill>
                </a:endParaRPr>
              </a:p>
            </p:txBody>
          </p:sp>
        </mc:Choice>
        <mc:Fallback xmlns="">
          <p:sp>
            <p:nvSpPr>
              <p:cNvPr id="6" name="TextovéPole 5"/>
              <p:cNvSpPr txBox="1">
                <a:spLocks noRot="1" noChangeAspect="1" noMove="1" noResize="1" noEditPoints="1" noAdjustHandles="1" noChangeArrowheads="1" noChangeShapeType="1" noTextEdit="1"/>
              </p:cNvSpPr>
              <p:nvPr/>
            </p:nvSpPr>
            <p:spPr>
              <a:xfrm>
                <a:off x="0" y="4435371"/>
                <a:ext cx="5004048" cy="1077218"/>
              </a:xfrm>
              <a:prstGeom prst="rect">
                <a:avLst/>
              </a:prstGeom>
              <a:blipFill rotWithShape="1">
                <a:blip r:embed="rId4"/>
                <a:stretch>
                  <a:fillRect t="-2841" b="-8523"/>
                </a:stretch>
              </a:blipFill>
            </p:spPr>
            <p:txBody>
              <a:bodyPr/>
              <a:lstStyle/>
              <a:p>
                <a:r>
                  <a:rPr lang="cs-CZ">
                    <a:noFill/>
                  </a:rPr>
                  <a:t> </a:t>
                </a:r>
              </a:p>
            </p:txBody>
          </p:sp>
        </mc:Fallback>
      </mc:AlternateContent>
      <p:sp>
        <p:nvSpPr>
          <p:cNvPr id="7" name="TextovéPole 6"/>
          <p:cNvSpPr txBox="1"/>
          <p:nvPr/>
        </p:nvSpPr>
        <p:spPr>
          <a:xfrm>
            <a:off x="0" y="3789040"/>
            <a:ext cx="9144000" cy="646331"/>
          </a:xfrm>
          <a:prstGeom prst="rect">
            <a:avLst/>
          </a:prstGeom>
          <a:noFill/>
        </p:spPr>
        <p:txBody>
          <a:bodyPr wrap="square" rtlCol="0">
            <a:spAutoFit/>
          </a:bodyPr>
          <a:lstStyle/>
          <a:p>
            <a:pPr marL="285750" indent="-285750">
              <a:buFont typeface="Wingdings" panose="05000000000000000000" pitchFamily="2" charset="2"/>
              <a:buChar char="§"/>
            </a:pPr>
            <a:r>
              <a:rPr lang="cs-CZ" dirty="0"/>
              <a:t>teplo potřebné k tomu, aby se pevná látka přeměnila na </a:t>
            </a:r>
            <a:r>
              <a:rPr lang="cs-CZ" dirty="0" smtClean="0"/>
              <a:t>plyn </a:t>
            </a:r>
            <a:r>
              <a:rPr lang="cs-CZ" dirty="0"/>
              <a:t>o téže </a:t>
            </a:r>
            <a:r>
              <a:rPr lang="cs-CZ" dirty="0" smtClean="0"/>
              <a:t>teplotě</a:t>
            </a:r>
          </a:p>
          <a:p>
            <a:pPr marL="285750" indent="-285750">
              <a:buFont typeface="Wingdings" panose="05000000000000000000" pitchFamily="2" charset="2"/>
              <a:buChar char="§"/>
            </a:pPr>
            <a:r>
              <a:rPr lang="cs-CZ" dirty="0" smtClean="0"/>
              <a:t>zvyšuje </a:t>
            </a:r>
            <a:r>
              <a:rPr lang="cs-CZ" dirty="0"/>
              <a:t>se potenciální energie částic, kinetická </a:t>
            </a:r>
            <a:r>
              <a:rPr lang="cs-CZ" dirty="0" smtClean="0"/>
              <a:t>ne</a:t>
            </a:r>
            <a:endParaRPr lang="cs-CZ" dirty="0"/>
          </a:p>
        </p:txBody>
      </p:sp>
      <p:grpSp>
        <p:nvGrpSpPr>
          <p:cNvPr id="12" name="Skupina 11"/>
          <p:cNvGrpSpPr/>
          <p:nvPr/>
        </p:nvGrpSpPr>
        <p:grpSpPr>
          <a:xfrm>
            <a:off x="-16550" y="5589240"/>
            <a:ext cx="9156612" cy="1052736"/>
            <a:chOff x="-16550" y="5805264"/>
            <a:chExt cx="9156612" cy="1052736"/>
          </a:xfrm>
        </p:grpSpPr>
        <p:sp>
          <p:nvSpPr>
            <p:cNvPr id="18" name="Obdélník 17"/>
            <p:cNvSpPr/>
            <p:nvPr/>
          </p:nvSpPr>
          <p:spPr>
            <a:xfrm>
              <a:off x="-16550" y="5805264"/>
              <a:ext cx="9156612" cy="461665"/>
            </a:xfrm>
            <a:prstGeom prst="rect">
              <a:avLst/>
            </a:prstGeom>
          </p:spPr>
          <p:txBody>
            <a:bodyPr wrap="square">
              <a:spAutoFit/>
            </a:bodyPr>
            <a:lstStyle/>
            <a:p>
              <a:r>
                <a:rPr lang="cs-CZ" sz="2400" b="1" dirty="0" smtClean="0">
                  <a:solidFill>
                    <a:srgbClr val="00B0F0"/>
                  </a:solidFill>
                </a:rPr>
                <a:t>Křivka sublimace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9" name="TextovéPole 18"/>
            <p:cNvSpPr txBox="1"/>
            <p:nvPr/>
          </p:nvSpPr>
          <p:spPr>
            <a:xfrm>
              <a:off x="-10244" y="6211669"/>
              <a:ext cx="9144000" cy="646331"/>
            </a:xfrm>
            <a:prstGeom prst="rect">
              <a:avLst/>
            </a:prstGeom>
            <a:noFill/>
          </p:spPr>
          <p:txBody>
            <a:bodyPr wrap="square" rtlCol="0">
              <a:spAutoFit/>
            </a:bodyPr>
            <a:lstStyle/>
            <a:p>
              <a:pPr marL="285750" indent="-285750">
                <a:buFont typeface="Wingdings" panose="05000000000000000000" pitchFamily="2" charset="2"/>
                <a:buChar char="§"/>
              </a:pPr>
              <a:r>
                <a:rPr lang="cs-CZ" dirty="0"/>
                <a:t>z</a:t>
              </a:r>
              <a:r>
                <a:rPr lang="cs-CZ" dirty="0" smtClean="0"/>
                <a:t>názorňuje rovnovážný stav mezi pevnou látkou a plynem</a:t>
              </a:r>
            </a:p>
            <a:p>
              <a:pPr marL="285750" indent="-285750">
                <a:buFont typeface="Wingdings" panose="05000000000000000000" pitchFamily="2" charset="2"/>
                <a:buChar char="§"/>
              </a:pPr>
              <a:r>
                <a:rPr lang="cs-CZ" dirty="0" smtClean="0"/>
                <a:t>Př. Jód, kafr, naftalen, pevný CO</a:t>
              </a:r>
              <a:r>
                <a:rPr lang="cs-CZ" baseline="-25000" dirty="0" smtClean="0"/>
                <a:t>2</a:t>
              </a:r>
              <a:r>
                <a:rPr lang="cs-CZ" dirty="0" smtClean="0"/>
                <a:t> (suchý led)</a:t>
              </a:r>
              <a:endParaRPr lang="cs-CZ" dirty="0"/>
            </a:p>
          </p:txBody>
        </p:sp>
      </p:grpSp>
    </p:spTree>
    <p:extLst>
      <p:ext uri="{BB962C8B-B14F-4D97-AF65-F5344CB8AC3E}">
        <p14:creationId xmlns:p14="http://schemas.microsoft.com/office/powerpoint/2010/main" val="7519156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rewalking, chůze po žhavém uhlí bosýma nohama | Bůh, Ježíš Krist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72342"/>
            <a:ext cx="9144000" cy="5385657"/>
          </a:xfrm>
          <a:prstGeom prst="rect">
            <a:avLst/>
          </a:prstGeom>
          <a:noFill/>
          <a:extLst>
            <a:ext uri="{909E8E84-426E-40DD-AFC4-6F175D3DCCD1}">
              <a14:hiddenFill xmlns:a14="http://schemas.microsoft.com/office/drawing/2010/main">
                <a:solidFill>
                  <a:srgbClr val="FFFFFF"/>
                </a:solidFill>
              </a14:hiddenFill>
            </a:ext>
          </a:extLst>
        </p:spPr>
      </p:pic>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4</a:t>
            </a:r>
            <a:r>
              <a:rPr lang="cs-CZ" sz="4000" dirty="0" smtClean="0"/>
              <a:t>. Změny skupenství</a:t>
            </a:r>
            <a:endParaRPr lang="cs-CZ" sz="4000" dirty="0"/>
          </a:p>
        </p:txBody>
      </p:sp>
      <p:sp>
        <p:nvSpPr>
          <p:cNvPr id="17" name="Obdélník 16"/>
          <p:cNvSpPr/>
          <p:nvPr/>
        </p:nvSpPr>
        <p:spPr>
          <a:xfrm>
            <a:off x="0" y="1472343"/>
            <a:ext cx="9156612" cy="461665"/>
          </a:xfrm>
          <a:prstGeom prst="rect">
            <a:avLst/>
          </a:prstGeom>
        </p:spPr>
        <p:txBody>
          <a:bodyPr wrap="square">
            <a:spAutoFit/>
          </a:bodyPr>
          <a:lstStyle/>
          <a:p>
            <a:r>
              <a:rPr lang="cs-CZ" sz="2400" b="1" dirty="0" smtClean="0">
                <a:solidFill>
                  <a:srgbClr val="00B0F0"/>
                </a:solidFill>
              </a:rPr>
              <a:t>Problémové otázky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4.4 Vypařování, var </a:t>
            </a:r>
            <a:r>
              <a:rPr lang="cs-CZ" sz="2800" b="1" smtClean="0">
                <a:solidFill>
                  <a:srgbClr val="FF0000"/>
                </a:solidFill>
              </a:rPr>
              <a:t>a kondenzace</a:t>
            </a:r>
            <a:endParaRPr lang="cs-CZ" sz="2800" dirty="0">
              <a:solidFill>
                <a:srgbClr val="FF0000"/>
              </a:solidFill>
            </a:endParaRPr>
          </a:p>
        </p:txBody>
      </p:sp>
      <p:sp>
        <p:nvSpPr>
          <p:cNvPr id="9" name="Nadpis 1"/>
          <p:cNvSpPr>
            <a:spLocks noGrp="1"/>
          </p:cNvSpPr>
          <p:nvPr>
            <p:ph type="ctrTitle"/>
          </p:nvPr>
        </p:nvSpPr>
        <p:spPr>
          <a:xfrm>
            <a:off x="0" y="1812146"/>
            <a:ext cx="9144000" cy="4929222"/>
          </a:xfrm>
        </p:spPr>
        <p:txBody>
          <a:bodyPr>
            <a:normAutofit/>
          </a:bodyPr>
          <a:lstStyle/>
          <a:p>
            <a:pPr marL="514350" indent="-514350"/>
            <a:r>
              <a:rPr lang="cs-CZ" sz="2000" dirty="0" smtClean="0">
                <a:solidFill>
                  <a:srgbClr val="FF0000"/>
                </a:solidFill>
                <a:latin typeface="+mn-lt"/>
              </a:rPr>
              <a:t>Jak se dá chodit bosýma nohama po žhavém uhlí?</a:t>
            </a:r>
            <a:br>
              <a:rPr lang="cs-CZ" sz="2000" dirty="0" smtClean="0">
                <a:solidFill>
                  <a:srgbClr val="FF0000"/>
                </a:solidFill>
                <a:latin typeface="+mn-lt"/>
              </a:rPr>
            </a:br>
            <a:r>
              <a:rPr lang="cs-CZ" sz="2000" dirty="0" smtClean="0">
                <a:solidFill>
                  <a:schemeClr val="bg1"/>
                </a:solidFill>
                <a:latin typeface="+mn-lt"/>
              </a:rPr>
              <a:t/>
            </a:r>
            <a:br>
              <a:rPr lang="cs-CZ" sz="2000" dirty="0" smtClean="0">
                <a:solidFill>
                  <a:schemeClr val="bg1"/>
                </a:solidFill>
                <a:latin typeface="+mn-lt"/>
              </a:rPr>
            </a:br>
            <a:r>
              <a:rPr lang="cs-CZ" sz="2000" dirty="0" smtClean="0">
                <a:solidFill>
                  <a:schemeClr val="bg1"/>
                </a:solidFill>
                <a:latin typeface="+mn-lt"/>
              </a:rPr>
              <a:t>Dá se strčit ruka do vařícího olova bez újmy na zdraví?</a:t>
            </a:r>
            <a:br>
              <a:rPr lang="cs-CZ" sz="2000" dirty="0" smtClean="0">
                <a:solidFill>
                  <a:schemeClr val="bg1"/>
                </a:solidFill>
                <a:latin typeface="+mn-lt"/>
              </a:rPr>
            </a:br>
            <a:r>
              <a:rPr lang="cs-CZ" sz="2000" dirty="0" smtClean="0">
                <a:solidFill>
                  <a:schemeClr val="bg1"/>
                </a:solidFill>
                <a:latin typeface="+mn-lt"/>
              </a:rPr>
              <a:t/>
            </a:r>
            <a:br>
              <a:rPr lang="cs-CZ" sz="2000" dirty="0" smtClean="0">
                <a:solidFill>
                  <a:schemeClr val="bg1"/>
                </a:solidFill>
                <a:latin typeface="+mn-lt"/>
              </a:rPr>
            </a:br>
            <a:r>
              <a:rPr lang="cs-CZ" sz="2000" dirty="0" smtClean="0">
                <a:solidFill>
                  <a:srgbClr val="00B0F0"/>
                </a:solidFill>
                <a:latin typeface="+mn-lt"/>
              </a:rPr>
              <a:t>Proč voda stříknutá na rozpálenou pánev nebo plotnu poskakuje ve tvaru kuliček? </a:t>
            </a:r>
            <a:r>
              <a:rPr lang="cs-CZ" sz="2000" dirty="0" smtClean="0">
                <a:solidFill>
                  <a:schemeClr val="bg1"/>
                </a:solidFill>
                <a:latin typeface="+mn-lt"/>
              </a:rPr>
              <a:t/>
            </a:r>
            <a:br>
              <a:rPr lang="cs-CZ" sz="2000" dirty="0" smtClean="0">
                <a:solidFill>
                  <a:schemeClr val="bg1"/>
                </a:solidFill>
                <a:latin typeface="+mn-lt"/>
              </a:rPr>
            </a:br>
            <a:r>
              <a:rPr lang="cs-CZ" sz="2000" dirty="0" smtClean="0">
                <a:solidFill>
                  <a:schemeClr val="bg1"/>
                </a:solidFill>
                <a:latin typeface="+mn-lt"/>
              </a:rPr>
              <a:t/>
            </a:r>
            <a:br>
              <a:rPr lang="cs-CZ" sz="2000" dirty="0" smtClean="0">
                <a:solidFill>
                  <a:schemeClr val="bg1"/>
                </a:solidFill>
                <a:latin typeface="+mn-lt"/>
              </a:rPr>
            </a:br>
            <a:r>
              <a:rPr lang="cs-CZ" sz="2000" dirty="0" smtClean="0">
                <a:solidFill>
                  <a:schemeClr val="bg1"/>
                </a:solidFill>
                <a:latin typeface="+mn-lt"/>
              </a:rPr>
              <a:t>Co je Leidenfrostův jev?</a:t>
            </a:r>
            <a:br>
              <a:rPr lang="cs-CZ" sz="2000" dirty="0" smtClean="0">
                <a:solidFill>
                  <a:schemeClr val="bg1"/>
                </a:solidFill>
                <a:latin typeface="+mn-lt"/>
              </a:rPr>
            </a:br>
            <a:r>
              <a:rPr lang="cs-CZ" sz="2000" dirty="0" smtClean="0">
                <a:solidFill>
                  <a:schemeClr val="bg1"/>
                </a:solidFill>
                <a:latin typeface="+mn-lt"/>
              </a:rPr>
              <a:t/>
            </a:r>
            <a:br>
              <a:rPr lang="cs-CZ" sz="2000" dirty="0" smtClean="0">
                <a:solidFill>
                  <a:schemeClr val="bg1"/>
                </a:solidFill>
                <a:latin typeface="+mn-lt"/>
              </a:rPr>
            </a:br>
            <a:r>
              <a:rPr lang="cs-CZ" sz="2000" dirty="0" smtClean="0">
                <a:solidFill>
                  <a:srgbClr val="00FF00"/>
                </a:solidFill>
                <a:latin typeface="+mn-lt"/>
              </a:rPr>
              <a:t>Můžu vypít vařící se vodu bez následků?</a:t>
            </a:r>
            <a:br>
              <a:rPr lang="cs-CZ" sz="2000" dirty="0" smtClean="0">
                <a:solidFill>
                  <a:srgbClr val="00FF00"/>
                </a:solidFill>
                <a:latin typeface="+mn-lt"/>
              </a:rPr>
            </a:br>
            <a:r>
              <a:rPr lang="cs-CZ" sz="2000" dirty="0" smtClean="0">
                <a:solidFill>
                  <a:schemeClr val="bg1"/>
                </a:solidFill>
                <a:latin typeface="+mn-lt"/>
              </a:rPr>
              <a:t/>
            </a:r>
            <a:br>
              <a:rPr lang="cs-CZ" sz="2000" dirty="0" smtClean="0">
                <a:solidFill>
                  <a:schemeClr val="bg1"/>
                </a:solidFill>
                <a:latin typeface="+mn-lt"/>
              </a:rPr>
            </a:br>
            <a:r>
              <a:rPr lang="cs-CZ" sz="2000" dirty="0" smtClean="0">
                <a:solidFill>
                  <a:schemeClr val="bg1"/>
                </a:solidFill>
                <a:latin typeface="+mn-lt"/>
              </a:rPr>
              <a:t>Jak funguje „papiňák“?</a:t>
            </a:r>
            <a:br>
              <a:rPr lang="cs-CZ" sz="2000" dirty="0" smtClean="0">
                <a:solidFill>
                  <a:schemeClr val="bg1"/>
                </a:solidFill>
                <a:latin typeface="+mn-lt"/>
              </a:rPr>
            </a:br>
            <a:r>
              <a:rPr lang="cs-CZ" sz="2000" dirty="0" smtClean="0">
                <a:solidFill>
                  <a:schemeClr val="bg1"/>
                </a:solidFill>
                <a:latin typeface="+mn-lt"/>
              </a:rPr>
              <a:t/>
            </a:r>
            <a:br>
              <a:rPr lang="cs-CZ" sz="2000" dirty="0" smtClean="0">
                <a:solidFill>
                  <a:schemeClr val="bg1"/>
                </a:solidFill>
                <a:latin typeface="+mn-lt"/>
              </a:rPr>
            </a:br>
            <a:r>
              <a:rPr lang="cs-CZ" sz="2000" dirty="0" smtClean="0">
                <a:solidFill>
                  <a:srgbClr val="FFFF00"/>
                </a:solidFill>
                <a:latin typeface="+mn-lt"/>
              </a:rPr>
              <a:t>Proč mají horolezci problém s ohřevem jídla?</a:t>
            </a:r>
            <a:endParaRPr lang="cs-CZ" sz="2000" dirty="0">
              <a:solidFill>
                <a:srgbClr val="FFFF00"/>
              </a:solidFill>
              <a:latin typeface="+mn-lt"/>
            </a:endParaRPr>
          </a:p>
        </p:txBody>
      </p:sp>
    </p:spTree>
    <p:extLst>
      <p:ext uri="{BB962C8B-B14F-4D97-AF65-F5344CB8AC3E}">
        <p14:creationId xmlns:p14="http://schemas.microsoft.com/office/powerpoint/2010/main" val="38824690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4966"/>
          <a:stretch/>
        </p:blipFill>
        <p:spPr bwMode="auto">
          <a:xfrm>
            <a:off x="6163471" y="4005064"/>
            <a:ext cx="2945033" cy="2206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4</a:t>
            </a:r>
            <a:r>
              <a:rPr lang="cs-CZ" sz="4000" dirty="0" smtClean="0"/>
              <a:t>. Změny skupenství</a:t>
            </a:r>
            <a:endParaRPr lang="cs-CZ" sz="4000" dirty="0"/>
          </a:p>
        </p:txBody>
      </p:sp>
      <p:sp>
        <p:nvSpPr>
          <p:cNvPr id="17" name="Obdélník 16"/>
          <p:cNvSpPr/>
          <p:nvPr/>
        </p:nvSpPr>
        <p:spPr>
          <a:xfrm>
            <a:off x="0" y="1412776"/>
            <a:ext cx="9156612" cy="461665"/>
          </a:xfrm>
          <a:prstGeom prst="rect">
            <a:avLst/>
          </a:prstGeom>
        </p:spPr>
        <p:txBody>
          <a:bodyPr wrap="square">
            <a:spAutoFit/>
          </a:bodyPr>
          <a:lstStyle/>
          <a:p>
            <a:r>
              <a:rPr lang="cs-CZ" sz="2400" b="1" dirty="0" smtClean="0">
                <a:solidFill>
                  <a:srgbClr val="00B0F0"/>
                </a:solidFill>
              </a:rPr>
              <a:t>Vypařování a var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4.4 Vypařování, var a kondenzace</a:t>
            </a:r>
            <a:endParaRPr lang="cs-CZ" sz="2800" dirty="0">
              <a:solidFill>
                <a:srgbClr val="FF0000"/>
              </a:solidFill>
            </a:endParaRPr>
          </a:p>
        </p:txBody>
      </p:sp>
      <p:sp>
        <p:nvSpPr>
          <p:cNvPr id="4" name="TextovéPole 3"/>
          <p:cNvSpPr txBox="1"/>
          <p:nvPr/>
        </p:nvSpPr>
        <p:spPr>
          <a:xfrm>
            <a:off x="0" y="1858759"/>
            <a:ext cx="9144000" cy="1354217"/>
          </a:xfrm>
          <a:prstGeom prst="rect">
            <a:avLst/>
          </a:prstGeom>
          <a:noFill/>
        </p:spPr>
        <p:txBody>
          <a:bodyPr wrap="square" rtlCol="0">
            <a:spAutoFit/>
          </a:bodyPr>
          <a:lstStyle/>
          <a:p>
            <a:pPr marL="0" lvl="1" indent="-285750">
              <a:spcAft>
                <a:spcPts val="600"/>
              </a:spcAft>
              <a:buFont typeface="Wingdings" panose="05000000000000000000" pitchFamily="2" charset="2"/>
              <a:buChar char="§"/>
            </a:pPr>
            <a:r>
              <a:rPr lang="cs-CZ" b="1" dirty="0" smtClean="0">
                <a:solidFill>
                  <a:srgbClr val="FF0000"/>
                </a:solidFill>
              </a:rPr>
              <a:t>Vypařování</a:t>
            </a:r>
            <a:r>
              <a:rPr lang="cs-CZ" dirty="0" smtClean="0">
                <a:solidFill>
                  <a:srgbClr val="FF0000"/>
                </a:solidFill>
              </a:rPr>
              <a:t>  </a:t>
            </a:r>
            <a:r>
              <a:rPr lang="cs-CZ" dirty="0" smtClean="0"/>
              <a:t>– </a:t>
            </a:r>
            <a:r>
              <a:rPr lang="cs-CZ" dirty="0"/>
              <a:t>probíhá </a:t>
            </a:r>
            <a:r>
              <a:rPr lang="cs-CZ" dirty="0" smtClean="0"/>
              <a:t>z volného povrchu kapaliny při libovolné teplotě, kdy je látka kapalinou</a:t>
            </a:r>
            <a:endParaRPr lang="cs-CZ" dirty="0"/>
          </a:p>
          <a:p>
            <a:pPr marL="0" lvl="1" indent="-285750">
              <a:spcAft>
                <a:spcPts val="600"/>
              </a:spcAft>
              <a:buFont typeface="Wingdings" panose="05000000000000000000" pitchFamily="2" charset="2"/>
              <a:buChar char="§"/>
            </a:pPr>
            <a:r>
              <a:rPr lang="cs-CZ" b="1" dirty="0" smtClean="0">
                <a:solidFill>
                  <a:srgbClr val="FF0000"/>
                </a:solidFill>
              </a:rPr>
              <a:t>Var – probíhá z celého objemu kapaliny při teplotě varu</a:t>
            </a:r>
            <a:endParaRPr lang="cs-CZ" b="1" dirty="0">
              <a:solidFill>
                <a:srgbClr val="FF0000"/>
              </a:solidFill>
            </a:endParaRPr>
          </a:p>
          <a:p>
            <a:pPr marL="0" lvl="1" indent="-285750">
              <a:spcAft>
                <a:spcPts val="600"/>
              </a:spcAft>
              <a:buFont typeface="Wingdings" panose="05000000000000000000" pitchFamily="2" charset="2"/>
              <a:buChar char="§"/>
            </a:pPr>
            <a:r>
              <a:rPr lang="cs-CZ" b="1" dirty="0" smtClean="0">
                <a:solidFill>
                  <a:srgbClr val="FF0000"/>
                </a:solidFill>
              </a:rPr>
              <a:t>při </a:t>
            </a:r>
            <a:r>
              <a:rPr lang="cs-CZ" b="1" dirty="0">
                <a:solidFill>
                  <a:srgbClr val="FF0000"/>
                </a:solidFill>
              </a:rPr>
              <a:t>teplotě </a:t>
            </a:r>
            <a:r>
              <a:rPr lang="cs-CZ" b="1" dirty="0" smtClean="0">
                <a:solidFill>
                  <a:srgbClr val="FF0000"/>
                </a:solidFill>
              </a:rPr>
              <a:t>varu </a:t>
            </a:r>
            <a:r>
              <a:rPr lang="cs-CZ" b="1" dirty="0">
                <a:solidFill>
                  <a:srgbClr val="FF0000"/>
                </a:solidFill>
              </a:rPr>
              <a:t>vzniká </a:t>
            </a:r>
            <a:r>
              <a:rPr lang="cs-CZ" b="1" dirty="0" smtClean="0">
                <a:solidFill>
                  <a:srgbClr val="FF0000"/>
                </a:solidFill>
              </a:rPr>
              <a:t>plyn </a:t>
            </a:r>
            <a:r>
              <a:rPr lang="cs-CZ" b="1" dirty="0">
                <a:solidFill>
                  <a:srgbClr val="FF0000"/>
                </a:solidFill>
              </a:rPr>
              <a:t>o stejné teplotě jako má </a:t>
            </a:r>
            <a:r>
              <a:rPr lang="cs-CZ" b="1" dirty="0" smtClean="0">
                <a:solidFill>
                  <a:srgbClr val="FF0000"/>
                </a:solidFill>
              </a:rPr>
              <a:t>kapalina </a:t>
            </a:r>
            <a:r>
              <a:rPr lang="cs-CZ" dirty="0"/>
              <a:t>a to do </a:t>
            </a:r>
            <a:r>
              <a:rPr lang="cs-CZ" dirty="0" smtClean="0"/>
              <a:t>té doby, </a:t>
            </a:r>
            <a:r>
              <a:rPr lang="cs-CZ" dirty="0"/>
              <a:t>až se </a:t>
            </a:r>
            <a:r>
              <a:rPr lang="cs-CZ" dirty="0" smtClean="0"/>
              <a:t>celá kapalina </a:t>
            </a:r>
            <a:r>
              <a:rPr lang="cs-CZ" dirty="0"/>
              <a:t>přemění na </a:t>
            </a:r>
            <a:r>
              <a:rPr lang="cs-CZ" dirty="0" smtClean="0"/>
              <a:t>plyn (teplota se nemění)</a:t>
            </a:r>
            <a:endParaRPr lang="cs-CZ" dirty="0"/>
          </a:p>
        </p:txBody>
      </p:sp>
      <p:sp>
        <p:nvSpPr>
          <p:cNvPr id="13" name="Obdélník 12"/>
          <p:cNvSpPr/>
          <p:nvPr/>
        </p:nvSpPr>
        <p:spPr>
          <a:xfrm>
            <a:off x="0" y="3212976"/>
            <a:ext cx="9156612" cy="461665"/>
          </a:xfrm>
          <a:prstGeom prst="rect">
            <a:avLst/>
          </a:prstGeom>
        </p:spPr>
        <p:txBody>
          <a:bodyPr wrap="square">
            <a:spAutoFit/>
          </a:bodyPr>
          <a:lstStyle/>
          <a:p>
            <a:r>
              <a:rPr lang="cs-CZ" sz="2400" b="1" dirty="0" smtClean="0">
                <a:solidFill>
                  <a:srgbClr val="FF0000"/>
                </a:solidFill>
              </a:rPr>
              <a:t>Skupenské teplo vypařování – </a:t>
            </a:r>
            <a:r>
              <a:rPr lang="cs-CZ" sz="2400" b="1" i="1" dirty="0" err="1" smtClean="0">
                <a:solidFill>
                  <a:srgbClr val="FF0000"/>
                </a:solidFill>
                <a:latin typeface="Times New Roman CE" panose="02020603050405020304" pitchFamily="18" charset="0"/>
                <a:cs typeface="Times New Roman CE" panose="02020603050405020304" pitchFamily="18" charset="0"/>
              </a:rPr>
              <a:t>L</a:t>
            </a:r>
            <a:r>
              <a:rPr lang="cs-CZ" sz="2400" b="1" baseline="-25000" dirty="0" err="1" smtClean="0">
                <a:solidFill>
                  <a:srgbClr val="FF0000"/>
                </a:solidFill>
                <a:latin typeface="Times New Roman CE" panose="02020603050405020304" pitchFamily="18" charset="0"/>
                <a:cs typeface="Times New Roman CE" panose="02020603050405020304" pitchFamily="18" charset="0"/>
              </a:rPr>
              <a:t>v</a:t>
            </a:r>
            <a:r>
              <a:rPr lang="cs-CZ" sz="2400" b="1" dirty="0" smtClean="0">
                <a:solidFill>
                  <a:srgbClr val="00B0F0"/>
                </a:solidFill>
              </a:rPr>
              <a:t> 	</a:t>
            </a:r>
            <a:r>
              <a:rPr lang="en-US" sz="2400" dirty="0"/>
              <a:t>[</a:t>
            </a:r>
            <a:r>
              <a:rPr lang="cs-CZ" sz="2400" i="1" dirty="0" err="1" smtClean="0">
                <a:latin typeface="Times New Roman CE" panose="02020603050405020304" pitchFamily="18" charset="0"/>
                <a:cs typeface="Times New Roman CE" panose="02020603050405020304" pitchFamily="18" charset="0"/>
              </a:rPr>
              <a:t>L</a:t>
            </a:r>
            <a:r>
              <a:rPr lang="cs-CZ" sz="2400" baseline="-25000" dirty="0" err="1" smtClean="0">
                <a:latin typeface="Times New Roman CE" panose="02020603050405020304" pitchFamily="18" charset="0"/>
                <a:cs typeface="Times New Roman CE" panose="02020603050405020304" pitchFamily="18" charset="0"/>
              </a:rPr>
              <a:t>v</a:t>
            </a:r>
            <a:r>
              <a:rPr lang="en-US" sz="2400" dirty="0" smtClean="0"/>
              <a:t>]</a:t>
            </a:r>
            <a:r>
              <a:rPr lang="cs-CZ" sz="2400" dirty="0" smtClean="0"/>
              <a:t> </a:t>
            </a:r>
            <a:r>
              <a:rPr lang="cs-CZ" sz="2400" dirty="0"/>
              <a:t>= J (joule</a:t>
            </a:r>
            <a:r>
              <a:rPr lang="cs-CZ" sz="2400" dirty="0" smtClean="0"/>
              <a:t>)</a:t>
            </a:r>
            <a:r>
              <a:rPr lang="cs-CZ" sz="2400" b="1" dirty="0" smtClean="0">
                <a:solidFill>
                  <a:srgbClr val="00B0F0"/>
                </a:solidFill>
              </a:rPr>
              <a:t>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mc:AlternateContent xmlns:mc="http://schemas.openxmlformats.org/markup-compatibility/2006" xmlns:a14="http://schemas.microsoft.com/office/drawing/2010/main">
        <mc:Choice Requires="a14">
          <p:sp>
            <p:nvSpPr>
              <p:cNvPr id="5" name="TextovéPole 4"/>
              <p:cNvSpPr txBox="1"/>
              <p:nvPr/>
            </p:nvSpPr>
            <p:spPr>
              <a:xfrm>
                <a:off x="6589916" y="3212976"/>
                <a:ext cx="1734642" cy="461665"/>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cs-CZ" sz="2400" b="1" i="1" smtClean="0">
                              <a:solidFill>
                                <a:srgbClr val="FF0000"/>
                              </a:solidFill>
                              <a:latin typeface="Cambria Math" panose="02040503050406030204" pitchFamily="18" charset="0"/>
                            </a:rPr>
                          </m:ctrlPr>
                        </m:sSubPr>
                        <m:e>
                          <m:r>
                            <a:rPr lang="cs-CZ" sz="2400" b="1" i="1" smtClean="0">
                              <a:solidFill>
                                <a:srgbClr val="FF0000"/>
                              </a:solidFill>
                              <a:latin typeface="Cambria Math"/>
                            </a:rPr>
                            <m:t>𝑳</m:t>
                          </m:r>
                        </m:e>
                        <m:sub>
                          <m:r>
                            <a:rPr lang="cs-CZ" sz="2400" b="1" i="1" smtClean="0">
                              <a:solidFill>
                                <a:srgbClr val="FF0000"/>
                              </a:solidFill>
                              <a:latin typeface="Cambria Math"/>
                            </a:rPr>
                            <m:t>𝒗</m:t>
                          </m:r>
                        </m:sub>
                      </m:sSub>
                      <m:r>
                        <a:rPr lang="cs-CZ" sz="2400" b="1" i="1" smtClean="0">
                          <a:solidFill>
                            <a:srgbClr val="FF0000"/>
                          </a:solidFill>
                          <a:latin typeface="Cambria Math"/>
                        </a:rPr>
                        <m:t>=</m:t>
                      </m:r>
                      <m:r>
                        <a:rPr lang="cs-CZ" sz="2400" b="1" i="1" smtClean="0">
                          <a:solidFill>
                            <a:srgbClr val="FF0000"/>
                          </a:solidFill>
                          <a:latin typeface="Cambria Math"/>
                        </a:rPr>
                        <m:t>𝒎</m:t>
                      </m:r>
                      <m:r>
                        <a:rPr lang="cs-CZ" sz="2400" b="1" i="1" smtClean="0">
                          <a:solidFill>
                            <a:srgbClr val="FF0000"/>
                          </a:solidFill>
                          <a:latin typeface="Cambria Math"/>
                          <a:ea typeface="Cambria Math"/>
                        </a:rPr>
                        <m:t>∙</m:t>
                      </m:r>
                      <m:sSub>
                        <m:sSubPr>
                          <m:ctrlPr>
                            <a:rPr lang="cs-CZ" sz="2400" b="1" i="1" smtClean="0">
                              <a:solidFill>
                                <a:srgbClr val="FF0000"/>
                              </a:solidFill>
                              <a:latin typeface="Cambria Math" panose="02040503050406030204" pitchFamily="18" charset="0"/>
                              <a:ea typeface="Cambria Math"/>
                            </a:rPr>
                          </m:ctrlPr>
                        </m:sSubPr>
                        <m:e>
                          <m:r>
                            <a:rPr lang="cs-CZ" sz="2400" b="1" i="1" smtClean="0">
                              <a:solidFill>
                                <a:srgbClr val="FF0000"/>
                              </a:solidFill>
                              <a:latin typeface="Cambria Math"/>
                              <a:ea typeface="Cambria Math"/>
                            </a:rPr>
                            <m:t>𝒍</m:t>
                          </m:r>
                        </m:e>
                        <m:sub>
                          <m:r>
                            <a:rPr lang="cs-CZ" sz="2400" b="1" i="1" smtClean="0">
                              <a:solidFill>
                                <a:srgbClr val="FF0000"/>
                              </a:solidFill>
                              <a:latin typeface="Cambria Math"/>
                              <a:ea typeface="Cambria Math"/>
                            </a:rPr>
                            <m:t>𝒗</m:t>
                          </m:r>
                        </m:sub>
                      </m:sSub>
                    </m:oMath>
                  </m:oMathPara>
                </a14:m>
                <a:endParaRPr lang="cs-CZ" sz="2400" b="1" dirty="0">
                  <a:solidFill>
                    <a:srgbClr val="FF0000"/>
                  </a:solidFill>
                </a:endParaRPr>
              </a:p>
            </p:txBody>
          </p:sp>
        </mc:Choice>
        <mc:Fallback xmlns="">
          <p:sp>
            <p:nvSpPr>
              <p:cNvPr id="5" name="TextovéPole 4"/>
              <p:cNvSpPr txBox="1">
                <a:spLocks noRot="1" noChangeAspect="1" noMove="1" noResize="1" noEditPoints="1" noAdjustHandles="1" noChangeArrowheads="1" noChangeShapeType="1" noTextEdit="1"/>
              </p:cNvSpPr>
              <p:nvPr/>
            </p:nvSpPr>
            <p:spPr>
              <a:xfrm>
                <a:off x="6589916" y="3212976"/>
                <a:ext cx="1734642" cy="461665"/>
              </a:xfrm>
              <a:prstGeom prst="rect">
                <a:avLst/>
              </a:prstGeom>
              <a:blipFill rotWithShape="1">
                <a:blip r:embed="rId3"/>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6" name="TextovéPole 5"/>
              <p:cNvSpPr txBox="1"/>
              <p:nvPr/>
            </p:nvSpPr>
            <p:spPr>
              <a:xfrm>
                <a:off x="-1" y="4295998"/>
                <a:ext cx="6163471" cy="1077218"/>
              </a:xfrm>
              <a:prstGeom prst="rect">
                <a:avLst/>
              </a:prstGeom>
              <a:noFill/>
            </p:spPr>
            <p:txBody>
              <a:bodyPr wrap="square" rtlCol="0">
                <a:spAutoFit/>
              </a:bodyPr>
              <a:lstStyle/>
              <a:p>
                <a:pPr>
                  <a:spcAft>
                    <a:spcPts val="600"/>
                  </a:spcAft>
                </a:pPr>
                <a14:m>
                  <m:oMath xmlns:m="http://schemas.openxmlformats.org/officeDocument/2006/math">
                    <m:r>
                      <a:rPr lang="cs-CZ" b="1" i="1" smtClean="0">
                        <a:solidFill>
                          <a:srgbClr val="FF0000"/>
                        </a:solidFill>
                        <a:latin typeface="Cambria Math"/>
                      </a:rPr>
                      <m:t>𝒎</m:t>
                    </m:r>
                  </m:oMath>
                </a14:m>
                <a:r>
                  <a:rPr lang="cs-CZ" dirty="0" smtClean="0"/>
                  <a:t> – hmotnost látky</a:t>
                </a:r>
              </a:p>
              <a:p>
                <a:pPr>
                  <a:spcAft>
                    <a:spcPts val="600"/>
                  </a:spcAft>
                </a:pPr>
                <a14:m>
                  <m:oMath xmlns:m="http://schemas.openxmlformats.org/officeDocument/2006/math">
                    <m:sSub>
                      <m:sSubPr>
                        <m:ctrlPr>
                          <a:rPr lang="cs-CZ" b="1" i="1">
                            <a:solidFill>
                              <a:srgbClr val="FF0000"/>
                            </a:solidFill>
                            <a:latin typeface="Cambria Math" panose="02040503050406030204" pitchFamily="18" charset="0"/>
                            <a:ea typeface="Cambria Math"/>
                          </a:rPr>
                        </m:ctrlPr>
                      </m:sSubPr>
                      <m:e>
                        <m:r>
                          <a:rPr lang="cs-CZ" b="1" i="1">
                            <a:solidFill>
                              <a:srgbClr val="FF0000"/>
                            </a:solidFill>
                            <a:latin typeface="Cambria Math"/>
                            <a:ea typeface="Cambria Math"/>
                          </a:rPr>
                          <m:t>𝒍</m:t>
                        </m:r>
                      </m:e>
                      <m:sub>
                        <m:r>
                          <a:rPr lang="cs-CZ" b="1" i="1" smtClean="0">
                            <a:solidFill>
                              <a:srgbClr val="FF0000"/>
                            </a:solidFill>
                            <a:latin typeface="Cambria Math"/>
                            <a:ea typeface="Cambria Math"/>
                          </a:rPr>
                          <m:t>𝒗</m:t>
                        </m:r>
                      </m:sub>
                    </m:sSub>
                  </m:oMath>
                </a14:m>
                <a:r>
                  <a:rPr lang="cs-CZ" dirty="0" smtClean="0"/>
                  <a:t> – </a:t>
                </a:r>
                <a:r>
                  <a:rPr lang="cs-CZ" b="1" dirty="0" smtClean="0">
                    <a:solidFill>
                      <a:srgbClr val="FF0000"/>
                    </a:solidFill>
                  </a:rPr>
                  <a:t>měrné skupenské teplo vypařování</a:t>
                </a:r>
                <a:r>
                  <a:rPr lang="en-US" dirty="0" smtClean="0"/>
                  <a:t> </a:t>
                </a:r>
                <a:r>
                  <a:rPr lang="cs-CZ" dirty="0" smtClean="0"/>
                  <a:t>	</a:t>
                </a:r>
                <a:r>
                  <a:rPr lang="en-US" dirty="0" smtClean="0"/>
                  <a:t>[</a:t>
                </a:r>
                <a:r>
                  <a:rPr lang="cs-CZ" i="1" dirty="0" err="1" smtClean="0">
                    <a:latin typeface="Times New Roman CE" panose="02020603050405020304" pitchFamily="18" charset="0"/>
                    <a:cs typeface="Times New Roman CE" panose="02020603050405020304" pitchFamily="18" charset="0"/>
                  </a:rPr>
                  <a:t>l</a:t>
                </a:r>
                <a:r>
                  <a:rPr lang="cs-CZ" baseline="-25000" dirty="0" err="1" smtClean="0">
                    <a:latin typeface="Times New Roman CE" panose="02020603050405020304" pitchFamily="18" charset="0"/>
                    <a:cs typeface="Times New Roman CE" panose="02020603050405020304" pitchFamily="18" charset="0"/>
                  </a:rPr>
                  <a:t>v</a:t>
                </a:r>
                <a:r>
                  <a:rPr lang="en-US" dirty="0" smtClean="0"/>
                  <a:t>]</a:t>
                </a:r>
                <a:r>
                  <a:rPr lang="cs-CZ" dirty="0" smtClean="0"/>
                  <a:t> </a:t>
                </a:r>
                <a:r>
                  <a:rPr lang="cs-CZ" dirty="0"/>
                  <a:t>= </a:t>
                </a:r>
                <a:r>
                  <a:rPr lang="cs-CZ" dirty="0" smtClean="0"/>
                  <a:t>J ∙ kg</a:t>
                </a:r>
                <a:r>
                  <a:rPr lang="cs-CZ" baseline="30000" dirty="0" smtClean="0"/>
                  <a:t>−1</a:t>
                </a:r>
              </a:p>
              <a:p>
                <a:pPr>
                  <a:spcAft>
                    <a:spcPts val="600"/>
                  </a:spcAft>
                </a:pPr>
                <a14:m>
                  <m:oMath xmlns:m="http://schemas.openxmlformats.org/officeDocument/2006/math">
                    <m:sSub>
                      <m:sSubPr>
                        <m:ctrlPr>
                          <a:rPr lang="cs-CZ" b="1" i="1" smtClean="0">
                            <a:solidFill>
                              <a:srgbClr val="00B0F0"/>
                            </a:solidFill>
                            <a:latin typeface="Cambria Math" panose="02040503050406030204" pitchFamily="18" charset="0"/>
                            <a:ea typeface="Cambria Math"/>
                          </a:rPr>
                        </m:ctrlPr>
                      </m:sSubPr>
                      <m:e>
                        <m:r>
                          <a:rPr lang="cs-CZ" b="1" i="1">
                            <a:solidFill>
                              <a:srgbClr val="00B0F0"/>
                            </a:solidFill>
                            <a:latin typeface="Cambria Math"/>
                            <a:ea typeface="Cambria Math"/>
                          </a:rPr>
                          <m:t>𝒍</m:t>
                        </m:r>
                      </m:e>
                      <m:sub>
                        <m:r>
                          <a:rPr lang="cs-CZ" b="1" i="1" smtClean="0">
                            <a:solidFill>
                              <a:srgbClr val="00B0F0"/>
                            </a:solidFill>
                            <a:latin typeface="Cambria Math"/>
                            <a:ea typeface="Cambria Math"/>
                          </a:rPr>
                          <m:t>𝒗</m:t>
                        </m:r>
                      </m:sub>
                    </m:sSub>
                  </m:oMath>
                </a14:m>
                <a:r>
                  <a:rPr lang="cs-CZ" b="1" dirty="0" smtClean="0">
                    <a:solidFill>
                      <a:srgbClr val="00B0F0"/>
                    </a:solidFill>
                  </a:rPr>
                  <a:t>(voda 0 °C) = 2,51 MJ/kg</a:t>
                </a:r>
                <a:r>
                  <a:rPr lang="cs-CZ" b="1" dirty="0" smtClean="0">
                    <a:solidFill>
                      <a:srgbClr val="FF0000"/>
                    </a:solidFill>
                  </a:rPr>
                  <a:t> 	         </a:t>
                </a:r>
                <a14:m>
                  <m:oMath xmlns:m="http://schemas.openxmlformats.org/officeDocument/2006/math">
                    <m:sSub>
                      <m:sSubPr>
                        <m:ctrlPr>
                          <a:rPr lang="cs-CZ" b="1" i="1">
                            <a:solidFill>
                              <a:srgbClr val="FF0000"/>
                            </a:solidFill>
                            <a:latin typeface="Cambria Math" panose="02040503050406030204" pitchFamily="18" charset="0"/>
                            <a:ea typeface="Cambria Math"/>
                          </a:rPr>
                        </m:ctrlPr>
                      </m:sSubPr>
                      <m:e>
                        <m:r>
                          <a:rPr lang="cs-CZ" b="1" i="1">
                            <a:solidFill>
                              <a:srgbClr val="FF0000"/>
                            </a:solidFill>
                            <a:latin typeface="Cambria Math"/>
                            <a:ea typeface="Cambria Math"/>
                          </a:rPr>
                          <m:t>𝒍</m:t>
                        </m:r>
                      </m:e>
                      <m:sub>
                        <m:r>
                          <a:rPr lang="cs-CZ" b="1" i="1">
                            <a:solidFill>
                              <a:srgbClr val="FF0000"/>
                            </a:solidFill>
                            <a:latin typeface="Cambria Math"/>
                            <a:ea typeface="Cambria Math"/>
                          </a:rPr>
                          <m:t>𝒗</m:t>
                        </m:r>
                      </m:sub>
                    </m:sSub>
                  </m:oMath>
                </a14:m>
                <a:r>
                  <a:rPr lang="cs-CZ" b="1" dirty="0">
                    <a:solidFill>
                      <a:srgbClr val="FF0000"/>
                    </a:solidFill>
                  </a:rPr>
                  <a:t>(voda </a:t>
                </a:r>
                <a:r>
                  <a:rPr lang="cs-CZ" b="1" dirty="0" smtClean="0">
                    <a:solidFill>
                      <a:srgbClr val="FF0000"/>
                    </a:solidFill>
                  </a:rPr>
                  <a:t>100 </a:t>
                </a:r>
                <a:r>
                  <a:rPr lang="cs-CZ" b="1" dirty="0">
                    <a:solidFill>
                      <a:srgbClr val="FF0000"/>
                    </a:solidFill>
                  </a:rPr>
                  <a:t>°C) = </a:t>
                </a:r>
                <a:r>
                  <a:rPr lang="cs-CZ" b="1" dirty="0" smtClean="0">
                    <a:solidFill>
                      <a:srgbClr val="FF0000"/>
                    </a:solidFill>
                  </a:rPr>
                  <a:t>2,26 </a:t>
                </a:r>
                <a:r>
                  <a:rPr lang="cs-CZ" b="1" dirty="0">
                    <a:solidFill>
                      <a:srgbClr val="FF0000"/>
                    </a:solidFill>
                  </a:rPr>
                  <a:t>MJ/kg</a:t>
                </a:r>
              </a:p>
            </p:txBody>
          </p:sp>
        </mc:Choice>
        <mc:Fallback xmlns="">
          <p:sp>
            <p:nvSpPr>
              <p:cNvPr id="6" name="TextovéPole 5"/>
              <p:cNvSpPr txBox="1">
                <a:spLocks noRot="1" noChangeAspect="1" noMove="1" noResize="1" noEditPoints="1" noAdjustHandles="1" noChangeArrowheads="1" noChangeShapeType="1" noTextEdit="1"/>
              </p:cNvSpPr>
              <p:nvPr/>
            </p:nvSpPr>
            <p:spPr>
              <a:xfrm>
                <a:off x="-1" y="4295998"/>
                <a:ext cx="6163471" cy="1077218"/>
              </a:xfrm>
              <a:prstGeom prst="rect">
                <a:avLst/>
              </a:prstGeom>
              <a:blipFill rotWithShape="1">
                <a:blip r:embed="rId4"/>
                <a:stretch>
                  <a:fillRect t="-2841" r="-198" b="-8523"/>
                </a:stretch>
              </a:blipFill>
            </p:spPr>
            <p:txBody>
              <a:bodyPr/>
              <a:lstStyle/>
              <a:p>
                <a:r>
                  <a:rPr lang="cs-CZ">
                    <a:noFill/>
                  </a:rPr>
                  <a:t> </a:t>
                </a:r>
              </a:p>
            </p:txBody>
          </p:sp>
        </mc:Fallback>
      </mc:AlternateContent>
      <p:sp>
        <p:nvSpPr>
          <p:cNvPr id="7" name="TextovéPole 6"/>
          <p:cNvSpPr txBox="1"/>
          <p:nvPr/>
        </p:nvSpPr>
        <p:spPr>
          <a:xfrm>
            <a:off x="0" y="3646765"/>
            <a:ext cx="9144000" cy="646331"/>
          </a:xfrm>
          <a:prstGeom prst="rect">
            <a:avLst/>
          </a:prstGeom>
          <a:noFill/>
        </p:spPr>
        <p:txBody>
          <a:bodyPr wrap="square" rtlCol="0">
            <a:spAutoFit/>
          </a:bodyPr>
          <a:lstStyle/>
          <a:p>
            <a:pPr marL="285750" indent="-285750">
              <a:buFont typeface="Wingdings" panose="05000000000000000000" pitchFamily="2" charset="2"/>
              <a:buChar char="§"/>
            </a:pPr>
            <a:r>
              <a:rPr lang="cs-CZ" dirty="0"/>
              <a:t>teplo potřebné k tomu, aby se </a:t>
            </a:r>
            <a:r>
              <a:rPr lang="cs-CZ" dirty="0" smtClean="0"/>
              <a:t>kapalina </a:t>
            </a:r>
            <a:r>
              <a:rPr lang="cs-CZ" dirty="0"/>
              <a:t>přeměnila na </a:t>
            </a:r>
            <a:r>
              <a:rPr lang="cs-CZ" dirty="0" smtClean="0"/>
              <a:t>plyn(páru) </a:t>
            </a:r>
            <a:r>
              <a:rPr lang="cs-CZ" dirty="0"/>
              <a:t>o téže </a:t>
            </a:r>
            <a:r>
              <a:rPr lang="cs-CZ" dirty="0" smtClean="0"/>
              <a:t>teplotě</a:t>
            </a:r>
          </a:p>
          <a:p>
            <a:pPr marL="285750" indent="-285750">
              <a:buFont typeface="Wingdings" panose="05000000000000000000" pitchFamily="2" charset="2"/>
              <a:buChar char="§"/>
            </a:pPr>
            <a:r>
              <a:rPr lang="cs-CZ" dirty="0" smtClean="0"/>
              <a:t>Měrné skupenské teplo vypařování je závislé na teplotě</a:t>
            </a:r>
            <a:endParaRPr lang="cs-CZ" dirty="0"/>
          </a:p>
        </p:txBody>
      </p:sp>
      <p:grpSp>
        <p:nvGrpSpPr>
          <p:cNvPr id="12" name="Skupina 11"/>
          <p:cNvGrpSpPr/>
          <p:nvPr/>
        </p:nvGrpSpPr>
        <p:grpSpPr>
          <a:xfrm>
            <a:off x="-16550" y="5442991"/>
            <a:ext cx="9156612" cy="1268179"/>
            <a:chOff x="-16550" y="5805264"/>
            <a:chExt cx="9156612" cy="1268179"/>
          </a:xfrm>
        </p:grpSpPr>
        <p:sp>
          <p:nvSpPr>
            <p:cNvPr id="18" name="Obdélník 17"/>
            <p:cNvSpPr/>
            <p:nvPr/>
          </p:nvSpPr>
          <p:spPr>
            <a:xfrm>
              <a:off x="-16550" y="5805264"/>
              <a:ext cx="9156612" cy="461665"/>
            </a:xfrm>
            <a:prstGeom prst="rect">
              <a:avLst/>
            </a:prstGeom>
          </p:spPr>
          <p:txBody>
            <a:bodyPr wrap="square">
              <a:spAutoFit/>
            </a:bodyPr>
            <a:lstStyle/>
            <a:p>
              <a:r>
                <a:rPr lang="cs-CZ" sz="2400" b="1" dirty="0" smtClean="0">
                  <a:solidFill>
                    <a:srgbClr val="00B0F0"/>
                  </a:solidFill>
                </a:rPr>
                <a:t>Křivka vypařování </a:t>
              </a:r>
              <a:r>
                <a:rPr lang="cs-CZ" dirty="0" smtClean="0"/>
                <a:t>– </a:t>
              </a:r>
              <a:r>
                <a:rPr lang="cs-CZ" sz="1600" dirty="0" smtClean="0"/>
                <a:t>rovnovážný </a:t>
              </a:r>
              <a:r>
                <a:rPr lang="cs-CZ" sz="1600" dirty="0"/>
                <a:t>stav mezi kapalinou </a:t>
              </a:r>
              <a:r>
                <a:rPr lang="cs-CZ" sz="1600" dirty="0" smtClean="0"/>
                <a:t>a plynem</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9" name="TextovéPole 18"/>
            <p:cNvSpPr txBox="1"/>
            <p:nvPr/>
          </p:nvSpPr>
          <p:spPr>
            <a:xfrm>
              <a:off x="-10244" y="6211669"/>
              <a:ext cx="9144000" cy="861774"/>
            </a:xfrm>
            <a:prstGeom prst="rect">
              <a:avLst/>
            </a:prstGeom>
            <a:noFill/>
          </p:spPr>
          <p:txBody>
            <a:bodyPr wrap="square" rtlCol="0">
              <a:spAutoFit/>
            </a:bodyPr>
            <a:lstStyle/>
            <a:p>
              <a:pPr marL="285750" indent="-285750">
                <a:buFont typeface="Wingdings" panose="05000000000000000000" pitchFamily="2" charset="2"/>
                <a:buChar char="§"/>
              </a:pPr>
              <a:r>
                <a:rPr lang="cs-CZ" sz="1600" dirty="0" smtClean="0"/>
                <a:t>Teplota varu s vnějším tlakem roste</a:t>
              </a:r>
            </a:p>
            <a:p>
              <a:pPr marL="285750" indent="-285750">
                <a:buFont typeface="Wingdings" panose="05000000000000000000" pitchFamily="2" charset="2"/>
                <a:buChar char="§"/>
              </a:pPr>
              <a:r>
                <a:rPr lang="cs-CZ" sz="1600" b="1" dirty="0"/>
                <a:t>Při dosažení </a:t>
              </a:r>
              <a:r>
                <a:rPr lang="cs-CZ" sz="1600" b="1" dirty="0" err="1" smtClean="0"/>
                <a:t>p</a:t>
              </a:r>
              <a:r>
                <a:rPr lang="cs-CZ" sz="1600" b="1" baseline="-25000" dirty="0" err="1" smtClean="0"/>
                <a:t>k</a:t>
              </a:r>
              <a:r>
                <a:rPr lang="cs-CZ" sz="1600" b="1" dirty="0" smtClean="0"/>
                <a:t> </a:t>
              </a:r>
              <a:r>
                <a:rPr lang="cs-CZ" sz="1600" b="1" dirty="0"/>
                <a:t>, </a:t>
              </a:r>
              <a:r>
                <a:rPr lang="cs-CZ" sz="1600" b="1" dirty="0" err="1"/>
                <a:t>t</a:t>
              </a:r>
              <a:r>
                <a:rPr lang="cs-CZ" sz="1600" b="1" baseline="-25000" dirty="0" err="1"/>
                <a:t>k</a:t>
              </a:r>
              <a:r>
                <a:rPr lang="cs-CZ" sz="1600" b="1" baseline="-25000" dirty="0"/>
                <a:t> </a:t>
              </a:r>
              <a:r>
                <a:rPr lang="cs-CZ" sz="1600" b="1" dirty="0"/>
                <a:t>vzniká stejnorodá látka, mizí rozhraní (voda: </a:t>
              </a:r>
              <a:r>
                <a:rPr lang="cs-CZ" sz="1600" b="1" dirty="0">
                  <a:solidFill>
                    <a:srgbClr val="FF0000"/>
                  </a:solidFill>
                </a:rPr>
                <a:t>374</a:t>
              </a:r>
              <a:r>
                <a:rPr lang="cs-CZ" sz="1600" b="1" dirty="0"/>
                <a:t> </a:t>
              </a:r>
              <a:r>
                <a:rPr lang="cs-CZ" sz="1600" b="1" baseline="30000" dirty="0" err="1">
                  <a:solidFill>
                    <a:srgbClr val="FF0000"/>
                  </a:solidFill>
                </a:rPr>
                <a:t>o</a:t>
              </a:r>
              <a:r>
                <a:rPr lang="cs-CZ" sz="1600" b="1" dirty="0" err="1">
                  <a:solidFill>
                    <a:srgbClr val="FF0000"/>
                  </a:solidFill>
                </a:rPr>
                <a:t>C</a:t>
              </a:r>
              <a:r>
                <a:rPr lang="cs-CZ" sz="1600" b="1" dirty="0">
                  <a:solidFill>
                    <a:srgbClr val="FF0000"/>
                  </a:solidFill>
                </a:rPr>
                <a:t>, 22 </a:t>
              </a:r>
              <a:r>
                <a:rPr lang="cs-CZ" sz="1600" b="1" dirty="0" err="1">
                  <a:solidFill>
                    <a:srgbClr val="FF0000"/>
                  </a:solidFill>
                </a:rPr>
                <a:t>MPa</a:t>
              </a:r>
              <a:r>
                <a:rPr lang="cs-CZ" sz="1600" b="1" dirty="0">
                  <a:solidFill>
                    <a:srgbClr val="FF0000"/>
                  </a:solidFill>
                </a:rPr>
                <a:t>, 315 </a:t>
              </a:r>
              <a:r>
                <a:rPr lang="cs-CZ" sz="1600" b="1" dirty="0" smtClean="0">
                  <a:solidFill>
                    <a:srgbClr val="FF0000"/>
                  </a:solidFill>
                </a:rPr>
                <a:t>kg m</a:t>
              </a:r>
              <a:r>
                <a:rPr lang="cs-CZ" sz="1600" b="1" baseline="30000" dirty="0" smtClean="0">
                  <a:solidFill>
                    <a:srgbClr val="FF0000"/>
                  </a:solidFill>
                </a:rPr>
                <a:t>-3</a:t>
              </a:r>
              <a:r>
                <a:rPr lang="cs-CZ" sz="1600" b="1" dirty="0"/>
                <a:t>)</a:t>
              </a:r>
            </a:p>
            <a:p>
              <a:pPr marL="285750" indent="-285750">
                <a:buFont typeface="Wingdings" panose="05000000000000000000" pitchFamily="2" charset="2"/>
                <a:buChar char="§"/>
              </a:pPr>
              <a:r>
                <a:rPr lang="cs-CZ" sz="1600" b="1" dirty="0" smtClean="0"/>
                <a:t>Po </a:t>
              </a:r>
              <a:r>
                <a:rPr lang="cs-CZ" sz="1600" b="1" dirty="0"/>
                <a:t>překročení </a:t>
              </a:r>
              <a:r>
                <a:rPr lang="cs-CZ" sz="1600" b="1" dirty="0" smtClean="0">
                  <a:solidFill>
                    <a:srgbClr val="FF0000"/>
                  </a:solidFill>
                </a:rPr>
                <a:t>kritického tlaku </a:t>
              </a:r>
              <a:r>
                <a:rPr lang="cs-CZ" b="1" i="1" dirty="0" err="1">
                  <a:solidFill>
                    <a:srgbClr val="FF0000"/>
                  </a:solidFill>
                  <a:latin typeface="Times New Roman CE" panose="02020603050405020304" pitchFamily="18" charset="0"/>
                  <a:cs typeface="Times New Roman CE" panose="02020603050405020304" pitchFamily="18" charset="0"/>
                </a:rPr>
                <a:t>p</a:t>
              </a:r>
              <a:r>
                <a:rPr lang="cs-CZ" b="1" baseline="-25000" dirty="0" err="1">
                  <a:solidFill>
                    <a:srgbClr val="FF0000"/>
                  </a:solidFill>
                  <a:latin typeface="Times New Roman CE" panose="02020603050405020304" pitchFamily="18" charset="0"/>
                  <a:cs typeface="Times New Roman CE" panose="02020603050405020304" pitchFamily="18" charset="0"/>
                </a:rPr>
                <a:t>k</a:t>
              </a:r>
              <a:r>
                <a:rPr lang="cs-CZ" sz="1600" b="1" dirty="0" smtClean="0"/>
                <a:t> a </a:t>
              </a:r>
              <a:r>
                <a:rPr lang="cs-CZ" sz="1600" b="1" dirty="0" smtClean="0">
                  <a:solidFill>
                    <a:srgbClr val="FF0000"/>
                  </a:solidFill>
                </a:rPr>
                <a:t>kritické teploty </a:t>
              </a:r>
              <a:r>
                <a:rPr lang="cs-CZ" b="1" i="1" dirty="0" err="1">
                  <a:solidFill>
                    <a:srgbClr val="FF0000"/>
                  </a:solidFill>
                  <a:latin typeface="Times New Roman CE" panose="02020603050405020304" pitchFamily="18" charset="0"/>
                  <a:cs typeface="Times New Roman CE" panose="02020603050405020304" pitchFamily="18" charset="0"/>
                </a:rPr>
                <a:t>t</a:t>
              </a:r>
              <a:r>
                <a:rPr lang="cs-CZ" b="1" baseline="-25000" dirty="0" err="1">
                  <a:solidFill>
                    <a:srgbClr val="FF0000"/>
                  </a:solidFill>
                  <a:latin typeface="Times New Roman CE" panose="02020603050405020304" pitchFamily="18" charset="0"/>
                  <a:cs typeface="Times New Roman CE" panose="02020603050405020304" pitchFamily="18" charset="0"/>
                </a:rPr>
                <a:t>k</a:t>
              </a:r>
              <a:r>
                <a:rPr lang="cs-CZ" sz="1600" b="1" dirty="0" smtClean="0"/>
                <a:t> </a:t>
              </a:r>
              <a:r>
                <a:rPr lang="cs-CZ" sz="1600" b="1" dirty="0"/>
                <a:t>už kapalina neexistuje, pouze </a:t>
              </a:r>
              <a:r>
                <a:rPr lang="cs-CZ" sz="1600" b="1" dirty="0" smtClean="0"/>
                <a:t>pára</a:t>
              </a:r>
              <a:endParaRPr lang="cs-CZ" sz="1600" dirty="0" smtClean="0"/>
            </a:p>
          </p:txBody>
        </p:sp>
      </p:grpSp>
    </p:spTree>
    <p:extLst>
      <p:ext uri="{BB962C8B-B14F-4D97-AF65-F5344CB8AC3E}">
        <p14:creationId xmlns:p14="http://schemas.microsoft.com/office/powerpoint/2010/main" val="529248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4</a:t>
            </a:r>
            <a:r>
              <a:rPr lang="cs-CZ" sz="4000" dirty="0" smtClean="0"/>
              <a:t>. Změny skupenství</a:t>
            </a:r>
            <a:endParaRPr lang="cs-CZ" sz="4000" dirty="0"/>
          </a:p>
        </p:txBody>
      </p:sp>
      <p:sp>
        <p:nvSpPr>
          <p:cNvPr id="17" name="Obdélník 16"/>
          <p:cNvSpPr/>
          <p:nvPr/>
        </p:nvSpPr>
        <p:spPr>
          <a:xfrm>
            <a:off x="0" y="1412776"/>
            <a:ext cx="9156612" cy="461665"/>
          </a:xfrm>
          <a:prstGeom prst="rect">
            <a:avLst/>
          </a:prstGeom>
        </p:spPr>
        <p:txBody>
          <a:bodyPr wrap="square">
            <a:spAutoFit/>
          </a:bodyPr>
          <a:lstStyle/>
          <a:p>
            <a:r>
              <a:rPr lang="cs-CZ" sz="2400" b="1" dirty="0" smtClean="0">
                <a:solidFill>
                  <a:srgbClr val="00B0F0"/>
                </a:solidFill>
              </a:rPr>
              <a:t>Kondenzace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4.4 Vypařování, var a kondenzace</a:t>
            </a:r>
            <a:endParaRPr lang="cs-CZ" sz="2800" dirty="0">
              <a:solidFill>
                <a:srgbClr val="FF0000"/>
              </a:solidFill>
            </a:endParaRPr>
          </a:p>
        </p:txBody>
      </p:sp>
      <p:sp>
        <p:nvSpPr>
          <p:cNvPr id="4" name="TextovéPole 3"/>
          <p:cNvSpPr txBox="1"/>
          <p:nvPr/>
        </p:nvSpPr>
        <p:spPr>
          <a:xfrm>
            <a:off x="0" y="1858759"/>
            <a:ext cx="5436096" cy="1723549"/>
          </a:xfrm>
          <a:prstGeom prst="rect">
            <a:avLst/>
          </a:prstGeom>
          <a:noFill/>
        </p:spPr>
        <p:txBody>
          <a:bodyPr wrap="square" rtlCol="0">
            <a:spAutoFit/>
          </a:bodyPr>
          <a:lstStyle/>
          <a:p>
            <a:pPr marL="0" lvl="1" indent="-285750">
              <a:spcAft>
                <a:spcPts val="600"/>
              </a:spcAft>
              <a:buFont typeface="Wingdings" panose="05000000000000000000" pitchFamily="2" charset="2"/>
              <a:buChar char="§"/>
            </a:pPr>
            <a:r>
              <a:rPr lang="cs-CZ" sz="1600" b="1" dirty="0" smtClean="0">
                <a:solidFill>
                  <a:srgbClr val="FF0000"/>
                </a:solidFill>
              </a:rPr>
              <a:t>kapalnění</a:t>
            </a:r>
            <a:r>
              <a:rPr lang="cs-CZ" sz="1600" dirty="0" smtClean="0">
                <a:solidFill>
                  <a:srgbClr val="FF0000"/>
                </a:solidFill>
              </a:rPr>
              <a:t> </a:t>
            </a:r>
            <a:r>
              <a:rPr lang="cs-CZ" sz="1600" dirty="0" smtClean="0"/>
              <a:t>– pára v důsledku zmenšení svého objemu nebo snížení teploty kondenzuje</a:t>
            </a:r>
            <a:endParaRPr lang="cs-CZ" sz="1600" dirty="0"/>
          </a:p>
          <a:p>
            <a:pPr marL="0" lvl="1" indent="-285750">
              <a:spcAft>
                <a:spcPts val="600"/>
              </a:spcAft>
              <a:buFont typeface="Wingdings" panose="05000000000000000000" pitchFamily="2" charset="2"/>
              <a:buChar char="§"/>
            </a:pPr>
            <a:r>
              <a:rPr lang="cs-CZ" sz="1600" b="1" dirty="0" smtClean="0">
                <a:solidFill>
                  <a:srgbClr val="FF0000"/>
                </a:solidFill>
              </a:rPr>
              <a:t>Uvolňuje se kondenzační teplo </a:t>
            </a:r>
            <a:r>
              <a:rPr lang="cs-CZ" sz="1600" dirty="0" smtClean="0"/>
              <a:t>– je horší opařit se 100 °C horkou párou než vodou</a:t>
            </a:r>
            <a:endParaRPr lang="cs-CZ" sz="1600" b="1" dirty="0">
              <a:solidFill>
                <a:srgbClr val="FF0000"/>
              </a:solidFill>
            </a:endParaRPr>
          </a:p>
          <a:p>
            <a:pPr marL="0" lvl="1" indent="-285750">
              <a:spcAft>
                <a:spcPts val="600"/>
              </a:spcAft>
              <a:buFont typeface="Wingdings" panose="05000000000000000000" pitchFamily="2" charset="2"/>
              <a:buChar char="§"/>
            </a:pPr>
            <a:r>
              <a:rPr lang="cs-CZ" sz="1600" b="1" dirty="0" smtClean="0">
                <a:solidFill>
                  <a:srgbClr val="FF0000"/>
                </a:solidFill>
              </a:rPr>
              <a:t>Chladné předměty urychlují kondenzaci par – orosená studená sklenice v létě ochlazuje vodní páry ve vzduchu</a:t>
            </a:r>
            <a:endParaRPr lang="cs-CZ" sz="1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1472344"/>
            <a:ext cx="2433464" cy="3098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Obdélník 19"/>
          <p:cNvSpPr/>
          <p:nvPr/>
        </p:nvSpPr>
        <p:spPr>
          <a:xfrm>
            <a:off x="0" y="3582308"/>
            <a:ext cx="9156612" cy="461665"/>
          </a:xfrm>
          <a:prstGeom prst="rect">
            <a:avLst/>
          </a:prstGeom>
        </p:spPr>
        <p:txBody>
          <a:bodyPr wrap="square">
            <a:spAutoFit/>
          </a:bodyPr>
          <a:lstStyle/>
          <a:p>
            <a:r>
              <a:rPr lang="cs-CZ" sz="2400" b="1" dirty="0" smtClean="0">
                <a:solidFill>
                  <a:srgbClr val="00B0F0"/>
                </a:solidFill>
              </a:rPr>
              <a:t>Leidenfrostův jev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21" name="TextovéPole 20"/>
          <p:cNvSpPr txBox="1"/>
          <p:nvPr/>
        </p:nvSpPr>
        <p:spPr>
          <a:xfrm>
            <a:off x="0" y="3933056"/>
            <a:ext cx="5292080" cy="2908489"/>
          </a:xfrm>
          <a:prstGeom prst="rect">
            <a:avLst/>
          </a:prstGeom>
          <a:noFill/>
        </p:spPr>
        <p:txBody>
          <a:bodyPr wrap="square" rtlCol="0">
            <a:spAutoFit/>
          </a:bodyPr>
          <a:lstStyle/>
          <a:p>
            <a:pPr marL="0" lvl="1" indent="-285750" algn="just">
              <a:spcAft>
                <a:spcPts val="600"/>
              </a:spcAft>
              <a:buFont typeface="Wingdings" panose="05000000000000000000" pitchFamily="2" charset="2"/>
              <a:buChar char="§"/>
            </a:pPr>
            <a:r>
              <a:rPr lang="cs-CZ" b="1" dirty="0"/>
              <a:t>Johann Gottlob Leidenfrost – </a:t>
            </a:r>
            <a:r>
              <a:rPr lang="cs-CZ" b="1" dirty="0" smtClean="0"/>
              <a:t>1756</a:t>
            </a:r>
          </a:p>
          <a:p>
            <a:pPr marL="285750" indent="-285750" algn="just">
              <a:buFont typeface="Wingdings" panose="05000000000000000000" pitchFamily="2" charset="2"/>
              <a:buChar char="§"/>
            </a:pPr>
            <a:r>
              <a:rPr lang="cs-CZ" sz="1600" b="1" dirty="0"/>
              <a:t>na styku kapaliny s vodorovnou stěnou, jejíž teplota značně převyšuje teplotu kapaliny, dochází k  vypařování kapaliny</a:t>
            </a:r>
          </a:p>
          <a:p>
            <a:pPr marL="285750" indent="-285750" algn="just">
              <a:buFont typeface="Wingdings" panose="05000000000000000000" pitchFamily="2" charset="2"/>
              <a:buChar char="§"/>
            </a:pPr>
            <a:r>
              <a:rPr lang="cs-CZ" sz="1600" dirty="0"/>
              <a:t> kapalina vytváří drobné kuličky, které konají rychlý neuspořádaný pohyb, přičemž se odpařováním neustále zmenšují</a:t>
            </a:r>
          </a:p>
          <a:p>
            <a:pPr marL="285750" indent="-285750" algn="just">
              <a:buFont typeface="Wingdings" panose="05000000000000000000" pitchFamily="2" charset="2"/>
              <a:buChar char="§"/>
            </a:pPr>
            <a:r>
              <a:rPr lang="cs-CZ" sz="1600" b="1" dirty="0"/>
              <a:t> pod kuličkou vzniká </a:t>
            </a:r>
            <a:r>
              <a:rPr lang="cs-CZ" sz="1600" b="1" dirty="0">
                <a:solidFill>
                  <a:srgbClr val="FF0000"/>
                </a:solidFill>
              </a:rPr>
              <a:t>tenká vrstva páry, která ji izoluje od pevného tělesa</a:t>
            </a:r>
            <a:r>
              <a:rPr lang="cs-CZ" sz="1600" b="1" dirty="0"/>
              <a:t>. Mezi kapalinou a pevnou látkou se tedy nemohou uplatnit adhezní síly a v důsledku působení sil povrchového napětí se vytvoří </a:t>
            </a:r>
            <a:r>
              <a:rPr lang="cs-CZ" sz="1600" b="1" dirty="0" smtClean="0"/>
              <a:t>kulička</a:t>
            </a:r>
            <a:endParaRPr lang="cs-CZ" sz="1600" b="1" dirty="0"/>
          </a:p>
        </p:txBody>
      </p:sp>
      <p:pic>
        <p:nvPicPr>
          <p:cNvPr id="22" name="Picture 2"/>
          <p:cNvPicPr>
            <a:picLocks noChangeAspect="1" noChangeArrowheads="1"/>
          </p:cNvPicPr>
          <p:nvPr/>
        </p:nvPicPr>
        <p:blipFill>
          <a:blip r:embed="rId3" cstate="print"/>
          <a:srcRect/>
          <a:stretch>
            <a:fillRect/>
          </a:stretch>
        </p:blipFill>
        <p:spPr bwMode="auto">
          <a:xfrm>
            <a:off x="5292080" y="3933056"/>
            <a:ext cx="2228850" cy="2762250"/>
          </a:xfrm>
          <a:prstGeom prst="rect">
            <a:avLst/>
          </a:prstGeom>
          <a:noFill/>
          <a:ln w="9525">
            <a:noFill/>
            <a:miter lim="800000"/>
            <a:headEnd/>
            <a:tailEnd/>
          </a:ln>
        </p:spPr>
      </p:pic>
      <p:sp>
        <p:nvSpPr>
          <p:cNvPr id="23" name="Obdélník 22"/>
          <p:cNvSpPr/>
          <p:nvPr/>
        </p:nvSpPr>
        <p:spPr>
          <a:xfrm>
            <a:off x="7553341" y="6325974"/>
            <a:ext cx="1559914" cy="369332"/>
          </a:xfrm>
          <a:prstGeom prst="rect">
            <a:avLst/>
          </a:prstGeom>
        </p:spPr>
        <p:txBody>
          <a:bodyPr wrap="none">
            <a:spAutoFit/>
          </a:bodyPr>
          <a:lstStyle/>
          <a:p>
            <a:r>
              <a:rPr lang="cs-CZ" dirty="0" smtClean="0"/>
              <a:t>JEARL WALKER</a:t>
            </a:r>
            <a:endParaRPr lang="cs-CZ" dirty="0"/>
          </a:p>
        </p:txBody>
      </p:sp>
    </p:spTree>
    <p:extLst>
      <p:ext uri="{BB962C8B-B14F-4D97-AF65-F5344CB8AC3E}">
        <p14:creationId xmlns:p14="http://schemas.microsoft.com/office/powerpoint/2010/main" val="689538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www.projektzare.cz/wp-content/uploads/2012/09/contr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72343"/>
            <a:ext cx="9164560" cy="5385657"/>
          </a:xfrm>
          <a:prstGeom prst="rect">
            <a:avLst/>
          </a:prstGeom>
          <a:noFill/>
          <a:extLst>
            <a:ext uri="{909E8E84-426E-40DD-AFC4-6F175D3DCCD1}">
              <a14:hiddenFill xmlns:a14="http://schemas.microsoft.com/office/drawing/2010/main">
                <a:solidFill>
                  <a:srgbClr val="FFFFFF"/>
                </a:solidFill>
              </a14:hiddenFill>
            </a:ext>
          </a:extLst>
        </p:spPr>
      </p:pic>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4</a:t>
            </a:r>
            <a:r>
              <a:rPr lang="cs-CZ" sz="4000" dirty="0" smtClean="0"/>
              <a:t>. Změny skupenství</a:t>
            </a:r>
            <a:endParaRPr lang="cs-CZ" sz="4000" dirty="0"/>
          </a:p>
        </p:txBody>
      </p:sp>
      <p:sp>
        <p:nvSpPr>
          <p:cNvPr id="17" name="Obdélník 16"/>
          <p:cNvSpPr/>
          <p:nvPr/>
        </p:nvSpPr>
        <p:spPr>
          <a:xfrm>
            <a:off x="0" y="1472343"/>
            <a:ext cx="9156612" cy="461665"/>
          </a:xfrm>
          <a:prstGeom prst="rect">
            <a:avLst/>
          </a:prstGeom>
        </p:spPr>
        <p:txBody>
          <a:bodyPr wrap="square">
            <a:spAutoFit/>
          </a:bodyPr>
          <a:lstStyle/>
          <a:p>
            <a:r>
              <a:rPr lang="cs-CZ" sz="2400" b="1" dirty="0" smtClean="0">
                <a:solidFill>
                  <a:srgbClr val="00B0F0"/>
                </a:solidFill>
              </a:rPr>
              <a:t>Problémové otázky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4.5 Sytá a přehřátá pára. Vodní pára v atmosféře</a:t>
            </a:r>
            <a:endParaRPr lang="cs-CZ" sz="2800" dirty="0">
              <a:solidFill>
                <a:srgbClr val="FF0000"/>
              </a:solidFill>
            </a:endParaRPr>
          </a:p>
        </p:txBody>
      </p:sp>
      <p:sp>
        <p:nvSpPr>
          <p:cNvPr id="4" name="AutoShape 2" descr="Identifikace UFO: Kondenzační stopy za letadly – contrails – Projekt Zář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4" descr="Identifikace UFO: Kondenzační stopy za letadly – contrails – Projekt Zář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8" name="TextovéPole 7"/>
          <p:cNvSpPr txBox="1"/>
          <p:nvPr/>
        </p:nvSpPr>
        <p:spPr>
          <a:xfrm>
            <a:off x="35496" y="2060848"/>
            <a:ext cx="9001000" cy="4832092"/>
          </a:xfrm>
          <a:prstGeom prst="rect">
            <a:avLst/>
          </a:prstGeom>
          <a:noFill/>
        </p:spPr>
        <p:txBody>
          <a:bodyPr wrap="square" rtlCol="0">
            <a:spAutoFit/>
          </a:bodyPr>
          <a:lstStyle/>
          <a:p>
            <a:pPr algn="ctr"/>
            <a:r>
              <a:rPr lang="cs-CZ" b="1" dirty="0" smtClean="0">
                <a:solidFill>
                  <a:schemeClr val="bg1"/>
                </a:solidFill>
              </a:rPr>
              <a:t>Proč  se za letadlem vytváří bílá viditelná stopa? Co jsou tzv. chemtrails?</a:t>
            </a:r>
          </a:p>
          <a:p>
            <a:pPr algn="ctr"/>
            <a:endParaRPr lang="cs-CZ" b="1" dirty="0">
              <a:solidFill>
                <a:schemeClr val="bg1"/>
              </a:solidFill>
            </a:endParaRPr>
          </a:p>
          <a:p>
            <a:pPr algn="ctr"/>
            <a:r>
              <a:rPr lang="cs-CZ" b="1" dirty="0" smtClean="0">
                <a:solidFill>
                  <a:schemeClr val="bg1"/>
                </a:solidFill>
              </a:rPr>
              <a:t>Jak funguje mlžná komora?</a:t>
            </a:r>
          </a:p>
          <a:p>
            <a:pPr algn="ctr"/>
            <a:endParaRPr lang="cs-CZ" b="1" dirty="0">
              <a:solidFill>
                <a:schemeClr val="bg1"/>
              </a:solidFill>
            </a:endParaRPr>
          </a:p>
          <a:p>
            <a:pPr algn="ctr"/>
            <a:r>
              <a:rPr lang="cs-CZ" b="1" dirty="0" smtClean="0"/>
              <a:t>Jak vzniká rosa a mlha? Proč se v zimě rosí brýle?</a:t>
            </a:r>
          </a:p>
          <a:p>
            <a:pPr algn="ctr"/>
            <a:endParaRPr lang="cs-CZ" b="1" dirty="0"/>
          </a:p>
          <a:p>
            <a:pPr algn="ctr"/>
            <a:r>
              <a:rPr lang="cs-CZ" b="1" dirty="0" smtClean="0"/>
              <a:t>Je jinovatka zmrzlá rosa?</a:t>
            </a:r>
          </a:p>
          <a:p>
            <a:pPr algn="ctr"/>
            <a:endParaRPr lang="cs-CZ" dirty="0">
              <a:solidFill>
                <a:schemeClr val="bg1"/>
              </a:solidFill>
            </a:endParaRPr>
          </a:p>
          <a:p>
            <a:pPr algn="ctr"/>
            <a:r>
              <a:rPr lang="cs-CZ" b="1" dirty="0" smtClean="0">
                <a:solidFill>
                  <a:srgbClr val="FF0000"/>
                </a:solidFill>
              </a:rPr>
              <a:t>Proč voda hasí oheň?</a:t>
            </a:r>
          </a:p>
          <a:p>
            <a:pPr algn="ctr"/>
            <a:endParaRPr lang="cs-CZ" b="1" dirty="0">
              <a:solidFill>
                <a:srgbClr val="FF0000"/>
              </a:solidFill>
            </a:endParaRPr>
          </a:p>
          <a:p>
            <a:pPr algn="ctr"/>
            <a:r>
              <a:rPr lang="cs-CZ" b="1" dirty="0" smtClean="0">
                <a:solidFill>
                  <a:srgbClr val="FFFF00"/>
                </a:solidFill>
              </a:rPr>
              <a:t>Lze svařovat kovy kyslíkem při teplotě –</a:t>
            </a:r>
            <a:r>
              <a:rPr lang="en-US" b="1" dirty="0" smtClean="0">
                <a:solidFill>
                  <a:srgbClr val="FFFF00"/>
                </a:solidFill>
              </a:rPr>
              <a:t>190</a:t>
            </a:r>
            <a:r>
              <a:rPr lang="cs-CZ" b="1" dirty="0" smtClean="0">
                <a:solidFill>
                  <a:srgbClr val="FFFF00"/>
                </a:solidFill>
              </a:rPr>
              <a:t> </a:t>
            </a:r>
            <a:r>
              <a:rPr lang="cs-CZ" b="1" baseline="30000" dirty="0" err="1">
                <a:solidFill>
                  <a:srgbClr val="FFFF00"/>
                </a:solidFill>
              </a:rPr>
              <a:t>o</a:t>
            </a:r>
            <a:r>
              <a:rPr lang="cs-CZ" b="1" dirty="0" err="1">
                <a:solidFill>
                  <a:srgbClr val="FFFF00"/>
                </a:solidFill>
              </a:rPr>
              <a:t>C</a:t>
            </a:r>
            <a:r>
              <a:rPr lang="cs-CZ" b="1" dirty="0" smtClean="0">
                <a:solidFill>
                  <a:srgbClr val="FFFF00"/>
                </a:solidFill>
              </a:rPr>
              <a:t>?</a:t>
            </a:r>
          </a:p>
          <a:p>
            <a:pPr algn="ctr"/>
            <a:endParaRPr lang="cs-CZ" b="1" dirty="0">
              <a:solidFill>
                <a:srgbClr val="FF0000"/>
              </a:solidFill>
            </a:endParaRPr>
          </a:p>
          <a:p>
            <a:pPr algn="ctr"/>
            <a:r>
              <a:rPr lang="cs-CZ" b="1" dirty="0">
                <a:solidFill>
                  <a:srgbClr val="FF0000"/>
                </a:solidFill>
              </a:rPr>
              <a:t>Jak fungují CO</a:t>
            </a:r>
            <a:r>
              <a:rPr lang="en-US" b="1" baseline="-25000" dirty="0">
                <a:solidFill>
                  <a:srgbClr val="FF0000"/>
                </a:solidFill>
              </a:rPr>
              <a:t>2</a:t>
            </a:r>
            <a:r>
              <a:rPr lang="cs-CZ" b="1" dirty="0">
                <a:solidFill>
                  <a:srgbClr val="FF0000"/>
                </a:solidFill>
              </a:rPr>
              <a:t> hasicí přístroje? </a:t>
            </a:r>
            <a:br>
              <a:rPr lang="cs-CZ" b="1" dirty="0">
                <a:solidFill>
                  <a:srgbClr val="FF0000"/>
                </a:solidFill>
              </a:rPr>
            </a:br>
            <a:endParaRPr lang="cs-CZ" b="1" dirty="0" smtClean="0">
              <a:solidFill>
                <a:srgbClr val="FF0000"/>
              </a:solidFill>
            </a:endParaRPr>
          </a:p>
          <a:p>
            <a:pPr algn="ctr"/>
            <a:r>
              <a:rPr lang="cs-CZ" b="1" dirty="0">
                <a:solidFill>
                  <a:srgbClr val="00FF00"/>
                </a:solidFill>
              </a:rPr>
              <a:t>Poručíme větru</a:t>
            </a:r>
            <a:r>
              <a:rPr lang="cs-CZ" b="1" dirty="0" smtClean="0">
                <a:solidFill>
                  <a:srgbClr val="00FF00"/>
                </a:solidFill>
              </a:rPr>
              <a:t>, dešti</a:t>
            </a:r>
            <a:r>
              <a:rPr lang="cs-CZ" b="1" dirty="0">
                <a:solidFill>
                  <a:srgbClr val="00FF00"/>
                </a:solidFill>
              </a:rPr>
              <a:t>? Jak v SSSR a Číně vyvolávají umělý déšť?</a:t>
            </a:r>
            <a:br>
              <a:rPr lang="cs-CZ" b="1" dirty="0">
                <a:solidFill>
                  <a:srgbClr val="00FF00"/>
                </a:solidFill>
              </a:rPr>
            </a:br>
            <a:r>
              <a:rPr lang="cs-CZ" b="1" dirty="0">
                <a:solidFill>
                  <a:schemeClr val="bg1"/>
                </a:solidFill>
              </a:rPr>
              <a:t/>
            </a:r>
            <a:br>
              <a:rPr lang="cs-CZ" b="1" dirty="0">
                <a:solidFill>
                  <a:schemeClr val="bg1"/>
                </a:solidFill>
              </a:rPr>
            </a:br>
            <a:endParaRPr lang="cs-CZ" b="1" dirty="0">
              <a:solidFill>
                <a:schemeClr val="bg1"/>
              </a:solidFill>
            </a:endParaRPr>
          </a:p>
        </p:txBody>
      </p:sp>
    </p:spTree>
    <p:extLst>
      <p:ext uri="{BB962C8B-B14F-4D97-AF65-F5344CB8AC3E}">
        <p14:creationId xmlns:p14="http://schemas.microsoft.com/office/powerpoint/2010/main" val="25252631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4</a:t>
            </a:r>
            <a:r>
              <a:rPr lang="cs-CZ" sz="4000" dirty="0" smtClean="0"/>
              <a:t>. Změny skupenství</a:t>
            </a:r>
            <a:endParaRPr lang="cs-CZ" sz="4000" dirty="0"/>
          </a:p>
        </p:txBody>
      </p:sp>
      <p:sp>
        <p:nvSpPr>
          <p:cNvPr id="17" name="Obdélník 16"/>
          <p:cNvSpPr/>
          <p:nvPr/>
        </p:nvSpPr>
        <p:spPr>
          <a:xfrm>
            <a:off x="0" y="1412776"/>
            <a:ext cx="9156612" cy="461665"/>
          </a:xfrm>
          <a:prstGeom prst="rect">
            <a:avLst/>
          </a:prstGeom>
        </p:spPr>
        <p:txBody>
          <a:bodyPr wrap="square">
            <a:spAutoFit/>
          </a:bodyPr>
          <a:lstStyle/>
          <a:p>
            <a:r>
              <a:rPr lang="cs-CZ" sz="2400" b="1" dirty="0" smtClean="0">
                <a:solidFill>
                  <a:srgbClr val="00B0F0"/>
                </a:solidFill>
              </a:rPr>
              <a:t>Sytá pára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4" name="TextovéPole 3"/>
          <p:cNvSpPr txBox="1"/>
          <p:nvPr/>
        </p:nvSpPr>
        <p:spPr>
          <a:xfrm>
            <a:off x="0" y="1858759"/>
            <a:ext cx="4644008" cy="3447098"/>
          </a:xfrm>
          <a:prstGeom prst="rect">
            <a:avLst/>
          </a:prstGeom>
          <a:noFill/>
        </p:spPr>
        <p:txBody>
          <a:bodyPr wrap="square" rtlCol="0">
            <a:spAutoFit/>
          </a:bodyPr>
          <a:lstStyle/>
          <a:p>
            <a:pPr marL="0" lvl="1" indent="-285750" algn="just">
              <a:spcAft>
                <a:spcPts val="600"/>
              </a:spcAft>
              <a:buFont typeface="Wingdings" panose="05000000000000000000" pitchFamily="2" charset="2"/>
              <a:buChar char="§"/>
            </a:pPr>
            <a:r>
              <a:rPr lang="cs-CZ" dirty="0"/>
              <a:t>k</a:t>
            </a:r>
            <a:r>
              <a:rPr lang="cs-CZ" dirty="0" smtClean="0"/>
              <a:t>apalina se vypařuje v uzavřeném prostoru</a:t>
            </a:r>
          </a:p>
          <a:p>
            <a:pPr marL="0" lvl="1" indent="-285750" algn="just">
              <a:spcAft>
                <a:spcPts val="600"/>
              </a:spcAft>
              <a:buFont typeface="Wingdings" panose="05000000000000000000" pitchFamily="2" charset="2"/>
              <a:buChar char="§"/>
            </a:pPr>
            <a:r>
              <a:rPr lang="cs-CZ" dirty="0"/>
              <a:t>molekuly kapaliny difundují nad volný povrch kapaliny, </a:t>
            </a:r>
            <a:r>
              <a:rPr lang="cs-CZ" dirty="0" smtClean="0"/>
              <a:t>částečně </a:t>
            </a:r>
            <a:r>
              <a:rPr lang="cs-CZ" dirty="0"/>
              <a:t>kondenzují a </a:t>
            </a:r>
            <a:r>
              <a:rPr lang="cs-CZ" dirty="0" smtClean="0"/>
              <a:t>vrací </a:t>
            </a:r>
            <a:r>
              <a:rPr lang="cs-CZ" dirty="0"/>
              <a:t>se zpět do </a:t>
            </a:r>
            <a:r>
              <a:rPr lang="cs-CZ" dirty="0" smtClean="0"/>
              <a:t>kapaliny</a:t>
            </a:r>
          </a:p>
          <a:p>
            <a:pPr marL="0" lvl="1" indent="-285750" algn="just">
              <a:spcAft>
                <a:spcPts val="600"/>
              </a:spcAft>
              <a:buFont typeface="Wingdings" panose="05000000000000000000" pitchFamily="2" charset="2"/>
              <a:buChar char="§"/>
            </a:pPr>
            <a:r>
              <a:rPr lang="cs-CZ" dirty="0"/>
              <a:t>v určitém okamžiku je počet difundujících i vrácených molekul </a:t>
            </a:r>
            <a:r>
              <a:rPr lang="cs-CZ" dirty="0" smtClean="0"/>
              <a:t>stejný – nad kapalinou vzniká </a:t>
            </a:r>
            <a:r>
              <a:rPr lang="cs-CZ" b="1" dirty="0" smtClean="0">
                <a:solidFill>
                  <a:srgbClr val="FF0000"/>
                </a:solidFill>
              </a:rPr>
              <a:t>sytá pára</a:t>
            </a:r>
          </a:p>
          <a:p>
            <a:pPr marL="0" lvl="1" indent="-285750" algn="just">
              <a:spcAft>
                <a:spcPts val="600"/>
              </a:spcAft>
              <a:buFont typeface="Wingdings" panose="05000000000000000000" pitchFamily="2" charset="2"/>
              <a:buChar char="§"/>
            </a:pPr>
            <a:r>
              <a:rPr lang="cs-CZ" dirty="0"/>
              <a:t>tlak syté páry nezávisí při konstantní teplotě na objemu (tj. neplatí </a:t>
            </a:r>
            <a:r>
              <a:rPr lang="cs-CZ" dirty="0" err="1"/>
              <a:t>pV</a:t>
            </a:r>
            <a:r>
              <a:rPr lang="cs-CZ" dirty="0"/>
              <a:t> = </a:t>
            </a:r>
            <a:r>
              <a:rPr lang="cs-CZ" dirty="0" err="1"/>
              <a:t>konst</a:t>
            </a:r>
            <a:r>
              <a:rPr lang="cs-CZ" dirty="0"/>
              <a:t>.)</a:t>
            </a:r>
          </a:p>
          <a:p>
            <a:pPr marL="0" lvl="1" indent="-285750" algn="just">
              <a:spcAft>
                <a:spcPts val="600"/>
              </a:spcAft>
              <a:buFont typeface="Wingdings" panose="05000000000000000000" pitchFamily="2" charset="2"/>
              <a:buChar char="§"/>
            </a:pPr>
            <a:r>
              <a:rPr lang="cs-CZ" dirty="0"/>
              <a:t>je-li tlak syté páry </a:t>
            </a:r>
            <a:r>
              <a:rPr lang="cs-CZ" dirty="0" smtClean="0"/>
              <a:t>roven vnějšímu tlaku,  </a:t>
            </a:r>
            <a:r>
              <a:rPr lang="cs-CZ" dirty="0"/>
              <a:t>dochází k varu</a:t>
            </a:r>
            <a:endParaRPr lang="cs-CZ" b="1" dirty="0">
              <a:solidFill>
                <a:srgbClr val="FF0000"/>
              </a:solidFill>
            </a:endParaRPr>
          </a:p>
        </p:txBody>
      </p:sp>
      <p:grpSp>
        <p:nvGrpSpPr>
          <p:cNvPr id="12" name="Skupina 11"/>
          <p:cNvGrpSpPr/>
          <p:nvPr/>
        </p:nvGrpSpPr>
        <p:grpSpPr>
          <a:xfrm>
            <a:off x="0" y="5206642"/>
            <a:ext cx="9140062" cy="1606734"/>
            <a:chOff x="-16550" y="5805264"/>
            <a:chExt cx="9156612" cy="1606734"/>
          </a:xfrm>
        </p:grpSpPr>
        <p:sp>
          <p:nvSpPr>
            <p:cNvPr id="18" name="Obdélník 17"/>
            <p:cNvSpPr/>
            <p:nvPr/>
          </p:nvSpPr>
          <p:spPr>
            <a:xfrm>
              <a:off x="-16550" y="5805264"/>
              <a:ext cx="9156612" cy="461665"/>
            </a:xfrm>
            <a:prstGeom prst="rect">
              <a:avLst/>
            </a:prstGeom>
          </p:spPr>
          <p:txBody>
            <a:bodyPr wrap="square">
              <a:spAutoFit/>
            </a:bodyPr>
            <a:lstStyle/>
            <a:p>
              <a:r>
                <a:rPr lang="cs-CZ" sz="2400" b="1" dirty="0" smtClean="0">
                  <a:solidFill>
                    <a:srgbClr val="00B0F0"/>
                  </a:solidFill>
                </a:rPr>
                <a:t>Přehřátá pára</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9" name="TextovéPole 18"/>
            <p:cNvSpPr txBox="1"/>
            <p:nvPr/>
          </p:nvSpPr>
          <p:spPr>
            <a:xfrm>
              <a:off x="-10244" y="6211669"/>
              <a:ext cx="9144000" cy="1200329"/>
            </a:xfrm>
            <a:prstGeom prst="rect">
              <a:avLst/>
            </a:prstGeom>
            <a:noFill/>
          </p:spPr>
          <p:txBody>
            <a:bodyPr wrap="square" rtlCol="0">
              <a:spAutoFit/>
            </a:bodyPr>
            <a:lstStyle/>
            <a:p>
              <a:pPr marL="285750" indent="-285750">
                <a:buFont typeface="Wingdings" panose="05000000000000000000" pitchFamily="2" charset="2"/>
                <a:buChar char="§"/>
              </a:pPr>
              <a:r>
                <a:rPr lang="cs-CZ" dirty="0"/>
                <a:t>j</a:t>
              </a:r>
              <a:r>
                <a:rPr lang="cs-CZ" dirty="0" smtClean="0"/>
                <a:t>e pára, která má nižší tlak a hustotu než sytá pára o stejné teplotě</a:t>
              </a:r>
            </a:p>
            <a:p>
              <a:pPr marL="285750" indent="-285750">
                <a:buFont typeface="Wingdings" panose="05000000000000000000" pitchFamily="2" charset="2"/>
                <a:buChar char="§"/>
              </a:pPr>
              <a:r>
                <a:rPr lang="cs-CZ" b="1" dirty="0">
                  <a:solidFill>
                    <a:srgbClr val="FF0000"/>
                  </a:solidFill>
                </a:rPr>
                <a:t>p</a:t>
              </a:r>
              <a:r>
                <a:rPr lang="cs-CZ" b="1" dirty="0" smtClean="0">
                  <a:solidFill>
                    <a:srgbClr val="FF0000"/>
                  </a:solidFill>
                </a:rPr>
                <a:t>latí pro ni stavová rovnice IP</a:t>
              </a:r>
            </a:p>
            <a:p>
              <a:pPr marL="285750" indent="-285750">
                <a:buFont typeface="Wingdings" panose="05000000000000000000" pitchFamily="2" charset="2"/>
                <a:buChar char="§"/>
              </a:pPr>
              <a:r>
                <a:rPr lang="cs-CZ" b="1" dirty="0" smtClean="0">
                  <a:solidFill>
                    <a:srgbClr val="FF0000"/>
                  </a:solidFill>
                  <a:sym typeface="Symbol"/>
                </a:rPr>
                <a:t>Vzniká:   </a:t>
              </a:r>
              <a:r>
                <a:rPr lang="cs-CZ" dirty="0">
                  <a:sym typeface="Symbol"/>
                </a:rPr>
                <a:t>z</a:t>
              </a:r>
              <a:r>
                <a:rPr lang="cs-CZ" dirty="0" smtClean="0"/>
                <a:t>ahříváním syté páry bez přítomnosti kapaliny</a:t>
              </a:r>
            </a:p>
            <a:p>
              <a:r>
                <a:rPr lang="cs-CZ" b="1" dirty="0" smtClean="0">
                  <a:solidFill>
                    <a:srgbClr val="FF0000"/>
                  </a:solidFill>
                  <a:sym typeface="Symbol"/>
                </a:rPr>
                <a:t>	    </a:t>
              </a:r>
              <a:r>
                <a:rPr lang="cs-CZ" dirty="0">
                  <a:sym typeface="Symbol"/>
                </a:rPr>
                <a:t>z</a:t>
              </a:r>
              <a:r>
                <a:rPr lang="cs-CZ" dirty="0" smtClean="0"/>
                <a:t>většením objemu syté páry bez přítomnosti kapaliny</a:t>
              </a:r>
            </a:p>
          </p:txBody>
        </p:sp>
      </p:grpSp>
      <p:sp>
        <p:nvSpPr>
          <p:cNvPr id="14" name="Obdélník 13"/>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4.5 Sytá a přehřátá pára. Vodní pára v atmosféře</a:t>
            </a:r>
            <a:endParaRPr lang="cs-CZ" sz="2800" dirty="0">
              <a:solidFill>
                <a:srgbClr val="FF0000"/>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776" y="1845893"/>
            <a:ext cx="4240728" cy="2015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5421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4</a:t>
            </a:r>
            <a:r>
              <a:rPr lang="cs-CZ" sz="4000" dirty="0" smtClean="0"/>
              <a:t>. Změny skupenství</a:t>
            </a:r>
            <a:endParaRPr lang="cs-CZ" sz="4000" dirty="0"/>
          </a:p>
        </p:txBody>
      </p:sp>
      <p:sp>
        <p:nvSpPr>
          <p:cNvPr id="17" name="Obdélník 16"/>
          <p:cNvSpPr/>
          <p:nvPr/>
        </p:nvSpPr>
        <p:spPr>
          <a:xfrm>
            <a:off x="0" y="1412776"/>
            <a:ext cx="9156612" cy="461665"/>
          </a:xfrm>
          <a:prstGeom prst="rect">
            <a:avLst/>
          </a:prstGeom>
        </p:spPr>
        <p:txBody>
          <a:bodyPr wrap="square">
            <a:spAutoFit/>
          </a:bodyPr>
          <a:lstStyle/>
          <a:p>
            <a:r>
              <a:rPr lang="cs-CZ" sz="2400" b="1" dirty="0" smtClean="0">
                <a:solidFill>
                  <a:srgbClr val="00B0F0"/>
                </a:solidFill>
              </a:rPr>
              <a:t>Fázový diagram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4" name="TextovéPole 3"/>
          <p:cNvSpPr txBox="1"/>
          <p:nvPr/>
        </p:nvSpPr>
        <p:spPr>
          <a:xfrm>
            <a:off x="0" y="1858759"/>
            <a:ext cx="9036496" cy="1077218"/>
          </a:xfrm>
          <a:prstGeom prst="rect">
            <a:avLst/>
          </a:prstGeom>
          <a:noFill/>
        </p:spPr>
        <p:txBody>
          <a:bodyPr wrap="square" rtlCol="0">
            <a:spAutoFit/>
          </a:bodyPr>
          <a:lstStyle/>
          <a:p>
            <a:pPr marL="0" lvl="1" indent="-285750" algn="just">
              <a:spcAft>
                <a:spcPts val="600"/>
              </a:spcAft>
              <a:buFont typeface="Wingdings" panose="05000000000000000000" pitchFamily="2" charset="2"/>
              <a:buChar char="§"/>
            </a:pPr>
            <a:r>
              <a:rPr lang="cs-CZ" dirty="0"/>
              <a:t>z</a:t>
            </a:r>
            <a:r>
              <a:rPr lang="cs-CZ" dirty="0" smtClean="0"/>
              <a:t>názorňuje rovnovážný stav mezi pevnou látkou, kapalinou a plynem</a:t>
            </a:r>
          </a:p>
          <a:p>
            <a:pPr marL="0" lvl="1" indent="-285750" algn="just">
              <a:spcAft>
                <a:spcPts val="600"/>
              </a:spcAft>
              <a:buFont typeface="Wingdings" panose="05000000000000000000" pitchFamily="2" charset="2"/>
              <a:buChar char="§"/>
            </a:pPr>
            <a:r>
              <a:rPr lang="cs-CZ" dirty="0" smtClean="0"/>
              <a:t>Bod A – </a:t>
            </a:r>
            <a:r>
              <a:rPr lang="cs-CZ" b="1" dirty="0" smtClean="0">
                <a:solidFill>
                  <a:srgbClr val="FF0000"/>
                </a:solidFill>
              </a:rPr>
              <a:t>trojný bod </a:t>
            </a:r>
            <a:r>
              <a:rPr lang="cs-CZ" b="1" dirty="0" smtClean="0">
                <a:solidFill>
                  <a:srgbClr val="FF0000"/>
                </a:solidFill>
                <a:sym typeface="Symbol"/>
              </a:rPr>
              <a:t> rovnovážný stav všech skupenství při určitém tlaku a teplotě</a:t>
            </a:r>
          </a:p>
          <a:p>
            <a:pPr marL="0" lvl="1" indent="-285750" algn="just">
              <a:spcAft>
                <a:spcPts val="600"/>
              </a:spcAft>
              <a:buFont typeface="Wingdings" panose="05000000000000000000" pitchFamily="2" charset="2"/>
              <a:buChar char="§"/>
            </a:pPr>
            <a:r>
              <a:rPr lang="cs-CZ" b="1" dirty="0" smtClean="0">
                <a:solidFill>
                  <a:srgbClr val="FF0000"/>
                </a:solidFill>
                <a:sym typeface="Symbol"/>
              </a:rPr>
              <a:t>Teplota </a:t>
            </a:r>
            <a:r>
              <a:rPr lang="cs-CZ" b="1" dirty="0">
                <a:solidFill>
                  <a:srgbClr val="FF0000"/>
                </a:solidFill>
                <a:sym typeface="Symbol"/>
              </a:rPr>
              <a:t>trojného bodu </a:t>
            </a:r>
            <a:r>
              <a:rPr lang="cs-CZ" b="1" dirty="0" smtClean="0">
                <a:solidFill>
                  <a:srgbClr val="FF0000"/>
                </a:solidFill>
                <a:sym typeface="Symbol"/>
              </a:rPr>
              <a:t>vody (273 K)  základní teplota termodynamické teplotní stupnice</a:t>
            </a:r>
            <a:endParaRPr lang="cs-CZ" b="1" dirty="0">
              <a:solidFill>
                <a:srgbClr val="FF0000"/>
              </a:solidFill>
            </a:endParaRPr>
          </a:p>
        </p:txBody>
      </p:sp>
      <p:sp>
        <p:nvSpPr>
          <p:cNvPr id="14" name="Obdélník 13"/>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4.5 Sytá a přehřátá pára. Vodní pára v atmosféře</a:t>
            </a:r>
            <a:endParaRPr lang="cs-CZ" sz="2800" dirty="0">
              <a:solidFill>
                <a:srgbClr val="FF0000"/>
              </a:solidFill>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58" y="3717032"/>
            <a:ext cx="4081876" cy="2911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5245" y="2935977"/>
            <a:ext cx="4451251" cy="3692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37865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4</a:t>
            </a:r>
            <a:r>
              <a:rPr lang="cs-CZ" sz="4000" dirty="0" smtClean="0"/>
              <a:t>. Změny skupenství</a:t>
            </a:r>
            <a:endParaRPr lang="cs-CZ" sz="4000" dirty="0"/>
          </a:p>
        </p:txBody>
      </p:sp>
      <p:grpSp>
        <p:nvGrpSpPr>
          <p:cNvPr id="6" name="Skupina 5"/>
          <p:cNvGrpSpPr/>
          <p:nvPr/>
        </p:nvGrpSpPr>
        <p:grpSpPr>
          <a:xfrm>
            <a:off x="0" y="866329"/>
            <a:ext cx="9156612" cy="2246477"/>
            <a:chOff x="0" y="1412776"/>
            <a:chExt cx="9156612" cy="2246477"/>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3608" y="1412777"/>
              <a:ext cx="3534896" cy="2246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Skupina 4"/>
            <p:cNvGrpSpPr/>
            <p:nvPr/>
          </p:nvGrpSpPr>
          <p:grpSpPr>
            <a:xfrm>
              <a:off x="0" y="1412776"/>
              <a:ext cx="9156612" cy="2246476"/>
              <a:chOff x="0" y="1412776"/>
              <a:chExt cx="9156612" cy="2246476"/>
            </a:xfrm>
          </p:grpSpPr>
          <p:sp>
            <p:nvSpPr>
              <p:cNvPr id="17" name="Obdélník 16"/>
              <p:cNvSpPr/>
              <p:nvPr/>
            </p:nvSpPr>
            <p:spPr>
              <a:xfrm>
                <a:off x="0" y="1412776"/>
                <a:ext cx="9156612" cy="461665"/>
              </a:xfrm>
              <a:prstGeom prst="rect">
                <a:avLst/>
              </a:prstGeom>
            </p:spPr>
            <p:txBody>
              <a:bodyPr wrap="square">
                <a:spAutoFit/>
              </a:bodyPr>
              <a:lstStyle/>
              <a:p>
                <a:r>
                  <a:rPr lang="cs-CZ" sz="2400" b="1" dirty="0" smtClean="0">
                    <a:solidFill>
                      <a:srgbClr val="00B0F0"/>
                    </a:solidFill>
                  </a:rPr>
                  <a:t>Vodní pára v atmosféře</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4" name="TextovéPole 3"/>
              <p:cNvSpPr txBox="1"/>
              <p:nvPr/>
            </p:nvSpPr>
            <p:spPr>
              <a:xfrm>
                <a:off x="0" y="1858759"/>
                <a:ext cx="5573608" cy="1800493"/>
              </a:xfrm>
              <a:prstGeom prst="rect">
                <a:avLst/>
              </a:prstGeom>
              <a:noFill/>
            </p:spPr>
            <p:txBody>
              <a:bodyPr wrap="square" rtlCol="0">
                <a:spAutoFit/>
              </a:bodyPr>
              <a:lstStyle/>
              <a:p>
                <a:pPr marL="0" lvl="1" indent="-285750">
                  <a:spcAft>
                    <a:spcPts val="600"/>
                  </a:spcAft>
                  <a:buFont typeface="Wingdings" panose="05000000000000000000" pitchFamily="2" charset="2"/>
                  <a:buChar char="§"/>
                </a:pPr>
                <a:r>
                  <a:rPr lang="cs-CZ" sz="1600" dirty="0"/>
                  <a:t>Atmosférický vzduch obsahuje vodu ve všech skupenstvích – plynném </a:t>
                </a:r>
                <a:r>
                  <a:rPr lang="cs-CZ" sz="1600" dirty="0" smtClean="0"/>
                  <a:t>(vodní </a:t>
                </a:r>
                <a:r>
                  <a:rPr lang="cs-CZ" sz="1600" dirty="0"/>
                  <a:t>pára), kapalném </a:t>
                </a:r>
                <a:r>
                  <a:rPr lang="cs-CZ" sz="1600" dirty="0" smtClean="0"/>
                  <a:t/>
                </a:r>
                <a:br>
                  <a:rPr lang="cs-CZ" sz="1600" dirty="0" smtClean="0"/>
                </a:br>
                <a:r>
                  <a:rPr lang="cs-CZ" sz="1600" dirty="0" smtClean="0"/>
                  <a:t>(mlha</a:t>
                </a:r>
                <a:r>
                  <a:rPr lang="cs-CZ" sz="1600" dirty="0"/>
                  <a:t>, mraky, déšť), pevném </a:t>
                </a:r>
                <a:r>
                  <a:rPr lang="cs-CZ" sz="1600" dirty="0" smtClean="0"/>
                  <a:t>(sníh</a:t>
                </a:r>
                <a:r>
                  <a:rPr lang="cs-CZ" sz="1600" dirty="0"/>
                  <a:t>, kroupy</a:t>
                </a:r>
                <a:r>
                  <a:rPr lang="cs-CZ" sz="1600" dirty="0" smtClean="0"/>
                  <a:t>)</a:t>
                </a:r>
              </a:p>
              <a:p>
                <a:pPr marL="0" lvl="1" indent="-285750">
                  <a:spcAft>
                    <a:spcPts val="600"/>
                  </a:spcAft>
                  <a:buFont typeface="Wingdings" panose="05000000000000000000" pitchFamily="2" charset="2"/>
                  <a:buChar char="§"/>
                </a:pPr>
                <a:r>
                  <a:rPr lang="cs-CZ" sz="1600" b="1" u="sng" dirty="0"/>
                  <a:t>vlhkost vzduchu </a:t>
                </a:r>
                <a:r>
                  <a:rPr lang="cs-CZ" sz="1600" dirty="0"/>
                  <a:t>– přítomnost vodních par ve </a:t>
                </a:r>
                <a:r>
                  <a:rPr lang="cs-CZ" sz="1600" dirty="0" smtClean="0"/>
                  <a:t>vzduchu</a:t>
                </a:r>
              </a:p>
              <a:p>
                <a:pPr marL="0" lvl="1" indent="-285750">
                  <a:spcAft>
                    <a:spcPts val="600"/>
                  </a:spcAft>
                  <a:buFont typeface="Wingdings" panose="05000000000000000000" pitchFamily="2" charset="2"/>
                  <a:buChar char="§"/>
                </a:pPr>
                <a:r>
                  <a:rPr lang="cs-CZ" sz="1600" dirty="0" smtClean="0"/>
                  <a:t>zdroj </a:t>
                </a:r>
                <a:r>
                  <a:rPr lang="cs-CZ" sz="1600" dirty="0"/>
                  <a:t>vodních par – vodstva, půda, </a:t>
                </a:r>
                <a:r>
                  <a:rPr lang="cs-CZ" sz="1600" dirty="0" smtClean="0"/>
                  <a:t>rostlinstvo</a:t>
                </a:r>
              </a:p>
              <a:p>
                <a:pPr marL="0" lvl="1" indent="-285750">
                  <a:spcAft>
                    <a:spcPts val="600"/>
                  </a:spcAft>
                  <a:buFont typeface="Wingdings" panose="05000000000000000000" pitchFamily="2" charset="2"/>
                  <a:buChar char="§"/>
                </a:pPr>
                <a:r>
                  <a:rPr lang="cs-CZ" sz="1600" dirty="0" smtClean="0"/>
                  <a:t>vodní </a:t>
                </a:r>
                <a:r>
                  <a:rPr lang="cs-CZ" sz="1600" dirty="0"/>
                  <a:t>pára ve vzduchu = přehřátá pára </a:t>
                </a:r>
                <a:r>
                  <a:rPr lang="cs-CZ" sz="1600" dirty="0" smtClean="0"/>
                  <a:t>(většinou)</a:t>
                </a:r>
                <a:r>
                  <a:rPr lang="cs-CZ" sz="1600" dirty="0" smtClean="0">
                    <a:solidFill>
                      <a:schemeClr val="bg1"/>
                    </a:solidFill>
                  </a:rPr>
                  <a:t>ou )</a:t>
                </a:r>
                <a:endParaRPr lang="cs-CZ" sz="1600" b="1" dirty="0">
                  <a:solidFill>
                    <a:schemeClr val="bg1"/>
                  </a:solidFill>
                </a:endParaRPr>
              </a:p>
            </p:txBody>
          </p:sp>
        </p:grpSp>
      </p:grpSp>
      <p:grpSp>
        <p:nvGrpSpPr>
          <p:cNvPr id="9" name="Skupina 8"/>
          <p:cNvGrpSpPr/>
          <p:nvPr/>
        </p:nvGrpSpPr>
        <p:grpSpPr>
          <a:xfrm>
            <a:off x="0" y="3140968"/>
            <a:ext cx="9169007" cy="1943492"/>
            <a:chOff x="0" y="3140968"/>
            <a:chExt cx="9169007" cy="1943492"/>
          </a:xfrm>
        </p:grpSpPr>
        <p:grpSp>
          <p:nvGrpSpPr>
            <p:cNvPr id="10" name="Skupina 9"/>
            <p:cNvGrpSpPr/>
            <p:nvPr/>
          </p:nvGrpSpPr>
          <p:grpSpPr>
            <a:xfrm>
              <a:off x="0" y="3140968"/>
              <a:ext cx="9140062" cy="1943492"/>
              <a:chOff x="-16550" y="5805264"/>
              <a:chExt cx="9156612" cy="1943492"/>
            </a:xfrm>
          </p:grpSpPr>
          <p:sp>
            <p:nvSpPr>
              <p:cNvPr id="11" name="Obdélník 10"/>
              <p:cNvSpPr/>
              <p:nvPr/>
            </p:nvSpPr>
            <p:spPr>
              <a:xfrm>
                <a:off x="-16550" y="5805264"/>
                <a:ext cx="9156612" cy="461665"/>
              </a:xfrm>
              <a:prstGeom prst="rect">
                <a:avLst/>
              </a:prstGeom>
            </p:spPr>
            <p:txBody>
              <a:bodyPr wrap="square">
                <a:spAutoFit/>
              </a:bodyPr>
              <a:lstStyle/>
              <a:p>
                <a:r>
                  <a:rPr lang="cs-CZ" sz="2400" b="1" dirty="0" smtClean="0">
                    <a:solidFill>
                      <a:srgbClr val="00B0F0"/>
                    </a:solidFill>
                  </a:rPr>
                  <a:t>Absolutní a relativní vlhkost vzduchu</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mc:AlternateContent xmlns:mc="http://schemas.openxmlformats.org/markup-compatibility/2006" xmlns:a14="http://schemas.microsoft.com/office/drawing/2010/main">
            <mc:Choice Requires="a14">
              <p:sp>
                <p:nvSpPr>
                  <p:cNvPr id="12" name="TextovéPole 11"/>
                  <p:cNvSpPr txBox="1"/>
                  <p:nvPr/>
                </p:nvSpPr>
                <p:spPr>
                  <a:xfrm>
                    <a:off x="-10244" y="6211669"/>
                    <a:ext cx="9144000" cy="1537087"/>
                  </a:xfrm>
                  <a:prstGeom prst="rect">
                    <a:avLst/>
                  </a:prstGeom>
                  <a:solidFill>
                    <a:srgbClr val="FFFF00"/>
                  </a:solidFill>
                </p:spPr>
                <p:txBody>
                  <a:bodyPr wrap="square" rtlCol="0">
                    <a:spAutoFit/>
                  </a:bodyPr>
                  <a:lstStyle/>
                  <a:p>
                    <a:pPr marL="285750" indent="-285750">
                      <a:buFont typeface="Wingdings" panose="05000000000000000000" pitchFamily="2" charset="2"/>
                      <a:buChar char="§"/>
                    </a:pPr>
                    <a:r>
                      <a:rPr lang="cs-CZ" b="1" dirty="0" smtClean="0">
                        <a:solidFill>
                          <a:srgbClr val="FF0000"/>
                        </a:solidFill>
                      </a:rPr>
                      <a:t>Absolutní vlhkost vzduchu – </a:t>
                    </a:r>
                    <a14:m>
                      <m:oMath xmlns:m="http://schemas.openxmlformats.org/officeDocument/2006/math">
                        <m:r>
                          <a:rPr lang="el-GR" b="1" i="1" smtClean="0">
                            <a:solidFill>
                              <a:srgbClr val="FF0000"/>
                            </a:solidFill>
                            <a:latin typeface="Cambria Math"/>
                            <a:ea typeface="Cambria Math"/>
                          </a:rPr>
                          <m:t>𝜱</m:t>
                        </m:r>
                      </m:oMath>
                    </a14:m>
                    <a:r>
                      <a:rPr lang="cs-CZ" dirty="0" smtClean="0"/>
                      <a:t>		</a:t>
                    </a:r>
                    <a14:m>
                      <m:oMath xmlns:m="http://schemas.openxmlformats.org/officeDocument/2006/math">
                        <m:r>
                          <a:rPr lang="el-GR" sz="2000" b="1" i="1" smtClean="0">
                            <a:solidFill>
                              <a:srgbClr val="FF0000"/>
                            </a:solidFill>
                            <a:latin typeface="Cambria Math"/>
                            <a:ea typeface="Cambria Math"/>
                          </a:rPr>
                          <m:t>𝜱</m:t>
                        </m:r>
                        <m:r>
                          <a:rPr lang="cs-CZ" sz="2000" b="1" i="1" smtClean="0">
                            <a:solidFill>
                              <a:srgbClr val="FF0000"/>
                            </a:solidFill>
                            <a:latin typeface="Cambria Math"/>
                            <a:ea typeface="Cambria Math"/>
                          </a:rPr>
                          <m:t>=</m:t>
                        </m:r>
                        <m:f>
                          <m:fPr>
                            <m:ctrlPr>
                              <a:rPr lang="cs-CZ" sz="2000" b="1" i="1" smtClean="0">
                                <a:solidFill>
                                  <a:srgbClr val="FF0000"/>
                                </a:solidFill>
                                <a:latin typeface="Cambria Math" panose="02040503050406030204" pitchFamily="18" charset="0"/>
                                <a:ea typeface="Cambria Math"/>
                              </a:rPr>
                            </m:ctrlPr>
                          </m:fPr>
                          <m:num>
                            <m:r>
                              <a:rPr lang="cs-CZ" sz="2000" b="1" i="1" smtClean="0">
                                <a:solidFill>
                                  <a:srgbClr val="FF0000"/>
                                </a:solidFill>
                                <a:latin typeface="Cambria Math"/>
                                <a:ea typeface="Cambria Math"/>
                              </a:rPr>
                              <m:t>𝒎</m:t>
                            </m:r>
                          </m:num>
                          <m:den>
                            <m:r>
                              <a:rPr lang="cs-CZ" sz="2000" b="1" i="1" smtClean="0">
                                <a:solidFill>
                                  <a:srgbClr val="FF0000"/>
                                </a:solidFill>
                                <a:latin typeface="Cambria Math"/>
                                <a:ea typeface="Cambria Math"/>
                              </a:rPr>
                              <m:t>𝑽</m:t>
                            </m:r>
                          </m:den>
                        </m:f>
                      </m:oMath>
                    </a14:m>
                    <a:r>
                      <a:rPr lang="cs-CZ" b="1" dirty="0" smtClean="0">
                        <a:solidFill>
                          <a:srgbClr val="FF0000"/>
                        </a:solidFill>
                      </a:rPr>
                      <a:t/>
                    </a:r>
                    <a:br>
                      <a:rPr lang="cs-CZ" b="1" dirty="0" smtClean="0">
                        <a:solidFill>
                          <a:srgbClr val="FF0000"/>
                        </a:solidFill>
                      </a:rPr>
                    </a:br>
                    <a14:m>
                      <m:oMath xmlns:m="http://schemas.openxmlformats.org/officeDocument/2006/math">
                        <m:r>
                          <a:rPr lang="cs-CZ" b="1" i="1" smtClean="0">
                            <a:solidFill>
                              <a:srgbClr val="FF0000"/>
                            </a:solidFill>
                            <a:latin typeface="Cambria Math"/>
                          </a:rPr>
                          <m:t>𝒎</m:t>
                        </m:r>
                      </m:oMath>
                    </a14:m>
                    <a:r>
                      <a:rPr lang="cs-CZ" b="1" dirty="0" smtClean="0">
                        <a:solidFill>
                          <a:srgbClr val="FF0000"/>
                        </a:solidFill>
                      </a:rPr>
                      <a:t> – hmotnost vodní páry v daném objemu vzduchu </a:t>
                    </a:r>
                    <a:r>
                      <a:rPr lang="cs-CZ" b="1" i="1" dirty="0" smtClean="0">
                        <a:solidFill>
                          <a:srgbClr val="FF0000"/>
                        </a:solidFill>
                        <a:latin typeface="Times New Roman CE" panose="02020603050405020304" pitchFamily="18" charset="0"/>
                        <a:cs typeface="Times New Roman CE" panose="02020603050405020304" pitchFamily="18" charset="0"/>
                      </a:rPr>
                      <a:t>V</a:t>
                    </a:r>
                  </a:p>
                  <a:p>
                    <a:pPr marL="285750" indent="-285750">
                      <a:buFont typeface="Wingdings" panose="05000000000000000000" pitchFamily="2" charset="2"/>
                      <a:buChar char="§"/>
                    </a:pPr>
                    <a:r>
                      <a:rPr lang="cs-CZ" b="1" dirty="0" smtClean="0">
                        <a:solidFill>
                          <a:srgbClr val="FF0000"/>
                        </a:solidFill>
                        <a:cs typeface="Times New Roman CE" panose="02020603050405020304" pitchFamily="18" charset="0"/>
                      </a:rPr>
                      <a:t>Relativní vlhkost vzduchu – </a:t>
                    </a:r>
                    <a:r>
                      <a:rPr lang="cs-CZ" b="1" dirty="0" smtClean="0">
                        <a:solidFill>
                          <a:srgbClr val="FF0000"/>
                        </a:solidFill>
                      </a:rPr>
                      <a:t>  </a:t>
                    </a:r>
                    <a14:m>
                      <m:oMath xmlns:m="http://schemas.openxmlformats.org/officeDocument/2006/math">
                        <m:r>
                          <a:rPr lang="cs-CZ" b="1" i="1" smtClean="0">
                            <a:solidFill>
                              <a:srgbClr val="FF0000"/>
                            </a:solidFill>
                            <a:latin typeface="Cambria Math"/>
                            <a:ea typeface="Cambria Math"/>
                          </a:rPr>
                          <m:t>𝝋</m:t>
                        </m:r>
                      </m:oMath>
                    </a14:m>
                    <a:r>
                      <a:rPr lang="cs-CZ" b="1" dirty="0" smtClean="0">
                        <a:solidFill>
                          <a:srgbClr val="FF0000"/>
                        </a:solidFill>
                      </a:rPr>
                      <a:t>		</a:t>
                    </a:r>
                    <a14:m>
                      <m:oMath xmlns:m="http://schemas.openxmlformats.org/officeDocument/2006/math">
                        <m:r>
                          <a:rPr lang="cs-CZ" sz="2000" b="1" i="1" smtClean="0">
                            <a:solidFill>
                              <a:srgbClr val="FF0000"/>
                            </a:solidFill>
                            <a:latin typeface="Cambria Math"/>
                            <a:ea typeface="Cambria Math"/>
                          </a:rPr>
                          <m:t>𝝋</m:t>
                        </m:r>
                        <m:r>
                          <a:rPr lang="cs-CZ" sz="2000" b="1" i="1" smtClean="0">
                            <a:solidFill>
                              <a:srgbClr val="FF0000"/>
                            </a:solidFill>
                            <a:latin typeface="Cambria Math"/>
                            <a:ea typeface="Cambria Math"/>
                          </a:rPr>
                          <m:t>=</m:t>
                        </m:r>
                        <m:f>
                          <m:fPr>
                            <m:ctrlPr>
                              <a:rPr lang="cs-CZ" sz="2000" b="1" i="1" smtClean="0">
                                <a:solidFill>
                                  <a:srgbClr val="FF0000"/>
                                </a:solidFill>
                                <a:latin typeface="Cambria Math" panose="02040503050406030204" pitchFamily="18" charset="0"/>
                                <a:ea typeface="Cambria Math"/>
                              </a:rPr>
                            </m:ctrlPr>
                          </m:fPr>
                          <m:num>
                            <m:r>
                              <a:rPr lang="cs-CZ" sz="2000" b="1" i="1" smtClean="0">
                                <a:solidFill>
                                  <a:srgbClr val="FF0000"/>
                                </a:solidFill>
                                <a:latin typeface="Cambria Math"/>
                                <a:ea typeface="Cambria Math"/>
                              </a:rPr>
                              <m:t>𝚽</m:t>
                            </m:r>
                          </m:num>
                          <m:den>
                            <m:sSub>
                              <m:sSubPr>
                                <m:ctrlPr>
                                  <a:rPr lang="cs-CZ" sz="2000" b="1" i="1" smtClean="0">
                                    <a:solidFill>
                                      <a:srgbClr val="FF0000"/>
                                    </a:solidFill>
                                    <a:latin typeface="Cambria Math" panose="02040503050406030204" pitchFamily="18" charset="0"/>
                                    <a:ea typeface="Cambria Math"/>
                                  </a:rPr>
                                </m:ctrlPr>
                              </m:sSubPr>
                              <m:e>
                                <m:r>
                                  <a:rPr lang="cs-CZ" sz="2000" b="1" i="1" smtClean="0">
                                    <a:solidFill>
                                      <a:srgbClr val="FF0000"/>
                                    </a:solidFill>
                                    <a:latin typeface="Cambria Math"/>
                                    <a:ea typeface="Cambria Math"/>
                                  </a:rPr>
                                  <m:t>𝚽</m:t>
                                </m:r>
                              </m:e>
                              <m:sub>
                                <m:r>
                                  <a:rPr lang="cs-CZ" sz="2000" b="1" i="1" smtClean="0">
                                    <a:solidFill>
                                      <a:srgbClr val="FF0000"/>
                                    </a:solidFill>
                                    <a:latin typeface="Cambria Math"/>
                                    <a:ea typeface="Cambria Math"/>
                                  </a:rPr>
                                  <m:t>𝒎</m:t>
                                </m:r>
                              </m:sub>
                            </m:sSub>
                          </m:den>
                        </m:f>
                        <m:r>
                          <a:rPr lang="cs-CZ" sz="2000" b="1" i="1" smtClean="0">
                            <a:solidFill>
                              <a:srgbClr val="FF0000"/>
                            </a:solidFill>
                            <a:latin typeface="Cambria Math"/>
                            <a:ea typeface="Cambria Math"/>
                          </a:rPr>
                          <m:t>=</m:t>
                        </m:r>
                        <m:f>
                          <m:fPr>
                            <m:ctrlPr>
                              <a:rPr lang="cs-CZ" sz="2000" b="1" i="1" smtClean="0">
                                <a:solidFill>
                                  <a:srgbClr val="FF0000"/>
                                </a:solidFill>
                                <a:latin typeface="Cambria Math" panose="02040503050406030204" pitchFamily="18" charset="0"/>
                                <a:ea typeface="Cambria Math"/>
                              </a:rPr>
                            </m:ctrlPr>
                          </m:fPr>
                          <m:num>
                            <m:r>
                              <a:rPr lang="cs-CZ" sz="2000" b="1" i="1" smtClean="0">
                                <a:solidFill>
                                  <a:srgbClr val="FF0000"/>
                                </a:solidFill>
                                <a:latin typeface="Cambria Math"/>
                                <a:ea typeface="Cambria Math"/>
                              </a:rPr>
                              <m:t>𝒑</m:t>
                            </m:r>
                          </m:num>
                          <m:den>
                            <m:sSub>
                              <m:sSubPr>
                                <m:ctrlPr>
                                  <a:rPr lang="cs-CZ" sz="2000" b="1" i="1" smtClean="0">
                                    <a:solidFill>
                                      <a:srgbClr val="FF0000"/>
                                    </a:solidFill>
                                    <a:latin typeface="Cambria Math" panose="02040503050406030204" pitchFamily="18" charset="0"/>
                                    <a:ea typeface="Cambria Math"/>
                                  </a:rPr>
                                </m:ctrlPr>
                              </m:sSubPr>
                              <m:e>
                                <m:r>
                                  <a:rPr lang="cs-CZ" sz="2000" b="1" i="1" smtClean="0">
                                    <a:solidFill>
                                      <a:srgbClr val="FF0000"/>
                                    </a:solidFill>
                                    <a:latin typeface="Cambria Math"/>
                                    <a:ea typeface="Cambria Math"/>
                                  </a:rPr>
                                  <m:t>𝒑</m:t>
                                </m:r>
                              </m:e>
                              <m:sub>
                                <m:r>
                                  <a:rPr lang="cs-CZ" sz="2000" b="1" i="1" smtClean="0">
                                    <a:solidFill>
                                      <a:srgbClr val="FF0000"/>
                                    </a:solidFill>
                                    <a:latin typeface="Cambria Math"/>
                                    <a:ea typeface="Cambria Math"/>
                                  </a:rPr>
                                  <m:t>𝒔</m:t>
                                </m:r>
                              </m:sub>
                            </m:sSub>
                          </m:den>
                        </m:f>
                      </m:oMath>
                    </a14:m>
                    <a:r>
                      <a:rPr lang="cs-CZ" sz="2000" b="1" dirty="0" smtClean="0">
                        <a:solidFill>
                          <a:srgbClr val="FF0000"/>
                        </a:solidFill>
                      </a:rPr>
                      <a:t/>
                    </a:r>
                    <a:br>
                      <a:rPr lang="cs-CZ" sz="2000" b="1" dirty="0" smtClean="0">
                        <a:solidFill>
                          <a:srgbClr val="FF0000"/>
                        </a:solidFill>
                      </a:rPr>
                    </a:br>
                    <a14:m>
                      <m:oMath xmlns:m="http://schemas.openxmlformats.org/officeDocument/2006/math">
                        <m:r>
                          <a:rPr lang="cs-CZ" b="1" i="1" smtClean="0">
                            <a:solidFill>
                              <a:srgbClr val="FF0000"/>
                            </a:solidFill>
                            <a:latin typeface="Cambria Math"/>
                            <a:ea typeface="Cambria Math"/>
                          </a:rPr>
                          <m:t>𝝋</m:t>
                        </m:r>
                        <m:r>
                          <a:rPr lang="cs-CZ" b="1" i="1" smtClean="0">
                            <a:solidFill>
                              <a:srgbClr val="FF0000"/>
                            </a:solidFill>
                            <a:latin typeface="Cambria Math"/>
                            <a:ea typeface="Cambria Math"/>
                          </a:rPr>
                          <m:t>=</m:t>
                        </m:r>
                        <m:r>
                          <a:rPr lang="cs-CZ" b="1" i="1" smtClean="0">
                            <a:solidFill>
                              <a:srgbClr val="FF0000"/>
                            </a:solidFill>
                            <a:latin typeface="Cambria Math"/>
                            <a:ea typeface="Cambria Math"/>
                          </a:rPr>
                          <m:t>𝟎</m:t>
                        </m:r>
                        <m:r>
                          <a:rPr lang="cs-CZ" b="1" i="1" smtClean="0">
                            <a:solidFill>
                              <a:srgbClr val="FF0000"/>
                            </a:solidFill>
                            <a:latin typeface="Cambria Math"/>
                            <a:ea typeface="Cambria Math"/>
                          </a:rPr>
                          <m:t> %</m:t>
                        </m:r>
                      </m:oMath>
                    </a14:m>
                    <a:r>
                      <a:rPr lang="cs-CZ" b="1" dirty="0" smtClean="0">
                        <a:solidFill>
                          <a:srgbClr val="FF0000"/>
                        </a:solidFill>
                      </a:rPr>
                      <a:t> </a:t>
                    </a:r>
                    <a:r>
                      <a:rPr lang="cs-CZ" b="1" dirty="0">
                        <a:solidFill>
                          <a:srgbClr val="FF0000"/>
                        </a:solidFill>
                        <a:cs typeface="Times New Roman CE" panose="02020603050405020304" pitchFamily="18" charset="0"/>
                      </a:rPr>
                      <a:t>–</a:t>
                    </a:r>
                    <a:r>
                      <a:rPr lang="cs-CZ" b="1" dirty="0" smtClean="0">
                        <a:solidFill>
                          <a:srgbClr val="FF0000"/>
                        </a:solidFill>
                      </a:rPr>
                      <a:t> suchý vzduch, </a:t>
                    </a:r>
                    <a14:m>
                      <m:oMath xmlns:m="http://schemas.openxmlformats.org/officeDocument/2006/math">
                        <m:r>
                          <a:rPr lang="cs-CZ" b="1" i="1">
                            <a:solidFill>
                              <a:srgbClr val="FF0000"/>
                            </a:solidFill>
                            <a:latin typeface="Cambria Math"/>
                            <a:ea typeface="Cambria Math"/>
                          </a:rPr>
                          <m:t>𝝋</m:t>
                        </m:r>
                        <m:r>
                          <a:rPr lang="cs-CZ" b="1" i="1">
                            <a:solidFill>
                              <a:srgbClr val="FF0000"/>
                            </a:solidFill>
                            <a:latin typeface="Cambria Math"/>
                            <a:ea typeface="Cambria Math"/>
                          </a:rPr>
                          <m:t>=</m:t>
                        </m:r>
                        <m:r>
                          <a:rPr lang="cs-CZ" b="1" i="1" smtClean="0">
                            <a:solidFill>
                              <a:srgbClr val="FF0000"/>
                            </a:solidFill>
                            <a:latin typeface="Cambria Math"/>
                            <a:ea typeface="Cambria Math"/>
                          </a:rPr>
                          <m:t>𝟏𝟎</m:t>
                        </m:r>
                        <m:r>
                          <a:rPr lang="cs-CZ" b="1" i="1">
                            <a:solidFill>
                              <a:srgbClr val="FF0000"/>
                            </a:solidFill>
                            <a:latin typeface="Cambria Math"/>
                            <a:ea typeface="Cambria Math"/>
                          </a:rPr>
                          <m:t>𝟎</m:t>
                        </m:r>
                        <m:r>
                          <a:rPr lang="cs-CZ" b="1" i="1">
                            <a:solidFill>
                              <a:srgbClr val="FF0000"/>
                            </a:solidFill>
                            <a:latin typeface="Cambria Math"/>
                            <a:ea typeface="Cambria Math"/>
                          </a:rPr>
                          <m:t> %</m:t>
                        </m:r>
                      </m:oMath>
                    </a14:m>
                    <a:r>
                      <a:rPr lang="cs-CZ" b="1" dirty="0">
                        <a:solidFill>
                          <a:srgbClr val="FF0000"/>
                        </a:solidFill>
                      </a:rPr>
                      <a:t> </a:t>
                    </a:r>
                    <a:r>
                      <a:rPr lang="cs-CZ" b="1" dirty="0">
                        <a:solidFill>
                          <a:srgbClr val="FF0000"/>
                        </a:solidFill>
                        <a:cs typeface="Times New Roman CE" panose="02020603050405020304" pitchFamily="18" charset="0"/>
                      </a:rPr>
                      <a:t>–</a:t>
                    </a:r>
                    <a:r>
                      <a:rPr lang="cs-CZ" b="1" dirty="0">
                        <a:solidFill>
                          <a:srgbClr val="FF0000"/>
                        </a:solidFill>
                      </a:rPr>
                      <a:t> </a:t>
                    </a:r>
                    <a:r>
                      <a:rPr lang="cs-CZ" b="1" dirty="0" smtClean="0">
                        <a:solidFill>
                          <a:srgbClr val="FF0000"/>
                        </a:solidFill>
                      </a:rPr>
                      <a:t>nasycený vzduch </a:t>
                    </a:r>
                  </a:p>
                </p:txBody>
              </p:sp>
            </mc:Choice>
            <mc:Fallback xmlns="">
              <p:sp>
                <p:nvSpPr>
                  <p:cNvPr id="12" name="TextovéPole 11"/>
                  <p:cNvSpPr txBox="1">
                    <a:spLocks noRot="1" noChangeAspect="1" noMove="1" noResize="1" noEditPoints="1" noAdjustHandles="1" noChangeArrowheads="1" noChangeShapeType="1" noTextEdit="1"/>
                  </p:cNvSpPr>
                  <p:nvPr/>
                </p:nvSpPr>
                <p:spPr>
                  <a:xfrm>
                    <a:off x="-10244" y="6211669"/>
                    <a:ext cx="9144000" cy="1537087"/>
                  </a:xfrm>
                  <a:prstGeom prst="rect">
                    <a:avLst/>
                  </a:prstGeom>
                  <a:blipFill rotWithShape="1">
                    <a:blip r:embed="rId4"/>
                    <a:stretch>
                      <a:fillRect l="-401" b="-5556"/>
                    </a:stretch>
                  </a:blipFill>
                </p:spPr>
                <p:txBody>
                  <a:bodyPr/>
                  <a:lstStyle/>
                  <a:p>
                    <a:r>
                      <a:rPr lang="cs-CZ">
                        <a:noFill/>
                      </a:rPr>
                      <a:t> </a:t>
                    </a:r>
                  </a:p>
                </p:txBody>
              </p:sp>
            </mc:Fallback>
          </mc:AlternateContent>
        </p:grpSp>
        <p:sp>
          <p:nvSpPr>
            <p:cNvPr id="2" name="TextovéPole 1"/>
            <p:cNvSpPr txBox="1"/>
            <p:nvPr/>
          </p:nvSpPr>
          <p:spPr>
            <a:xfrm>
              <a:off x="6144671" y="4150821"/>
              <a:ext cx="3024336" cy="646331"/>
            </a:xfrm>
            <a:prstGeom prst="rect">
              <a:avLst/>
            </a:prstGeom>
            <a:noFill/>
          </p:spPr>
          <p:txBody>
            <a:bodyPr wrap="square" rtlCol="0">
              <a:spAutoFit/>
            </a:bodyPr>
            <a:lstStyle/>
            <a:p>
              <a:r>
                <a:rPr lang="cs-CZ" sz="1600" b="1" i="1" dirty="0">
                  <a:solidFill>
                    <a:srgbClr val="FF0000"/>
                  </a:solidFill>
                  <a:latin typeface="Times New Roman CE" panose="02020603050405020304" pitchFamily="18" charset="0"/>
                  <a:cs typeface="Times New Roman CE" panose="02020603050405020304" pitchFamily="18" charset="0"/>
                </a:rPr>
                <a:t>p</a:t>
              </a:r>
              <a:r>
                <a:rPr lang="cs-CZ" sz="2000" b="1" dirty="0">
                  <a:solidFill>
                    <a:srgbClr val="FF0000"/>
                  </a:solidFill>
                </a:rPr>
                <a:t> </a:t>
              </a:r>
              <a:r>
                <a:rPr lang="cs-CZ" sz="1400" b="1" dirty="0">
                  <a:solidFill>
                    <a:srgbClr val="FF0000"/>
                  </a:solidFill>
                </a:rPr>
                <a:t>– tlak vodní páry </a:t>
              </a:r>
              <a:r>
                <a:rPr lang="cs-CZ" sz="1400" b="1" dirty="0" err="1">
                  <a:solidFill>
                    <a:srgbClr val="FF0000"/>
                  </a:solidFill>
                </a:rPr>
                <a:t>obsaž</a:t>
              </a:r>
              <a:r>
                <a:rPr lang="cs-CZ" sz="1400" b="1" dirty="0">
                  <a:solidFill>
                    <a:srgbClr val="FF0000"/>
                  </a:solidFill>
                </a:rPr>
                <a:t>. ve </a:t>
              </a:r>
              <a:r>
                <a:rPr lang="cs-CZ" sz="1400" b="1" dirty="0" smtClean="0">
                  <a:solidFill>
                    <a:srgbClr val="FF0000"/>
                  </a:solidFill>
                </a:rPr>
                <a:t>vzduchu</a:t>
              </a:r>
            </a:p>
            <a:p>
              <a:r>
                <a:rPr lang="cs-CZ" sz="1600" b="1" i="1" dirty="0" err="1" smtClean="0">
                  <a:solidFill>
                    <a:srgbClr val="FF0000"/>
                  </a:solidFill>
                  <a:latin typeface="Times New Roman CE" panose="02020603050405020304" pitchFamily="18" charset="0"/>
                  <a:cs typeface="Times New Roman CE" panose="02020603050405020304" pitchFamily="18" charset="0"/>
                </a:rPr>
                <a:t>p</a:t>
              </a:r>
              <a:r>
                <a:rPr lang="cs-CZ" sz="1600" b="1" baseline="-25000" dirty="0" err="1" smtClean="0">
                  <a:solidFill>
                    <a:srgbClr val="FF0000"/>
                  </a:solidFill>
                  <a:latin typeface="Times New Roman CE" panose="02020603050405020304" pitchFamily="18" charset="0"/>
                  <a:cs typeface="Times New Roman CE" panose="02020603050405020304" pitchFamily="18" charset="0"/>
                </a:rPr>
                <a:t>s</a:t>
              </a:r>
              <a:r>
                <a:rPr lang="cs-CZ" sz="2000" b="1" baseline="-25000" dirty="0" smtClean="0">
                  <a:solidFill>
                    <a:srgbClr val="FF0000"/>
                  </a:solidFill>
                  <a:latin typeface="Times New Roman CE" panose="02020603050405020304" pitchFamily="18" charset="0"/>
                  <a:cs typeface="Times New Roman CE" panose="02020603050405020304" pitchFamily="18" charset="0"/>
                </a:rPr>
                <a:t> </a:t>
              </a:r>
              <a:r>
                <a:rPr lang="cs-CZ" sz="1400" b="1" dirty="0" smtClean="0">
                  <a:solidFill>
                    <a:srgbClr val="FF0000"/>
                  </a:solidFill>
                </a:rPr>
                <a:t>– tlak syté páry při dané teplotě</a:t>
              </a:r>
              <a:endParaRPr lang="cs-CZ" sz="1400" baseline="-25000" dirty="0"/>
            </a:p>
          </p:txBody>
        </p:sp>
      </p:grpSp>
      <p:sp>
        <p:nvSpPr>
          <p:cNvPr id="3" name="TextovéPole 2"/>
          <p:cNvSpPr txBox="1"/>
          <p:nvPr/>
        </p:nvSpPr>
        <p:spPr>
          <a:xfrm>
            <a:off x="1547664" y="6203315"/>
            <a:ext cx="7586104" cy="369332"/>
          </a:xfrm>
          <a:prstGeom prst="rect">
            <a:avLst/>
          </a:prstGeom>
          <a:noFill/>
        </p:spPr>
        <p:txBody>
          <a:bodyPr wrap="square" rtlCol="0">
            <a:spAutoFit/>
          </a:bodyPr>
          <a:lstStyle/>
          <a:p>
            <a:endParaRPr lang="cs-CZ" dirty="0"/>
          </a:p>
        </p:txBody>
      </p:sp>
      <p:grpSp>
        <p:nvGrpSpPr>
          <p:cNvPr id="8" name="Skupina 7"/>
          <p:cNvGrpSpPr/>
          <p:nvPr/>
        </p:nvGrpSpPr>
        <p:grpSpPr>
          <a:xfrm>
            <a:off x="0" y="5085184"/>
            <a:ext cx="9144000" cy="1723549"/>
            <a:chOff x="0" y="5271591"/>
            <a:chExt cx="9144000" cy="1723549"/>
          </a:xfrm>
        </p:grpSpPr>
        <p:sp>
          <p:nvSpPr>
            <p:cNvPr id="16" name="Obdélník 15"/>
            <p:cNvSpPr/>
            <p:nvPr/>
          </p:nvSpPr>
          <p:spPr>
            <a:xfrm>
              <a:off x="0" y="5271591"/>
              <a:ext cx="9133768" cy="461665"/>
            </a:xfrm>
            <a:prstGeom prst="rect">
              <a:avLst/>
            </a:prstGeom>
          </p:spPr>
          <p:txBody>
            <a:bodyPr wrap="square">
              <a:spAutoFit/>
            </a:bodyPr>
            <a:lstStyle/>
            <a:p>
              <a:r>
                <a:rPr lang="cs-CZ" sz="2400" b="1" dirty="0" smtClean="0">
                  <a:solidFill>
                    <a:srgbClr val="00B0F0"/>
                  </a:solidFill>
                </a:rPr>
                <a:t>Rosný bod</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7" name="TextovéPole 6"/>
            <p:cNvSpPr txBox="1"/>
            <p:nvPr/>
          </p:nvSpPr>
          <p:spPr>
            <a:xfrm>
              <a:off x="6295" y="5733256"/>
              <a:ext cx="9137705" cy="1261884"/>
            </a:xfrm>
            <a:prstGeom prst="rect">
              <a:avLst/>
            </a:prstGeom>
            <a:noFill/>
          </p:spPr>
          <p:txBody>
            <a:bodyPr wrap="square" rtlCol="0">
              <a:spAutoFit/>
            </a:bodyPr>
            <a:lstStyle/>
            <a:p>
              <a:pPr marL="285750" indent="-285750">
                <a:buFont typeface="Wingdings" panose="05000000000000000000" pitchFamily="2" charset="2"/>
                <a:buChar char="§"/>
              </a:pPr>
              <a:r>
                <a:rPr lang="cs-CZ" sz="1600" dirty="0"/>
                <a:t>při </a:t>
              </a:r>
              <a:r>
                <a:rPr lang="cs-CZ" sz="1600" dirty="0" smtClean="0"/>
                <a:t>určité </a:t>
              </a:r>
              <a:r>
                <a:rPr lang="cs-CZ" sz="1600" dirty="0"/>
                <a:t>teplotě </a:t>
              </a:r>
              <a:r>
                <a:rPr lang="cs-CZ" sz="1600" dirty="0" err="1"/>
                <a:t>t</a:t>
              </a:r>
              <a:r>
                <a:rPr lang="cs-CZ" sz="1600" baseline="-25000" dirty="0" err="1"/>
                <a:t>r</a:t>
              </a:r>
              <a:r>
                <a:rPr lang="cs-CZ" sz="1600" dirty="0"/>
                <a:t>  (závisí na vnějším tlaku </a:t>
              </a:r>
              <a:r>
                <a:rPr lang="cs-CZ" sz="1600" dirty="0" smtClean="0"/>
                <a:t>) se </a:t>
              </a:r>
              <a:r>
                <a:rPr lang="cs-CZ" sz="1600" dirty="0"/>
                <a:t>vodní pára stává sytou </a:t>
              </a:r>
              <a:r>
                <a:rPr lang="cs-CZ" sz="1600" dirty="0" smtClean="0"/>
                <a:t>parou, </a:t>
              </a:r>
              <a:br>
                <a:rPr lang="cs-CZ" sz="1600" dirty="0" smtClean="0"/>
              </a:br>
              <a:r>
                <a:rPr lang="cs-CZ" sz="1600" dirty="0" smtClean="0"/>
                <a:t>a </a:t>
              </a:r>
              <a:r>
                <a:rPr lang="cs-CZ" sz="1600" dirty="0"/>
                <a:t>při nižší teplotě kapalní </a:t>
              </a:r>
              <a:r>
                <a:rPr lang="cs-CZ" sz="1600" dirty="0" smtClean="0"/>
                <a:t>(rosa</a:t>
              </a:r>
              <a:r>
                <a:rPr lang="cs-CZ" sz="1600" dirty="0"/>
                <a:t>, mlha, zamlžené </a:t>
              </a:r>
              <a:r>
                <a:rPr lang="cs-CZ" sz="1600" dirty="0" smtClean="0"/>
                <a:t>brýle)</a:t>
              </a:r>
            </a:p>
            <a:p>
              <a:pPr marL="285750" indent="-285750">
                <a:buFont typeface="Wingdings" panose="05000000000000000000" pitchFamily="2" charset="2"/>
                <a:buChar char="§"/>
              </a:pPr>
              <a:r>
                <a:rPr lang="cs-CZ" sz="1600" dirty="0" smtClean="0"/>
                <a:t>je-li </a:t>
              </a:r>
              <a:r>
                <a:rPr lang="cs-CZ" sz="1600" dirty="0" err="1"/>
                <a:t>t</a:t>
              </a:r>
              <a:r>
                <a:rPr lang="cs-CZ" sz="1600" baseline="-25000" dirty="0" err="1"/>
                <a:t>r</a:t>
              </a:r>
              <a:r>
                <a:rPr lang="cs-CZ" sz="1600" baseline="-25000" dirty="0"/>
                <a:t> </a:t>
              </a:r>
              <a:r>
                <a:rPr lang="cs-CZ" sz="1600" dirty="0"/>
                <a:t> &lt; </a:t>
              </a:r>
              <a:r>
                <a:rPr lang="en-US" sz="1600" dirty="0"/>
                <a:t>0</a:t>
              </a:r>
              <a:r>
                <a:rPr lang="cs-CZ" sz="1600" dirty="0"/>
                <a:t> vzniká jinovatka, sněhové </a:t>
              </a:r>
              <a:r>
                <a:rPr lang="cs-CZ" sz="1600" dirty="0" smtClean="0"/>
                <a:t>vločky</a:t>
              </a:r>
            </a:p>
            <a:p>
              <a:pPr marL="285750" indent="-285750">
                <a:buFont typeface="Wingdings" panose="05000000000000000000" pitchFamily="2" charset="2"/>
                <a:buChar char="§"/>
              </a:pPr>
              <a:r>
                <a:rPr lang="cs-CZ" sz="1400" b="1" u="sng" dirty="0"/>
                <a:t>odpařováním vody z lidského těla se tělo ochlazuje </a:t>
              </a:r>
              <a:r>
                <a:rPr lang="cs-CZ" sz="1400" b="1" dirty="0"/>
                <a:t>– </a:t>
              </a:r>
              <a:r>
                <a:rPr lang="cs-CZ" sz="1400" b="1" dirty="0">
                  <a:solidFill>
                    <a:srgbClr val="FF0000"/>
                  </a:solidFill>
                </a:rPr>
                <a:t>alkohol urychluje odpařování – nebezpečí </a:t>
              </a:r>
              <a:r>
                <a:rPr lang="cs-CZ" sz="1400" b="1" dirty="0" smtClean="0">
                  <a:solidFill>
                    <a:srgbClr val="FF0000"/>
                  </a:solidFill>
                </a:rPr>
                <a:t>umrznutí</a:t>
              </a:r>
            </a:p>
            <a:p>
              <a:pPr marL="285750" indent="-285750">
                <a:buFont typeface="Wingdings" panose="05000000000000000000" pitchFamily="2" charset="2"/>
                <a:buChar char="§"/>
              </a:pPr>
              <a:r>
                <a:rPr lang="cs-CZ" sz="1400" b="1" dirty="0" smtClean="0">
                  <a:solidFill>
                    <a:srgbClr val="FF0000"/>
                  </a:solidFill>
                </a:rPr>
                <a:t>konstantní </a:t>
              </a:r>
              <a:r>
                <a:rPr lang="cs-CZ" sz="1400" b="1" dirty="0">
                  <a:solidFill>
                    <a:srgbClr val="FF0000"/>
                  </a:solidFill>
                </a:rPr>
                <a:t>vlhkost vzduchu – skladování potravin (zamezení plísní), uchování vzácných knih, </a:t>
              </a:r>
              <a:r>
                <a:rPr lang="cs-CZ" sz="1400" b="1" dirty="0" smtClean="0">
                  <a:solidFill>
                    <a:srgbClr val="FF0000"/>
                  </a:solidFill>
                </a:rPr>
                <a:t>skladování </a:t>
              </a:r>
              <a:r>
                <a:rPr lang="cs-CZ" sz="1400" b="1" dirty="0">
                  <a:solidFill>
                    <a:srgbClr val="FF0000"/>
                  </a:solidFill>
                </a:rPr>
                <a:t>dřeva</a:t>
              </a:r>
              <a:endParaRPr lang="cs-CZ" sz="1400" dirty="0"/>
            </a:p>
          </p:txBody>
        </p:sp>
      </p:grpSp>
    </p:spTree>
    <p:extLst>
      <p:ext uri="{BB962C8B-B14F-4D97-AF65-F5344CB8AC3E}">
        <p14:creationId xmlns:p14="http://schemas.microsoft.com/office/powerpoint/2010/main" val="6560136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ekutý dusík Kapalný l1litr :: Molekulární kuchyně"/>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586409"/>
            <a:ext cx="4618529" cy="3581400"/>
          </a:xfrm>
          <a:prstGeom prst="rect">
            <a:avLst/>
          </a:prstGeom>
          <a:noFill/>
          <a:extLst>
            <a:ext uri="{909E8E84-426E-40DD-AFC4-6F175D3DCCD1}">
              <a14:hiddenFill xmlns:a14="http://schemas.microsoft.com/office/drawing/2010/main">
                <a:solidFill>
                  <a:srgbClr val="FFFFFF"/>
                </a:solidFill>
              </a14:hiddenFill>
            </a:ext>
          </a:extLst>
        </p:spPr>
      </p:pic>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4</a:t>
            </a:r>
            <a:r>
              <a:rPr lang="cs-CZ" sz="4000" dirty="0" smtClean="0"/>
              <a:t>. Změny skupenství</a:t>
            </a:r>
            <a:endParaRPr lang="cs-CZ" sz="4000" dirty="0"/>
          </a:p>
        </p:txBody>
      </p:sp>
      <p:grpSp>
        <p:nvGrpSpPr>
          <p:cNvPr id="2" name="Skupina 1"/>
          <p:cNvGrpSpPr/>
          <p:nvPr/>
        </p:nvGrpSpPr>
        <p:grpSpPr>
          <a:xfrm>
            <a:off x="0" y="1124744"/>
            <a:ext cx="9156612" cy="5939795"/>
            <a:chOff x="0" y="1412776"/>
            <a:chExt cx="9156612" cy="5939795"/>
          </a:xfrm>
        </p:grpSpPr>
        <p:sp>
          <p:nvSpPr>
            <p:cNvPr id="17" name="Obdélník 16"/>
            <p:cNvSpPr/>
            <p:nvPr/>
          </p:nvSpPr>
          <p:spPr>
            <a:xfrm>
              <a:off x="0" y="1412776"/>
              <a:ext cx="9156612" cy="461665"/>
            </a:xfrm>
            <a:prstGeom prst="rect">
              <a:avLst/>
            </a:prstGeom>
          </p:spPr>
          <p:txBody>
            <a:bodyPr wrap="square">
              <a:spAutoFit/>
            </a:bodyPr>
            <a:lstStyle/>
            <a:p>
              <a:r>
                <a:rPr lang="cs-CZ" sz="2400" b="1" dirty="0" smtClean="0">
                  <a:solidFill>
                    <a:srgbClr val="00B0F0"/>
                  </a:solidFill>
                </a:rPr>
                <a:t>Zkapalňování plynů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4" name="TextovéPole 3"/>
            <p:cNvSpPr txBox="1"/>
            <p:nvPr/>
          </p:nvSpPr>
          <p:spPr>
            <a:xfrm>
              <a:off x="0" y="1858759"/>
              <a:ext cx="9144000" cy="5493812"/>
            </a:xfrm>
            <a:prstGeom prst="rect">
              <a:avLst/>
            </a:prstGeom>
            <a:noFill/>
          </p:spPr>
          <p:txBody>
            <a:bodyPr wrap="square" rtlCol="0">
              <a:spAutoFit/>
            </a:bodyPr>
            <a:lstStyle/>
            <a:p>
              <a:pPr marL="285750" indent="-285750">
                <a:spcAft>
                  <a:spcPts val="600"/>
                </a:spcAft>
                <a:buFont typeface="Wingdings" panose="05000000000000000000" pitchFamily="2" charset="2"/>
                <a:buChar char="§"/>
              </a:pPr>
              <a:r>
                <a:rPr lang="cs-CZ" dirty="0"/>
                <a:t>adiabatickou expanzí –</a:t>
              </a:r>
              <a:r>
                <a:rPr lang="cs-CZ" dirty="0" smtClean="0"/>
                <a:t> </a:t>
              </a:r>
              <a:r>
                <a:rPr lang="cs-CZ" dirty="0"/>
                <a:t>rozpíná se a koná práci (ochlazování na </a:t>
              </a:r>
              <a:r>
                <a:rPr lang="cs-CZ" dirty="0" smtClean="0"/>
                <a:t>úkor vnitřní </a:t>
              </a:r>
              <a:r>
                <a:rPr lang="cs-CZ" dirty="0"/>
                <a:t>energie plynu)</a:t>
              </a:r>
              <a:endParaRPr lang="en-US" dirty="0"/>
            </a:p>
            <a:p>
              <a:pPr marL="285750" indent="-285750">
                <a:spcAft>
                  <a:spcPts val="600"/>
                </a:spcAft>
                <a:buFont typeface="Wingdings" panose="05000000000000000000" pitchFamily="2" charset="2"/>
                <a:buChar char="§"/>
              </a:pPr>
              <a:r>
                <a:rPr lang="cs-CZ" dirty="0" smtClean="0"/>
                <a:t>prudkým </a:t>
              </a:r>
              <a:r>
                <a:rPr lang="cs-CZ" dirty="0"/>
                <a:t>vypařováním jiných zkapalněných plynů </a:t>
              </a:r>
              <a:r>
                <a:rPr lang="cs-CZ" dirty="0" smtClean="0"/>
                <a:t>(Cl</a:t>
              </a:r>
              <a:r>
                <a:rPr lang="en-US" baseline="-25000" dirty="0"/>
                <a:t>2</a:t>
              </a:r>
              <a:r>
                <a:rPr lang="en-US" dirty="0"/>
                <a:t>, </a:t>
              </a:r>
              <a:r>
                <a:rPr lang="en-US" dirty="0" smtClean="0"/>
                <a:t>SO</a:t>
              </a:r>
              <a:r>
                <a:rPr lang="en-US" baseline="-25000" dirty="0" smtClean="0"/>
                <a:t>2</a:t>
              </a:r>
              <a:r>
                <a:rPr lang="cs-CZ" dirty="0" smtClean="0"/>
                <a:t>)</a:t>
              </a:r>
              <a:endParaRPr lang="en-US" dirty="0"/>
            </a:p>
            <a:p>
              <a:pPr marL="285750" indent="-285750">
                <a:spcAft>
                  <a:spcPts val="600"/>
                </a:spcAft>
                <a:buFont typeface="Wingdings" panose="05000000000000000000" pitchFamily="2" charset="2"/>
                <a:buChar char="§"/>
              </a:pPr>
              <a:r>
                <a:rPr lang="en-US" b="1" u="sng" dirty="0" smtClean="0"/>
                <a:t>Joule</a:t>
              </a:r>
              <a:r>
                <a:rPr lang="cs-CZ" b="1" u="sng" dirty="0" err="1"/>
                <a:t>ův</a:t>
              </a:r>
              <a:r>
                <a:rPr lang="cs-CZ" b="1" u="sng" dirty="0"/>
                <a:t>-Thomsonův jev </a:t>
              </a:r>
              <a:r>
                <a:rPr lang="cs-CZ" dirty="0"/>
                <a:t>–</a:t>
              </a:r>
              <a:r>
                <a:rPr lang="cs-CZ" dirty="0" smtClean="0"/>
                <a:t> </a:t>
              </a:r>
              <a:r>
                <a:rPr lang="cs-CZ" dirty="0"/>
                <a:t>reálný plyn při rozpínání mění svoji teplotu (zahřívá se i ochlazuje podle povahy a teploty plynu) i když nekoná práci – pro každý plyn existuje tzv. inverzní teplota při jejímž překročení se plyn ochlazuje vždy - průmyslové využití v tzv. </a:t>
              </a:r>
              <a:r>
                <a:rPr lang="cs-CZ" dirty="0" err="1"/>
                <a:t>Lindeově</a:t>
              </a:r>
              <a:r>
                <a:rPr lang="cs-CZ" dirty="0"/>
                <a:t> stroji – z kapalného vzduchu se postupně získávají odpařováním jednotlivé složky ( Ar, </a:t>
              </a:r>
              <a:r>
                <a:rPr lang="cs-CZ" dirty="0" err="1"/>
                <a:t>Kr</a:t>
              </a:r>
              <a:r>
                <a:rPr lang="cs-CZ" dirty="0"/>
                <a:t>, </a:t>
              </a:r>
              <a:r>
                <a:rPr lang="cs-CZ" dirty="0" err="1"/>
                <a:t>Xe</a:t>
              </a:r>
              <a:r>
                <a:rPr lang="cs-CZ" dirty="0"/>
                <a:t>, N, O</a:t>
              </a:r>
              <a:r>
                <a:rPr lang="cs-CZ" dirty="0" smtClean="0"/>
                <a:t>)</a:t>
              </a:r>
            </a:p>
            <a:p>
              <a:pPr marL="285750" indent="-285750">
                <a:spcAft>
                  <a:spcPts val="600"/>
                </a:spcAft>
                <a:buFont typeface="Wingdings" panose="05000000000000000000" pitchFamily="2" charset="2"/>
                <a:buChar char="§"/>
              </a:pPr>
              <a:r>
                <a:rPr lang="en-US" b="1" dirty="0"/>
                <a:t>1830</a:t>
              </a:r>
              <a:r>
                <a:rPr lang="en-US" dirty="0"/>
                <a:t> </a:t>
              </a:r>
              <a:r>
                <a:rPr lang="cs-CZ" dirty="0"/>
                <a:t> - všechny známé plyny kromě O</a:t>
              </a:r>
              <a:r>
                <a:rPr lang="en-US" baseline="-25000" dirty="0"/>
                <a:t>2</a:t>
              </a:r>
              <a:r>
                <a:rPr lang="en-US" dirty="0"/>
                <a:t> </a:t>
              </a:r>
              <a:r>
                <a:rPr lang="cs-CZ" dirty="0"/>
                <a:t>( -</a:t>
              </a:r>
              <a:r>
                <a:rPr lang="en-US" dirty="0"/>
                <a:t>118 </a:t>
              </a:r>
              <a:r>
                <a:rPr lang="en-US" baseline="30000" dirty="0" err="1"/>
                <a:t>o</a:t>
              </a:r>
              <a:r>
                <a:rPr lang="en-US" dirty="0" err="1"/>
                <a:t>C</a:t>
              </a:r>
              <a:r>
                <a:rPr lang="en-US" dirty="0"/>
                <a:t>, 1877</a:t>
              </a:r>
              <a:r>
                <a:rPr lang="cs-CZ" dirty="0"/>
                <a:t>)</a:t>
              </a:r>
              <a:r>
                <a:rPr lang="en-US" dirty="0"/>
                <a:t>, N</a:t>
              </a:r>
              <a:r>
                <a:rPr lang="en-US" baseline="-25000" dirty="0"/>
                <a:t>2</a:t>
              </a:r>
              <a:r>
                <a:rPr lang="en-US" dirty="0"/>
                <a:t> </a:t>
              </a:r>
              <a:r>
                <a:rPr lang="cs-CZ" dirty="0"/>
                <a:t>( -</a:t>
              </a:r>
              <a:r>
                <a:rPr lang="en-US" dirty="0"/>
                <a:t>147 </a:t>
              </a:r>
              <a:r>
                <a:rPr lang="en-US" baseline="30000" dirty="0" err="1"/>
                <a:t>o</a:t>
              </a:r>
              <a:r>
                <a:rPr lang="en-US" dirty="0" err="1"/>
                <a:t>C</a:t>
              </a:r>
              <a:r>
                <a:rPr lang="en-US" dirty="0"/>
                <a:t>, 1877</a:t>
              </a:r>
              <a:r>
                <a:rPr lang="cs-CZ" dirty="0"/>
                <a:t>)</a:t>
              </a:r>
              <a:r>
                <a:rPr lang="en-US" dirty="0"/>
                <a:t>, H</a:t>
              </a:r>
              <a:r>
                <a:rPr lang="en-US" baseline="-25000" dirty="0"/>
                <a:t>2</a:t>
              </a:r>
              <a:r>
                <a:rPr lang="en-US" dirty="0"/>
                <a:t> </a:t>
              </a:r>
              <a:r>
                <a:rPr lang="cs-CZ" dirty="0"/>
                <a:t>( -</a:t>
              </a:r>
              <a:r>
                <a:rPr lang="en-US" dirty="0"/>
                <a:t>240 </a:t>
              </a:r>
              <a:r>
                <a:rPr lang="en-US" baseline="30000" dirty="0" err="1"/>
                <a:t>o</a:t>
              </a:r>
              <a:r>
                <a:rPr lang="en-US" dirty="0" err="1"/>
                <a:t>C</a:t>
              </a:r>
              <a:r>
                <a:rPr lang="en-US" dirty="0"/>
                <a:t>, 1898</a:t>
              </a:r>
              <a:r>
                <a:rPr lang="cs-CZ" dirty="0"/>
                <a:t>)</a:t>
              </a:r>
              <a:r>
                <a:rPr lang="en-US" dirty="0"/>
                <a:t>, He </a:t>
              </a:r>
              <a:r>
                <a:rPr lang="cs-CZ" dirty="0"/>
                <a:t>( -</a:t>
              </a:r>
              <a:r>
                <a:rPr lang="en-US" dirty="0"/>
                <a:t>268 </a:t>
              </a:r>
              <a:r>
                <a:rPr lang="en-US" baseline="30000" dirty="0" err="1"/>
                <a:t>o</a:t>
              </a:r>
              <a:r>
                <a:rPr lang="en-US" dirty="0" err="1"/>
                <a:t>C</a:t>
              </a:r>
              <a:r>
                <a:rPr lang="en-US" dirty="0"/>
                <a:t>, 1908</a:t>
              </a:r>
              <a:r>
                <a:rPr lang="cs-CZ" dirty="0"/>
                <a:t>)</a:t>
              </a:r>
              <a:r>
                <a:rPr lang="en-US" dirty="0"/>
                <a:t> </a:t>
              </a:r>
              <a:endParaRPr lang="cs-CZ" dirty="0"/>
            </a:p>
            <a:p>
              <a:pPr marL="285750" indent="-285750">
                <a:spcAft>
                  <a:spcPts val="600"/>
                </a:spcAft>
                <a:buFont typeface="Wingdings" panose="05000000000000000000" pitchFamily="2" charset="2"/>
                <a:buChar char="§"/>
              </a:pPr>
              <a:r>
                <a:rPr lang="cs-CZ" b="1" dirty="0" smtClean="0"/>
                <a:t>O</a:t>
              </a:r>
              <a:r>
                <a:rPr lang="en-US" b="1" baseline="-25000" dirty="0"/>
                <a:t>2, </a:t>
              </a:r>
              <a:r>
                <a:rPr lang="en-US" b="1" dirty="0"/>
                <a:t>N</a:t>
              </a:r>
              <a:r>
                <a:rPr lang="en-US" b="1" baseline="-25000" dirty="0"/>
                <a:t>2, </a:t>
              </a:r>
              <a:r>
                <a:rPr lang="en-US" b="1" dirty="0"/>
                <a:t>H</a:t>
              </a:r>
              <a:r>
                <a:rPr lang="en-US" b="1" baseline="-25000" dirty="0"/>
                <a:t>2, </a:t>
              </a:r>
              <a:r>
                <a:rPr lang="en-US" b="1" dirty="0"/>
                <a:t>He</a:t>
              </a:r>
              <a:r>
                <a:rPr lang="cs-CZ" b="1" dirty="0"/>
                <a:t> – velmi nízká kritická teplota – </a:t>
              </a:r>
              <a:r>
                <a:rPr lang="cs-CZ" b="1" dirty="0">
                  <a:solidFill>
                    <a:schemeClr val="bg1"/>
                  </a:solidFill>
                </a:rPr>
                <a:t>nelze zkapalnit pouhým stlačením</a:t>
              </a:r>
              <a:endParaRPr lang="en-US" b="1" dirty="0">
                <a:solidFill>
                  <a:schemeClr val="bg1"/>
                </a:solidFill>
              </a:endParaRPr>
            </a:p>
            <a:p>
              <a:pPr marL="285750" indent="-285750">
                <a:spcAft>
                  <a:spcPts val="600"/>
                </a:spcAft>
                <a:buFont typeface="Wingdings" panose="05000000000000000000" pitchFamily="2" charset="2"/>
                <a:buChar char="§"/>
              </a:pPr>
              <a:r>
                <a:rPr lang="en-US" b="1" dirty="0" smtClean="0">
                  <a:solidFill>
                    <a:srgbClr val="FF0000"/>
                  </a:solidFill>
                </a:rPr>
                <a:t>1911 </a:t>
              </a:r>
              <a:r>
                <a:rPr lang="cs-CZ" b="1" dirty="0">
                  <a:solidFill>
                    <a:srgbClr val="FF0000"/>
                  </a:solidFill>
                </a:rPr>
                <a:t>- </a:t>
              </a:r>
              <a:r>
                <a:rPr lang="en-US" b="1" u="sng" dirty="0" err="1">
                  <a:solidFill>
                    <a:srgbClr val="FF0000"/>
                  </a:solidFill>
                </a:rPr>
                <a:t>supravodivost</a:t>
              </a:r>
              <a:r>
                <a:rPr lang="cs-CZ" dirty="0"/>
                <a:t>  - </a:t>
              </a:r>
              <a:r>
                <a:rPr lang="cs-CZ" dirty="0" err="1"/>
                <a:t>Kammerlingh-Onnes</a:t>
              </a:r>
              <a:r>
                <a:rPr lang="cs-CZ" dirty="0"/>
                <a:t> </a:t>
              </a:r>
              <a:r>
                <a:rPr lang="cs-CZ" dirty="0">
                  <a:solidFill>
                    <a:srgbClr val="00FF00"/>
                  </a:solidFill>
                </a:rPr>
                <a:t>– chlazení kapalným He</a:t>
              </a:r>
            </a:p>
            <a:p>
              <a:pPr marL="285750" indent="-285750">
                <a:spcAft>
                  <a:spcPts val="600"/>
                </a:spcAft>
                <a:buFont typeface="Wingdings" panose="05000000000000000000" pitchFamily="2" charset="2"/>
                <a:buChar char="§"/>
              </a:pPr>
              <a:r>
                <a:rPr lang="cs-CZ" dirty="0" smtClean="0"/>
                <a:t>Kapalný vzduch nebo dusík </a:t>
              </a:r>
              <a:r>
                <a:rPr lang="cs-CZ" dirty="0"/>
                <a:t>lze uchovávat jen </a:t>
              </a:r>
              <a:r>
                <a:rPr lang="cs-CZ" b="1" dirty="0">
                  <a:solidFill>
                    <a:schemeClr val="bg1"/>
                  </a:solidFill>
                </a:rPr>
                <a:t>v otevřených nádobách (ne v </a:t>
              </a:r>
              <a:r>
                <a:rPr lang="cs-CZ" b="1" dirty="0" smtClean="0">
                  <a:solidFill>
                    <a:schemeClr val="bg1"/>
                  </a:solidFill>
                </a:rPr>
                <a:t>tlakových lahvích</a:t>
              </a:r>
              <a:r>
                <a:rPr lang="cs-CZ" b="1" dirty="0">
                  <a:solidFill>
                    <a:schemeClr val="bg1"/>
                  </a:solidFill>
                </a:rPr>
                <a:t>)</a:t>
              </a:r>
            </a:p>
            <a:p>
              <a:pPr marL="285750" indent="-285750">
                <a:spcAft>
                  <a:spcPts val="600"/>
                </a:spcAft>
                <a:buFont typeface="Wingdings" panose="05000000000000000000" pitchFamily="2" charset="2"/>
                <a:buChar char="§"/>
              </a:pPr>
              <a:r>
                <a:rPr lang="cs-CZ" b="1" u="sng" dirty="0" smtClean="0">
                  <a:solidFill>
                    <a:srgbClr val="FF0000"/>
                  </a:solidFill>
                </a:rPr>
                <a:t>Autogen</a:t>
              </a:r>
              <a:r>
                <a:rPr lang="cs-CZ" dirty="0" smtClean="0"/>
                <a:t> </a:t>
              </a:r>
              <a:r>
                <a:rPr lang="cs-CZ" dirty="0"/>
                <a:t>– svařování a řezání kovů – intenzivní hoření v kapalném kyslíku </a:t>
              </a:r>
            </a:p>
            <a:p>
              <a:pPr marL="285750" indent="-285750">
                <a:spcAft>
                  <a:spcPts val="600"/>
                </a:spcAft>
                <a:buFont typeface="Wingdings" panose="05000000000000000000" pitchFamily="2" charset="2"/>
                <a:buChar char="§"/>
              </a:pPr>
              <a:r>
                <a:rPr lang="cs-CZ" b="1" u="sng" dirty="0" smtClean="0">
                  <a:solidFill>
                    <a:srgbClr val="FF0000"/>
                  </a:solidFill>
                </a:rPr>
                <a:t>CO</a:t>
              </a:r>
              <a:r>
                <a:rPr lang="en-US" b="1" u="sng" baseline="-25000" dirty="0">
                  <a:solidFill>
                    <a:srgbClr val="FF0000"/>
                  </a:solidFill>
                </a:rPr>
                <a:t>2</a:t>
              </a:r>
              <a:r>
                <a:rPr lang="cs-CZ" b="1" u="sng" dirty="0">
                  <a:solidFill>
                    <a:srgbClr val="FF0000"/>
                  </a:solidFill>
                </a:rPr>
                <a:t> hasicí přístroj</a:t>
              </a:r>
              <a:r>
                <a:rPr lang="cs-CZ" dirty="0"/>
                <a:t> – v bombě zčásti kapalný CO</a:t>
              </a:r>
              <a:r>
                <a:rPr lang="en-US" baseline="-25000" dirty="0"/>
                <a:t>2</a:t>
              </a:r>
              <a:r>
                <a:rPr lang="cs-CZ" dirty="0"/>
                <a:t>, zčásti sytá pára – po otevření ventilu se při vnějším tlaku prudce vypařuje – odnímá teplo sám sobě i okolí – ochladí se až na – </a:t>
              </a:r>
              <a:r>
                <a:rPr lang="en-US" dirty="0"/>
                <a:t>78</a:t>
              </a:r>
              <a:r>
                <a:rPr lang="cs-CZ" dirty="0"/>
                <a:t> </a:t>
              </a:r>
              <a:r>
                <a:rPr lang="cs-CZ" baseline="30000" dirty="0"/>
                <a:t>O</a:t>
              </a:r>
              <a:r>
                <a:rPr lang="cs-CZ" dirty="0"/>
                <a:t>C a ztuhne v bílý </a:t>
              </a:r>
              <a:r>
                <a:rPr lang="cs-CZ" dirty="0" smtClean="0"/>
                <a:t>sníh, </a:t>
              </a:r>
              <a:r>
                <a:rPr lang="cs-CZ" dirty="0"/>
                <a:t>který netaje ale hned </a:t>
              </a:r>
              <a:r>
                <a:rPr lang="cs-CZ" dirty="0" smtClean="0"/>
                <a:t>sublimuje. Vytěsňuje také kyslík z okolí hořícího předmětu.</a:t>
              </a:r>
              <a:endParaRPr lang="cs-CZ" dirty="0"/>
            </a:p>
            <a:p>
              <a:pPr marL="285750" indent="-285750">
                <a:spcAft>
                  <a:spcPts val="600"/>
                </a:spcAft>
                <a:buFont typeface="Wingdings" panose="05000000000000000000" pitchFamily="2" charset="2"/>
                <a:buChar char="§"/>
              </a:pPr>
              <a:endParaRPr lang="cs-CZ" b="1" dirty="0">
                <a:solidFill>
                  <a:srgbClr val="FF0000"/>
                </a:solidFill>
              </a:endParaRPr>
            </a:p>
          </p:txBody>
        </p:sp>
      </p:grpSp>
    </p:spTree>
    <p:extLst>
      <p:ext uri="{BB962C8B-B14F-4D97-AF65-F5344CB8AC3E}">
        <p14:creationId xmlns:p14="http://schemas.microsoft.com/office/powerpoint/2010/main" val="276600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1. Struktura a vlastnosti plynů</a:t>
            </a: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1.3 Tlak plynu. Stavová rovnice IP</a:t>
            </a:r>
            <a:endParaRPr lang="cs-CZ" sz="2800" dirty="0">
              <a:solidFill>
                <a:srgbClr val="FF0000"/>
              </a:solidFill>
            </a:endParaRPr>
          </a:p>
        </p:txBody>
      </p:sp>
      <p:sp>
        <p:nvSpPr>
          <p:cNvPr id="17" name="Obdélník 16"/>
          <p:cNvSpPr/>
          <p:nvPr/>
        </p:nvSpPr>
        <p:spPr>
          <a:xfrm>
            <a:off x="0" y="1492404"/>
            <a:ext cx="9036496" cy="461665"/>
          </a:xfrm>
          <a:prstGeom prst="rect">
            <a:avLst/>
          </a:prstGeom>
        </p:spPr>
        <p:txBody>
          <a:bodyPr wrap="square">
            <a:spAutoFit/>
          </a:bodyPr>
          <a:lstStyle/>
          <a:p>
            <a:r>
              <a:rPr lang="cs-CZ" sz="2400" b="1" dirty="0" smtClean="0">
                <a:solidFill>
                  <a:srgbClr val="00B0F0"/>
                </a:solidFill>
              </a:rPr>
              <a:t>Základní rovnice pro tlak plynu</a:t>
            </a:r>
            <a:endParaRPr lang="cs-CZ" sz="2000" b="1" dirty="0"/>
          </a:p>
        </p:txBody>
      </p:sp>
      <mc:AlternateContent xmlns:mc="http://schemas.openxmlformats.org/markup-compatibility/2006" xmlns:a14="http://schemas.microsoft.com/office/drawing/2010/main">
        <mc:Choice Requires="a14">
          <p:sp>
            <p:nvSpPr>
              <p:cNvPr id="5" name="TextovéPole 4"/>
              <p:cNvSpPr txBox="1"/>
              <p:nvPr/>
            </p:nvSpPr>
            <p:spPr>
              <a:xfrm>
                <a:off x="4518248" y="1949612"/>
                <a:ext cx="4310272" cy="1323439"/>
              </a:xfrm>
              <a:prstGeom prst="rect">
                <a:avLst/>
              </a:prstGeom>
              <a:noFill/>
            </p:spPr>
            <p:txBody>
              <a:bodyPr wrap="square" rtlCol="0">
                <a:spAutoFit/>
              </a:bodyPr>
              <a:lstStyle/>
              <a:p>
                <a14:m>
                  <m:oMath xmlns:m="http://schemas.openxmlformats.org/officeDocument/2006/math">
                    <m:sSub>
                      <m:sSubPr>
                        <m:ctrlPr>
                          <a:rPr lang="cs-CZ" sz="2000" b="1" i="1" smtClean="0">
                            <a:solidFill>
                              <a:srgbClr val="FF0000"/>
                            </a:solidFill>
                            <a:latin typeface="Cambria Math" panose="02040503050406030204" pitchFamily="18" charset="0"/>
                          </a:rPr>
                        </m:ctrlPr>
                      </m:sSubPr>
                      <m:e>
                        <m:r>
                          <a:rPr lang="cs-CZ" sz="2000" b="1" i="1">
                            <a:solidFill>
                              <a:srgbClr val="FF0000"/>
                            </a:solidFill>
                            <a:latin typeface="Cambria Math" panose="02040503050406030204" pitchFamily="18" charset="0"/>
                          </a:rPr>
                          <m:t>𝒎</m:t>
                        </m:r>
                      </m:e>
                      <m:sub>
                        <m:r>
                          <a:rPr lang="cs-CZ" sz="2000" b="1" i="1">
                            <a:solidFill>
                              <a:srgbClr val="FF0000"/>
                            </a:solidFill>
                            <a:latin typeface="Cambria Math" panose="02040503050406030204" pitchFamily="18" charset="0"/>
                          </a:rPr>
                          <m:t>𝟎</m:t>
                        </m:r>
                      </m:sub>
                    </m:sSub>
                  </m:oMath>
                </a14:m>
                <a:r>
                  <a:rPr lang="cs-CZ" sz="2000" dirty="0" smtClean="0"/>
                  <a:t> </a:t>
                </a:r>
                <a:r>
                  <a:rPr lang="cs-CZ" sz="2000" dirty="0"/>
                  <a:t>– </a:t>
                </a:r>
                <a:r>
                  <a:rPr lang="cs-CZ" sz="2000" dirty="0" smtClean="0"/>
                  <a:t>hmotnost jedné molekuly plynu</a:t>
                </a:r>
              </a:p>
              <a:p>
                <a14:m>
                  <m:oMath xmlns:m="http://schemas.openxmlformats.org/officeDocument/2006/math">
                    <m:sSub>
                      <m:sSubPr>
                        <m:ctrlPr>
                          <a:rPr lang="cs-CZ" sz="2000" b="1" i="1" smtClean="0">
                            <a:solidFill>
                              <a:srgbClr val="FF0000"/>
                            </a:solidFill>
                            <a:latin typeface="Cambria Math" panose="02040503050406030204" pitchFamily="18" charset="0"/>
                          </a:rPr>
                        </m:ctrlPr>
                      </m:sSubPr>
                      <m:e>
                        <m:r>
                          <a:rPr lang="cs-CZ" sz="2000" b="1" i="1" smtClean="0">
                            <a:solidFill>
                              <a:srgbClr val="FF0000"/>
                            </a:solidFill>
                            <a:latin typeface="Cambria Math" panose="02040503050406030204" pitchFamily="18" charset="0"/>
                          </a:rPr>
                          <m:t>𝒗</m:t>
                        </m:r>
                      </m:e>
                      <m:sub>
                        <m:r>
                          <a:rPr lang="cs-CZ" sz="2000" b="1" i="1" smtClean="0">
                            <a:solidFill>
                              <a:srgbClr val="FF0000"/>
                            </a:solidFill>
                            <a:latin typeface="Cambria Math" panose="02040503050406030204" pitchFamily="18" charset="0"/>
                          </a:rPr>
                          <m:t>𝒌</m:t>
                        </m:r>
                      </m:sub>
                    </m:sSub>
                  </m:oMath>
                </a14:m>
                <a:r>
                  <a:rPr lang="cs-CZ" sz="2000" dirty="0" smtClean="0"/>
                  <a:t> </a:t>
                </a:r>
                <a:r>
                  <a:rPr lang="cs-CZ" sz="2000" dirty="0"/>
                  <a:t>– </a:t>
                </a:r>
                <a:r>
                  <a:rPr lang="cs-CZ" sz="2000" dirty="0" smtClean="0"/>
                  <a:t>střední kvadratická rychlost</a:t>
                </a:r>
              </a:p>
              <a:p>
                <a14:m>
                  <m:oMath xmlns:m="http://schemas.openxmlformats.org/officeDocument/2006/math">
                    <m:r>
                      <a:rPr lang="cs-CZ" sz="2000" b="1" i="1" smtClean="0">
                        <a:solidFill>
                          <a:srgbClr val="FF0000"/>
                        </a:solidFill>
                        <a:latin typeface="Cambria Math" panose="02040503050406030204" pitchFamily="18" charset="0"/>
                      </a:rPr>
                      <m:t>𝑽</m:t>
                    </m:r>
                  </m:oMath>
                </a14:m>
                <a:r>
                  <a:rPr lang="cs-CZ" sz="2000" dirty="0" smtClean="0"/>
                  <a:t> – objem plynu</a:t>
                </a:r>
              </a:p>
              <a:p>
                <a14:m>
                  <m:oMath xmlns:m="http://schemas.openxmlformats.org/officeDocument/2006/math">
                    <m:r>
                      <a:rPr lang="cs-CZ" sz="2000" b="1" i="1" smtClean="0">
                        <a:solidFill>
                          <a:srgbClr val="FF0000"/>
                        </a:solidFill>
                        <a:latin typeface="Cambria Math" panose="02040503050406030204" pitchFamily="18" charset="0"/>
                        <a:ea typeface="Cambria Math" panose="02040503050406030204" pitchFamily="18" charset="0"/>
                      </a:rPr>
                      <m:t>𝝆</m:t>
                    </m:r>
                  </m:oMath>
                </a14:m>
                <a:r>
                  <a:rPr lang="cs-CZ" sz="2000" b="1" dirty="0" smtClean="0"/>
                  <a:t> </a:t>
                </a:r>
                <a:r>
                  <a:rPr lang="cs-CZ" sz="2000" dirty="0" smtClean="0"/>
                  <a:t>– hustota plynu</a:t>
                </a:r>
                <a:endParaRPr lang="cs-CZ" sz="2000" b="1" dirty="0"/>
              </a:p>
            </p:txBody>
          </p:sp>
        </mc:Choice>
        <mc:Fallback xmlns="">
          <p:sp>
            <p:nvSpPr>
              <p:cNvPr id="5" name="TextovéPole 4"/>
              <p:cNvSpPr txBox="1">
                <a:spLocks noRot="1" noChangeAspect="1" noMove="1" noResize="1" noEditPoints="1" noAdjustHandles="1" noChangeArrowheads="1" noChangeShapeType="1" noTextEdit="1"/>
              </p:cNvSpPr>
              <p:nvPr/>
            </p:nvSpPr>
            <p:spPr>
              <a:xfrm>
                <a:off x="4518248" y="1949612"/>
                <a:ext cx="4310272" cy="1323439"/>
              </a:xfrm>
              <a:prstGeom prst="rect">
                <a:avLst/>
              </a:prstGeom>
              <a:blipFill>
                <a:blip r:embed="rId2"/>
                <a:stretch>
                  <a:fillRect t="-2765" b="-7373"/>
                </a:stretch>
              </a:blipFill>
            </p:spPr>
            <p:txBody>
              <a:bodyPr/>
              <a:lstStyle/>
              <a:p>
                <a:r>
                  <a:rPr lang="cs-CZ">
                    <a:noFill/>
                  </a:rPr>
                  <a:t> </a:t>
                </a:r>
              </a:p>
            </p:txBody>
          </p:sp>
        </mc:Fallback>
      </mc:AlternateContent>
      <p:sp>
        <p:nvSpPr>
          <p:cNvPr id="8" name="Obdélník 7"/>
          <p:cNvSpPr/>
          <p:nvPr/>
        </p:nvSpPr>
        <p:spPr>
          <a:xfrm>
            <a:off x="7036" y="3273051"/>
            <a:ext cx="2748393" cy="461665"/>
          </a:xfrm>
          <a:prstGeom prst="rect">
            <a:avLst/>
          </a:prstGeom>
        </p:spPr>
        <p:txBody>
          <a:bodyPr wrap="square">
            <a:spAutoFit/>
          </a:bodyPr>
          <a:lstStyle/>
          <a:p>
            <a:r>
              <a:rPr lang="cs-CZ" sz="2400" b="1" dirty="0" smtClean="0">
                <a:solidFill>
                  <a:srgbClr val="00B0F0"/>
                </a:solidFill>
              </a:rPr>
              <a:t>Stavová rovnice IP</a:t>
            </a:r>
            <a:endParaRPr lang="cs-CZ" sz="2000" b="1" dirty="0"/>
          </a:p>
        </p:txBody>
      </p:sp>
      <mc:AlternateContent xmlns:mc="http://schemas.openxmlformats.org/markup-compatibility/2006" xmlns:a14="http://schemas.microsoft.com/office/drawing/2010/main">
        <mc:Choice Requires="a14">
          <p:sp>
            <p:nvSpPr>
              <p:cNvPr id="6" name="TextovéPole 5"/>
              <p:cNvSpPr txBox="1"/>
              <p:nvPr/>
            </p:nvSpPr>
            <p:spPr>
              <a:xfrm>
                <a:off x="323528" y="2054033"/>
                <a:ext cx="3986744" cy="720000"/>
              </a:xfrm>
              <a:prstGeom prst="rect">
                <a:avLst/>
              </a:prstGeom>
              <a:solidFill>
                <a:srgbClr val="FFFF00"/>
              </a:solidFill>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r>
                        <a:rPr lang="cs-CZ" sz="2000" b="1" i="1" smtClean="0">
                          <a:solidFill>
                            <a:srgbClr val="FF0000"/>
                          </a:solidFill>
                          <a:latin typeface="Cambria Math" panose="02040503050406030204" pitchFamily="18" charset="0"/>
                        </a:rPr>
                        <m:t>𝒑</m:t>
                      </m:r>
                      <m:r>
                        <a:rPr lang="cs-CZ" sz="2000" b="1" i="1" smtClean="0">
                          <a:solidFill>
                            <a:srgbClr val="FF0000"/>
                          </a:solidFill>
                          <a:latin typeface="Cambria Math" panose="02040503050406030204" pitchFamily="18" charset="0"/>
                        </a:rPr>
                        <m:t>=</m:t>
                      </m:r>
                      <m:f>
                        <m:fPr>
                          <m:ctrlPr>
                            <a:rPr lang="cs-CZ" sz="2000" b="1" i="1" smtClean="0">
                              <a:solidFill>
                                <a:srgbClr val="FF0000"/>
                              </a:solidFill>
                              <a:latin typeface="Cambria Math" panose="02040503050406030204" pitchFamily="18" charset="0"/>
                            </a:rPr>
                          </m:ctrlPr>
                        </m:fPr>
                        <m:num>
                          <m:r>
                            <a:rPr lang="cs-CZ" sz="2000" b="1" i="1" smtClean="0">
                              <a:solidFill>
                                <a:srgbClr val="FF0000"/>
                              </a:solidFill>
                              <a:latin typeface="Cambria Math" panose="02040503050406030204" pitchFamily="18" charset="0"/>
                            </a:rPr>
                            <m:t>𝟏</m:t>
                          </m:r>
                        </m:num>
                        <m:den>
                          <m:r>
                            <a:rPr lang="cs-CZ" sz="2000" b="1" i="1" smtClean="0">
                              <a:solidFill>
                                <a:srgbClr val="FF0000"/>
                              </a:solidFill>
                              <a:latin typeface="Cambria Math" panose="02040503050406030204" pitchFamily="18" charset="0"/>
                            </a:rPr>
                            <m:t>𝟑</m:t>
                          </m:r>
                        </m:den>
                      </m:f>
                      <m:f>
                        <m:fPr>
                          <m:ctrlPr>
                            <a:rPr lang="cs-CZ" sz="2000" b="1" i="1" smtClean="0">
                              <a:solidFill>
                                <a:srgbClr val="FF0000"/>
                              </a:solidFill>
                              <a:latin typeface="Cambria Math" panose="02040503050406030204" pitchFamily="18" charset="0"/>
                            </a:rPr>
                          </m:ctrlPr>
                        </m:fPr>
                        <m:num>
                          <m:r>
                            <a:rPr lang="cs-CZ" sz="2000" b="1" i="1" smtClean="0">
                              <a:solidFill>
                                <a:srgbClr val="FF0000"/>
                              </a:solidFill>
                              <a:latin typeface="Cambria Math" panose="02040503050406030204" pitchFamily="18" charset="0"/>
                            </a:rPr>
                            <m:t>𝑵</m:t>
                          </m:r>
                        </m:num>
                        <m:den>
                          <m:r>
                            <a:rPr lang="cs-CZ" sz="2000" b="1" i="1" smtClean="0">
                              <a:solidFill>
                                <a:srgbClr val="FF0000"/>
                              </a:solidFill>
                              <a:latin typeface="Cambria Math" panose="02040503050406030204" pitchFamily="18" charset="0"/>
                            </a:rPr>
                            <m:t>𝑽</m:t>
                          </m:r>
                        </m:den>
                      </m:f>
                      <m:sSub>
                        <m:sSubPr>
                          <m:ctrlPr>
                            <a:rPr lang="cs-CZ" sz="2000" b="1" i="1" smtClean="0">
                              <a:solidFill>
                                <a:srgbClr val="FF0000"/>
                              </a:solidFill>
                              <a:latin typeface="Cambria Math" panose="02040503050406030204" pitchFamily="18" charset="0"/>
                            </a:rPr>
                          </m:ctrlPr>
                        </m:sSubPr>
                        <m:e>
                          <m:r>
                            <a:rPr lang="cs-CZ" sz="2000" b="1" i="1" smtClean="0">
                              <a:solidFill>
                                <a:srgbClr val="FF0000"/>
                              </a:solidFill>
                              <a:latin typeface="Cambria Math" panose="02040503050406030204" pitchFamily="18" charset="0"/>
                            </a:rPr>
                            <m:t>𝒎</m:t>
                          </m:r>
                        </m:e>
                        <m:sub>
                          <m:r>
                            <a:rPr lang="cs-CZ" sz="2000" b="1" i="1" smtClean="0">
                              <a:solidFill>
                                <a:srgbClr val="FF0000"/>
                              </a:solidFill>
                              <a:latin typeface="Cambria Math" panose="02040503050406030204" pitchFamily="18" charset="0"/>
                            </a:rPr>
                            <m:t>𝟎</m:t>
                          </m:r>
                        </m:sub>
                      </m:sSub>
                      <m:sSubSup>
                        <m:sSubSupPr>
                          <m:ctrlPr>
                            <a:rPr lang="cs-CZ" sz="2000" b="1" i="1" smtClean="0">
                              <a:solidFill>
                                <a:srgbClr val="FF0000"/>
                              </a:solidFill>
                              <a:latin typeface="Cambria Math" panose="02040503050406030204" pitchFamily="18" charset="0"/>
                            </a:rPr>
                          </m:ctrlPr>
                        </m:sSubSupPr>
                        <m:e>
                          <m:r>
                            <a:rPr lang="cs-CZ" sz="2000" b="1" i="1" smtClean="0">
                              <a:solidFill>
                                <a:srgbClr val="FF0000"/>
                              </a:solidFill>
                              <a:latin typeface="Cambria Math" panose="02040503050406030204" pitchFamily="18" charset="0"/>
                            </a:rPr>
                            <m:t>𝒗</m:t>
                          </m:r>
                        </m:e>
                        <m:sub>
                          <m:r>
                            <a:rPr lang="cs-CZ" sz="2000" b="1" i="1" smtClean="0">
                              <a:solidFill>
                                <a:srgbClr val="FF0000"/>
                              </a:solidFill>
                              <a:latin typeface="Cambria Math" panose="02040503050406030204" pitchFamily="18" charset="0"/>
                            </a:rPr>
                            <m:t>𝒌</m:t>
                          </m:r>
                        </m:sub>
                        <m:sup>
                          <m:r>
                            <a:rPr lang="cs-CZ" sz="2000" b="1" i="1" smtClean="0">
                              <a:solidFill>
                                <a:srgbClr val="FF0000"/>
                              </a:solidFill>
                              <a:latin typeface="Cambria Math" panose="02040503050406030204" pitchFamily="18" charset="0"/>
                            </a:rPr>
                            <m:t>𝟐</m:t>
                          </m:r>
                        </m:sup>
                      </m:sSubSup>
                      <m:r>
                        <a:rPr lang="cs-CZ" sz="2000" b="1" i="1" smtClean="0">
                          <a:solidFill>
                            <a:srgbClr val="FF0000"/>
                          </a:solidFill>
                          <a:latin typeface="Cambria Math" panose="02040503050406030204" pitchFamily="18" charset="0"/>
                        </a:rPr>
                        <m:t>=</m:t>
                      </m:r>
                      <m:f>
                        <m:fPr>
                          <m:ctrlPr>
                            <a:rPr lang="cs-CZ" sz="2000" b="1" i="1" smtClean="0">
                              <a:solidFill>
                                <a:srgbClr val="FF0000"/>
                              </a:solidFill>
                              <a:latin typeface="Cambria Math" panose="02040503050406030204" pitchFamily="18" charset="0"/>
                            </a:rPr>
                          </m:ctrlPr>
                        </m:fPr>
                        <m:num>
                          <m:r>
                            <a:rPr lang="cs-CZ" sz="2000" b="1" i="1" smtClean="0">
                              <a:solidFill>
                                <a:srgbClr val="FF0000"/>
                              </a:solidFill>
                              <a:latin typeface="Cambria Math" panose="02040503050406030204" pitchFamily="18" charset="0"/>
                            </a:rPr>
                            <m:t>𝟐</m:t>
                          </m:r>
                        </m:num>
                        <m:den>
                          <m:r>
                            <a:rPr lang="cs-CZ" sz="2000" b="1" i="1" smtClean="0">
                              <a:solidFill>
                                <a:srgbClr val="FF0000"/>
                              </a:solidFill>
                              <a:latin typeface="Cambria Math" panose="02040503050406030204" pitchFamily="18" charset="0"/>
                            </a:rPr>
                            <m:t>𝟑</m:t>
                          </m:r>
                        </m:den>
                      </m:f>
                      <m:f>
                        <m:fPr>
                          <m:ctrlPr>
                            <a:rPr lang="cs-CZ" sz="2000" b="1" i="1" smtClean="0">
                              <a:solidFill>
                                <a:srgbClr val="FF0000"/>
                              </a:solidFill>
                              <a:latin typeface="Cambria Math" panose="02040503050406030204" pitchFamily="18" charset="0"/>
                            </a:rPr>
                          </m:ctrlPr>
                        </m:fPr>
                        <m:num>
                          <m:sSub>
                            <m:sSubPr>
                              <m:ctrlPr>
                                <a:rPr lang="cs-CZ" sz="2000" b="1" i="1" smtClean="0">
                                  <a:solidFill>
                                    <a:srgbClr val="FF0000"/>
                                  </a:solidFill>
                                  <a:latin typeface="Cambria Math" panose="02040503050406030204" pitchFamily="18" charset="0"/>
                                </a:rPr>
                              </m:ctrlPr>
                            </m:sSubPr>
                            <m:e>
                              <m:r>
                                <a:rPr lang="cs-CZ" sz="2000" b="1" i="1" smtClean="0">
                                  <a:solidFill>
                                    <a:srgbClr val="FF0000"/>
                                  </a:solidFill>
                                  <a:latin typeface="Cambria Math" panose="02040503050406030204" pitchFamily="18" charset="0"/>
                                </a:rPr>
                                <m:t>𝑬</m:t>
                              </m:r>
                            </m:e>
                            <m:sub>
                              <m:r>
                                <a:rPr lang="cs-CZ" sz="2000" b="1" i="1" smtClean="0">
                                  <a:solidFill>
                                    <a:srgbClr val="FF0000"/>
                                  </a:solidFill>
                                  <a:latin typeface="Cambria Math" panose="02040503050406030204" pitchFamily="18" charset="0"/>
                                </a:rPr>
                                <m:t>𝒌</m:t>
                              </m:r>
                            </m:sub>
                          </m:sSub>
                        </m:num>
                        <m:den>
                          <m:r>
                            <a:rPr lang="cs-CZ" sz="2000" b="1" i="1" smtClean="0">
                              <a:solidFill>
                                <a:srgbClr val="FF0000"/>
                              </a:solidFill>
                              <a:latin typeface="Cambria Math" panose="02040503050406030204" pitchFamily="18" charset="0"/>
                            </a:rPr>
                            <m:t>𝑽</m:t>
                          </m:r>
                        </m:den>
                      </m:f>
                      <m:r>
                        <a:rPr lang="cs-CZ" sz="2000" b="1" i="1" smtClean="0">
                          <a:solidFill>
                            <a:srgbClr val="FF0000"/>
                          </a:solidFill>
                          <a:latin typeface="Cambria Math" panose="02040503050406030204" pitchFamily="18" charset="0"/>
                        </a:rPr>
                        <m:t>=</m:t>
                      </m:r>
                      <m:f>
                        <m:fPr>
                          <m:ctrlPr>
                            <a:rPr lang="cs-CZ" sz="2000" b="1" i="1" smtClean="0">
                              <a:solidFill>
                                <a:srgbClr val="FF0000"/>
                              </a:solidFill>
                              <a:latin typeface="Cambria Math" panose="02040503050406030204" pitchFamily="18" charset="0"/>
                            </a:rPr>
                          </m:ctrlPr>
                        </m:fPr>
                        <m:num>
                          <m:r>
                            <a:rPr lang="cs-CZ" sz="2000" b="1" i="1" smtClean="0">
                              <a:solidFill>
                                <a:srgbClr val="FF0000"/>
                              </a:solidFill>
                              <a:latin typeface="Cambria Math" panose="02040503050406030204" pitchFamily="18" charset="0"/>
                            </a:rPr>
                            <m:t>𝟏</m:t>
                          </m:r>
                        </m:num>
                        <m:den>
                          <m:r>
                            <a:rPr lang="cs-CZ" sz="2000" b="1" i="1" smtClean="0">
                              <a:solidFill>
                                <a:srgbClr val="FF0000"/>
                              </a:solidFill>
                              <a:latin typeface="Cambria Math" panose="02040503050406030204" pitchFamily="18" charset="0"/>
                            </a:rPr>
                            <m:t>𝟑</m:t>
                          </m:r>
                        </m:den>
                      </m:f>
                      <m:r>
                        <a:rPr lang="cs-CZ" sz="2000" b="1" i="1" smtClean="0">
                          <a:solidFill>
                            <a:srgbClr val="FF0000"/>
                          </a:solidFill>
                          <a:latin typeface="Cambria Math" panose="02040503050406030204" pitchFamily="18" charset="0"/>
                          <a:ea typeface="Cambria Math" panose="02040503050406030204" pitchFamily="18" charset="0"/>
                        </a:rPr>
                        <m:t>𝝆</m:t>
                      </m:r>
                      <m:sSubSup>
                        <m:sSubSupPr>
                          <m:ctrlPr>
                            <a:rPr lang="cs-CZ" sz="2000" b="1" i="1" smtClean="0">
                              <a:solidFill>
                                <a:srgbClr val="FF0000"/>
                              </a:solidFill>
                              <a:latin typeface="Cambria Math" panose="02040503050406030204" pitchFamily="18" charset="0"/>
                              <a:ea typeface="Cambria Math" panose="02040503050406030204" pitchFamily="18" charset="0"/>
                            </a:rPr>
                          </m:ctrlPr>
                        </m:sSubSupPr>
                        <m:e>
                          <m:r>
                            <a:rPr lang="cs-CZ" sz="2000" b="1" i="1" smtClean="0">
                              <a:solidFill>
                                <a:srgbClr val="FF0000"/>
                              </a:solidFill>
                              <a:latin typeface="Cambria Math" panose="02040503050406030204" pitchFamily="18" charset="0"/>
                              <a:ea typeface="Cambria Math" panose="02040503050406030204" pitchFamily="18" charset="0"/>
                            </a:rPr>
                            <m:t>𝒗</m:t>
                          </m:r>
                        </m:e>
                        <m:sub>
                          <m:r>
                            <a:rPr lang="cs-CZ" sz="2000" b="1" i="1" smtClean="0">
                              <a:solidFill>
                                <a:srgbClr val="FF0000"/>
                              </a:solidFill>
                              <a:latin typeface="Cambria Math" panose="02040503050406030204" pitchFamily="18" charset="0"/>
                              <a:ea typeface="Cambria Math" panose="02040503050406030204" pitchFamily="18" charset="0"/>
                            </a:rPr>
                            <m:t>𝒌</m:t>
                          </m:r>
                        </m:sub>
                        <m:sup>
                          <m:r>
                            <a:rPr lang="cs-CZ" sz="2000" b="1" i="1" smtClean="0">
                              <a:solidFill>
                                <a:srgbClr val="FF0000"/>
                              </a:solidFill>
                              <a:latin typeface="Cambria Math" panose="02040503050406030204" pitchFamily="18" charset="0"/>
                              <a:ea typeface="Cambria Math" panose="02040503050406030204" pitchFamily="18" charset="0"/>
                            </a:rPr>
                            <m:t>𝟐</m:t>
                          </m:r>
                        </m:sup>
                      </m:sSubSup>
                    </m:oMath>
                  </m:oMathPara>
                </a14:m>
                <a:endParaRPr lang="cs-CZ" sz="2000" b="1" dirty="0">
                  <a:solidFill>
                    <a:srgbClr val="FF0000"/>
                  </a:solidFill>
                </a:endParaRPr>
              </a:p>
            </p:txBody>
          </p:sp>
        </mc:Choice>
        <mc:Fallback xmlns="">
          <p:sp>
            <p:nvSpPr>
              <p:cNvPr id="6" name="TextovéPole 5"/>
              <p:cNvSpPr txBox="1">
                <a:spLocks noRot="1" noChangeAspect="1" noMove="1" noResize="1" noEditPoints="1" noAdjustHandles="1" noChangeArrowheads="1" noChangeShapeType="1" noTextEdit="1"/>
              </p:cNvSpPr>
              <p:nvPr/>
            </p:nvSpPr>
            <p:spPr>
              <a:xfrm>
                <a:off x="323528" y="2054033"/>
                <a:ext cx="3986744" cy="720000"/>
              </a:xfrm>
              <a:prstGeom prst="rect">
                <a:avLst/>
              </a:prstGeom>
              <a:blipFill>
                <a:blip r:embed="rId3"/>
                <a:stretch>
                  <a:fillRect/>
                </a:stretch>
              </a:blipFill>
            </p:spPr>
            <p:txBody>
              <a:bodyPr/>
              <a:lstStyle/>
              <a:p>
                <a:r>
                  <a:rPr lang="cs-CZ">
                    <a:noFill/>
                  </a:rPr>
                  <a:t> </a:t>
                </a:r>
              </a:p>
            </p:txBody>
          </p:sp>
        </mc:Fallback>
      </mc:AlternateContent>
      <p:sp>
        <p:nvSpPr>
          <p:cNvPr id="7" name="TextovéPole 6"/>
          <p:cNvSpPr txBox="1"/>
          <p:nvPr/>
        </p:nvSpPr>
        <p:spPr>
          <a:xfrm>
            <a:off x="7036" y="3729167"/>
            <a:ext cx="6431602" cy="369332"/>
          </a:xfrm>
          <a:prstGeom prst="rect">
            <a:avLst/>
          </a:prstGeom>
          <a:noFill/>
        </p:spPr>
        <p:txBody>
          <a:bodyPr wrap="square" rtlCol="0">
            <a:spAutoFit/>
          </a:bodyPr>
          <a:lstStyle/>
          <a:p>
            <a:pPr marL="285750" indent="-285750">
              <a:buFont typeface="Wingdings" panose="05000000000000000000" pitchFamily="2" charset="2"/>
              <a:buChar char="§"/>
            </a:pPr>
            <a:r>
              <a:rPr lang="cs-CZ" dirty="0"/>
              <a:t>r</a:t>
            </a:r>
            <a:r>
              <a:rPr lang="cs-CZ" dirty="0" smtClean="0"/>
              <a:t>ovnice vyjadřující vztah mezi stavovými veličinami </a:t>
            </a:r>
            <a:r>
              <a:rPr lang="cs-CZ" i="1" dirty="0" smtClean="0">
                <a:latin typeface="Times New Roman CE" panose="02020603050405020304" pitchFamily="18" charset="0"/>
                <a:cs typeface="Times New Roman CE" panose="02020603050405020304" pitchFamily="18" charset="0"/>
              </a:rPr>
              <a:t>p, V, T</a:t>
            </a:r>
            <a:endParaRPr lang="cs-CZ" i="1" dirty="0">
              <a:latin typeface="Times New Roman CE" panose="02020603050405020304" pitchFamily="18" charset="0"/>
              <a:cs typeface="Times New Roman CE" panose="02020603050405020304" pitchFamily="18" charset="0"/>
            </a:endParaRPr>
          </a:p>
        </p:txBody>
      </p:sp>
      <mc:AlternateContent xmlns:mc="http://schemas.openxmlformats.org/markup-compatibility/2006" xmlns:a14="http://schemas.microsoft.com/office/drawing/2010/main">
        <mc:Choice Requires="a14">
          <p:sp>
            <p:nvSpPr>
              <p:cNvPr id="9" name="Obdélník 8"/>
              <p:cNvSpPr/>
              <p:nvPr/>
            </p:nvSpPr>
            <p:spPr>
              <a:xfrm>
                <a:off x="323528" y="4218882"/>
                <a:ext cx="1522404" cy="485774"/>
              </a:xfrm>
              <a:prstGeom prst="rect">
                <a:avLst/>
              </a:prstGeom>
            </p:spPr>
            <p:txBody>
              <a:bodyPr wrap="none">
                <a:spAutoFit/>
              </a:bodyPr>
              <a:lstStyle/>
              <a:p>
                <a14:m>
                  <m:oMath xmlns:m="http://schemas.openxmlformats.org/officeDocument/2006/math">
                    <m:r>
                      <a:rPr lang="cs-CZ" b="0" i="1" smtClean="0">
                        <a:solidFill>
                          <a:schemeClr val="tx1"/>
                        </a:solidFill>
                        <a:latin typeface="Cambria Math" panose="02040503050406030204" pitchFamily="18" charset="0"/>
                      </a:rPr>
                      <m:t>𝑝</m:t>
                    </m:r>
                    <m:r>
                      <a:rPr lang="cs-CZ" b="0" i="1" smtClean="0">
                        <a:solidFill>
                          <a:schemeClr val="tx1"/>
                        </a:solidFill>
                        <a:latin typeface="Cambria Math" panose="02040503050406030204" pitchFamily="18" charset="0"/>
                      </a:rPr>
                      <m:t>=</m:t>
                    </m:r>
                    <m:f>
                      <m:fPr>
                        <m:ctrlPr>
                          <a:rPr lang="cs-CZ" i="1">
                            <a:solidFill>
                              <a:schemeClr val="tx1"/>
                            </a:solidFill>
                            <a:latin typeface="Cambria Math" panose="02040503050406030204" pitchFamily="18" charset="0"/>
                          </a:rPr>
                        </m:ctrlPr>
                      </m:fPr>
                      <m:num>
                        <m:r>
                          <a:rPr lang="cs-CZ" b="0" i="1">
                            <a:solidFill>
                              <a:schemeClr val="tx1"/>
                            </a:solidFill>
                            <a:latin typeface="Cambria Math" panose="02040503050406030204" pitchFamily="18" charset="0"/>
                          </a:rPr>
                          <m:t>1</m:t>
                        </m:r>
                      </m:num>
                      <m:den>
                        <m:r>
                          <a:rPr lang="cs-CZ" b="0" i="1">
                            <a:solidFill>
                              <a:schemeClr val="tx1"/>
                            </a:solidFill>
                            <a:latin typeface="Cambria Math" panose="02040503050406030204" pitchFamily="18" charset="0"/>
                          </a:rPr>
                          <m:t>3</m:t>
                        </m:r>
                      </m:den>
                    </m:f>
                    <m:f>
                      <m:fPr>
                        <m:ctrlPr>
                          <a:rPr lang="cs-CZ" i="1">
                            <a:solidFill>
                              <a:schemeClr val="tx1"/>
                            </a:solidFill>
                            <a:latin typeface="Cambria Math" panose="02040503050406030204" pitchFamily="18" charset="0"/>
                          </a:rPr>
                        </m:ctrlPr>
                      </m:fPr>
                      <m:num>
                        <m:r>
                          <a:rPr lang="cs-CZ" b="0" i="1">
                            <a:solidFill>
                              <a:schemeClr val="tx1"/>
                            </a:solidFill>
                            <a:latin typeface="Cambria Math" panose="02040503050406030204" pitchFamily="18" charset="0"/>
                          </a:rPr>
                          <m:t>𝑁</m:t>
                        </m:r>
                      </m:num>
                      <m:den>
                        <m:r>
                          <a:rPr lang="cs-CZ" b="0" i="1">
                            <a:solidFill>
                              <a:schemeClr val="tx1"/>
                            </a:solidFill>
                            <a:latin typeface="Cambria Math" panose="02040503050406030204" pitchFamily="18" charset="0"/>
                          </a:rPr>
                          <m:t>𝑉</m:t>
                        </m:r>
                      </m:den>
                    </m:f>
                    <m:sSub>
                      <m:sSubPr>
                        <m:ctrlPr>
                          <a:rPr lang="cs-CZ" i="1">
                            <a:solidFill>
                              <a:schemeClr val="tx1"/>
                            </a:solidFill>
                            <a:latin typeface="Cambria Math" panose="02040503050406030204" pitchFamily="18" charset="0"/>
                          </a:rPr>
                        </m:ctrlPr>
                      </m:sSubPr>
                      <m:e>
                        <m:r>
                          <a:rPr lang="cs-CZ" b="0" i="1">
                            <a:solidFill>
                              <a:schemeClr val="tx1"/>
                            </a:solidFill>
                            <a:latin typeface="Cambria Math" panose="02040503050406030204" pitchFamily="18" charset="0"/>
                          </a:rPr>
                          <m:t>𝑚</m:t>
                        </m:r>
                      </m:e>
                      <m:sub>
                        <m:r>
                          <a:rPr lang="cs-CZ" b="0" i="1">
                            <a:solidFill>
                              <a:schemeClr val="tx1"/>
                            </a:solidFill>
                            <a:latin typeface="Cambria Math" panose="02040503050406030204" pitchFamily="18" charset="0"/>
                          </a:rPr>
                          <m:t>0</m:t>
                        </m:r>
                      </m:sub>
                    </m:sSub>
                    <m:sSubSup>
                      <m:sSubSupPr>
                        <m:ctrlPr>
                          <a:rPr lang="cs-CZ" i="1">
                            <a:solidFill>
                              <a:schemeClr val="tx1"/>
                            </a:solidFill>
                            <a:latin typeface="Cambria Math" panose="02040503050406030204" pitchFamily="18" charset="0"/>
                          </a:rPr>
                        </m:ctrlPr>
                      </m:sSubSupPr>
                      <m:e>
                        <m:r>
                          <a:rPr lang="cs-CZ" b="0" i="1">
                            <a:solidFill>
                              <a:schemeClr val="tx1"/>
                            </a:solidFill>
                            <a:latin typeface="Cambria Math" panose="02040503050406030204" pitchFamily="18" charset="0"/>
                          </a:rPr>
                          <m:t>𝑣</m:t>
                        </m:r>
                      </m:e>
                      <m:sub>
                        <m:r>
                          <a:rPr lang="cs-CZ" b="0" i="1">
                            <a:solidFill>
                              <a:schemeClr val="tx1"/>
                            </a:solidFill>
                            <a:latin typeface="Cambria Math" panose="02040503050406030204" pitchFamily="18" charset="0"/>
                          </a:rPr>
                          <m:t>𝑘</m:t>
                        </m:r>
                      </m:sub>
                      <m:sup>
                        <m:r>
                          <a:rPr lang="cs-CZ" b="0" i="1">
                            <a:solidFill>
                              <a:schemeClr val="tx1"/>
                            </a:solidFill>
                            <a:latin typeface="Cambria Math" panose="02040503050406030204" pitchFamily="18" charset="0"/>
                          </a:rPr>
                          <m:t>2</m:t>
                        </m:r>
                      </m:sup>
                    </m:sSubSup>
                  </m:oMath>
                </a14:m>
                <a:r>
                  <a:rPr lang="cs-CZ" dirty="0" smtClean="0">
                    <a:solidFill>
                      <a:schemeClr val="tx1"/>
                    </a:solidFill>
                  </a:rPr>
                  <a:t> </a:t>
                </a:r>
                <a:endParaRPr lang="cs-CZ" dirty="0">
                  <a:solidFill>
                    <a:schemeClr val="tx1"/>
                  </a:solidFill>
                </a:endParaRPr>
              </a:p>
            </p:txBody>
          </p:sp>
        </mc:Choice>
        <mc:Fallback xmlns="">
          <p:sp>
            <p:nvSpPr>
              <p:cNvPr id="9" name="Obdélník 8"/>
              <p:cNvSpPr>
                <a:spLocks noRot="1" noChangeAspect="1" noMove="1" noResize="1" noEditPoints="1" noAdjustHandles="1" noChangeArrowheads="1" noChangeShapeType="1" noTextEdit="1"/>
              </p:cNvSpPr>
              <p:nvPr/>
            </p:nvSpPr>
            <p:spPr>
              <a:xfrm>
                <a:off x="323528" y="4218882"/>
                <a:ext cx="1522404" cy="485774"/>
              </a:xfrm>
              <a:prstGeom prst="rect">
                <a:avLst/>
              </a:prstGeom>
              <a:blipFill>
                <a:blip r:embed="rId4"/>
                <a:stretch>
                  <a:fillRect b="-1250"/>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0" name="TextovéPole 9"/>
              <p:cNvSpPr txBox="1"/>
              <p:nvPr/>
            </p:nvSpPr>
            <p:spPr>
              <a:xfrm>
                <a:off x="2075768" y="4176145"/>
                <a:ext cx="1125757" cy="5712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cs-CZ" i="1" smtClean="0">
                              <a:latin typeface="Cambria Math" panose="02040503050406030204" pitchFamily="18" charset="0"/>
                            </a:rPr>
                          </m:ctrlPr>
                        </m:sSubSupPr>
                        <m:e>
                          <m:r>
                            <a:rPr lang="cs-CZ" b="0" i="1" smtClean="0">
                              <a:latin typeface="Cambria Math" panose="02040503050406030204" pitchFamily="18" charset="0"/>
                            </a:rPr>
                            <m:t>𝑣</m:t>
                          </m:r>
                        </m:e>
                        <m:sub>
                          <m:r>
                            <a:rPr lang="cs-CZ" b="0" i="1" smtClean="0">
                              <a:latin typeface="Cambria Math" panose="02040503050406030204" pitchFamily="18" charset="0"/>
                            </a:rPr>
                            <m:t>𝑘</m:t>
                          </m:r>
                        </m:sub>
                        <m:sup>
                          <m:r>
                            <a:rPr lang="cs-CZ" b="0" i="1" smtClean="0">
                              <a:latin typeface="Cambria Math" panose="02040503050406030204" pitchFamily="18" charset="0"/>
                            </a:rPr>
                            <m:t>2</m:t>
                          </m:r>
                        </m:sup>
                      </m:sSubSup>
                      <m:r>
                        <a:rPr lang="cs-CZ" b="0" i="1" smtClean="0">
                          <a:latin typeface="Cambria Math" panose="02040503050406030204" pitchFamily="18" charset="0"/>
                        </a:rPr>
                        <m:t>=</m:t>
                      </m:r>
                      <m:f>
                        <m:fPr>
                          <m:ctrlPr>
                            <a:rPr lang="cs-CZ" b="0" i="1" smtClean="0">
                              <a:latin typeface="Cambria Math" panose="02040503050406030204" pitchFamily="18" charset="0"/>
                            </a:rPr>
                          </m:ctrlPr>
                        </m:fPr>
                        <m:num>
                          <m:r>
                            <a:rPr lang="cs-CZ" b="0" i="1" smtClean="0">
                              <a:latin typeface="Cambria Math" panose="02040503050406030204" pitchFamily="18" charset="0"/>
                            </a:rPr>
                            <m:t>3</m:t>
                          </m:r>
                          <m:sSub>
                            <m:sSubPr>
                              <m:ctrlPr>
                                <a:rPr lang="cs-CZ" b="0" i="1" smtClean="0">
                                  <a:latin typeface="Cambria Math" panose="02040503050406030204" pitchFamily="18" charset="0"/>
                                </a:rPr>
                              </m:ctrlPr>
                            </m:sSubPr>
                            <m:e>
                              <m:r>
                                <a:rPr lang="cs-CZ" b="0" i="1" smtClean="0">
                                  <a:latin typeface="Cambria Math" panose="02040503050406030204" pitchFamily="18" charset="0"/>
                                </a:rPr>
                                <m:t>𝑘</m:t>
                              </m:r>
                            </m:e>
                            <m:sub>
                              <m:r>
                                <a:rPr lang="cs-CZ" b="0" i="1" smtClean="0">
                                  <a:latin typeface="Cambria Math" panose="02040503050406030204" pitchFamily="18" charset="0"/>
                                </a:rPr>
                                <m:t>𝐵</m:t>
                              </m:r>
                            </m:sub>
                          </m:sSub>
                          <m:r>
                            <a:rPr lang="cs-CZ" b="0" i="1" smtClean="0">
                              <a:latin typeface="Cambria Math" panose="02040503050406030204" pitchFamily="18" charset="0"/>
                            </a:rPr>
                            <m:t>𝑇</m:t>
                          </m:r>
                        </m:num>
                        <m:den>
                          <m:sSub>
                            <m:sSubPr>
                              <m:ctrlPr>
                                <a:rPr lang="cs-CZ" b="0" i="1" smtClean="0">
                                  <a:latin typeface="Cambria Math" panose="02040503050406030204" pitchFamily="18" charset="0"/>
                                </a:rPr>
                              </m:ctrlPr>
                            </m:sSubPr>
                            <m:e>
                              <m:r>
                                <a:rPr lang="cs-CZ" b="0" i="1" smtClean="0">
                                  <a:latin typeface="Cambria Math" panose="02040503050406030204" pitchFamily="18" charset="0"/>
                                </a:rPr>
                                <m:t>𝑚</m:t>
                              </m:r>
                            </m:e>
                            <m:sub>
                              <m:r>
                                <a:rPr lang="cs-CZ" b="0" i="1" smtClean="0">
                                  <a:latin typeface="Cambria Math" panose="02040503050406030204" pitchFamily="18" charset="0"/>
                                </a:rPr>
                                <m:t>0</m:t>
                              </m:r>
                            </m:sub>
                          </m:sSub>
                        </m:den>
                      </m:f>
                    </m:oMath>
                  </m:oMathPara>
                </a14:m>
                <a:endParaRPr lang="cs-CZ" dirty="0"/>
              </a:p>
            </p:txBody>
          </p:sp>
        </mc:Choice>
        <mc:Fallback xmlns="">
          <p:sp>
            <p:nvSpPr>
              <p:cNvPr id="10" name="TextovéPole 9"/>
              <p:cNvSpPr txBox="1">
                <a:spLocks noRot="1" noChangeAspect="1" noMove="1" noResize="1" noEditPoints="1" noAdjustHandles="1" noChangeArrowheads="1" noChangeShapeType="1" noTextEdit="1"/>
              </p:cNvSpPr>
              <p:nvPr/>
            </p:nvSpPr>
            <p:spPr>
              <a:xfrm>
                <a:off x="2075768" y="4176145"/>
                <a:ext cx="1125757" cy="571247"/>
              </a:xfrm>
              <a:prstGeom prst="rect">
                <a:avLst/>
              </a:prstGeom>
              <a:blipFill>
                <a:blip r:embed="rId5"/>
                <a:stretch>
                  <a:fillRect/>
                </a:stretch>
              </a:blipFill>
            </p:spPr>
            <p:txBody>
              <a:bodyPr/>
              <a:lstStyle/>
              <a:p>
                <a:r>
                  <a:rPr lang="cs-CZ">
                    <a:noFill/>
                  </a:rPr>
                  <a:t> </a:t>
                </a:r>
              </a:p>
            </p:txBody>
          </p:sp>
        </mc:Fallback>
      </mc:AlternateContent>
      <p:sp>
        <p:nvSpPr>
          <p:cNvPr id="11" name="Šipka doprava 10"/>
          <p:cNvSpPr/>
          <p:nvPr/>
        </p:nvSpPr>
        <p:spPr>
          <a:xfrm>
            <a:off x="3635896" y="4365104"/>
            <a:ext cx="576064" cy="216024"/>
          </a:xfrm>
          <a:prstGeom prst="rightArrow">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mc:AlternateContent xmlns:mc="http://schemas.openxmlformats.org/markup-compatibility/2006" xmlns:a14="http://schemas.microsoft.com/office/drawing/2010/main">
        <mc:Choice Requires="a14">
          <p:sp>
            <p:nvSpPr>
              <p:cNvPr id="12" name="TextovéPole 11"/>
              <p:cNvSpPr txBox="1"/>
              <p:nvPr/>
            </p:nvSpPr>
            <p:spPr>
              <a:xfrm>
                <a:off x="4860032" y="4323268"/>
                <a:ext cx="2376264" cy="276999"/>
              </a:xfrm>
              <a:prstGeom prst="rect">
                <a:avLst/>
              </a:prstGeom>
              <a:solidFill>
                <a:srgbClr val="FFFF0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b="1" i="1" smtClean="0">
                          <a:solidFill>
                            <a:srgbClr val="FF0000"/>
                          </a:solidFill>
                          <a:latin typeface="Cambria Math" panose="02040503050406030204" pitchFamily="18" charset="0"/>
                        </a:rPr>
                        <m:t>𝒑𝑽</m:t>
                      </m:r>
                      <m:r>
                        <a:rPr lang="cs-CZ" b="1" i="1" smtClean="0">
                          <a:solidFill>
                            <a:srgbClr val="FF0000"/>
                          </a:solidFill>
                          <a:latin typeface="Cambria Math" panose="02040503050406030204" pitchFamily="18" charset="0"/>
                        </a:rPr>
                        <m:t>=</m:t>
                      </m:r>
                      <m:r>
                        <a:rPr lang="cs-CZ" b="1" i="1" smtClean="0">
                          <a:solidFill>
                            <a:srgbClr val="FF0000"/>
                          </a:solidFill>
                          <a:latin typeface="Cambria Math" panose="02040503050406030204" pitchFamily="18" charset="0"/>
                        </a:rPr>
                        <m:t>𝑵</m:t>
                      </m:r>
                      <m:sSub>
                        <m:sSubPr>
                          <m:ctrlPr>
                            <a:rPr lang="cs-CZ" b="1" i="1" smtClean="0">
                              <a:solidFill>
                                <a:srgbClr val="FF0000"/>
                              </a:solidFill>
                              <a:latin typeface="Cambria Math" panose="02040503050406030204" pitchFamily="18" charset="0"/>
                            </a:rPr>
                          </m:ctrlPr>
                        </m:sSubPr>
                        <m:e>
                          <m:r>
                            <a:rPr lang="cs-CZ" b="1" i="1" smtClean="0">
                              <a:solidFill>
                                <a:srgbClr val="FF0000"/>
                              </a:solidFill>
                              <a:latin typeface="Cambria Math" panose="02040503050406030204" pitchFamily="18" charset="0"/>
                            </a:rPr>
                            <m:t>𝒌</m:t>
                          </m:r>
                        </m:e>
                        <m:sub>
                          <m:r>
                            <a:rPr lang="cs-CZ" b="1" i="1" smtClean="0">
                              <a:solidFill>
                                <a:srgbClr val="FF0000"/>
                              </a:solidFill>
                              <a:latin typeface="Cambria Math" panose="02040503050406030204" pitchFamily="18" charset="0"/>
                            </a:rPr>
                            <m:t>𝑩</m:t>
                          </m:r>
                        </m:sub>
                      </m:sSub>
                      <m:r>
                        <a:rPr lang="cs-CZ" b="1" i="1" smtClean="0">
                          <a:solidFill>
                            <a:srgbClr val="FF0000"/>
                          </a:solidFill>
                          <a:latin typeface="Cambria Math" panose="02040503050406030204" pitchFamily="18" charset="0"/>
                        </a:rPr>
                        <m:t>𝑻</m:t>
                      </m:r>
                    </m:oMath>
                  </m:oMathPara>
                </a14:m>
                <a:endParaRPr lang="cs-CZ" b="1" dirty="0">
                  <a:solidFill>
                    <a:srgbClr val="FF0000"/>
                  </a:solidFill>
                </a:endParaRPr>
              </a:p>
            </p:txBody>
          </p:sp>
        </mc:Choice>
        <mc:Fallback xmlns="">
          <p:sp>
            <p:nvSpPr>
              <p:cNvPr id="12" name="TextovéPole 11"/>
              <p:cNvSpPr txBox="1">
                <a:spLocks noRot="1" noChangeAspect="1" noMove="1" noResize="1" noEditPoints="1" noAdjustHandles="1" noChangeArrowheads="1" noChangeShapeType="1" noTextEdit="1"/>
              </p:cNvSpPr>
              <p:nvPr/>
            </p:nvSpPr>
            <p:spPr>
              <a:xfrm>
                <a:off x="4860032" y="4323268"/>
                <a:ext cx="2376264" cy="276999"/>
              </a:xfrm>
              <a:prstGeom prst="rect">
                <a:avLst/>
              </a:prstGeom>
              <a:blipFill>
                <a:blip r:embed="rId6"/>
                <a:stretch>
                  <a:fillRect b="-32609"/>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3" name="TextovéPole 12"/>
              <p:cNvSpPr txBox="1"/>
              <p:nvPr/>
            </p:nvSpPr>
            <p:spPr>
              <a:xfrm>
                <a:off x="369737" y="4831614"/>
                <a:ext cx="752385" cy="563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cs-CZ" b="0" i="1" smtClean="0">
                          <a:latin typeface="Cambria Math" panose="02040503050406030204" pitchFamily="18" charset="0"/>
                        </a:rPr>
                        <m:t>𝑛</m:t>
                      </m:r>
                      <m:r>
                        <a:rPr lang="cs-CZ" b="0" i="1" smtClean="0">
                          <a:latin typeface="Cambria Math" panose="02040503050406030204" pitchFamily="18" charset="0"/>
                        </a:rPr>
                        <m:t>=</m:t>
                      </m:r>
                      <m:f>
                        <m:fPr>
                          <m:ctrlPr>
                            <a:rPr lang="cs-CZ" b="0" i="1" smtClean="0">
                              <a:latin typeface="Cambria Math" panose="02040503050406030204" pitchFamily="18" charset="0"/>
                            </a:rPr>
                          </m:ctrlPr>
                        </m:fPr>
                        <m:num>
                          <m:r>
                            <a:rPr lang="cs-CZ" b="0" i="1" smtClean="0">
                              <a:latin typeface="Cambria Math" panose="02040503050406030204" pitchFamily="18" charset="0"/>
                            </a:rPr>
                            <m:t>𝑁</m:t>
                          </m:r>
                        </m:num>
                        <m:den>
                          <m:sSub>
                            <m:sSubPr>
                              <m:ctrlPr>
                                <a:rPr lang="cs-CZ" b="0" i="1" smtClean="0">
                                  <a:latin typeface="Cambria Math" panose="02040503050406030204" pitchFamily="18" charset="0"/>
                                </a:rPr>
                              </m:ctrlPr>
                            </m:sSubPr>
                            <m:e>
                              <m:r>
                                <a:rPr lang="cs-CZ" b="0" i="1" smtClean="0">
                                  <a:latin typeface="Cambria Math" panose="02040503050406030204" pitchFamily="18" charset="0"/>
                                </a:rPr>
                                <m:t>𝑁</m:t>
                              </m:r>
                            </m:e>
                            <m:sub>
                              <m:r>
                                <a:rPr lang="cs-CZ" b="0" i="1" smtClean="0">
                                  <a:latin typeface="Cambria Math" panose="02040503050406030204" pitchFamily="18" charset="0"/>
                                </a:rPr>
                                <m:t>𝐴</m:t>
                              </m:r>
                            </m:sub>
                          </m:sSub>
                        </m:den>
                      </m:f>
                    </m:oMath>
                  </m:oMathPara>
                </a14:m>
                <a:endParaRPr lang="cs-CZ" dirty="0"/>
              </a:p>
            </p:txBody>
          </p:sp>
        </mc:Choice>
        <mc:Fallback xmlns="">
          <p:sp>
            <p:nvSpPr>
              <p:cNvPr id="13" name="TextovéPole 12"/>
              <p:cNvSpPr txBox="1">
                <a:spLocks noRot="1" noChangeAspect="1" noMove="1" noResize="1" noEditPoints="1" noAdjustHandles="1" noChangeArrowheads="1" noChangeShapeType="1" noTextEdit="1"/>
              </p:cNvSpPr>
              <p:nvPr/>
            </p:nvSpPr>
            <p:spPr>
              <a:xfrm>
                <a:off x="369737" y="4831614"/>
                <a:ext cx="752385" cy="563872"/>
              </a:xfrm>
              <a:prstGeom prst="rect">
                <a:avLst/>
              </a:prstGeom>
              <a:blipFill>
                <a:blip r:embed="rId7"/>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4" name="TextovéPole 13"/>
              <p:cNvSpPr txBox="1"/>
              <p:nvPr/>
            </p:nvSpPr>
            <p:spPr>
              <a:xfrm>
                <a:off x="1475656" y="4975050"/>
                <a:ext cx="14296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cs-CZ" b="0" i="1" smtClean="0">
                          <a:latin typeface="Cambria Math" panose="02040503050406030204" pitchFamily="18" charset="0"/>
                        </a:rPr>
                        <m:t>𝑝𝑉</m:t>
                      </m:r>
                      <m:r>
                        <a:rPr lang="cs-CZ" b="0" i="1" smtClean="0">
                          <a:latin typeface="Cambria Math" panose="02040503050406030204" pitchFamily="18" charset="0"/>
                        </a:rPr>
                        <m:t>=</m:t>
                      </m:r>
                      <m:r>
                        <a:rPr lang="cs-CZ" b="0" i="1" smtClean="0">
                          <a:latin typeface="Cambria Math" panose="02040503050406030204" pitchFamily="18" charset="0"/>
                        </a:rPr>
                        <m:t>𝑛</m:t>
                      </m:r>
                      <m:sSub>
                        <m:sSubPr>
                          <m:ctrlPr>
                            <a:rPr lang="cs-CZ" b="0" i="1" smtClean="0">
                              <a:latin typeface="Cambria Math" panose="02040503050406030204" pitchFamily="18" charset="0"/>
                            </a:rPr>
                          </m:ctrlPr>
                        </m:sSubPr>
                        <m:e>
                          <m:r>
                            <a:rPr lang="cs-CZ" b="0" i="1" smtClean="0">
                              <a:latin typeface="Cambria Math" panose="02040503050406030204" pitchFamily="18" charset="0"/>
                            </a:rPr>
                            <m:t>𝑁</m:t>
                          </m:r>
                        </m:e>
                        <m:sub>
                          <m:r>
                            <a:rPr lang="cs-CZ" b="0" i="1" smtClean="0">
                              <a:latin typeface="Cambria Math" panose="02040503050406030204" pitchFamily="18" charset="0"/>
                            </a:rPr>
                            <m:t>𝐴</m:t>
                          </m:r>
                        </m:sub>
                      </m:sSub>
                      <m:sSub>
                        <m:sSubPr>
                          <m:ctrlPr>
                            <a:rPr lang="cs-CZ" b="0" i="1" smtClean="0">
                              <a:latin typeface="Cambria Math" panose="02040503050406030204" pitchFamily="18" charset="0"/>
                            </a:rPr>
                          </m:ctrlPr>
                        </m:sSubPr>
                        <m:e>
                          <m:r>
                            <a:rPr lang="cs-CZ" b="0" i="1" smtClean="0">
                              <a:latin typeface="Cambria Math" panose="02040503050406030204" pitchFamily="18" charset="0"/>
                            </a:rPr>
                            <m:t>𝑘</m:t>
                          </m:r>
                        </m:e>
                        <m:sub>
                          <m:r>
                            <a:rPr lang="cs-CZ" b="0" i="1" smtClean="0">
                              <a:latin typeface="Cambria Math" panose="02040503050406030204" pitchFamily="18" charset="0"/>
                            </a:rPr>
                            <m:t>𝐵</m:t>
                          </m:r>
                        </m:sub>
                      </m:sSub>
                      <m:r>
                        <a:rPr lang="cs-CZ" b="0" i="1" smtClean="0">
                          <a:latin typeface="Cambria Math" panose="02040503050406030204" pitchFamily="18" charset="0"/>
                        </a:rPr>
                        <m:t>𝑇</m:t>
                      </m:r>
                    </m:oMath>
                  </m:oMathPara>
                </a14:m>
                <a:endParaRPr lang="cs-CZ" dirty="0"/>
              </a:p>
            </p:txBody>
          </p:sp>
        </mc:Choice>
        <mc:Fallback xmlns="">
          <p:sp>
            <p:nvSpPr>
              <p:cNvPr id="14" name="TextovéPole 13"/>
              <p:cNvSpPr txBox="1">
                <a:spLocks noRot="1" noChangeAspect="1" noMove="1" noResize="1" noEditPoints="1" noAdjustHandles="1" noChangeArrowheads="1" noChangeShapeType="1" noTextEdit="1"/>
              </p:cNvSpPr>
              <p:nvPr/>
            </p:nvSpPr>
            <p:spPr>
              <a:xfrm>
                <a:off x="1475656" y="4975050"/>
                <a:ext cx="1429622" cy="276999"/>
              </a:xfrm>
              <a:prstGeom prst="rect">
                <a:avLst/>
              </a:prstGeom>
              <a:blipFill>
                <a:blip r:embed="rId8"/>
                <a:stretch>
                  <a:fillRect l="-5106" r="-3404" b="-32609"/>
                </a:stretch>
              </a:blipFill>
            </p:spPr>
            <p:txBody>
              <a:bodyPr/>
              <a:lstStyle/>
              <a:p>
                <a:r>
                  <a:rPr lang="cs-CZ">
                    <a:noFill/>
                  </a:rPr>
                  <a:t> </a:t>
                </a:r>
              </a:p>
            </p:txBody>
          </p:sp>
        </mc:Fallback>
      </mc:AlternateContent>
      <p:sp>
        <p:nvSpPr>
          <p:cNvPr id="18" name="Šipka doprava 17"/>
          <p:cNvSpPr/>
          <p:nvPr/>
        </p:nvSpPr>
        <p:spPr>
          <a:xfrm>
            <a:off x="3635896" y="5005537"/>
            <a:ext cx="576064" cy="216024"/>
          </a:xfrm>
          <a:prstGeom prst="rightArrow">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mc:AlternateContent xmlns:mc="http://schemas.openxmlformats.org/markup-compatibility/2006" xmlns:a14="http://schemas.microsoft.com/office/drawing/2010/main">
        <mc:Choice Requires="a14">
          <p:sp>
            <p:nvSpPr>
              <p:cNvPr id="19" name="TextovéPole 18"/>
              <p:cNvSpPr txBox="1"/>
              <p:nvPr/>
            </p:nvSpPr>
            <p:spPr>
              <a:xfrm>
                <a:off x="4860032" y="4979831"/>
                <a:ext cx="2376264" cy="276999"/>
              </a:xfrm>
              <a:prstGeom prst="rect">
                <a:avLst/>
              </a:prstGeom>
              <a:solidFill>
                <a:srgbClr val="FFFF0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b="1" i="1" smtClean="0">
                          <a:solidFill>
                            <a:srgbClr val="FF0000"/>
                          </a:solidFill>
                          <a:latin typeface="Cambria Math" panose="02040503050406030204" pitchFamily="18" charset="0"/>
                        </a:rPr>
                        <m:t>𝒑𝑽</m:t>
                      </m:r>
                      <m:r>
                        <a:rPr lang="cs-CZ" b="1" i="1" smtClean="0">
                          <a:solidFill>
                            <a:srgbClr val="FF0000"/>
                          </a:solidFill>
                          <a:latin typeface="Cambria Math" panose="02040503050406030204" pitchFamily="18" charset="0"/>
                        </a:rPr>
                        <m:t>=</m:t>
                      </m:r>
                      <m:r>
                        <a:rPr lang="cs-CZ" b="1" i="1" smtClean="0">
                          <a:solidFill>
                            <a:srgbClr val="FF0000"/>
                          </a:solidFill>
                          <a:latin typeface="Cambria Math" panose="02040503050406030204" pitchFamily="18" charset="0"/>
                        </a:rPr>
                        <m:t>𝒏</m:t>
                      </m:r>
                      <m:sSub>
                        <m:sSubPr>
                          <m:ctrlPr>
                            <a:rPr lang="cs-CZ" b="1" i="1" smtClean="0">
                              <a:solidFill>
                                <a:srgbClr val="FF0000"/>
                              </a:solidFill>
                              <a:latin typeface="Cambria Math" panose="02040503050406030204" pitchFamily="18" charset="0"/>
                            </a:rPr>
                          </m:ctrlPr>
                        </m:sSubPr>
                        <m:e>
                          <m:r>
                            <a:rPr lang="cs-CZ" b="1" i="1" smtClean="0">
                              <a:solidFill>
                                <a:srgbClr val="FF0000"/>
                              </a:solidFill>
                              <a:latin typeface="Cambria Math" panose="02040503050406030204" pitchFamily="18" charset="0"/>
                            </a:rPr>
                            <m:t>𝑹</m:t>
                          </m:r>
                        </m:e>
                        <m:sub>
                          <m:r>
                            <a:rPr lang="cs-CZ" b="1" i="1" smtClean="0">
                              <a:solidFill>
                                <a:srgbClr val="FF0000"/>
                              </a:solidFill>
                              <a:latin typeface="Cambria Math" panose="02040503050406030204" pitchFamily="18" charset="0"/>
                            </a:rPr>
                            <m:t>𝒎</m:t>
                          </m:r>
                        </m:sub>
                      </m:sSub>
                      <m:r>
                        <a:rPr lang="cs-CZ" b="1" i="1" smtClean="0">
                          <a:solidFill>
                            <a:srgbClr val="FF0000"/>
                          </a:solidFill>
                          <a:latin typeface="Cambria Math" panose="02040503050406030204" pitchFamily="18" charset="0"/>
                        </a:rPr>
                        <m:t>𝑻</m:t>
                      </m:r>
                    </m:oMath>
                  </m:oMathPara>
                </a14:m>
                <a:endParaRPr lang="cs-CZ" b="1" dirty="0">
                  <a:solidFill>
                    <a:srgbClr val="FF0000"/>
                  </a:solidFill>
                </a:endParaRPr>
              </a:p>
            </p:txBody>
          </p:sp>
        </mc:Choice>
        <mc:Fallback xmlns="">
          <p:sp>
            <p:nvSpPr>
              <p:cNvPr id="19" name="TextovéPole 18"/>
              <p:cNvSpPr txBox="1">
                <a:spLocks noRot="1" noChangeAspect="1" noMove="1" noResize="1" noEditPoints="1" noAdjustHandles="1" noChangeArrowheads="1" noChangeShapeType="1" noTextEdit="1"/>
              </p:cNvSpPr>
              <p:nvPr/>
            </p:nvSpPr>
            <p:spPr>
              <a:xfrm>
                <a:off x="4860032" y="4979831"/>
                <a:ext cx="2376264" cy="276999"/>
              </a:xfrm>
              <a:prstGeom prst="rect">
                <a:avLst/>
              </a:prstGeom>
              <a:blipFill>
                <a:blip r:embed="rId9"/>
                <a:stretch>
                  <a:fillRect b="-33333"/>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20" name="TextovéPole 19"/>
              <p:cNvSpPr txBox="1"/>
              <p:nvPr/>
            </p:nvSpPr>
            <p:spPr>
              <a:xfrm>
                <a:off x="323527" y="5517232"/>
                <a:ext cx="8504993" cy="669992"/>
              </a:xfrm>
              <a:prstGeom prst="rect">
                <a:avLst/>
              </a:prstGeom>
              <a:noFill/>
            </p:spPr>
            <p:txBody>
              <a:bodyPr wrap="square" rtlCol="0">
                <a:spAutoFit/>
              </a:bodyPr>
              <a:lstStyle/>
              <a:p>
                <a14:m>
                  <m:oMath xmlns:m="http://schemas.openxmlformats.org/officeDocument/2006/math">
                    <m:sSub>
                      <m:sSubPr>
                        <m:ctrlPr>
                          <a:rPr lang="cs-CZ" b="1" i="1" smtClean="0">
                            <a:solidFill>
                              <a:srgbClr val="FF0000"/>
                            </a:solidFill>
                            <a:latin typeface="Cambria Math" panose="02040503050406030204" pitchFamily="18" charset="0"/>
                          </a:rPr>
                        </m:ctrlPr>
                      </m:sSubPr>
                      <m:e>
                        <m:r>
                          <a:rPr lang="cs-CZ" b="1" i="1">
                            <a:solidFill>
                              <a:srgbClr val="FF0000"/>
                            </a:solidFill>
                            <a:latin typeface="Cambria Math" panose="02040503050406030204" pitchFamily="18" charset="0"/>
                          </a:rPr>
                          <m:t>𝑹</m:t>
                        </m:r>
                      </m:e>
                      <m:sub>
                        <m:r>
                          <a:rPr lang="cs-CZ" b="1" i="1">
                            <a:solidFill>
                              <a:srgbClr val="FF0000"/>
                            </a:solidFill>
                            <a:latin typeface="Cambria Math" panose="02040503050406030204" pitchFamily="18" charset="0"/>
                          </a:rPr>
                          <m:t>𝒎</m:t>
                        </m:r>
                      </m:sub>
                    </m:sSub>
                  </m:oMath>
                </a14:m>
                <a:r>
                  <a:rPr lang="cs-CZ" dirty="0" smtClean="0"/>
                  <a:t> - molární plynová konstanta	</a:t>
                </a:r>
                <a14:m>
                  <m:oMath xmlns:m="http://schemas.openxmlformats.org/officeDocument/2006/math">
                    <m:sSub>
                      <m:sSubPr>
                        <m:ctrlPr>
                          <a:rPr lang="cs-CZ" b="1" i="1">
                            <a:solidFill>
                              <a:srgbClr val="FF0000"/>
                            </a:solidFill>
                            <a:latin typeface="Cambria Math" panose="02040503050406030204" pitchFamily="18" charset="0"/>
                          </a:rPr>
                        </m:ctrlPr>
                      </m:sSubPr>
                      <m:e>
                        <m:r>
                          <a:rPr lang="cs-CZ" b="1" i="1">
                            <a:solidFill>
                              <a:srgbClr val="FF0000"/>
                            </a:solidFill>
                            <a:latin typeface="Cambria Math" panose="02040503050406030204" pitchFamily="18" charset="0"/>
                          </a:rPr>
                          <m:t>𝑹</m:t>
                        </m:r>
                      </m:e>
                      <m:sub>
                        <m:r>
                          <a:rPr lang="cs-CZ" b="1" i="1">
                            <a:solidFill>
                              <a:srgbClr val="FF0000"/>
                            </a:solidFill>
                            <a:latin typeface="Cambria Math" panose="02040503050406030204" pitchFamily="18" charset="0"/>
                          </a:rPr>
                          <m:t>𝒎</m:t>
                        </m:r>
                      </m:sub>
                    </m:sSub>
                    <m:r>
                      <a:rPr lang="cs-CZ" b="1" i="1" smtClean="0">
                        <a:solidFill>
                          <a:srgbClr val="FF0000"/>
                        </a:solidFill>
                        <a:latin typeface="Cambria Math" panose="02040503050406030204" pitchFamily="18" charset="0"/>
                      </a:rPr>
                      <m:t>=</m:t>
                    </m:r>
                    <m:r>
                      <a:rPr lang="cs-CZ" b="1" i="1" smtClean="0">
                        <a:solidFill>
                          <a:srgbClr val="FF0000"/>
                        </a:solidFill>
                        <a:latin typeface="Cambria Math" panose="02040503050406030204" pitchFamily="18" charset="0"/>
                      </a:rPr>
                      <m:t>𝟖</m:t>
                    </m:r>
                    <m:r>
                      <a:rPr lang="cs-CZ" b="1" i="1" smtClean="0">
                        <a:solidFill>
                          <a:srgbClr val="FF0000"/>
                        </a:solidFill>
                        <a:latin typeface="Cambria Math" panose="02040503050406030204" pitchFamily="18" charset="0"/>
                      </a:rPr>
                      <m:t>,</m:t>
                    </m:r>
                    <m:r>
                      <a:rPr lang="cs-CZ" b="1" i="1" smtClean="0">
                        <a:solidFill>
                          <a:srgbClr val="FF0000"/>
                        </a:solidFill>
                        <a:latin typeface="Cambria Math" panose="02040503050406030204" pitchFamily="18" charset="0"/>
                      </a:rPr>
                      <m:t>𝟑𝟏</m:t>
                    </m:r>
                    <m:r>
                      <a:rPr lang="cs-CZ" b="0" i="0" smtClean="0">
                        <a:solidFill>
                          <a:srgbClr val="FF0000"/>
                        </a:solidFill>
                        <a:latin typeface="Cambria Math" panose="02040503050406030204" pitchFamily="18" charset="0"/>
                      </a:rPr>
                      <m:t> </m:t>
                    </m:r>
                    <m:r>
                      <m:rPr>
                        <m:sty m:val="p"/>
                      </m:rPr>
                      <a:rPr lang="cs-CZ" b="0" i="0" smtClean="0">
                        <a:solidFill>
                          <a:srgbClr val="FF0000"/>
                        </a:solidFill>
                        <a:latin typeface="Cambria Math" panose="02040503050406030204" pitchFamily="18" charset="0"/>
                      </a:rPr>
                      <m:t>J</m:t>
                    </m:r>
                    <m:r>
                      <a:rPr lang="cs-CZ" b="0" i="1" smtClean="0">
                        <a:solidFill>
                          <a:srgbClr val="FF0000"/>
                        </a:solidFill>
                        <a:latin typeface="Cambria Math" panose="02040503050406030204" pitchFamily="18" charset="0"/>
                        <a:ea typeface="Cambria Math" panose="02040503050406030204" pitchFamily="18" charset="0"/>
                      </a:rPr>
                      <m:t>∙</m:t>
                    </m:r>
                    <m:sSup>
                      <m:sSupPr>
                        <m:ctrlPr>
                          <a:rPr lang="cs-CZ" b="0" i="1" smtClean="0">
                            <a:solidFill>
                              <a:srgbClr val="FF0000"/>
                            </a:solidFill>
                            <a:latin typeface="Cambria Math" panose="02040503050406030204" pitchFamily="18" charset="0"/>
                            <a:ea typeface="Cambria Math" panose="02040503050406030204" pitchFamily="18" charset="0"/>
                          </a:rPr>
                        </m:ctrlPr>
                      </m:sSupPr>
                      <m:e>
                        <m:r>
                          <a:rPr lang="cs-CZ" b="0" i="1" smtClean="0">
                            <a:solidFill>
                              <a:srgbClr val="FF0000"/>
                            </a:solidFill>
                            <a:latin typeface="Cambria Math" panose="02040503050406030204" pitchFamily="18" charset="0"/>
                            <a:ea typeface="Cambria Math" panose="02040503050406030204" pitchFamily="18" charset="0"/>
                          </a:rPr>
                          <m:t>𝐾</m:t>
                        </m:r>
                      </m:e>
                      <m:sup>
                        <m:r>
                          <a:rPr lang="cs-CZ" b="0" i="1" smtClean="0">
                            <a:solidFill>
                              <a:srgbClr val="FF0000"/>
                            </a:solidFill>
                            <a:latin typeface="Cambria Math" panose="02040503050406030204" pitchFamily="18" charset="0"/>
                            <a:ea typeface="Cambria Math" panose="02040503050406030204" pitchFamily="18" charset="0"/>
                          </a:rPr>
                          <m:t>−1</m:t>
                        </m:r>
                      </m:sup>
                    </m:sSup>
                    <m:sSup>
                      <m:sSupPr>
                        <m:ctrlPr>
                          <a:rPr lang="cs-CZ" b="0" i="1" smtClean="0">
                            <a:solidFill>
                              <a:srgbClr val="FF0000"/>
                            </a:solidFill>
                            <a:latin typeface="Cambria Math" panose="02040503050406030204" pitchFamily="18" charset="0"/>
                            <a:ea typeface="Cambria Math" panose="02040503050406030204" pitchFamily="18" charset="0"/>
                          </a:rPr>
                        </m:ctrlPr>
                      </m:sSupPr>
                      <m:e>
                        <m:r>
                          <a:rPr lang="cs-CZ" b="0" i="1" smtClean="0">
                            <a:solidFill>
                              <a:srgbClr val="FF0000"/>
                            </a:solidFill>
                            <a:latin typeface="Cambria Math" panose="02040503050406030204" pitchFamily="18" charset="0"/>
                            <a:ea typeface="Cambria Math" panose="02040503050406030204" pitchFamily="18" charset="0"/>
                          </a:rPr>
                          <m:t>𝑚𝑜𝑙</m:t>
                        </m:r>
                      </m:e>
                      <m:sup>
                        <m:r>
                          <a:rPr lang="cs-CZ" b="0" i="1" smtClean="0">
                            <a:solidFill>
                              <a:srgbClr val="FF0000"/>
                            </a:solidFill>
                            <a:latin typeface="Cambria Math" panose="02040503050406030204" pitchFamily="18" charset="0"/>
                            <a:ea typeface="Cambria Math" panose="02040503050406030204" pitchFamily="18" charset="0"/>
                          </a:rPr>
                          <m:t>−1</m:t>
                        </m:r>
                      </m:sup>
                    </m:sSup>
                  </m:oMath>
                </a14:m>
                <a:r>
                  <a:rPr lang="cs-CZ" dirty="0" smtClean="0"/>
                  <a:t/>
                </a:r>
                <a:br>
                  <a:rPr lang="cs-CZ" dirty="0" smtClean="0"/>
                </a:br>
                <a:r>
                  <a:rPr lang="cs-CZ" dirty="0" smtClean="0"/>
                  <a:t>stejná pro všechny plyny</a:t>
                </a:r>
                <a:endParaRPr lang="cs-CZ" dirty="0"/>
              </a:p>
            </p:txBody>
          </p:sp>
        </mc:Choice>
        <mc:Fallback xmlns="">
          <p:sp>
            <p:nvSpPr>
              <p:cNvPr id="20" name="TextovéPole 19"/>
              <p:cNvSpPr txBox="1">
                <a:spLocks noRot="1" noChangeAspect="1" noMove="1" noResize="1" noEditPoints="1" noAdjustHandles="1" noChangeArrowheads="1" noChangeShapeType="1" noTextEdit="1"/>
              </p:cNvSpPr>
              <p:nvPr/>
            </p:nvSpPr>
            <p:spPr>
              <a:xfrm>
                <a:off x="323527" y="5517232"/>
                <a:ext cx="8504993" cy="669992"/>
              </a:xfrm>
              <a:prstGeom prst="rect">
                <a:avLst/>
              </a:prstGeom>
              <a:blipFill>
                <a:blip r:embed="rId10"/>
                <a:stretch>
                  <a:fillRect l="-573" t="-4545" b="-10000"/>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21" name="TextovéPole 20"/>
              <p:cNvSpPr txBox="1"/>
              <p:nvPr/>
            </p:nvSpPr>
            <p:spPr>
              <a:xfrm>
                <a:off x="323527" y="6151882"/>
                <a:ext cx="844462" cy="5211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cs-CZ" b="0" i="1" smtClean="0">
                          <a:latin typeface="Cambria Math" panose="02040503050406030204" pitchFamily="18" charset="0"/>
                        </a:rPr>
                        <m:t>𝑛</m:t>
                      </m:r>
                      <m:r>
                        <a:rPr lang="cs-CZ" b="0" i="1" smtClean="0">
                          <a:latin typeface="Cambria Math" panose="02040503050406030204" pitchFamily="18" charset="0"/>
                        </a:rPr>
                        <m:t>=</m:t>
                      </m:r>
                      <m:f>
                        <m:fPr>
                          <m:ctrlPr>
                            <a:rPr lang="cs-CZ" b="0" i="1" smtClean="0">
                              <a:latin typeface="Cambria Math" panose="02040503050406030204" pitchFamily="18" charset="0"/>
                            </a:rPr>
                          </m:ctrlPr>
                        </m:fPr>
                        <m:num>
                          <m:r>
                            <a:rPr lang="cs-CZ" b="0" i="1" smtClean="0">
                              <a:latin typeface="Cambria Math" panose="02040503050406030204" pitchFamily="18" charset="0"/>
                            </a:rPr>
                            <m:t>𝑚</m:t>
                          </m:r>
                        </m:num>
                        <m:den>
                          <m:sSub>
                            <m:sSubPr>
                              <m:ctrlPr>
                                <a:rPr lang="cs-CZ" b="0" i="1" smtClean="0">
                                  <a:latin typeface="Cambria Math" panose="02040503050406030204" pitchFamily="18" charset="0"/>
                                </a:rPr>
                              </m:ctrlPr>
                            </m:sSubPr>
                            <m:e>
                              <m:r>
                                <a:rPr lang="cs-CZ" b="0" i="1" smtClean="0">
                                  <a:latin typeface="Cambria Math" panose="02040503050406030204" pitchFamily="18" charset="0"/>
                                </a:rPr>
                                <m:t>𝑀</m:t>
                              </m:r>
                            </m:e>
                            <m:sub>
                              <m:r>
                                <a:rPr lang="cs-CZ" b="0" i="1" smtClean="0">
                                  <a:latin typeface="Cambria Math" panose="02040503050406030204" pitchFamily="18" charset="0"/>
                                </a:rPr>
                                <m:t>𝑚</m:t>
                              </m:r>
                            </m:sub>
                          </m:sSub>
                        </m:den>
                      </m:f>
                    </m:oMath>
                  </m:oMathPara>
                </a14:m>
                <a:endParaRPr lang="cs-CZ" dirty="0"/>
              </a:p>
            </p:txBody>
          </p:sp>
        </mc:Choice>
        <mc:Fallback xmlns="">
          <p:sp>
            <p:nvSpPr>
              <p:cNvPr id="21" name="TextovéPole 20"/>
              <p:cNvSpPr txBox="1">
                <a:spLocks noRot="1" noChangeAspect="1" noMove="1" noResize="1" noEditPoints="1" noAdjustHandles="1" noChangeArrowheads="1" noChangeShapeType="1" noTextEdit="1"/>
              </p:cNvSpPr>
              <p:nvPr/>
            </p:nvSpPr>
            <p:spPr>
              <a:xfrm>
                <a:off x="323527" y="6151882"/>
                <a:ext cx="844462" cy="521168"/>
              </a:xfrm>
              <a:prstGeom prst="rect">
                <a:avLst/>
              </a:prstGeom>
              <a:blipFill>
                <a:blip r:embed="rId11"/>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22" name="TextovéPole 21"/>
              <p:cNvSpPr txBox="1"/>
              <p:nvPr/>
            </p:nvSpPr>
            <p:spPr>
              <a:xfrm>
                <a:off x="4932040" y="6151882"/>
                <a:ext cx="2376264" cy="523670"/>
              </a:xfrm>
              <a:prstGeom prst="rect">
                <a:avLst/>
              </a:prstGeom>
              <a:solidFill>
                <a:srgbClr val="FFFF0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b="1" i="1" smtClean="0">
                          <a:solidFill>
                            <a:srgbClr val="FF0000"/>
                          </a:solidFill>
                          <a:latin typeface="Cambria Math" panose="02040503050406030204" pitchFamily="18" charset="0"/>
                        </a:rPr>
                        <m:t>𝒑𝑽</m:t>
                      </m:r>
                      <m:r>
                        <a:rPr lang="cs-CZ" b="1" i="1" smtClean="0">
                          <a:solidFill>
                            <a:srgbClr val="FF0000"/>
                          </a:solidFill>
                          <a:latin typeface="Cambria Math" panose="02040503050406030204" pitchFamily="18" charset="0"/>
                        </a:rPr>
                        <m:t>=</m:t>
                      </m:r>
                      <m:f>
                        <m:fPr>
                          <m:ctrlPr>
                            <a:rPr lang="cs-CZ" b="1" i="1" smtClean="0">
                              <a:solidFill>
                                <a:srgbClr val="FF0000"/>
                              </a:solidFill>
                              <a:latin typeface="Cambria Math" panose="02040503050406030204" pitchFamily="18" charset="0"/>
                            </a:rPr>
                          </m:ctrlPr>
                        </m:fPr>
                        <m:num>
                          <m:r>
                            <a:rPr lang="cs-CZ" b="1" i="1" smtClean="0">
                              <a:solidFill>
                                <a:srgbClr val="FF0000"/>
                              </a:solidFill>
                              <a:latin typeface="Cambria Math" panose="02040503050406030204" pitchFamily="18" charset="0"/>
                            </a:rPr>
                            <m:t>𝒎</m:t>
                          </m:r>
                        </m:num>
                        <m:den>
                          <m:sSub>
                            <m:sSubPr>
                              <m:ctrlPr>
                                <a:rPr lang="cs-CZ" b="1" i="1" smtClean="0">
                                  <a:solidFill>
                                    <a:srgbClr val="FF0000"/>
                                  </a:solidFill>
                                  <a:latin typeface="Cambria Math" panose="02040503050406030204" pitchFamily="18" charset="0"/>
                                </a:rPr>
                              </m:ctrlPr>
                            </m:sSubPr>
                            <m:e>
                              <m:r>
                                <a:rPr lang="cs-CZ" b="1" i="1" smtClean="0">
                                  <a:solidFill>
                                    <a:srgbClr val="FF0000"/>
                                  </a:solidFill>
                                  <a:latin typeface="Cambria Math" panose="02040503050406030204" pitchFamily="18" charset="0"/>
                                </a:rPr>
                                <m:t>𝑴</m:t>
                              </m:r>
                            </m:e>
                            <m:sub>
                              <m:r>
                                <a:rPr lang="cs-CZ" b="1" i="1" smtClean="0">
                                  <a:solidFill>
                                    <a:srgbClr val="FF0000"/>
                                  </a:solidFill>
                                  <a:latin typeface="Cambria Math" panose="02040503050406030204" pitchFamily="18" charset="0"/>
                                </a:rPr>
                                <m:t>𝒎</m:t>
                              </m:r>
                            </m:sub>
                          </m:sSub>
                        </m:den>
                      </m:f>
                      <m:sSub>
                        <m:sSubPr>
                          <m:ctrlPr>
                            <a:rPr lang="cs-CZ" b="1" i="1" smtClean="0">
                              <a:solidFill>
                                <a:srgbClr val="FF0000"/>
                              </a:solidFill>
                              <a:latin typeface="Cambria Math" panose="02040503050406030204" pitchFamily="18" charset="0"/>
                            </a:rPr>
                          </m:ctrlPr>
                        </m:sSubPr>
                        <m:e>
                          <m:r>
                            <a:rPr lang="cs-CZ" b="1" i="1" smtClean="0">
                              <a:solidFill>
                                <a:srgbClr val="FF0000"/>
                              </a:solidFill>
                              <a:latin typeface="Cambria Math" panose="02040503050406030204" pitchFamily="18" charset="0"/>
                            </a:rPr>
                            <m:t>𝑹</m:t>
                          </m:r>
                        </m:e>
                        <m:sub>
                          <m:r>
                            <a:rPr lang="cs-CZ" b="1" i="1" smtClean="0">
                              <a:solidFill>
                                <a:srgbClr val="FF0000"/>
                              </a:solidFill>
                              <a:latin typeface="Cambria Math" panose="02040503050406030204" pitchFamily="18" charset="0"/>
                            </a:rPr>
                            <m:t>𝒎</m:t>
                          </m:r>
                        </m:sub>
                      </m:sSub>
                      <m:r>
                        <a:rPr lang="cs-CZ" b="1" i="1" smtClean="0">
                          <a:solidFill>
                            <a:srgbClr val="FF0000"/>
                          </a:solidFill>
                          <a:latin typeface="Cambria Math" panose="02040503050406030204" pitchFamily="18" charset="0"/>
                        </a:rPr>
                        <m:t>𝑻</m:t>
                      </m:r>
                    </m:oMath>
                  </m:oMathPara>
                </a14:m>
                <a:endParaRPr lang="cs-CZ" b="1" dirty="0">
                  <a:solidFill>
                    <a:srgbClr val="FF0000"/>
                  </a:solidFill>
                </a:endParaRPr>
              </a:p>
            </p:txBody>
          </p:sp>
        </mc:Choice>
        <mc:Fallback xmlns="">
          <p:sp>
            <p:nvSpPr>
              <p:cNvPr id="22" name="TextovéPole 21"/>
              <p:cNvSpPr txBox="1">
                <a:spLocks noRot="1" noChangeAspect="1" noMove="1" noResize="1" noEditPoints="1" noAdjustHandles="1" noChangeArrowheads="1" noChangeShapeType="1" noTextEdit="1"/>
              </p:cNvSpPr>
              <p:nvPr/>
            </p:nvSpPr>
            <p:spPr>
              <a:xfrm>
                <a:off x="4932040" y="6151882"/>
                <a:ext cx="2376264" cy="523670"/>
              </a:xfrm>
              <a:prstGeom prst="rect">
                <a:avLst/>
              </a:prstGeom>
              <a:blipFill>
                <a:blip r:embed="rId12"/>
                <a:stretch>
                  <a:fillRect/>
                </a:stretch>
              </a:blipFill>
            </p:spPr>
            <p:txBody>
              <a:bodyPr/>
              <a:lstStyle/>
              <a:p>
                <a:r>
                  <a:rPr lang="cs-CZ">
                    <a:noFill/>
                  </a:rPr>
                  <a:t> </a:t>
                </a:r>
              </a:p>
            </p:txBody>
          </p:sp>
        </mc:Fallback>
      </mc:AlternateContent>
    </p:spTree>
    <p:extLst>
      <p:ext uri="{BB962C8B-B14F-4D97-AF65-F5344CB8AC3E}">
        <p14:creationId xmlns:p14="http://schemas.microsoft.com/office/powerpoint/2010/main" val="9959585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www.projektzare.cz/wp-content/uploads/2012/09/contr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72343"/>
            <a:ext cx="9164560" cy="5385657"/>
          </a:xfrm>
          <a:prstGeom prst="rect">
            <a:avLst/>
          </a:prstGeom>
          <a:noFill/>
          <a:extLst>
            <a:ext uri="{909E8E84-426E-40DD-AFC4-6F175D3DCCD1}">
              <a14:hiddenFill xmlns:a14="http://schemas.microsoft.com/office/drawing/2010/main">
                <a:solidFill>
                  <a:srgbClr val="FFFFFF"/>
                </a:solidFill>
              </a14:hiddenFill>
            </a:ext>
          </a:extLst>
        </p:spPr>
      </p:pic>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4</a:t>
            </a:r>
            <a:r>
              <a:rPr lang="cs-CZ" sz="4000" dirty="0" smtClean="0"/>
              <a:t>. Změny skupenství</a:t>
            </a:r>
            <a:endParaRPr lang="cs-CZ" sz="4000" dirty="0"/>
          </a:p>
        </p:txBody>
      </p:sp>
      <p:sp>
        <p:nvSpPr>
          <p:cNvPr id="17" name="Obdélník 16"/>
          <p:cNvSpPr/>
          <p:nvPr/>
        </p:nvSpPr>
        <p:spPr>
          <a:xfrm>
            <a:off x="0" y="1472343"/>
            <a:ext cx="9156612" cy="461665"/>
          </a:xfrm>
          <a:prstGeom prst="rect">
            <a:avLst/>
          </a:prstGeom>
        </p:spPr>
        <p:txBody>
          <a:bodyPr wrap="square">
            <a:spAutoFit/>
          </a:bodyPr>
          <a:lstStyle/>
          <a:p>
            <a:r>
              <a:rPr lang="cs-CZ" sz="2400" b="1" dirty="0" smtClean="0">
                <a:solidFill>
                  <a:srgbClr val="00B0F0"/>
                </a:solidFill>
              </a:rPr>
              <a:t>Problémové odpovědi   </a:t>
            </a:r>
            <a:endParaRPr lang="cs-CZ" sz="2000" b="1" baseline="-25000" dirty="0">
              <a:solidFill>
                <a:srgbClr val="FF0000"/>
              </a:solidFill>
              <a:latin typeface="Times New Roman CE" panose="02020603050405020304" pitchFamily="18" charset="0"/>
              <a:cs typeface="Times New Roman CE" panose="02020603050405020304" pitchFamily="18" charset="0"/>
            </a:endParaRP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4.5 Sytá a přehřátá pára. Vodní pára v atmosféře</a:t>
            </a:r>
            <a:endParaRPr lang="cs-CZ" sz="2800" dirty="0">
              <a:solidFill>
                <a:srgbClr val="FF0000"/>
              </a:solidFill>
            </a:endParaRPr>
          </a:p>
        </p:txBody>
      </p:sp>
      <p:sp>
        <p:nvSpPr>
          <p:cNvPr id="4" name="AutoShape 2" descr="Identifikace UFO: Kondenzační stopy za letadly – contrails – Projekt Zář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4" descr="Identifikace UFO: Kondenzační stopy za letadly – contrails – Projekt Zář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8" name="TextovéPole 7"/>
          <p:cNvSpPr txBox="1"/>
          <p:nvPr/>
        </p:nvSpPr>
        <p:spPr>
          <a:xfrm>
            <a:off x="35496" y="1844824"/>
            <a:ext cx="9001000" cy="5355312"/>
          </a:xfrm>
          <a:prstGeom prst="rect">
            <a:avLst/>
          </a:prstGeom>
          <a:noFill/>
        </p:spPr>
        <p:txBody>
          <a:bodyPr wrap="square" rtlCol="0">
            <a:spAutoFit/>
          </a:bodyPr>
          <a:lstStyle/>
          <a:p>
            <a:pPr algn="ctr"/>
            <a:r>
              <a:rPr lang="cs-CZ" b="1" dirty="0" smtClean="0">
                <a:solidFill>
                  <a:schemeClr val="bg1"/>
                </a:solidFill>
              </a:rPr>
              <a:t>Proč  se za letadlem vytváří bílá viditelná stopa? Co jsou tzv. chemtrails?</a:t>
            </a:r>
          </a:p>
          <a:p>
            <a:pPr algn="ctr"/>
            <a:r>
              <a:rPr lang="cs-CZ" i="1" dirty="0" smtClean="0">
                <a:solidFill>
                  <a:srgbClr val="002060"/>
                </a:solidFill>
              </a:rPr>
              <a:t>(produkty </a:t>
            </a:r>
            <a:r>
              <a:rPr lang="cs-CZ" i="1" dirty="0">
                <a:solidFill>
                  <a:srgbClr val="002060"/>
                </a:solidFill>
              </a:rPr>
              <a:t>hoření –žhavé plyny z motoru odeberou teplo vodní páře a ta kondenzuje</a:t>
            </a:r>
            <a:r>
              <a:rPr lang="cs-CZ" i="1" dirty="0" smtClean="0">
                <a:solidFill>
                  <a:srgbClr val="002060"/>
                </a:solidFill>
              </a:rPr>
              <a:t>)</a:t>
            </a:r>
            <a:endParaRPr lang="cs-CZ" b="1" i="1" dirty="0">
              <a:solidFill>
                <a:srgbClr val="002060"/>
              </a:solidFill>
            </a:endParaRPr>
          </a:p>
          <a:p>
            <a:pPr algn="ctr"/>
            <a:r>
              <a:rPr lang="cs-CZ" b="1" dirty="0" smtClean="0">
                <a:solidFill>
                  <a:schemeClr val="bg1"/>
                </a:solidFill>
              </a:rPr>
              <a:t>Jak funguje mlžná komora?</a:t>
            </a:r>
          </a:p>
          <a:p>
            <a:pPr algn="ctr"/>
            <a:r>
              <a:rPr lang="cs-CZ" i="1" dirty="0" smtClean="0">
                <a:solidFill>
                  <a:srgbClr val="002060"/>
                </a:solidFill>
              </a:rPr>
              <a:t>(částice </a:t>
            </a:r>
            <a:r>
              <a:rPr lang="cs-CZ" i="1" dirty="0">
                <a:solidFill>
                  <a:srgbClr val="002060"/>
                </a:solidFill>
              </a:rPr>
              <a:t>po průletu komorou odebere teplo páře a ta zkondenzuje lokálně </a:t>
            </a:r>
            <a:r>
              <a:rPr lang="cs-CZ" i="1" dirty="0" smtClean="0">
                <a:solidFill>
                  <a:srgbClr val="002060"/>
                </a:solidFill>
              </a:rPr>
              <a:t>tam, </a:t>
            </a:r>
            <a:r>
              <a:rPr lang="cs-CZ" i="1" dirty="0">
                <a:solidFill>
                  <a:srgbClr val="002060"/>
                </a:solidFill>
              </a:rPr>
              <a:t>kde letěla</a:t>
            </a:r>
            <a:r>
              <a:rPr lang="cs-CZ" i="1" dirty="0" smtClean="0">
                <a:solidFill>
                  <a:srgbClr val="002060"/>
                </a:solidFill>
              </a:rPr>
              <a:t>)</a:t>
            </a:r>
            <a:endParaRPr lang="cs-CZ" b="1" i="1" dirty="0">
              <a:solidFill>
                <a:srgbClr val="002060"/>
              </a:solidFill>
            </a:endParaRPr>
          </a:p>
          <a:p>
            <a:pPr algn="ctr"/>
            <a:r>
              <a:rPr lang="cs-CZ" b="1" dirty="0" smtClean="0"/>
              <a:t>Jak vzniká rosa a mlha? Proč se v zimě rosí brýle?</a:t>
            </a:r>
          </a:p>
          <a:p>
            <a:pPr algn="ctr"/>
            <a:r>
              <a:rPr lang="cs-CZ" i="1" dirty="0" smtClean="0"/>
              <a:t>(rosný bod)</a:t>
            </a:r>
            <a:endParaRPr lang="cs-CZ" i="1" dirty="0"/>
          </a:p>
          <a:p>
            <a:pPr algn="ctr"/>
            <a:r>
              <a:rPr lang="cs-CZ" b="1" dirty="0" smtClean="0"/>
              <a:t>Je jinovatka zmrzlá rosa?</a:t>
            </a:r>
          </a:p>
          <a:p>
            <a:pPr algn="ctr"/>
            <a:r>
              <a:rPr lang="cs-CZ" i="1" dirty="0" smtClean="0">
                <a:solidFill>
                  <a:srgbClr val="002060"/>
                </a:solidFill>
              </a:rPr>
              <a:t>(ano)</a:t>
            </a:r>
            <a:endParaRPr lang="cs-CZ" i="1" dirty="0">
              <a:solidFill>
                <a:srgbClr val="002060"/>
              </a:solidFill>
            </a:endParaRPr>
          </a:p>
          <a:p>
            <a:pPr algn="ctr"/>
            <a:r>
              <a:rPr lang="cs-CZ" b="1" dirty="0" smtClean="0">
                <a:solidFill>
                  <a:srgbClr val="FF0000"/>
                </a:solidFill>
              </a:rPr>
              <a:t>Proč voda hasí oheň?</a:t>
            </a:r>
          </a:p>
          <a:p>
            <a:pPr algn="ctr"/>
            <a:r>
              <a:rPr lang="cs-CZ" i="1" dirty="0" smtClean="0">
                <a:solidFill>
                  <a:srgbClr val="002060"/>
                </a:solidFill>
              </a:rPr>
              <a:t>(vypařováním </a:t>
            </a:r>
            <a:r>
              <a:rPr lang="cs-CZ" i="1" dirty="0">
                <a:solidFill>
                  <a:srgbClr val="002060"/>
                </a:solidFill>
              </a:rPr>
              <a:t>vody se odebírá hořící látce teplo – vzniklá vodní pára má velký objem a vytlačuje z prostoru hoření vzduch </a:t>
            </a:r>
            <a:r>
              <a:rPr lang="cs-CZ" i="1" dirty="0" smtClean="0">
                <a:solidFill>
                  <a:srgbClr val="002060"/>
                </a:solidFill>
              </a:rPr>
              <a:t>– kyslík)</a:t>
            </a:r>
            <a:endParaRPr lang="cs-CZ" b="1" i="1" dirty="0">
              <a:solidFill>
                <a:srgbClr val="002060"/>
              </a:solidFill>
            </a:endParaRPr>
          </a:p>
          <a:p>
            <a:pPr algn="ctr"/>
            <a:r>
              <a:rPr lang="cs-CZ" b="1" dirty="0" smtClean="0">
                <a:solidFill>
                  <a:srgbClr val="FFFF00"/>
                </a:solidFill>
              </a:rPr>
              <a:t>Lze svařovat kovy kyslíkem při teplotě –</a:t>
            </a:r>
            <a:r>
              <a:rPr lang="en-US" b="1" dirty="0" smtClean="0">
                <a:solidFill>
                  <a:srgbClr val="FFFF00"/>
                </a:solidFill>
              </a:rPr>
              <a:t>190</a:t>
            </a:r>
            <a:r>
              <a:rPr lang="cs-CZ" b="1" dirty="0" smtClean="0">
                <a:solidFill>
                  <a:srgbClr val="FFFF00"/>
                </a:solidFill>
              </a:rPr>
              <a:t> </a:t>
            </a:r>
            <a:r>
              <a:rPr lang="cs-CZ" b="1" baseline="30000" dirty="0" err="1">
                <a:solidFill>
                  <a:srgbClr val="FFFF00"/>
                </a:solidFill>
              </a:rPr>
              <a:t>o</a:t>
            </a:r>
            <a:r>
              <a:rPr lang="cs-CZ" b="1" dirty="0" err="1">
                <a:solidFill>
                  <a:srgbClr val="FFFF00"/>
                </a:solidFill>
              </a:rPr>
              <a:t>C</a:t>
            </a:r>
            <a:r>
              <a:rPr lang="cs-CZ" b="1" dirty="0" smtClean="0">
                <a:solidFill>
                  <a:srgbClr val="FFFF00"/>
                </a:solidFill>
              </a:rPr>
              <a:t>?</a:t>
            </a:r>
          </a:p>
          <a:p>
            <a:pPr algn="ctr"/>
            <a:r>
              <a:rPr lang="cs-CZ" i="1" dirty="0" smtClean="0">
                <a:solidFill>
                  <a:srgbClr val="002060"/>
                </a:solidFill>
              </a:rPr>
              <a:t>(</a:t>
            </a:r>
            <a:r>
              <a:rPr lang="cs-CZ" i="1" dirty="0">
                <a:solidFill>
                  <a:srgbClr val="002060"/>
                </a:solidFill>
              </a:rPr>
              <a:t>ano – je to autogen </a:t>
            </a:r>
            <a:r>
              <a:rPr lang="cs-CZ" i="1" dirty="0" smtClean="0">
                <a:solidFill>
                  <a:srgbClr val="002060"/>
                </a:solidFill>
              </a:rPr>
              <a:t>)</a:t>
            </a:r>
            <a:endParaRPr lang="cs-CZ" i="1" dirty="0">
              <a:solidFill>
                <a:srgbClr val="002060"/>
              </a:solidFill>
            </a:endParaRPr>
          </a:p>
          <a:p>
            <a:pPr algn="ctr"/>
            <a:r>
              <a:rPr lang="cs-CZ" b="1" dirty="0">
                <a:solidFill>
                  <a:srgbClr val="FF0000"/>
                </a:solidFill>
              </a:rPr>
              <a:t>Jak fungují CO</a:t>
            </a:r>
            <a:r>
              <a:rPr lang="en-US" b="1" baseline="-25000" dirty="0">
                <a:solidFill>
                  <a:srgbClr val="FF0000"/>
                </a:solidFill>
              </a:rPr>
              <a:t>2</a:t>
            </a:r>
            <a:r>
              <a:rPr lang="cs-CZ" b="1" dirty="0">
                <a:solidFill>
                  <a:srgbClr val="FF0000"/>
                </a:solidFill>
              </a:rPr>
              <a:t> hasicí přístroje? </a:t>
            </a:r>
            <a:br>
              <a:rPr lang="cs-CZ" b="1" dirty="0">
                <a:solidFill>
                  <a:srgbClr val="FF0000"/>
                </a:solidFill>
              </a:rPr>
            </a:br>
            <a:r>
              <a:rPr lang="cs-CZ" i="1" dirty="0" smtClean="0">
                <a:solidFill>
                  <a:srgbClr val="002060"/>
                </a:solidFill>
              </a:rPr>
              <a:t>(jde o tzv. sněhový hasicí přístroj </a:t>
            </a:r>
            <a:r>
              <a:rPr lang="cs-CZ" i="1" dirty="0">
                <a:solidFill>
                  <a:srgbClr val="002060"/>
                </a:solidFill>
              </a:rPr>
              <a:t>– </a:t>
            </a:r>
            <a:r>
              <a:rPr lang="cs-CZ" i="1" dirty="0" smtClean="0">
                <a:solidFill>
                  <a:srgbClr val="002060"/>
                </a:solidFill>
              </a:rPr>
              <a:t>hasicí </a:t>
            </a:r>
            <a:r>
              <a:rPr lang="cs-CZ" i="1" dirty="0">
                <a:solidFill>
                  <a:srgbClr val="002060"/>
                </a:solidFill>
              </a:rPr>
              <a:t>účinek je dusivý, tzn. že oxid uhličitý vytěsní kyslík z okolí hořícího předmětu)</a:t>
            </a:r>
            <a:endParaRPr lang="cs-CZ" i="1" dirty="0" smtClean="0">
              <a:solidFill>
                <a:srgbClr val="002060"/>
              </a:solidFill>
            </a:endParaRPr>
          </a:p>
          <a:p>
            <a:pPr algn="ctr"/>
            <a:r>
              <a:rPr lang="cs-CZ" b="1" dirty="0">
                <a:solidFill>
                  <a:srgbClr val="00FF00"/>
                </a:solidFill>
              </a:rPr>
              <a:t>Poručíme větru</a:t>
            </a:r>
            <a:r>
              <a:rPr lang="cs-CZ" b="1" dirty="0" smtClean="0">
                <a:solidFill>
                  <a:srgbClr val="00FF00"/>
                </a:solidFill>
              </a:rPr>
              <a:t>, dešti</a:t>
            </a:r>
            <a:r>
              <a:rPr lang="cs-CZ" b="1" dirty="0">
                <a:solidFill>
                  <a:srgbClr val="00FF00"/>
                </a:solidFill>
              </a:rPr>
              <a:t>? Jak v SSSR a Číně vyvolávají umělý déšť?</a:t>
            </a:r>
            <a:br>
              <a:rPr lang="cs-CZ" b="1" dirty="0">
                <a:solidFill>
                  <a:srgbClr val="00FF00"/>
                </a:solidFill>
              </a:rPr>
            </a:br>
            <a:r>
              <a:rPr lang="cs-CZ" i="1" dirty="0" smtClean="0">
                <a:solidFill>
                  <a:srgbClr val="002060"/>
                </a:solidFill>
              </a:rPr>
              <a:t>(rozpráší </a:t>
            </a:r>
            <a:r>
              <a:rPr lang="cs-CZ" i="1" dirty="0">
                <a:solidFill>
                  <a:srgbClr val="002060"/>
                </a:solidFill>
              </a:rPr>
              <a:t>do oblak krystalky </a:t>
            </a:r>
            <a:r>
              <a:rPr lang="cs-CZ" i="1" dirty="0" err="1">
                <a:solidFill>
                  <a:srgbClr val="002060"/>
                </a:solidFill>
              </a:rPr>
              <a:t>AgI</a:t>
            </a:r>
            <a:r>
              <a:rPr lang="cs-CZ" i="1" dirty="0">
                <a:solidFill>
                  <a:srgbClr val="002060"/>
                </a:solidFill>
              </a:rPr>
              <a:t>  - sníží </a:t>
            </a:r>
            <a:r>
              <a:rPr lang="cs-CZ" i="1" dirty="0" smtClean="0">
                <a:solidFill>
                  <a:srgbClr val="002060"/>
                </a:solidFill>
              </a:rPr>
              <a:t>teplotu,  </a:t>
            </a:r>
            <a:r>
              <a:rPr lang="cs-CZ" i="1" dirty="0">
                <a:solidFill>
                  <a:srgbClr val="002060"/>
                </a:solidFill>
              </a:rPr>
              <a:t>kondenzace vodních </a:t>
            </a:r>
            <a:r>
              <a:rPr lang="cs-CZ" i="1" dirty="0" smtClean="0">
                <a:solidFill>
                  <a:srgbClr val="002060"/>
                </a:solidFill>
              </a:rPr>
              <a:t>par)</a:t>
            </a:r>
            <a:r>
              <a:rPr lang="cs-CZ" b="1" dirty="0">
                <a:solidFill>
                  <a:schemeClr val="bg1"/>
                </a:solidFill>
              </a:rPr>
              <a:t/>
            </a:r>
            <a:br>
              <a:rPr lang="cs-CZ" b="1" dirty="0">
                <a:solidFill>
                  <a:schemeClr val="bg1"/>
                </a:solidFill>
              </a:rPr>
            </a:br>
            <a:endParaRPr lang="cs-CZ" b="1" dirty="0">
              <a:solidFill>
                <a:schemeClr val="bg1"/>
              </a:solidFill>
            </a:endParaRPr>
          </a:p>
        </p:txBody>
      </p:sp>
    </p:spTree>
    <p:extLst>
      <p:ext uri="{BB962C8B-B14F-4D97-AF65-F5344CB8AC3E}">
        <p14:creationId xmlns:p14="http://schemas.microsoft.com/office/powerpoint/2010/main" val="1941940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1. Struktura a vlastnosti plynů</a:t>
            </a: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1.3 Stavová rovnice IP</a:t>
            </a:r>
            <a:endParaRPr lang="cs-CZ" sz="2800" dirty="0">
              <a:solidFill>
                <a:srgbClr val="FF0000"/>
              </a:solidFill>
            </a:endParaRPr>
          </a:p>
        </p:txBody>
      </p:sp>
      <p:sp>
        <p:nvSpPr>
          <p:cNvPr id="8" name="Obdélník 7"/>
          <p:cNvSpPr/>
          <p:nvPr/>
        </p:nvSpPr>
        <p:spPr>
          <a:xfrm>
            <a:off x="7036" y="1455167"/>
            <a:ext cx="9136964" cy="461665"/>
          </a:xfrm>
          <a:prstGeom prst="rect">
            <a:avLst/>
          </a:prstGeom>
        </p:spPr>
        <p:txBody>
          <a:bodyPr wrap="square">
            <a:spAutoFit/>
          </a:bodyPr>
          <a:lstStyle/>
          <a:p>
            <a:r>
              <a:rPr lang="cs-CZ" sz="2400" b="1" dirty="0" smtClean="0">
                <a:solidFill>
                  <a:srgbClr val="00B0F0"/>
                </a:solidFill>
              </a:rPr>
              <a:t>Stavová rovnice IP při změně stavových veličin</a:t>
            </a:r>
            <a:endParaRPr lang="cs-CZ" sz="2000" b="1" dirty="0"/>
          </a:p>
        </p:txBody>
      </p:sp>
      <p:sp>
        <p:nvSpPr>
          <p:cNvPr id="7" name="TextovéPole 6"/>
          <p:cNvSpPr txBox="1"/>
          <p:nvPr/>
        </p:nvSpPr>
        <p:spPr>
          <a:xfrm>
            <a:off x="11593" y="1915587"/>
            <a:ext cx="3189932" cy="646331"/>
          </a:xfrm>
          <a:prstGeom prst="rect">
            <a:avLst/>
          </a:prstGeom>
          <a:noFill/>
        </p:spPr>
        <p:txBody>
          <a:bodyPr wrap="square" rtlCol="0">
            <a:spAutoFit/>
          </a:bodyPr>
          <a:lstStyle/>
          <a:p>
            <a:pPr marL="285750" indent="-285750">
              <a:buFont typeface="Wingdings" panose="05000000000000000000" pitchFamily="2" charset="2"/>
              <a:buChar char="§"/>
            </a:pPr>
            <a:r>
              <a:rPr lang="cs-CZ" dirty="0"/>
              <a:t>p</a:t>
            </a:r>
            <a:r>
              <a:rPr lang="cs-CZ" dirty="0" smtClean="0"/>
              <a:t>očáteční stav: </a:t>
            </a:r>
            <a:r>
              <a:rPr lang="cs-CZ" i="1" dirty="0" smtClean="0">
                <a:latin typeface="Times New Roman CE" panose="02020603050405020304" pitchFamily="18" charset="0"/>
                <a:cs typeface="Times New Roman CE" panose="02020603050405020304" pitchFamily="18" charset="0"/>
              </a:rPr>
              <a:t>p</a:t>
            </a:r>
            <a:r>
              <a:rPr lang="cs-CZ" baseline="-25000" dirty="0" smtClean="0">
                <a:latin typeface="Times New Roman CE" panose="02020603050405020304" pitchFamily="18" charset="0"/>
                <a:cs typeface="Times New Roman CE" panose="02020603050405020304" pitchFamily="18" charset="0"/>
              </a:rPr>
              <a:t>1</a:t>
            </a:r>
            <a:r>
              <a:rPr lang="cs-CZ" i="1" dirty="0" smtClean="0">
                <a:latin typeface="Times New Roman CE" panose="02020603050405020304" pitchFamily="18" charset="0"/>
                <a:cs typeface="Times New Roman CE" panose="02020603050405020304" pitchFamily="18" charset="0"/>
              </a:rPr>
              <a:t>, V</a:t>
            </a:r>
            <a:r>
              <a:rPr lang="cs-CZ" baseline="-25000" dirty="0" smtClean="0">
                <a:latin typeface="Times New Roman CE" panose="02020603050405020304" pitchFamily="18" charset="0"/>
                <a:cs typeface="Times New Roman CE" panose="02020603050405020304" pitchFamily="18" charset="0"/>
              </a:rPr>
              <a:t>1</a:t>
            </a:r>
            <a:r>
              <a:rPr lang="cs-CZ" i="1" dirty="0" smtClean="0">
                <a:latin typeface="Times New Roman CE" panose="02020603050405020304" pitchFamily="18" charset="0"/>
                <a:cs typeface="Times New Roman CE" panose="02020603050405020304" pitchFamily="18" charset="0"/>
              </a:rPr>
              <a:t>, T</a:t>
            </a:r>
            <a:r>
              <a:rPr lang="cs-CZ" baseline="-25000" dirty="0" smtClean="0">
                <a:latin typeface="Times New Roman CE" panose="02020603050405020304" pitchFamily="18" charset="0"/>
                <a:cs typeface="Times New Roman CE" panose="02020603050405020304" pitchFamily="18" charset="0"/>
              </a:rPr>
              <a:t>1</a:t>
            </a:r>
            <a:endParaRPr lang="cs-CZ" dirty="0" smtClean="0">
              <a:latin typeface="Times New Roman CE" panose="02020603050405020304" pitchFamily="18" charset="0"/>
              <a:cs typeface="Times New Roman CE" panose="02020603050405020304" pitchFamily="18" charset="0"/>
            </a:endParaRPr>
          </a:p>
          <a:p>
            <a:pPr marL="285750" indent="-285750">
              <a:buFont typeface="Wingdings" panose="05000000000000000000" pitchFamily="2" charset="2"/>
              <a:buChar char="§"/>
            </a:pPr>
            <a:r>
              <a:rPr lang="cs-CZ" dirty="0" smtClean="0">
                <a:latin typeface="Times New Roman CE" panose="02020603050405020304" pitchFamily="18" charset="0"/>
                <a:cs typeface="Times New Roman CE" panose="02020603050405020304" pitchFamily="18" charset="0"/>
              </a:rPr>
              <a:t>konečný stav: </a:t>
            </a:r>
            <a:r>
              <a:rPr lang="cs-CZ" i="1" dirty="0" smtClean="0">
                <a:latin typeface="Times New Roman CE" panose="02020603050405020304" pitchFamily="18" charset="0"/>
                <a:cs typeface="Times New Roman CE" panose="02020603050405020304" pitchFamily="18" charset="0"/>
              </a:rPr>
              <a:t>p</a:t>
            </a:r>
            <a:r>
              <a:rPr lang="cs-CZ" baseline="-25000" dirty="0" smtClean="0">
                <a:latin typeface="Times New Roman CE" panose="02020603050405020304" pitchFamily="18" charset="0"/>
                <a:cs typeface="Times New Roman CE" panose="02020603050405020304" pitchFamily="18" charset="0"/>
              </a:rPr>
              <a:t>2</a:t>
            </a:r>
            <a:r>
              <a:rPr lang="cs-CZ" i="1" dirty="0" smtClean="0">
                <a:latin typeface="Times New Roman CE" panose="02020603050405020304" pitchFamily="18" charset="0"/>
                <a:cs typeface="Times New Roman CE" panose="02020603050405020304" pitchFamily="18" charset="0"/>
              </a:rPr>
              <a:t>, V</a:t>
            </a:r>
            <a:r>
              <a:rPr lang="cs-CZ" baseline="-25000" dirty="0" smtClean="0">
                <a:latin typeface="Times New Roman CE" panose="02020603050405020304" pitchFamily="18" charset="0"/>
                <a:cs typeface="Times New Roman CE" panose="02020603050405020304" pitchFamily="18" charset="0"/>
              </a:rPr>
              <a:t>2</a:t>
            </a:r>
            <a:r>
              <a:rPr lang="cs-CZ" i="1" dirty="0" smtClean="0">
                <a:latin typeface="Times New Roman CE" panose="02020603050405020304" pitchFamily="18" charset="0"/>
                <a:cs typeface="Times New Roman CE" panose="02020603050405020304" pitchFamily="18" charset="0"/>
              </a:rPr>
              <a:t>, T</a:t>
            </a:r>
            <a:r>
              <a:rPr lang="cs-CZ" baseline="-25000" dirty="0" smtClean="0">
                <a:latin typeface="Times New Roman CE" panose="02020603050405020304" pitchFamily="18" charset="0"/>
                <a:cs typeface="Times New Roman CE" panose="02020603050405020304" pitchFamily="18" charset="0"/>
              </a:rPr>
              <a:t>2</a:t>
            </a:r>
            <a:endParaRPr lang="cs-CZ" dirty="0" smtClean="0">
              <a:latin typeface="Times New Roman CE" panose="02020603050405020304" pitchFamily="18" charset="0"/>
              <a:cs typeface="Times New Roman CE" panose="02020603050405020304" pitchFamily="18" charset="0"/>
            </a:endParaRPr>
          </a:p>
        </p:txBody>
      </p:sp>
      <mc:AlternateContent xmlns:mc="http://schemas.openxmlformats.org/markup-compatibility/2006" xmlns:a14="http://schemas.microsoft.com/office/drawing/2010/main">
        <mc:Choice Requires="a14">
          <p:sp>
            <p:nvSpPr>
              <p:cNvPr id="2" name="TextovéPole 1"/>
              <p:cNvSpPr txBox="1"/>
              <p:nvPr/>
            </p:nvSpPr>
            <p:spPr>
              <a:xfrm>
                <a:off x="3956286" y="2014327"/>
                <a:ext cx="2559930" cy="563872"/>
              </a:xfrm>
              <a:prstGeom prst="rect">
                <a:avLst/>
              </a:prstGeom>
              <a:solidFill>
                <a:srgbClr val="FFFF0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cs-CZ" b="1" i="1" smtClean="0">
                              <a:solidFill>
                                <a:srgbClr val="FF0000"/>
                              </a:solidFill>
                              <a:latin typeface="Cambria Math" panose="02040503050406030204" pitchFamily="18" charset="0"/>
                            </a:rPr>
                          </m:ctrlPr>
                        </m:fPr>
                        <m:num>
                          <m:sSub>
                            <m:sSubPr>
                              <m:ctrlPr>
                                <a:rPr lang="cs-CZ" b="1" i="1" smtClean="0">
                                  <a:solidFill>
                                    <a:srgbClr val="FF0000"/>
                                  </a:solidFill>
                                  <a:latin typeface="Cambria Math" panose="02040503050406030204" pitchFamily="18" charset="0"/>
                                </a:rPr>
                              </m:ctrlPr>
                            </m:sSubPr>
                            <m:e>
                              <m:r>
                                <a:rPr lang="cs-CZ" b="1" i="1" smtClean="0">
                                  <a:solidFill>
                                    <a:srgbClr val="FF0000"/>
                                  </a:solidFill>
                                  <a:latin typeface="Cambria Math" panose="02040503050406030204" pitchFamily="18" charset="0"/>
                                </a:rPr>
                                <m:t>𝒑</m:t>
                              </m:r>
                            </m:e>
                            <m:sub>
                              <m:r>
                                <a:rPr lang="cs-CZ" b="1" i="1" smtClean="0">
                                  <a:solidFill>
                                    <a:srgbClr val="FF0000"/>
                                  </a:solidFill>
                                  <a:latin typeface="Cambria Math" panose="02040503050406030204" pitchFamily="18" charset="0"/>
                                </a:rPr>
                                <m:t>𝟏</m:t>
                              </m:r>
                            </m:sub>
                          </m:sSub>
                          <m:sSub>
                            <m:sSubPr>
                              <m:ctrlPr>
                                <a:rPr lang="cs-CZ" b="1" i="1" smtClean="0">
                                  <a:solidFill>
                                    <a:srgbClr val="FF0000"/>
                                  </a:solidFill>
                                  <a:latin typeface="Cambria Math" panose="02040503050406030204" pitchFamily="18" charset="0"/>
                                </a:rPr>
                              </m:ctrlPr>
                            </m:sSubPr>
                            <m:e>
                              <m:r>
                                <a:rPr lang="cs-CZ" b="1" i="1" smtClean="0">
                                  <a:solidFill>
                                    <a:srgbClr val="FF0000"/>
                                  </a:solidFill>
                                  <a:latin typeface="Cambria Math" panose="02040503050406030204" pitchFamily="18" charset="0"/>
                                </a:rPr>
                                <m:t>𝑽</m:t>
                              </m:r>
                            </m:e>
                            <m:sub>
                              <m:r>
                                <a:rPr lang="cs-CZ" b="1" i="1" smtClean="0">
                                  <a:solidFill>
                                    <a:srgbClr val="FF0000"/>
                                  </a:solidFill>
                                  <a:latin typeface="Cambria Math" panose="02040503050406030204" pitchFamily="18" charset="0"/>
                                </a:rPr>
                                <m:t>𝟏</m:t>
                              </m:r>
                            </m:sub>
                          </m:sSub>
                        </m:num>
                        <m:den>
                          <m:sSub>
                            <m:sSubPr>
                              <m:ctrlPr>
                                <a:rPr lang="cs-CZ" b="1" i="1" smtClean="0">
                                  <a:solidFill>
                                    <a:srgbClr val="FF0000"/>
                                  </a:solidFill>
                                  <a:latin typeface="Cambria Math" panose="02040503050406030204" pitchFamily="18" charset="0"/>
                                </a:rPr>
                              </m:ctrlPr>
                            </m:sSubPr>
                            <m:e>
                              <m:r>
                                <a:rPr lang="cs-CZ" b="1" i="1" smtClean="0">
                                  <a:solidFill>
                                    <a:srgbClr val="FF0000"/>
                                  </a:solidFill>
                                  <a:latin typeface="Cambria Math" panose="02040503050406030204" pitchFamily="18" charset="0"/>
                                </a:rPr>
                                <m:t>𝑻</m:t>
                              </m:r>
                            </m:e>
                            <m:sub>
                              <m:r>
                                <a:rPr lang="cs-CZ" b="1" i="1" smtClean="0">
                                  <a:solidFill>
                                    <a:srgbClr val="FF0000"/>
                                  </a:solidFill>
                                  <a:latin typeface="Cambria Math" panose="02040503050406030204" pitchFamily="18" charset="0"/>
                                </a:rPr>
                                <m:t>𝟏</m:t>
                              </m:r>
                            </m:sub>
                          </m:sSub>
                        </m:den>
                      </m:f>
                      <m:r>
                        <a:rPr lang="cs-CZ" b="1" i="1" smtClean="0">
                          <a:solidFill>
                            <a:srgbClr val="FF0000"/>
                          </a:solidFill>
                          <a:latin typeface="Cambria Math" panose="02040503050406030204" pitchFamily="18" charset="0"/>
                        </a:rPr>
                        <m:t>=</m:t>
                      </m:r>
                      <m:f>
                        <m:fPr>
                          <m:ctrlPr>
                            <a:rPr lang="cs-CZ" b="1" i="1">
                              <a:solidFill>
                                <a:srgbClr val="FF0000"/>
                              </a:solidFill>
                              <a:latin typeface="Cambria Math" panose="02040503050406030204" pitchFamily="18" charset="0"/>
                            </a:rPr>
                          </m:ctrlPr>
                        </m:fPr>
                        <m:num>
                          <m:sSub>
                            <m:sSubPr>
                              <m:ctrlPr>
                                <a:rPr lang="cs-CZ" b="1" i="1">
                                  <a:solidFill>
                                    <a:srgbClr val="FF0000"/>
                                  </a:solidFill>
                                  <a:latin typeface="Cambria Math" panose="02040503050406030204" pitchFamily="18" charset="0"/>
                                </a:rPr>
                              </m:ctrlPr>
                            </m:sSubPr>
                            <m:e>
                              <m:r>
                                <a:rPr lang="cs-CZ" b="1" i="1">
                                  <a:solidFill>
                                    <a:srgbClr val="FF0000"/>
                                  </a:solidFill>
                                  <a:latin typeface="Cambria Math" panose="02040503050406030204" pitchFamily="18" charset="0"/>
                                </a:rPr>
                                <m:t>𝒑</m:t>
                              </m:r>
                            </m:e>
                            <m:sub>
                              <m:r>
                                <a:rPr lang="cs-CZ" b="1" i="1" smtClean="0">
                                  <a:solidFill>
                                    <a:srgbClr val="FF0000"/>
                                  </a:solidFill>
                                  <a:latin typeface="Cambria Math" panose="02040503050406030204" pitchFamily="18" charset="0"/>
                                </a:rPr>
                                <m:t>𝟐</m:t>
                              </m:r>
                            </m:sub>
                          </m:sSub>
                          <m:sSub>
                            <m:sSubPr>
                              <m:ctrlPr>
                                <a:rPr lang="cs-CZ" b="1" i="1">
                                  <a:solidFill>
                                    <a:srgbClr val="FF0000"/>
                                  </a:solidFill>
                                  <a:latin typeface="Cambria Math" panose="02040503050406030204" pitchFamily="18" charset="0"/>
                                </a:rPr>
                              </m:ctrlPr>
                            </m:sSubPr>
                            <m:e>
                              <m:r>
                                <a:rPr lang="cs-CZ" b="1" i="1">
                                  <a:solidFill>
                                    <a:srgbClr val="FF0000"/>
                                  </a:solidFill>
                                  <a:latin typeface="Cambria Math" panose="02040503050406030204" pitchFamily="18" charset="0"/>
                                </a:rPr>
                                <m:t>𝑽</m:t>
                              </m:r>
                            </m:e>
                            <m:sub>
                              <m:r>
                                <a:rPr lang="cs-CZ" b="1" i="1" smtClean="0">
                                  <a:solidFill>
                                    <a:srgbClr val="FF0000"/>
                                  </a:solidFill>
                                  <a:latin typeface="Cambria Math" panose="02040503050406030204" pitchFamily="18" charset="0"/>
                                </a:rPr>
                                <m:t>𝟐</m:t>
                              </m:r>
                            </m:sub>
                          </m:sSub>
                        </m:num>
                        <m:den>
                          <m:sSub>
                            <m:sSubPr>
                              <m:ctrlPr>
                                <a:rPr lang="cs-CZ" b="1" i="1">
                                  <a:solidFill>
                                    <a:srgbClr val="FF0000"/>
                                  </a:solidFill>
                                  <a:latin typeface="Cambria Math" panose="02040503050406030204" pitchFamily="18" charset="0"/>
                                </a:rPr>
                              </m:ctrlPr>
                            </m:sSubPr>
                            <m:e>
                              <m:r>
                                <a:rPr lang="cs-CZ" b="1" i="1">
                                  <a:solidFill>
                                    <a:srgbClr val="FF0000"/>
                                  </a:solidFill>
                                  <a:latin typeface="Cambria Math" panose="02040503050406030204" pitchFamily="18" charset="0"/>
                                </a:rPr>
                                <m:t>𝑻</m:t>
                              </m:r>
                            </m:e>
                            <m:sub>
                              <m:r>
                                <a:rPr lang="cs-CZ" b="1" i="1" smtClean="0">
                                  <a:solidFill>
                                    <a:srgbClr val="FF0000"/>
                                  </a:solidFill>
                                  <a:latin typeface="Cambria Math" panose="02040503050406030204" pitchFamily="18" charset="0"/>
                                </a:rPr>
                                <m:t>𝟐</m:t>
                              </m:r>
                            </m:sub>
                          </m:sSub>
                        </m:den>
                      </m:f>
                    </m:oMath>
                  </m:oMathPara>
                </a14:m>
                <a:endParaRPr lang="cs-CZ" b="1" dirty="0">
                  <a:solidFill>
                    <a:srgbClr val="FF0000"/>
                  </a:solidFill>
                </a:endParaRPr>
              </a:p>
            </p:txBody>
          </p:sp>
        </mc:Choice>
        <mc:Fallback xmlns="">
          <p:sp>
            <p:nvSpPr>
              <p:cNvPr id="2" name="TextovéPole 1"/>
              <p:cNvSpPr txBox="1">
                <a:spLocks noRot="1" noChangeAspect="1" noMove="1" noResize="1" noEditPoints="1" noAdjustHandles="1" noChangeArrowheads="1" noChangeShapeType="1" noTextEdit="1"/>
              </p:cNvSpPr>
              <p:nvPr/>
            </p:nvSpPr>
            <p:spPr>
              <a:xfrm>
                <a:off x="3956286" y="2014327"/>
                <a:ext cx="2559930" cy="563872"/>
              </a:xfrm>
              <a:prstGeom prst="rect">
                <a:avLst/>
              </a:prstGeom>
              <a:blipFill>
                <a:blip r:embed="rId2"/>
                <a:stretch>
                  <a:fillRect/>
                </a:stretch>
              </a:blipFill>
            </p:spPr>
            <p:txBody>
              <a:bodyPr/>
              <a:lstStyle/>
              <a:p>
                <a:r>
                  <a:rPr lang="cs-CZ">
                    <a:noFill/>
                  </a:rPr>
                  <a:t> </a:t>
                </a:r>
              </a:p>
            </p:txBody>
          </p:sp>
        </mc:Fallback>
      </mc:AlternateContent>
    </p:spTree>
    <p:extLst>
      <p:ext uri="{BB962C8B-B14F-4D97-AF65-F5344CB8AC3E}">
        <p14:creationId xmlns:p14="http://schemas.microsoft.com/office/powerpoint/2010/main" val="2771117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7406D02E-E920-446E-858E-21B367AC7DC4}"/>
              </a:ext>
            </a:extLst>
          </p:cNvPr>
          <p:cNvSpPr txBox="1">
            <a:spLocks/>
          </p:cNvSpPr>
          <p:nvPr/>
        </p:nvSpPr>
        <p:spPr>
          <a:xfrm>
            <a:off x="0" y="0"/>
            <a:ext cx="9144000" cy="792087"/>
          </a:xfrm>
          <a:prstGeom prst="rect">
            <a:avLst/>
          </a:prstGeom>
          <a:solidFill>
            <a:srgbClr val="92D050"/>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4000" dirty="0"/>
              <a:t>1. Struktura a vlastnosti plynů</a:t>
            </a:r>
          </a:p>
        </p:txBody>
      </p:sp>
      <p:sp>
        <p:nvSpPr>
          <p:cNvPr id="16" name="Obdélník 15"/>
          <p:cNvSpPr/>
          <p:nvPr/>
        </p:nvSpPr>
        <p:spPr>
          <a:xfrm>
            <a:off x="0" y="949123"/>
            <a:ext cx="9156612" cy="523220"/>
          </a:xfrm>
          <a:prstGeom prst="rect">
            <a:avLst/>
          </a:prstGeom>
        </p:spPr>
        <p:txBody>
          <a:bodyPr wrap="square">
            <a:spAutoFit/>
          </a:bodyPr>
          <a:lstStyle/>
          <a:p>
            <a:pPr algn="ctr"/>
            <a:r>
              <a:rPr lang="cs-CZ" sz="2800" b="1" dirty="0" smtClean="0">
                <a:solidFill>
                  <a:srgbClr val="FF0000"/>
                </a:solidFill>
              </a:rPr>
              <a:t>1.4 Děje s IP</a:t>
            </a:r>
            <a:endParaRPr lang="cs-CZ" sz="2800" dirty="0">
              <a:solidFill>
                <a:srgbClr val="FF0000"/>
              </a:solidFill>
            </a:endParaRPr>
          </a:p>
        </p:txBody>
      </p:sp>
      <p:sp>
        <p:nvSpPr>
          <p:cNvPr id="8" name="Obdélník 7"/>
          <p:cNvSpPr/>
          <p:nvPr/>
        </p:nvSpPr>
        <p:spPr>
          <a:xfrm>
            <a:off x="7036" y="1455167"/>
            <a:ext cx="9136964" cy="461665"/>
          </a:xfrm>
          <a:prstGeom prst="rect">
            <a:avLst/>
          </a:prstGeom>
        </p:spPr>
        <p:txBody>
          <a:bodyPr wrap="square">
            <a:spAutoFit/>
          </a:bodyPr>
          <a:lstStyle/>
          <a:p>
            <a:r>
              <a:rPr lang="cs-CZ" sz="2400" b="1" dirty="0" smtClean="0">
                <a:solidFill>
                  <a:srgbClr val="00B0F0"/>
                </a:solidFill>
              </a:rPr>
              <a:t>Izotermický děj – </a:t>
            </a:r>
            <a:r>
              <a:rPr lang="cs-CZ" sz="2400" b="1" dirty="0" err="1" smtClean="0">
                <a:solidFill>
                  <a:srgbClr val="00B0F0"/>
                </a:solidFill>
              </a:rPr>
              <a:t>Boylův-Mariottův</a:t>
            </a:r>
            <a:r>
              <a:rPr lang="cs-CZ" sz="2400" b="1" dirty="0" smtClean="0">
                <a:solidFill>
                  <a:srgbClr val="00B0F0"/>
                </a:solidFill>
              </a:rPr>
              <a:t> zákon</a:t>
            </a:r>
            <a:endParaRPr lang="cs-CZ" sz="2000" b="1" dirty="0"/>
          </a:p>
        </p:txBody>
      </p:sp>
      <p:sp>
        <p:nvSpPr>
          <p:cNvPr id="7" name="TextovéPole 6"/>
          <p:cNvSpPr txBox="1"/>
          <p:nvPr/>
        </p:nvSpPr>
        <p:spPr>
          <a:xfrm>
            <a:off x="11592" y="1915587"/>
            <a:ext cx="3932082" cy="923330"/>
          </a:xfrm>
          <a:prstGeom prst="rect">
            <a:avLst/>
          </a:prstGeom>
          <a:noFill/>
        </p:spPr>
        <p:txBody>
          <a:bodyPr wrap="square" rtlCol="0">
            <a:spAutoFit/>
          </a:bodyPr>
          <a:lstStyle/>
          <a:p>
            <a:pPr marL="285750" indent="-285750">
              <a:buFont typeface="Wingdings" panose="05000000000000000000" pitchFamily="2" charset="2"/>
              <a:buChar char="§"/>
            </a:pPr>
            <a:r>
              <a:rPr lang="cs-CZ" i="1" dirty="0" smtClean="0">
                <a:latin typeface="Times New Roman CE" panose="02020603050405020304" pitchFamily="18" charset="0"/>
                <a:cs typeface="Times New Roman CE" panose="02020603050405020304" pitchFamily="18" charset="0"/>
              </a:rPr>
              <a:t>T</a:t>
            </a:r>
            <a:r>
              <a:rPr lang="cs-CZ" dirty="0" smtClean="0"/>
              <a:t> = </a:t>
            </a:r>
            <a:r>
              <a:rPr lang="cs-CZ" dirty="0" err="1" smtClean="0"/>
              <a:t>konst</a:t>
            </a:r>
            <a:r>
              <a:rPr lang="cs-CZ" dirty="0" smtClean="0"/>
              <a:t>.</a:t>
            </a:r>
          </a:p>
          <a:p>
            <a:pPr marL="285750" indent="-285750">
              <a:buFont typeface="Wingdings" panose="05000000000000000000" pitchFamily="2" charset="2"/>
              <a:buChar char="§"/>
            </a:pPr>
            <a:r>
              <a:rPr lang="cs-CZ" dirty="0" err="1" smtClean="0">
                <a:cs typeface="Times New Roman CE" panose="02020603050405020304" pitchFamily="18" charset="0"/>
              </a:rPr>
              <a:t>pV</a:t>
            </a:r>
            <a:r>
              <a:rPr lang="cs-CZ" dirty="0" smtClean="0">
                <a:cs typeface="Times New Roman CE" panose="02020603050405020304" pitchFamily="18" charset="0"/>
              </a:rPr>
              <a:t> diagram: </a:t>
            </a:r>
            <a:r>
              <a:rPr lang="cs-CZ" b="1" dirty="0" smtClean="0">
                <a:solidFill>
                  <a:srgbClr val="FF0000"/>
                </a:solidFill>
                <a:cs typeface="Times New Roman CE" panose="02020603050405020304" pitchFamily="18" charset="0"/>
              </a:rPr>
              <a:t>izoterma</a:t>
            </a:r>
            <a:r>
              <a:rPr lang="cs-CZ" dirty="0" smtClean="0">
                <a:cs typeface="Times New Roman CE" panose="02020603050405020304" pitchFamily="18" charset="0"/>
              </a:rPr>
              <a:t> (hyperbola)</a:t>
            </a:r>
          </a:p>
          <a:p>
            <a:pPr marL="285750" indent="-285750">
              <a:buFont typeface="Wingdings" panose="05000000000000000000" pitchFamily="2" charset="2"/>
              <a:buChar char="§"/>
            </a:pPr>
            <a:r>
              <a:rPr lang="cs-CZ" dirty="0">
                <a:cs typeface="Times New Roman CE" panose="02020603050405020304" pitchFamily="18" charset="0"/>
              </a:rPr>
              <a:t>č</a:t>
            </a:r>
            <a:r>
              <a:rPr lang="cs-CZ" dirty="0" smtClean="0">
                <a:cs typeface="Times New Roman CE" panose="02020603050405020304" pitchFamily="18" charset="0"/>
              </a:rPr>
              <a:t>ást pracovního cyklu motorů</a:t>
            </a:r>
          </a:p>
        </p:txBody>
      </p:sp>
      <mc:AlternateContent xmlns:mc="http://schemas.openxmlformats.org/markup-compatibility/2006" xmlns:a14="http://schemas.microsoft.com/office/drawing/2010/main">
        <mc:Choice Requires="a14">
          <p:sp>
            <p:nvSpPr>
              <p:cNvPr id="2" name="TextovéPole 1"/>
              <p:cNvSpPr txBox="1"/>
              <p:nvPr/>
            </p:nvSpPr>
            <p:spPr>
              <a:xfrm>
                <a:off x="3956286" y="2014326"/>
                <a:ext cx="2559930" cy="386054"/>
              </a:xfrm>
              <a:prstGeom prst="rect">
                <a:avLst/>
              </a:prstGeom>
              <a:solidFill>
                <a:srgbClr val="FFFF00"/>
              </a:solidFill>
            </p:spPr>
            <p:txBody>
              <a:bodyPr wrap="square" lIns="0" tIns="36000" rIns="0" bIns="72000" rtlCol="0">
                <a:spAutoFit/>
              </a:bodyPr>
              <a:lstStyle/>
              <a:p>
                <a:pPr/>
                <a14:m>
                  <m:oMathPara xmlns:m="http://schemas.openxmlformats.org/officeDocument/2006/math">
                    <m:oMathParaPr>
                      <m:jc m:val="centerGroup"/>
                    </m:oMathParaPr>
                    <m:oMath xmlns:m="http://schemas.openxmlformats.org/officeDocument/2006/math">
                      <m:sSub>
                        <m:sSubPr>
                          <m:ctrlPr>
                            <a:rPr lang="cs-CZ" b="1" i="1" smtClean="0">
                              <a:solidFill>
                                <a:srgbClr val="FF0000"/>
                              </a:solidFill>
                              <a:latin typeface="Cambria Math" panose="02040503050406030204" pitchFamily="18" charset="0"/>
                            </a:rPr>
                          </m:ctrlPr>
                        </m:sSubPr>
                        <m:e>
                          <m:r>
                            <a:rPr lang="cs-CZ" b="1" i="1" smtClean="0">
                              <a:solidFill>
                                <a:srgbClr val="FF0000"/>
                              </a:solidFill>
                              <a:latin typeface="Cambria Math" panose="02040503050406030204" pitchFamily="18" charset="0"/>
                            </a:rPr>
                            <m:t>𝒑</m:t>
                          </m:r>
                        </m:e>
                        <m:sub>
                          <m:r>
                            <a:rPr lang="cs-CZ" b="1" i="1" smtClean="0">
                              <a:solidFill>
                                <a:srgbClr val="FF0000"/>
                              </a:solidFill>
                              <a:latin typeface="Cambria Math" panose="02040503050406030204" pitchFamily="18" charset="0"/>
                            </a:rPr>
                            <m:t>𝟏</m:t>
                          </m:r>
                        </m:sub>
                      </m:sSub>
                      <m:sSub>
                        <m:sSubPr>
                          <m:ctrlPr>
                            <a:rPr lang="cs-CZ" b="1" i="1" smtClean="0">
                              <a:solidFill>
                                <a:srgbClr val="FF0000"/>
                              </a:solidFill>
                              <a:latin typeface="Cambria Math" panose="02040503050406030204" pitchFamily="18" charset="0"/>
                            </a:rPr>
                          </m:ctrlPr>
                        </m:sSubPr>
                        <m:e>
                          <m:r>
                            <a:rPr lang="cs-CZ" b="1" i="1" smtClean="0">
                              <a:solidFill>
                                <a:srgbClr val="FF0000"/>
                              </a:solidFill>
                              <a:latin typeface="Cambria Math" panose="02040503050406030204" pitchFamily="18" charset="0"/>
                            </a:rPr>
                            <m:t>𝑽</m:t>
                          </m:r>
                        </m:e>
                        <m:sub>
                          <m:r>
                            <a:rPr lang="cs-CZ" b="1" i="1" smtClean="0">
                              <a:solidFill>
                                <a:srgbClr val="FF0000"/>
                              </a:solidFill>
                              <a:latin typeface="Cambria Math" panose="02040503050406030204" pitchFamily="18" charset="0"/>
                            </a:rPr>
                            <m:t>𝟏</m:t>
                          </m:r>
                        </m:sub>
                      </m:sSub>
                      <m:r>
                        <a:rPr lang="cs-CZ" b="1" i="1" smtClean="0">
                          <a:solidFill>
                            <a:srgbClr val="FF0000"/>
                          </a:solidFill>
                          <a:latin typeface="Cambria Math" panose="02040503050406030204" pitchFamily="18" charset="0"/>
                        </a:rPr>
                        <m:t>=</m:t>
                      </m:r>
                      <m:sSub>
                        <m:sSubPr>
                          <m:ctrlPr>
                            <a:rPr lang="cs-CZ" b="1" i="1" smtClean="0">
                              <a:solidFill>
                                <a:srgbClr val="FF0000"/>
                              </a:solidFill>
                              <a:latin typeface="Cambria Math" panose="02040503050406030204" pitchFamily="18" charset="0"/>
                            </a:rPr>
                          </m:ctrlPr>
                        </m:sSubPr>
                        <m:e>
                          <m:r>
                            <a:rPr lang="cs-CZ" b="1" i="1" smtClean="0">
                              <a:solidFill>
                                <a:srgbClr val="FF0000"/>
                              </a:solidFill>
                              <a:latin typeface="Cambria Math" panose="02040503050406030204" pitchFamily="18" charset="0"/>
                            </a:rPr>
                            <m:t>𝒑</m:t>
                          </m:r>
                        </m:e>
                        <m:sub>
                          <m:r>
                            <a:rPr lang="cs-CZ" b="1" i="1" smtClean="0">
                              <a:solidFill>
                                <a:srgbClr val="FF0000"/>
                              </a:solidFill>
                              <a:latin typeface="Cambria Math" panose="02040503050406030204" pitchFamily="18" charset="0"/>
                            </a:rPr>
                            <m:t>𝟐</m:t>
                          </m:r>
                        </m:sub>
                      </m:sSub>
                      <m:sSub>
                        <m:sSubPr>
                          <m:ctrlPr>
                            <a:rPr lang="cs-CZ" b="1" i="1" smtClean="0">
                              <a:solidFill>
                                <a:srgbClr val="FF0000"/>
                              </a:solidFill>
                              <a:latin typeface="Cambria Math" panose="02040503050406030204" pitchFamily="18" charset="0"/>
                            </a:rPr>
                          </m:ctrlPr>
                        </m:sSubPr>
                        <m:e>
                          <m:r>
                            <a:rPr lang="cs-CZ" b="1" i="1" smtClean="0">
                              <a:solidFill>
                                <a:srgbClr val="FF0000"/>
                              </a:solidFill>
                              <a:latin typeface="Cambria Math" panose="02040503050406030204" pitchFamily="18" charset="0"/>
                            </a:rPr>
                            <m:t>𝑽</m:t>
                          </m:r>
                        </m:e>
                        <m:sub>
                          <m:r>
                            <a:rPr lang="cs-CZ" b="1" i="1" smtClean="0">
                              <a:solidFill>
                                <a:srgbClr val="FF0000"/>
                              </a:solidFill>
                              <a:latin typeface="Cambria Math" panose="02040503050406030204" pitchFamily="18" charset="0"/>
                            </a:rPr>
                            <m:t>𝟐</m:t>
                          </m:r>
                        </m:sub>
                      </m:sSub>
                    </m:oMath>
                  </m:oMathPara>
                </a14:m>
                <a:endParaRPr lang="cs-CZ" b="1" dirty="0">
                  <a:solidFill>
                    <a:srgbClr val="FF0000"/>
                  </a:solidFill>
                </a:endParaRPr>
              </a:p>
            </p:txBody>
          </p:sp>
        </mc:Choice>
        <mc:Fallback xmlns="">
          <p:sp>
            <p:nvSpPr>
              <p:cNvPr id="2" name="TextovéPole 1"/>
              <p:cNvSpPr txBox="1">
                <a:spLocks noRot="1" noChangeAspect="1" noMove="1" noResize="1" noEditPoints="1" noAdjustHandles="1" noChangeArrowheads="1" noChangeShapeType="1" noTextEdit="1"/>
              </p:cNvSpPr>
              <p:nvPr/>
            </p:nvSpPr>
            <p:spPr>
              <a:xfrm>
                <a:off x="3956286" y="2014326"/>
                <a:ext cx="2559930" cy="386054"/>
              </a:xfrm>
              <a:prstGeom prst="rect">
                <a:avLst/>
              </a:prstGeom>
              <a:blipFill>
                <a:blip r:embed="rId2"/>
                <a:stretch>
                  <a:fillRect/>
                </a:stretch>
              </a:blipFill>
            </p:spPr>
            <p:txBody>
              <a:bodyPr/>
              <a:lstStyle/>
              <a:p>
                <a:r>
                  <a:rPr lang="cs-CZ">
                    <a:noFill/>
                  </a:rPr>
                  <a:t> </a:t>
                </a:r>
              </a:p>
            </p:txBody>
          </p:sp>
        </mc:Fallback>
      </mc:AlternateContent>
      <p:pic>
        <p:nvPicPr>
          <p:cNvPr id="1026" name="Picture 2" descr="Boyle's law: Statement, explanation, Numerical proble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2852936"/>
            <a:ext cx="3321719" cy="3167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341561"/>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1849</TotalTime>
  <Words>4036</Words>
  <Application>Microsoft Office PowerPoint</Application>
  <PresentationFormat>Předvádění na obrazovce (4:3)</PresentationFormat>
  <Paragraphs>685</Paragraphs>
  <Slides>70</Slides>
  <Notes>4</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70</vt:i4>
      </vt:variant>
    </vt:vector>
  </HeadingPairs>
  <TitlesOfParts>
    <vt:vector size="77" baseType="lpstr">
      <vt:lpstr>Arial</vt:lpstr>
      <vt:lpstr>Calibri</vt:lpstr>
      <vt:lpstr>Cambria Math</vt:lpstr>
      <vt:lpstr>Symbol</vt:lpstr>
      <vt:lpstr>Times New Roman CE</vt:lpstr>
      <vt:lpstr>Wingdings</vt:lpstr>
      <vt:lpstr>Motiv systému Office</vt:lpstr>
      <vt:lpstr>VLASTNOSTI PLYNŮ, PEVNÝCH LÁTEK A KAPALIN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Jak vznikají laviny?  Proč při obrovském množství sněhu nevznikají na jaře velké povodně?</vt:lpstr>
      <vt:lpstr>Prezentace aplikace PowerPoint</vt:lpstr>
      <vt:lpstr>Prezentace aplikace PowerPoint</vt:lpstr>
      <vt:lpstr>Prezentace aplikace PowerPoint</vt:lpstr>
      <vt:lpstr>Proč uschne mokré prádlo i na mrazu?  Kde se bere mlha na diskotékách?  Proč na některých planetách nebo na Měsíci neexistuje voda  v kapalném stavu i když tam je třeba led?  Co je tzv. suchý led a jaké má využití?  Jak funguje potisk textilií a plachtovin? http://obchod.geodis.cz/mutoh/sublimacni-tiskarny  Jak se čistí některé chemické látky?</vt:lpstr>
      <vt:lpstr>Prezentace aplikace PowerPoint</vt:lpstr>
      <vt:lpstr>Jak se dá chodit bosýma nohama po žhavém uhlí?  Dá se strčit ruka do vařícího olova bez újmy na zdraví?  Proč voda stříknutá na rozpálenou pánev nebo plotnu poskakuje ve tvaru kuliček?   Co je Leidenfrostův jev?  Můžu vypít vařící se vodu bez následků?  Jak funguje „papiňák“?  Proč mají horolezci problém s ohřevem jídla?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Elektrický náboj a jeho vlastnosti</dc:title>
  <dc:creator>imhotep</dc:creator>
  <cp:lastModifiedBy>uzivatel</cp:lastModifiedBy>
  <cp:revision>181</cp:revision>
  <dcterms:created xsi:type="dcterms:W3CDTF">2014-08-31T07:20:26Z</dcterms:created>
  <dcterms:modified xsi:type="dcterms:W3CDTF">2023-01-10T08:19:20Z</dcterms:modified>
</cp:coreProperties>
</file>