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5" r:id="rId18"/>
    <p:sldId id="304" r:id="rId19"/>
    <p:sldId id="306" r:id="rId20"/>
    <p:sldId id="307" r:id="rId21"/>
    <p:sldId id="308" r:id="rId22"/>
    <p:sldId id="277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38" r:id="rId43"/>
    <p:sldId id="341" r:id="rId44"/>
    <p:sldId id="339" r:id="rId45"/>
    <p:sldId id="340" r:id="rId46"/>
    <p:sldId id="331" r:id="rId47"/>
    <p:sldId id="332" r:id="rId48"/>
    <p:sldId id="333" r:id="rId49"/>
    <p:sldId id="334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  <p:sldId id="363" r:id="rId72"/>
    <p:sldId id="364" r:id="rId73"/>
    <p:sldId id="328" r:id="rId74"/>
    <p:sldId id="329" r:id="rId75"/>
    <p:sldId id="330" r:id="rId76"/>
    <p:sldId id="335" r:id="rId77"/>
    <p:sldId id="336" r:id="rId78"/>
    <p:sldId id="337" r:id="rId7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97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725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62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63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6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88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6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7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05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28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FDFF-0F92-42C9-A2D1-5C1E98F5A3F7}" type="datetimeFigureOut">
              <a:rPr lang="cs-CZ" smtClean="0"/>
              <a:t>22.05.2023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8978A-36B1-4EDB-9665-C7EC6102C9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88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walter-fendt.de/html5/phcz/beats_cz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j-zczJXSxn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Jzxzhv_rgU" TargetMode="External"/><Relationship Id="rId2" Type="http://schemas.openxmlformats.org/officeDocument/2006/relationships/hyperlink" Target="https://www.youtube.com/watch?v=7cDAYFTXq3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J6zWv2CqEY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7.jpeg"/><Relationship Id="rId4" Type="http://schemas.openxmlformats.org/officeDocument/2006/relationships/hyperlink" Target="https://www.youtube.com/watch?v=_D0CSUa0sb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8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atfyz.eu/sclpx/dokumenty/sclpx-10-2R.pdf" TargetMode="External"/><Relationship Id="rId5" Type="http://schemas.openxmlformats.org/officeDocument/2006/relationships/image" Target="../media/image157.png"/><Relationship Id="rId4" Type="http://schemas.openxmlformats.org/officeDocument/2006/relationships/hyperlink" Target="https://www.youtube.com/watch?v=Lf7sePWMyLk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png"/><Relationship Id="rId7" Type="http://schemas.openxmlformats.org/officeDocument/2006/relationships/image" Target="../media/image16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5.png"/><Relationship Id="rId4" Type="http://schemas.openxmlformats.org/officeDocument/2006/relationships/image" Target="../media/image15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esen.cz/clanek17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source.org/wiki/Bhagavadg%C3%ADta/Ard%C5%BEunovy_pochybnosti#cite_note-16" TargetMode="External"/><Relationship Id="rId3" Type="http://schemas.openxmlformats.org/officeDocument/2006/relationships/image" Target="../media/image175.jpeg"/><Relationship Id="rId7" Type="http://schemas.openxmlformats.org/officeDocument/2006/relationships/hyperlink" Target="https://cs.wikisource.org/wiki/Bhagavadg%C3%ADta/Ard%C5%BEunovy_pochybnosti#cite_note-15" TargetMode="External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source.org/wiki/Bhagavadg%C3%ADta/Ard%C5%BEunovy_pochybnosti#cite_note-14" TargetMode="External"/><Relationship Id="rId5" Type="http://schemas.openxmlformats.org/officeDocument/2006/relationships/hyperlink" Target="https://cs.wikisource.org/wiki/Bhagavadg%C3%ADta/Ard%C5%BEunovy_pochybnosti#cite_note-13" TargetMode="External"/><Relationship Id="rId4" Type="http://schemas.openxmlformats.org/officeDocument/2006/relationships/hyperlink" Target="https://cs.wikisource.org/wiki/Bhagavadg%C3%ADta/Ard%C5%BEunovy_pochybnosti#cite_note-12" TargetMode="External"/><Relationship Id="rId9" Type="http://schemas.openxmlformats.org/officeDocument/2006/relationships/hyperlink" Target="https://cs.wikisource.org/wiki/Bhagavadg%C3%ADta/Ard%C5%BEunovy_pochybnosti#cite_note-17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7" Type="http://schemas.openxmlformats.org/officeDocument/2006/relationships/image" Target="../media/image218.jpe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0.png"/><Relationship Id="rId5" Type="http://schemas.openxmlformats.org/officeDocument/2006/relationships/image" Target="../media/image217.png"/><Relationship Id="rId4" Type="http://schemas.openxmlformats.org/officeDocument/2006/relationships/image" Target="../media/image15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7" Type="http://schemas.openxmlformats.org/officeDocument/2006/relationships/image" Target="../media/image222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jpeg"/><Relationship Id="rId4" Type="http://schemas.openxmlformats.org/officeDocument/2006/relationships/image" Target="../media/image15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gr.cz/fotky/lidovky/14/103/lnDocs/APE56b6a3_shutterstock_76086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3430323-BDAF-4EF7-92F2-7C1164D8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0808"/>
            <a:ext cx="9144000" cy="11430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MECHANICKÉ KMITÁNÍ A VLNĚNÍ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436096" y="6516052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© 2022+ RNDr. Čeněk </a:t>
            </a:r>
            <a:r>
              <a:rPr lang="cs-CZ" dirty="0" err="1">
                <a:solidFill>
                  <a:srgbClr val="FFFF00"/>
                </a:solidFill>
              </a:rPr>
              <a:t>Kodejška</a:t>
            </a:r>
            <a:r>
              <a:rPr lang="cs-CZ" dirty="0">
                <a:solidFill>
                  <a:srgbClr val="FFFF00"/>
                </a:solidFill>
              </a:rPr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408630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1.3 Složené kmitání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922A54B-E64B-4007-BF7D-2F37E06E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68" y="2707178"/>
            <a:ext cx="6740624" cy="40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4893231-8DD8-49CF-ADD0-DCB9C169A479}"/>
              </a:ext>
            </a:extLst>
          </p:cNvPr>
          <p:cNvGrpSpPr/>
          <p:nvPr/>
        </p:nvGrpSpPr>
        <p:grpSpPr>
          <a:xfrm>
            <a:off x="72008" y="1484784"/>
            <a:ext cx="8028384" cy="1176228"/>
            <a:chOff x="0" y="2915652"/>
            <a:chExt cx="8028384" cy="1176228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F742572-543E-4DF5-AFD9-2EE9CF81CEDB}"/>
                </a:ext>
              </a:extLst>
            </p:cNvPr>
            <p:cNvSpPr txBox="1"/>
            <p:nvPr/>
          </p:nvSpPr>
          <p:spPr>
            <a:xfrm>
              <a:off x="0" y="2915652"/>
              <a:ext cx="80283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>
                  <a:solidFill>
                    <a:srgbClr val="FF0000"/>
                  </a:solidFill>
                </a:rPr>
                <a:t>Izochronní kmity </a:t>
              </a:r>
              <a:r>
                <a:rPr lang="cs-CZ" dirty="0"/>
                <a:t>– pro dvě harmonické veličiny o stejné frekvenci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dirty="0">
                  <a:cs typeface="Times New Roman CE" panose="02020603050405020304" pitchFamily="18" charset="0"/>
                </a:rPr>
                <a:t>velikost výsledné výchylky je dána </a:t>
              </a:r>
              <a:r>
                <a:rPr lang="cs-CZ" b="1" dirty="0">
                  <a:solidFill>
                    <a:srgbClr val="00B0F0"/>
                  </a:solidFill>
                  <a:cs typeface="Times New Roman CE" panose="02020603050405020304" pitchFamily="18" charset="0"/>
                </a:rPr>
                <a:t>rozdílem</a:t>
              </a:r>
              <a:r>
                <a:rPr lang="cs-CZ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 okamžitých výchylek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47F811CC-0E30-4C0C-BFC3-6882EF91012F}"/>
                    </a:ext>
                  </a:extLst>
                </p:cNvPr>
                <p:cNvSpPr txBox="1"/>
                <p:nvPr/>
              </p:nvSpPr>
              <p:spPr>
                <a:xfrm>
                  <a:off x="0" y="3722548"/>
                  <a:ext cx="205172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𝒓𝒂𝒅</m:t>
                        </m:r>
                        <m:r>
                          <a:rPr lang="cs-CZ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⇒</m:t>
                        </m:r>
                        <m:r>
                          <a:rPr lang="cs-CZ" sz="1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15" name="TextovéPole 14">
                  <a:extLst>
                    <a:ext uri="{FF2B5EF4-FFF2-40B4-BE49-F238E27FC236}">
                      <a16:creationId xmlns:a16="http://schemas.microsoft.com/office/drawing/2014/main" id="{47F811CC-0E30-4C0C-BFC3-6882EF9101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722548"/>
                  <a:ext cx="205172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D9FA166D-46E7-4D4A-B10A-A74782CBDE2A}"/>
                    </a:ext>
                  </a:extLst>
                </p:cNvPr>
                <p:cNvSpPr txBox="1"/>
                <p:nvPr/>
              </p:nvSpPr>
              <p:spPr>
                <a:xfrm>
                  <a:off x="1907704" y="3768715"/>
                  <a:ext cx="12646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cs-CZ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cs-CZ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cs-CZ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D9FA166D-46E7-4D4A-B10A-A74782CBDE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3768715"/>
                  <a:ext cx="126464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348" r="-2415" b="-2666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98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1.3 Složené kmitání</a:t>
            </a:r>
            <a:endParaRPr lang="cs-CZ" sz="2400" dirty="0">
              <a:solidFill>
                <a:srgbClr val="FF0000"/>
              </a:solidFill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4893231-8DD8-49CF-ADD0-DCB9C169A479}"/>
              </a:ext>
            </a:extLst>
          </p:cNvPr>
          <p:cNvGrpSpPr/>
          <p:nvPr/>
        </p:nvGrpSpPr>
        <p:grpSpPr>
          <a:xfrm>
            <a:off x="72008" y="1820724"/>
            <a:ext cx="8892480" cy="1536268"/>
            <a:chOff x="0" y="2915652"/>
            <a:chExt cx="8028384" cy="1536268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F742572-543E-4DF5-AFD9-2EE9CF81CEDB}"/>
                </a:ext>
              </a:extLst>
            </p:cNvPr>
            <p:cNvSpPr txBox="1"/>
            <p:nvPr/>
          </p:nvSpPr>
          <p:spPr>
            <a:xfrm>
              <a:off x="0" y="2915652"/>
              <a:ext cx="80283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>
                  <a:solidFill>
                    <a:srgbClr val="FF0000"/>
                  </a:solidFill>
                </a:rPr>
                <a:t>Neizochronní kmity </a:t>
              </a:r>
              <a:r>
                <a:rPr lang="cs-CZ" dirty="0"/>
                <a:t>– pro dvě harmonické veličiny o různých, ale blízkých frekvencích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dirty="0">
                  <a:cs typeface="Times New Roman CE" panose="02020603050405020304" pitchFamily="18" charset="0"/>
                </a:rPr>
                <a:t>vznikají tzv. </a:t>
              </a:r>
              <a:r>
                <a:rPr lang="cs-CZ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rázy</a:t>
              </a:r>
              <a:r>
                <a:rPr lang="cs-CZ" dirty="0">
                  <a:cs typeface="Times New Roman CE" panose="02020603050405020304" pitchFamily="18" charset="0"/>
                </a:rPr>
                <a:t> (v akustice zvané zázněje)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dirty="0">
                  <a:cs typeface="Times New Roman CE" panose="02020603050405020304" pitchFamily="18" charset="0"/>
                </a:rPr>
                <a:t>Online: </a:t>
              </a:r>
              <a:r>
                <a:rPr lang="cs-CZ" dirty="0">
                  <a:cs typeface="Times New Roman CE" panose="02020603050405020304" pitchFamily="18" charset="0"/>
                  <a:hlinkClick r:id="rId2"/>
                </a:rPr>
                <a:t>https://www.walter-fendt.de/html5/phcz/beats_cz.htm</a:t>
              </a:r>
              <a:r>
                <a:rPr lang="cs-CZ" dirty="0">
                  <a:cs typeface="Times New Roman CE" panose="02020603050405020304" pitchFamily="18" charset="0"/>
                </a:rPr>
                <a:t>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frekvence výsledné amplitudy rázů: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D9FA166D-46E7-4D4A-B10A-A74782CBDE2A}"/>
                    </a:ext>
                  </a:extLst>
                </p:cNvPr>
                <p:cNvSpPr txBox="1"/>
                <p:nvPr/>
              </p:nvSpPr>
              <p:spPr>
                <a:xfrm>
                  <a:off x="1907704" y="4174921"/>
                  <a:ext cx="11345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cs-CZ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cs-CZ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cs-CZ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ovéPole 16">
                  <a:extLst>
                    <a:ext uri="{FF2B5EF4-FFF2-40B4-BE49-F238E27FC236}">
                      <a16:creationId xmlns:a16="http://schemas.microsoft.com/office/drawing/2014/main" id="{D9FA166D-46E7-4D4A-B10A-A74782CBDE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4174921"/>
                  <a:ext cx="113451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314" t="-2174" r="-483" b="-32609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Obdélník 8">
            <a:extLst>
              <a:ext uri="{FF2B5EF4-FFF2-40B4-BE49-F238E27FC236}">
                <a16:creationId xmlns:a16="http://schemas.microsoft.com/office/drawing/2014/main" id="{C18A13E3-A6ED-4DDD-97EA-6D83583372E6}"/>
              </a:ext>
            </a:extLst>
          </p:cNvPr>
          <p:cNvSpPr/>
          <p:nvPr/>
        </p:nvSpPr>
        <p:spPr>
          <a:xfrm>
            <a:off x="0" y="13407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Rázy – zázněje </a:t>
            </a:r>
            <a:endParaRPr lang="cs-CZ" sz="20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1A429E-04F2-4284-A669-2518DBBE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55" y="2845643"/>
            <a:ext cx="381952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2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MECHANICKÉ KMITÁNÍ A VLNĚNÍ VLASTNÍ KMITÁNÍ MECHANICKÉHO OSCILÁTORU T f 1  = Hz s s f = == 1">
            <a:extLst>
              <a:ext uri="{FF2B5EF4-FFF2-40B4-BE49-F238E27FC236}">
                <a16:creationId xmlns:a16="http://schemas.microsoft.com/office/drawing/2014/main" id="{E8F33778-6D85-47EF-B283-27B739A0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51" y="4483278"/>
            <a:ext cx="4318652" cy="23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1.4 Dynamika kmitavého pohybu</a:t>
            </a:r>
            <a:endParaRPr lang="cs-CZ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6F742572-543E-4DF5-AFD9-2EE9CF81CEDB}"/>
                  </a:ext>
                </a:extLst>
              </p:cNvPr>
              <p:cNvSpPr txBox="1"/>
              <p:nvPr/>
            </p:nvSpPr>
            <p:spPr>
              <a:xfrm>
                <a:off x="72008" y="1820724"/>
                <a:ext cx="889248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cs typeface="Times New Roman CE" panose="02020603050405020304" pitchFamily="18" charset="0"/>
                  </a:rPr>
                  <a:t>vychází z 2. Newtonova pohybového zákona: </a:t>
                </a:r>
                <a:r>
                  <a:rPr lang="cs-CZ" sz="2000" b="0" i="1" dirty="0">
                    <a:latin typeface="Cambria Math" panose="02040503050406030204" pitchFamily="18" charset="0"/>
                    <a:cs typeface="Times New Roman CE" panose="02020603050405020304" pitchFamily="18" charset="0"/>
                  </a:rPr>
                  <a:t/>
                </a:r>
                <a:br>
                  <a:rPr lang="cs-CZ" sz="2000" b="0" i="1" dirty="0">
                    <a:latin typeface="Cambria Math" panose="02040503050406030204" pitchFamily="18" charset="0"/>
                    <a:cs typeface="Times New Roman CE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𝐹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𝑚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𝑎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𝑚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cs-CZ" sz="2000" b="0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p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𝜔</m:t>
                        </m:r>
                      </m:e>
                      <m:sup>
                        <m:r>
                          <a:rPr lang="cs-CZ" sz="2000" b="0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𝑦</m:t>
                    </m:r>
                  </m:oMath>
                </a14:m>
                <a:endParaRPr lang="cs-CZ" sz="2000" dirty="0"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cs typeface="Times New Roman CE" panose="02020603050405020304" pitchFamily="18" charset="0"/>
                  </a:rPr>
                  <a:t>vztah popisuje velikost síly, která způsobuje kmitání</a:t>
                </a: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6F742572-543E-4DF5-AFD9-2EE9CF81C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" y="1820724"/>
                <a:ext cx="8892480" cy="1015663"/>
              </a:xfrm>
              <a:prstGeom prst="rect">
                <a:avLst/>
              </a:prstGeom>
              <a:blipFill>
                <a:blip r:embed="rId3"/>
                <a:stretch>
                  <a:fillRect l="-617" t="-3614" b="-102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bdélník 8">
            <a:extLst>
              <a:ext uri="{FF2B5EF4-FFF2-40B4-BE49-F238E27FC236}">
                <a16:creationId xmlns:a16="http://schemas.microsoft.com/office/drawing/2014/main" id="{C18A13E3-A6ED-4DDD-97EA-6D83583372E6}"/>
              </a:ext>
            </a:extLst>
          </p:cNvPr>
          <p:cNvSpPr/>
          <p:nvPr/>
        </p:nvSpPr>
        <p:spPr>
          <a:xfrm>
            <a:off x="0" y="134076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Pohybová rovnice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7E5098BA-EEF1-41BA-8A9D-D5BC24C08F33}"/>
                  </a:ext>
                </a:extLst>
              </p:cNvPr>
              <p:cNvSpPr txBox="1"/>
              <p:nvPr/>
            </p:nvSpPr>
            <p:spPr>
              <a:xfrm>
                <a:off x="3638520" y="2978561"/>
                <a:ext cx="1759456" cy="4504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sSup>
                        <m:sSup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</m:oMath>
                  </m:oMathPara>
                </a14:m>
                <a:endParaRPr lang="cs-CZ" sz="2400" b="1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7E5098BA-EEF1-41BA-8A9D-D5BC24C08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520" y="2978561"/>
                <a:ext cx="1759456" cy="450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3429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Parametry mechanického oscilátoru 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79E71B-F0AB-43BC-A9A2-DC05BB73CB13}"/>
              </a:ext>
            </a:extLst>
          </p:cNvPr>
          <p:cNvSpPr txBox="1"/>
          <p:nvPr/>
        </p:nvSpPr>
        <p:spPr>
          <a:xfrm>
            <a:off x="0" y="3906815"/>
            <a:ext cx="7073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cs typeface="Times New Roman CE" panose="02020603050405020304" pitchFamily="18" charset="0"/>
              </a:rPr>
              <a:t>parametry</a:t>
            </a:r>
            <a:r>
              <a:rPr lang="cs-CZ" sz="2000" dirty="0">
                <a:cs typeface="Times New Roman CE" panose="02020603050405020304" pitchFamily="18" charset="0"/>
              </a:rPr>
              <a:t> jsou takové veličiny, které </a:t>
            </a:r>
            <a:r>
              <a:rPr lang="cs-CZ" sz="2000" b="1" dirty="0">
                <a:cs typeface="Times New Roman CE" panose="02020603050405020304" pitchFamily="18" charset="0"/>
              </a:rPr>
              <a:t>ovlivňují velikost frekvence kmitů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mechanický oscilátor</a:t>
            </a:r>
            <a:r>
              <a:rPr lang="cs-CZ" sz="2000" dirty="0">
                <a:cs typeface="Times New Roman CE" panose="02020603050405020304" pitchFamily="18" charset="0"/>
              </a:rPr>
              <a:t/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</a:rPr>
              <a:t>např. závaží na pružině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Př. další mech. OSC </a:t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cs-CZ" sz="2000" dirty="0">
                <a:cs typeface="Times New Roman CE" panose="02020603050405020304" pitchFamily="18" charset="0"/>
              </a:rPr>
              <a:t>kyvadlo, </a:t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cs-CZ" sz="2000" dirty="0">
                <a:cs typeface="Times New Roman CE" panose="02020603050405020304" pitchFamily="18" charset="0"/>
              </a:rPr>
              <a:t>voda v U-trubici, </a:t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cs-CZ" sz="2000" dirty="0">
                <a:cs typeface="Times New Roman CE" panose="02020603050405020304" pitchFamily="18" charset="0"/>
              </a:rPr>
              <a:t>kovová destička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D26F5E-8010-4B70-AC0B-5D67DC921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542" y="1567824"/>
            <a:ext cx="2006411" cy="52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58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1.4 Dynamika kmitavého pohybu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133274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Parametry mechanického oscilátoru 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79E71B-F0AB-43BC-A9A2-DC05BB73CB13}"/>
              </a:ext>
            </a:extLst>
          </p:cNvPr>
          <p:cNvSpPr txBox="1"/>
          <p:nvPr/>
        </p:nvSpPr>
        <p:spPr>
          <a:xfrm>
            <a:off x="0" y="1810559"/>
            <a:ext cx="707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tuhost pružiny</a:t>
            </a:r>
            <a:r>
              <a:rPr lang="cs-CZ" sz="2000" b="1" dirty="0">
                <a:cs typeface="Times New Roman CE" panose="02020603050405020304" pitchFamily="18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– </a:t>
            </a:r>
            <a:r>
              <a:rPr lang="cs-CZ" sz="20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k  </a:t>
            </a:r>
            <a:r>
              <a:rPr lang="en-GB" sz="2000" b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[</a:t>
            </a:r>
            <a:r>
              <a:rPr lang="cs-CZ" sz="20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k</a:t>
            </a:r>
            <a:r>
              <a:rPr lang="en-GB" sz="2000" b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]</a:t>
            </a:r>
            <a:r>
              <a:rPr lang="cs-CZ" sz="2000" b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 = N m</a:t>
            </a:r>
            <a:r>
              <a:rPr lang="cs-CZ" sz="2000" b="1" baseline="30000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-1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dirty="0">
                <a:cs typeface="Times New Roman CE" panose="02020603050405020304" pitchFamily="18" charset="0"/>
              </a:rPr>
              <a:t>hmotnost závaží </a:t>
            </a:r>
            <a:r>
              <a:rPr lang="cs-CZ" sz="2000" dirty="0">
                <a:cs typeface="Times New Roman CE" panose="02020603050405020304" pitchFamily="18" charset="0"/>
              </a:rPr>
              <a:t>– </a:t>
            </a:r>
            <a:r>
              <a:rPr lang="cs-CZ" sz="2000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5D078F-D1FB-4765-8A15-F3C1ADA0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723" y="1810559"/>
            <a:ext cx="5343525" cy="268605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246327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Odvození vztahu pro </a:t>
            </a:r>
            <a:r>
              <a:rPr lang="cs-CZ" sz="2400" b="1" i="1" dirty="0">
                <a:solidFill>
                  <a:srgbClr val="00B0F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T</a:t>
            </a:r>
            <a:r>
              <a:rPr lang="cs-CZ" sz="2400" b="1" dirty="0">
                <a:solidFill>
                  <a:srgbClr val="00B0F0"/>
                </a:solidFill>
              </a:rPr>
              <a:t> a </a:t>
            </a:r>
            <a:r>
              <a:rPr lang="cs-CZ" sz="2400" b="1" i="1" dirty="0">
                <a:solidFill>
                  <a:srgbClr val="00B0F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f</a:t>
            </a:r>
            <a:endParaRPr lang="cs-CZ" sz="2000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0" y="2926685"/>
                <a:ext cx="4067944" cy="4063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rovnovážná poloha</a:t>
                </a:r>
                <a:r>
                  <a:rPr lang="cs-CZ" b="1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</m:oMath>
                </a14:m>
                <a:r>
                  <a:rPr lang="cs-CZ" b="1" dirty="0"/>
                  <a:t/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𝒎𝒈</m:t>
                    </m:r>
                  </m:oMath>
                </a14:m>
                <a:endParaRPr lang="cs-CZ" b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bod obratu</a:t>
                </a:r>
                <a:r>
                  <a:rPr lang="cs-CZ" b="1" dirty="0"/>
                  <a:t>: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b="1" dirty="0"/>
                  <a:t/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𝒌</m:t>
                    </m:r>
                    <m:d>
                      <m:d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𝒎𝒈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1600" b="1" dirty="0">
                    <a:ea typeface="Cambria Math" panose="02040503050406030204" pitchFamily="18" charset="0"/>
                  </a:rPr>
                  <a:t/>
                </a:r>
                <a:br>
                  <a:rPr lang="cs-CZ" sz="1600" b="1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𝒌𝒚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𝒎𝒈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1600" b="1" dirty="0">
                    <a:ea typeface="Cambria Math" panose="02040503050406030204" pitchFamily="18" charset="0"/>
                  </a:rPr>
                  <a:t/>
                </a:r>
                <a:br>
                  <a:rPr lang="cs-CZ" sz="1600" b="1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𝒌𝒚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  <m:r>
                      <a:rPr lang="cs-CZ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𝒌𝒚</m:t>
                    </m:r>
                  </m:oMath>
                </a14:m>
                <a:endParaRPr lang="cs-CZ" sz="1600" b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Rovnost výsledné síly a pohybové síly</a:t>
                </a:r>
                <a:r>
                  <a:rPr lang="cs-CZ" b="1" dirty="0"/>
                  <a:t>:</a:t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𝒌𝒚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cs-CZ" sz="1600" b="1" dirty="0"/>
                  <a:t/>
                </a:r>
                <a:br>
                  <a:rPr lang="cs-CZ" sz="1600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cs-CZ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den>
                    </m:f>
                    <m:r>
                      <a:rPr lang="cs-CZ" sz="16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num>
                          <m:den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endParaRPr lang="cs-CZ" sz="1600" b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Vztah pro úhlovou rychlost</a:t>
                </a:r>
                <a:r>
                  <a:rPr lang="cs-CZ" b="1" dirty="0"/>
                  <a:t/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den>
                    </m:f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num>
                          <m:den>
                            <m:r>
                              <a:rPr lang="cs-CZ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endParaRPr lang="cs-CZ" sz="1600" b="1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26685"/>
                <a:ext cx="4067944" cy="4063420"/>
              </a:xfrm>
              <a:prstGeom prst="rect">
                <a:avLst/>
              </a:prstGeom>
              <a:blipFill>
                <a:blip r:embed="rId3"/>
                <a:stretch>
                  <a:fillRect l="-900" t="-600" r="-10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4427984" y="4293096"/>
                <a:ext cx="2337985" cy="25340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0" tIns="0" rIns="36000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</m:e>
                      </m:rad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cs-CZ" sz="2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4293096"/>
                <a:ext cx="2337985" cy="25340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6765969" y="4941168"/>
                <a:ext cx="2324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–</a:t>
                </a:r>
                <a:r>
                  <a:rPr lang="cs-CZ" dirty="0"/>
                  <a:t> </a:t>
                </a:r>
                <a:r>
                  <a:rPr lang="cs-CZ" b="1" dirty="0">
                    <a:solidFill>
                      <a:srgbClr val="FF0000"/>
                    </a:solidFill>
                  </a:rPr>
                  <a:t>vlastní frekvence </a:t>
                </a:r>
                <a:r>
                  <a:rPr lang="cs-CZ" dirty="0"/>
                  <a:t>oscilátoru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69" y="4941168"/>
                <a:ext cx="2324279" cy="646331"/>
              </a:xfrm>
              <a:prstGeom prst="rect">
                <a:avLst/>
              </a:prstGeom>
              <a:blipFill>
                <a:blip r:embed="rId5"/>
                <a:stretch>
                  <a:fillRect l="-2362" t="-5660" r="-787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6765969" y="6093296"/>
                <a:ext cx="2324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–</a:t>
                </a:r>
                <a:r>
                  <a:rPr lang="cs-CZ" dirty="0"/>
                  <a:t> </a:t>
                </a:r>
                <a:r>
                  <a:rPr lang="cs-CZ" b="1" dirty="0">
                    <a:solidFill>
                      <a:srgbClr val="FF0000"/>
                    </a:solidFill>
                  </a:rPr>
                  <a:t>vlastní perioda </a:t>
                </a:r>
                <a:r>
                  <a:rPr lang="cs-CZ" dirty="0"/>
                  <a:t>oscilátoru</a:t>
                </a: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69" y="6093296"/>
                <a:ext cx="2324279" cy="646331"/>
              </a:xfrm>
              <a:prstGeom prst="rect">
                <a:avLst/>
              </a:prstGeom>
              <a:blipFill>
                <a:blip r:embed="rId6"/>
                <a:stretch>
                  <a:fillRect l="-2362" t="-5660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53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1.5 Tlumené a netlumené kmity. Rezonance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36512" y="138315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Tlumené kmitání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BC79E71B-F0AB-43BC-A9A2-DC05BB73CB13}"/>
                  </a:ext>
                </a:extLst>
              </p:cNvPr>
              <p:cNvSpPr txBox="1"/>
              <p:nvPr/>
            </p:nvSpPr>
            <p:spPr>
              <a:xfrm>
                <a:off x="0" y="1810559"/>
                <a:ext cx="707354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vlastní kmity oscilátoru vždy tlumené (i ve vakuu)</a:t>
                </a:r>
                <a:endParaRPr lang="cs-CZ" sz="2000" b="1" i="1" dirty="0">
                  <a:solidFill>
                    <a:srgbClr val="FF00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b="1" dirty="0">
                    <a:cs typeface="Times New Roman CE" panose="02020603050405020304" pitchFamily="18" charset="0"/>
                  </a:rPr>
                  <a:t>kmitání s vlastní frekvencí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cs-CZ" sz="2000" i="1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cs typeface="Times New Roman CE" panose="02020603050405020304" pitchFamily="18" charset="0"/>
                  </a:rPr>
                  <a:t>amplituda kmitů </a:t>
                </a:r>
                <a:r>
                  <a:rPr lang="cs-CZ" sz="2000" b="1" dirty="0">
                    <a:solidFill>
                      <a:srgbClr val="0000FF"/>
                    </a:solidFill>
                    <a:cs typeface="Times New Roman CE" panose="02020603050405020304" pitchFamily="18" charset="0"/>
                  </a:rPr>
                  <a:t>exponenciálně klesá</a:t>
                </a: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BC79E71B-F0AB-43BC-A9A2-DC05BB73C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0559"/>
                <a:ext cx="7073542" cy="1015663"/>
              </a:xfrm>
              <a:prstGeom prst="rect">
                <a:avLst/>
              </a:prstGeom>
              <a:blipFill>
                <a:blip r:embed="rId2"/>
                <a:stretch>
                  <a:fillRect l="-776" t="-2994" b="-95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délník 7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347139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Netlumené kmitání</a:t>
            </a:r>
            <a:endParaRPr lang="cs-CZ" sz="2000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-1" y="3934797"/>
            <a:ext cx="673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 udržení kmitání je třeba</a:t>
            </a:r>
            <a:r>
              <a:rPr lang="cs-CZ" b="1" dirty="0">
                <a:solidFill>
                  <a:srgbClr val="FF0000"/>
                </a:solidFill>
              </a:rPr>
              <a:t> vnější budící síla </a:t>
            </a:r>
            <a:r>
              <a:rPr lang="cs-CZ" dirty="0"/>
              <a:t>(např. elektromagnet)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OSC kmitá s frekvencí vnějšího zdroje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amplituda kmitů je konstantní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vazba </a:t>
            </a:r>
            <a:r>
              <a:rPr lang="cs-CZ" dirty="0"/>
              <a:t>– mezi OSC a okolím</a:t>
            </a:r>
          </a:p>
        </p:txBody>
      </p:sp>
      <p:pic>
        <p:nvPicPr>
          <p:cNvPr id="1026" name="Picture 2" descr="Tlumený harmonický oscilátor – WikiSkrip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0788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luc.ikap.cz/uploads/images/20877/content_9osAAAAASUV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92"/>
          <a:stretch/>
        </p:blipFill>
        <p:spPr bwMode="auto">
          <a:xfrm>
            <a:off x="3584007" y="4605274"/>
            <a:ext cx="2952328" cy="21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ktronická učebnice - EL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35" y="3785245"/>
            <a:ext cx="2212129" cy="302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8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ucené kmitání, rezonance | Eduportál Techma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11" y="2214327"/>
            <a:ext cx="4056385" cy="33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1.5 Tlumené a netlumené kmity. Rezonance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133274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Rezonance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BC79E71B-F0AB-43BC-A9A2-DC05BB73CB13}"/>
                  </a:ext>
                </a:extLst>
              </p:cNvPr>
              <p:cNvSpPr txBox="1"/>
              <p:nvPr/>
            </p:nvSpPr>
            <p:spPr>
              <a:xfrm>
                <a:off x="0" y="1810559"/>
                <a:ext cx="889248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cs typeface="Times New Roman CE" panose="02020603050405020304" pitchFamily="18" charset="0"/>
                  </a:rPr>
                  <a:t>nastává, je-li</a:t>
                </a:r>
                <a:r>
                  <a:rPr lang="cs-CZ" sz="20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frekvence vnější budící síly rovna vlastní frekvenci oscilátoru</a:t>
                </a:r>
                <a:endParaRPr lang="cs-CZ" sz="2000" b="1" i="1" dirty="0">
                  <a:solidFill>
                    <a:srgbClr val="FF00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cs-CZ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cs-CZ" sz="2000" i="1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rezonanční zesílení kmitů</a:t>
                </a:r>
                <a:r>
                  <a:rPr lang="cs-CZ" sz="2000" dirty="0">
                    <a:cs typeface="Times New Roman CE" panose="02020603050405020304" pitchFamily="18" charset="0"/>
                  </a:rPr>
                  <a:t> – malou budící silou </a:t>
                </a:r>
                <a:br>
                  <a:rPr lang="cs-CZ" sz="2000" dirty="0">
                    <a:cs typeface="Times New Roman CE" panose="02020603050405020304" pitchFamily="18" charset="0"/>
                  </a:rPr>
                </a:br>
                <a:r>
                  <a:rPr lang="cs-CZ" sz="2000" dirty="0">
                    <a:cs typeface="Times New Roman CE" panose="02020603050405020304" pitchFamily="18" charset="0"/>
                  </a:rPr>
                  <a:t>lze vyvolat velkou amplitudu kmitů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2000" dirty="0">
                    <a:cs typeface="Times New Roman CE" panose="02020603050405020304" pitchFamily="18" charset="0"/>
                  </a:rPr>
                  <a:t>Spřažená kyvadla – oscilátor a rezonátor</a:t>
                </a:r>
                <a:br>
                  <a:rPr lang="cs-CZ" sz="2000" dirty="0">
                    <a:cs typeface="Times New Roman CE" panose="02020603050405020304" pitchFamily="18" charset="0"/>
                  </a:rPr>
                </a:br>
                <a:r>
                  <a:rPr lang="cs-CZ" sz="2000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cs-CZ" sz="2000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volná vazba </a:t>
                </a:r>
                <a:r>
                  <a:rPr lang="cs-CZ" sz="2000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– malý přenos energie</a:t>
                </a:r>
                <a:br>
                  <a:rPr lang="cs-CZ" sz="2000" dirty="0">
                    <a:cs typeface="Times New Roman CE" panose="02020603050405020304" pitchFamily="18" charset="0"/>
                    <a:sym typeface="Symbol" panose="05050102010706020507" pitchFamily="18" charset="2"/>
                  </a:rPr>
                </a:br>
                <a:r>
                  <a:rPr lang="cs-CZ" sz="2000" dirty="0"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cs-CZ" sz="2000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cs-CZ" sz="2000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těsná vazba </a:t>
                </a:r>
                <a:r>
                  <a:rPr lang="cs-CZ" sz="2000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– velký přenos energie</a:t>
                </a:r>
                <a:endParaRPr lang="cs-CZ" sz="2000" dirty="0"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C79E71B-F0AB-43BC-A9A2-DC05BB73C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0559"/>
                <a:ext cx="8892480" cy="2246769"/>
              </a:xfrm>
              <a:prstGeom prst="rect">
                <a:avLst/>
              </a:prstGeom>
              <a:blipFill rotWithShape="1">
                <a:blip r:embed="rId3"/>
                <a:stretch>
                  <a:fillRect l="-548" t="-1355" b="-37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bdélník 11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-53752" y="40050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Rezonance v praxi</a:t>
            </a:r>
            <a:endParaRPr lang="cs-CZ" sz="2000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-1" y="4437112"/>
            <a:ext cx="90902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hudební nástroje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radiotechnika – elektromagnetické kmity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mostní konstrukce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rotující stroje – mohutná základna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tlumiče aut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pračka – gumové nohy tlumí nežádoucí vibrace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vojáci – povel „Zrušit krok“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tančící </a:t>
            </a:r>
            <a:r>
              <a:rPr lang="cs-CZ" dirty="0" err="1"/>
              <a:t>Gertie</a:t>
            </a:r>
            <a:r>
              <a:rPr lang="cs-CZ" dirty="0"/>
              <a:t> – </a:t>
            </a:r>
            <a:r>
              <a:rPr lang="cs-CZ" dirty="0" err="1"/>
              <a:t>Tacoma</a:t>
            </a:r>
            <a:r>
              <a:rPr lang="cs-CZ" dirty="0"/>
              <a:t> </a:t>
            </a:r>
            <a:r>
              <a:rPr lang="cs-CZ" dirty="0" err="1"/>
              <a:t>Narrows</a:t>
            </a:r>
            <a:r>
              <a:rPr lang="cs-CZ" dirty="0"/>
              <a:t> </a:t>
            </a:r>
            <a:r>
              <a:rPr lang="cs-CZ" dirty="0" err="1"/>
              <a:t>Bridge</a:t>
            </a:r>
            <a:r>
              <a:rPr lang="cs-CZ" dirty="0"/>
              <a:t> 7.11.1940: </a:t>
            </a:r>
            <a:r>
              <a:rPr lang="cs-CZ" sz="1400" dirty="0">
                <a:hlinkClick r:id="rId4"/>
              </a:rPr>
              <a:t>https://www.youtube.com/watch?v=j-zczJXSxnw</a:t>
            </a:r>
            <a:r>
              <a:rPr lang="cs-CZ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7407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844" y="3429001"/>
            <a:ext cx="5187659" cy="1656184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1.6 Přeměny energie v mechanickém oscilátoru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0" y="137984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Celková mechanická energie 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79E71B-F0AB-43BC-A9A2-DC05BB73CB13}"/>
              </a:ext>
            </a:extLst>
          </p:cNvPr>
          <p:cNvSpPr txBox="1"/>
          <p:nvPr/>
        </p:nvSpPr>
        <p:spPr>
          <a:xfrm>
            <a:off x="0" y="1810559"/>
            <a:ext cx="522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je konstantní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přeměňuje se potenciální energie na kinetickou a naopak</a:t>
            </a:r>
          </a:p>
        </p:txBody>
      </p:sp>
      <p:pic>
        <p:nvPicPr>
          <p:cNvPr id="1026" name="Picture 2" descr="https://cdn.kastatic.org/ka-perseus-images/9feefdf108b3fd82ca5f40b63cc2fda7c70b18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85409"/>
            <a:ext cx="40290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26222"/>
            <a:ext cx="3817417" cy="2984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5796136" y="5428662"/>
                <a:ext cx="1645176" cy="8005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36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sSubSup>
                        <m:sSubSup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  <m:sup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428662"/>
                <a:ext cx="1645176" cy="800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30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1.7 Kyvadlo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0" y="131115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Matematické kyvadlo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BC79E71B-F0AB-43BC-A9A2-DC05BB73CB13}"/>
                  </a:ext>
                </a:extLst>
              </p:cNvPr>
              <p:cNvSpPr txBox="1"/>
              <p:nvPr/>
            </p:nvSpPr>
            <p:spPr>
              <a:xfrm>
                <a:off x="0" y="1700808"/>
                <a:ext cx="5652120" cy="2170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hmotný bod na nehmotném vlákně – idealizace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cs typeface="Times New Roman CE" panose="02020603050405020304" pitchFamily="18" charset="0"/>
                  </a:rPr>
                  <a:t>parametry oscilátoru</a:t>
                </a:r>
                <a:br>
                  <a:rPr lang="cs-CZ" b="1" dirty="0">
                    <a:cs typeface="Times New Roman CE" panose="02020603050405020304" pitchFamily="18" charset="0"/>
                  </a:rPr>
                </a:b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délka kyvadla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L</a:t>
                </a: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/>
                </a:r>
                <a:b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</a:b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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gravitační zrychlení (na Zemi uvažujeme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g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)</a:t>
                </a: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/>
                </a:r>
                <a:b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</a:b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 amplituda výchylky (u reálného kyvadla)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  <a:sym typeface="Symbol" panose="05050102010706020507" pitchFamily="18" charset="2"/>
                  </a:rPr>
                  <a:t>doba kyvu</a:t>
                </a:r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 – </a:t>
                </a:r>
                <a:r>
                  <a:rPr lang="el-GR" sz="2000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τ</a:t>
                </a:r>
                <a:r>
                  <a:rPr lang="cs-CZ" sz="2000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  <a:sym typeface="Symbol" panose="05050102010706020507" pitchFamily="18" charset="2"/>
                  </a:rPr>
                  <a:t>(tau)  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  <a:sym typeface="Symbol" panose="05050102010706020507" pitchFamily="18" charset="2"/>
                      </a:rPr>
                      <m:t>𝝉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 CE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 CE" panose="02020603050405020304" pitchFamily="18" charset="0"/>
                                <a:sym typeface="Symbol" panose="05050102010706020507" pitchFamily="18" charset="2"/>
                              </a:rPr>
                              <m:t>𝑻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 CE" panose="02020603050405020304" pitchFamily="18" charset="0"/>
                                <a:sym typeface="Symbol" panose="05050102010706020507" pitchFamily="18" charset="2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den>
                    </m:f>
                  </m:oMath>
                </a14:m>
                <a: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/>
                </a:r>
                <a:br>
                  <a:rPr lang="cs-CZ" dirty="0">
                    <a:cs typeface="Times New Roman CE" panose="02020603050405020304" pitchFamily="18" charset="0"/>
                    <a:sym typeface="Symbol" panose="05050102010706020507" pitchFamily="18" charset="2"/>
                  </a:rPr>
                </a:br>
                <a:endParaRPr lang="cs-CZ" dirty="0"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BC79E71B-F0AB-43BC-A9A2-DC05BB73C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808"/>
                <a:ext cx="5652120" cy="2170531"/>
              </a:xfrm>
              <a:prstGeom prst="rect">
                <a:avLst/>
              </a:prstGeom>
              <a:blipFill>
                <a:blip r:embed="rId2"/>
                <a:stretch>
                  <a:fillRect l="-647" t="-14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54" y="1410789"/>
            <a:ext cx="2610945" cy="2882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-1" y="3398028"/>
                <a:ext cx="4427983" cy="346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bod obratu</a:t>
                </a:r>
                <a:r>
                  <a:rPr lang="cs-CZ" b="1" dirty="0"/>
                  <a:t>: </a:t>
                </a:r>
                <a:br>
                  <a:rPr lang="cs-CZ" b="1" dirty="0"/>
                </a:br>
                <a:r>
                  <a:rPr lang="cs-CZ" b="1" dirty="0"/>
                  <a:t>výsledná síla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cs-CZ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acc>
                    <m:r>
                      <a:rPr lang="cs-CZ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cs-CZ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cs-CZ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sub>
                        </m:sSub>
                      </m:e>
                    </m:acc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b="1" dirty="0"/>
                  <a:t/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𝒎𝒈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16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𝐬𝐢𝐧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=− </m:t>
                    </m:r>
                    <m:r>
                      <a:rPr lang="cs-CZ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𝒎𝒈</m:t>
                    </m:r>
                    <m:f>
                      <m:fPr>
                        <m:ctrlPr>
                          <a:rPr lang="cs-CZ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cs-CZ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den>
                    </m:f>
                  </m:oMath>
                </a14:m>
                <a:r>
                  <a:rPr lang="cs-CZ" sz="1600" b="1" dirty="0"/>
                  <a:t/>
                </a:r>
                <a:br>
                  <a:rPr lang="cs-CZ" sz="1600" b="1" dirty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600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cs-CZ" sz="16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acc>
                  </m:oMath>
                </a14:m>
                <a:r>
                  <a:rPr lang="cs-CZ" sz="1600" b="1" dirty="0"/>
                  <a:t> </a:t>
                </a:r>
                <a:r>
                  <a:rPr lang="cs-CZ" sz="1600" dirty="0">
                    <a:cs typeface="Times New Roman CE" panose="02020603050405020304" pitchFamily="18" charset="0"/>
                  </a:rPr>
                  <a:t>–</a:t>
                </a:r>
                <a:r>
                  <a:rPr lang="cs-CZ" sz="1600" b="1" dirty="0"/>
                  <a:t> tahová síla na vlákno </a:t>
                </a:r>
                <a:br>
                  <a:rPr lang="cs-CZ" sz="1600" b="1" dirty="0"/>
                </a:br>
                <a:r>
                  <a:rPr lang="cs-CZ" sz="1600" b="1" dirty="0"/>
                  <a:t>znaménko </a:t>
                </a: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cs-CZ" sz="1600" b="1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cs-CZ" sz="1600" b="1" dirty="0"/>
                  <a:t> míří proti okamžité výchylce </a:t>
                </a:r>
                <a:r>
                  <a:rPr lang="cs-CZ" sz="1600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x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pohybová rovnice</a:t>
                </a:r>
                <a:r>
                  <a:rPr lang="cs-CZ" b="1" dirty="0"/>
                  <a:t>:</a:t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cs-CZ" sz="1600" b="1" dirty="0"/>
                  <a:t/>
                </a:r>
                <a:br>
                  <a:rPr lang="cs-CZ" sz="1600" b="1" dirty="0"/>
                </a:br>
                <a14:m>
                  <m:oMath xmlns:m="http://schemas.openxmlformats.org/officeDocument/2006/math">
                    <m:r>
                      <a:rPr lang="cs-CZ" sz="1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𝒎𝒈</m:t>
                    </m:r>
                    <m:f>
                      <m:f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cs-CZ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den>
                    </m:f>
                    <m:r>
                      <a:rPr lang="cs-CZ" sz="16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</m:e>
                    </m:rad>
                  </m:oMath>
                </a14:m>
                <a:endParaRPr lang="cs-CZ" sz="1600" b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vztah pro úhlovou rychlost</a:t>
                </a:r>
                <a:r>
                  <a:rPr lang="cs-CZ" b="1" dirty="0"/>
                  <a:t/>
                </a:r>
                <a:br>
                  <a:rPr lang="cs-CZ" b="1" dirty="0"/>
                </a:br>
                <a14:m>
                  <m:oMath xmlns:m="http://schemas.openxmlformats.org/officeDocument/2006/math"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den>
                    </m:f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r>
                              <a:rPr lang="cs-CZ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</m:e>
                    </m:rad>
                  </m:oMath>
                </a14:m>
                <a:endParaRPr lang="cs-CZ" sz="1600" b="1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398028"/>
                <a:ext cx="4427983" cy="3463897"/>
              </a:xfrm>
              <a:prstGeom prst="rect">
                <a:avLst/>
              </a:prstGeom>
              <a:blipFill>
                <a:blip r:embed="rId4"/>
                <a:stretch>
                  <a:fillRect l="-826" t="-8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4427984" y="4293096"/>
                <a:ext cx="2260271" cy="253402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0" tIns="0" rIns="36000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den>
                          </m:f>
                        </m:e>
                      </m:rad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cs-CZ" sz="2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4293096"/>
                <a:ext cx="2260271" cy="25340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>
                <a:off x="6765969" y="4941168"/>
                <a:ext cx="2324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–</a:t>
                </a:r>
                <a:r>
                  <a:rPr lang="cs-CZ" dirty="0"/>
                  <a:t> </a:t>
                </a:r>
                <a:r>
                  <a:rPr lang="cs-CZ" b="1" dirty="0">
                    <a:solidFill>
                      <a:srgbClr val="FF0000"/>
                    </a:solidFill>
                  </a:rPr>
                  <a:t>vlastní frekvence </a:t>
                </a:r>
                <a:r>
                  <a:rPr lang="cs-CZ" dirty="0"/>
                  <a:t>kyvadla</a:t>
                </a:r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69" y="4941168"/>
                <a:ext cx="2324279" cy="646331"/>
              </a:xfrm>
              <a:prstGeom prst="rect">
                <a:avLst/>
              </a:prstGeom>
              <a:blipFill>
                <a:blip r:embed="rId6"/>
                <a:stretch>
                  <a:fillRect l="-2362" t="-5660" r="-787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6765969" y="6093296"/>
                <a:ext cx="2324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–</a:t>
                </a:r>
                <a:r>
                  <a:rPr lang="cs-CZ" dirty="0"/>
                  <a:t> </a:t>
                </a:r>
                <a:r>
                  <a:rPr lang="cs-CZ" b="1" dirty="0">
                    <a:solidFill>
                      <a:srgbClr val="FF0000"/>
                    </a:solidFill>
                  </a:rPr>
                  <a:t>vlastní perioda </a:t>
                </a:r>
                <a:r>
                  <a:rPr lang="cs-CZ" dirty="0"/>
                  <a:t>kyvadla</a:t>
                </a: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969" y="6093296"/>
                <a:ext cx="2324279" cy="646331"/>
              </a:xfrm>
              <a:prstGeom prst="rect">
                <a:avLst/>
              </a:prstGeom>
              <a:blipFill>
                <a:blip r:embed="rId7"/>
                <a:stretch>
                  <a:fillRect l="-2362" t="-5660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15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1.7 Kyvadlo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6371BC4-D88D-40CE-945D-5B6BC467F807}"/>
              </a:ext>
            </a:extLst>
          </p:cNvPr>
          <p:cNvSpPr/>
          <p:nvPr/>
        </p:nvSpPr>
        <p:spPr>
          <a:xfrm>
            <a:off x="0" y="137984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Fyzické kyvadlo 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79E71B-F0AB-43BC-A9A2-DC05BB73CB13}"/>
              </a:ext>
            </a:extLst>
          </p:cNvPr>
          <p:cNvSpPr txBox="1"/>
          <p:nvPr/>
        </p:nvSpPr>
        <p:spPr>
          <a:xfrm>
            <a:off x="0" y="1810559"/>
            <a:ext cx="5652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jakékoliv těleso kmitající kolem nehybné osy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Př. zvon, deska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m</a:t>
            </a:r>
            <a:r>
              <a:rPr lang="cs-CZ" sz="2000" dirty="0">
                <a:cs typeface="Times New Roman CE" panose="02020603050405020304" pitchFamily="18" charset="0"/>
              </a:rPr>
              <a:t> – hmotnost tělesa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d</a:t>
            </a:r>
            <a:r>
              <a:rPr lang="cs-CZ" sz="2000" dirty="0">
                <a:cs typeface="Times New Roman CE" panose="02020603050405020304" pitchFamily="18" charset="0"/>
              </a:rPr>
              <a:t> – vzdálenost těžiště od osy otáčení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J</a:t>
            </a:r>
            <a:r>
              <a:rPr lang="cs-CZ" sz="2000" dirty="0">
                <a:cs typeface="Times New Roman CE" panose="02020603050405020304" pitchFamily="18" charset="0"/>
              </a:rPr>
              <a:t> – moment setrvačnosti tělesa vzhledem</a:t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</a:rPr>
              <a:t>k ose otáčení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5076056" y="1567824"/>
                <a:ext cx="2125051" cy="20733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𝒎𝒈𝒅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den>
                          </m:f>
                        </m:e>
                      </m:rad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sz="2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ad>
                        <m:radPr>
                          <m:degHide m:val="on"/>
                          <m:ctrlPr>
                            <a:rPr lang="cs-CZ" sz="2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𝑱</m:t>
                              </m:r>
                            </m:num>
                            <m:den>
                              <m:r>
                                <a:rPr lang="cs-CZ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𝒎𝒈𝒅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cs-CZ" sz="2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567824"/>
                <a:ext cx="2125051" cy="2073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7.2 Kyvad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51117"/>
            <a:ext cx="1448154" cy="23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0" y="3759423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Blackburnovo</a:t>
            </a:r>
            <a:r>
              <a:rPr lang="cs-CZ" sz="2400" b="1" dirty="0">
                <a:solidFill>
                  <a:srgbClr val="00B0F0"/>
                </a:solidFill>
              </a:rPr>
              <a:t> kyvadlo</a:t>
            </a:r>
            <a:endParaRPr lang="cs-CZ" sz="20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0" y="4161854"/>
            <a:ext cx="608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demonstrace složených kmitů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nádoba s pískem kývá současně ve dvou kolmých směrech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vytváří se </a:t>
            </a:r>
            <a:r>
              <a:rPr lang="cs-CZ" b="1" dirty="0" err="1">
                <a:solidFill>
                  <a:srgbClr val="FF0000"/>
                </a:solidFill>
                <a:cs typeface="Times New Roman CE" panose="02020603050405020304" pitchFamily="18" charset="0"/>
              </a:rPr>
              <a:t>Lissajousovy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obrazce</a:t>
            </a:r>
          </a:p>
        </p:txBody>
      </p:sp>
      <p:pic>
        <p:nvPicPr>
          <p:cNvPr id="1028" name="Picture 4" descr="Zábavná mechanika pro teenagery, lov na mamuta a chytré technologie ve  výuce - Novink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9" r="13692"/>
          <a:stretch/>
        </p:blipFill>
        <p:spPr bwMode="auto">
          <a:xfrm>
            <a:off x="6245777" y="3857341"/>
            <a:ext cx="2880321" cy="29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ackburnovo kyvadlo, poměr 4:5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r="8121"/>
          <a:stretch/>
        </p:blipFill>
        <p:spPr bwMode="auto">
          <a:xfrm>
            <a:off x="3419872" y="4869161"/>
            <a:ext cx="27884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8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1.7 Kyvadlo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0" y="1340768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Foucaltovo</a:t>
            </a:r>
            <a:r>
              <a:rPr lang="cs-CZ" sz="2400" b="1" dirty="0">
                <a:solidFill>
                  <a:srgbClr val="00B0F0"/>
                </a:solidFill>
              </a:rPr>
              <a:t> kyvadlo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/>
              <p:cNvSpPr txBox="1"/>
              <p:nvPr/>
            </p:nvSpPr>
            <p:spPr>
              <a:xfrm>
                <a:off x="0" y="1700808"/>
                <a:ext cx="903649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/>
                  <a:t>1851</a:t>
                </a:r>
                <a:r>
                  <a:rPr lang="cs-CZ" dirty="0"/>
                  <a:t> </a:t>
                </a:r>
                <a:r>
                  <a:rPr lang="cs-CZ" dirty="0" err="1"/>
                  <a:t>Pantheón</a:t>
                </a:r>
                <a:r>
                  <a:rPr lang="cs-CZ" dirty="0"/>
                  <a:t> v Paříži – </a:t>
                </a:r>
                <a:r>
                  <a:rPr lang="cs-CZ" b="1" dirty="0">
                    <a:solidFill>
                      <a:srgbClr val="00B050"/>
                    </a:solidFill>
                  </a:rPr>
                  <a:t>Leon </a:t>
                </a:r>
                <a:r>
                  <a:rPr lang="cs-CZ" b="1" dirty="0" err="1">
                    <a:solidFill>
                      <a:srgbClr val="00B050"/>
                    </a:solidFill>
                  </a:rPr>
                  <a:t>Foucalt</a:t>
                </a:r>
                <a:r>
                  <a:rPr lang="cs-CZ" b="1" dirty="0">
                    <a:solidFill>
                      <a:srgbClr val="00B050"/>
                    </a:solidFill>
                  </a:rPr>
                  <a:t> (1819 – 1868): 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m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= 28 kg, 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L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= 68 m, 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T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= 16 s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dirty="0"/>
                  <a:t>dokazuje rotaci Země kolem osy; neotáčí se kyvadlo, ale země pod kyvadlem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dirty="0"/>
                  <a:t>na kyvadlo působí </a:t>
                </a:r>
                <a:r>
                  <a:rPr lang="cs-CZ" b="1" dirty="0" err="1">
                    <a:solidFill>
                      <a:srgbClr val="FF0000"/>
                    </a:solidFill>
                  </a:rPr>
                  <a:t>Coriolisova</a:t>
                </a:r>
                <a:r>
                  <a:rPr lang="cs-CZ" b="1" dirty="0">
                    <a:solidFill>
                      <a:srgbClr val="FF0000"/>
                    </a:solidFill>
                  </a:rPr>
                  <a:t> síla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dirty="0"/>
                  <a:t>na pólech se rovina kmitů stočí o 360° za 24 hodin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dirty="0"/>
                  <a:t>na rovníku se rovina kmitů nemění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dirty="0"/>
                  <a:t>na dané rovnoběžce </a:t>
                </a:r>
                <a:r>
                  <a:rPr lang="el-GR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α</a:t>
                </a:r>
                <a:r>
                  <a:rPr lang="cs-CZ" dirty="0"/>
                  <a:t>: 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=360°</m:t>
                    </m:r>
                    <m:func>
                      <m:func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cs-CZ" dirty="0"/>
                  <a:t> – úhel stočení roviny kmitů za 24 h</a:t>
                </a:r>
              </a:p>
            </p:txBody>
          </p:sp>
        </mc:Choice>
        <mc:Fallback xmlns="">
          <p:sp>
            <p:nvSpPr>
              <p:cNvPr id="18" name="TextovéPol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808"/>
                <a:ext cx="9036496" cy="2031325"/>
              </a:xfrm>
              <a:prstGeom prst="rect">
                <a:avLst/>
              </a:prstGeom>
              <a:blipFill>
                <a:blip r:embed="rId2"/>
                <a:stretch>
                  <a:fillRect l="-405" t="-1802" b="-39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955" y="2852936"/>
            <a:ext cx="4722541" cy="36014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313954" y="6444044"/>
            <a:ext cx="472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Přírodovědecká fakulta UP Olomouc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933056"/>
            <a:ext cx="4174675" cy="252028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7504" y="6453336"/>
            <a:ext cx="417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Pantheón</a:t>
            </a:r>
            <a:r>
              <a:rPr lang="cs-CZ" dirty="0"/>
              <a:t> v Paříži</a:t>
            </a:r>
          </a:p>
        </p:txBody>
      </p:sp>
    </p:spTree>
    <p:extLst>
      <p:ext uri="{BB962C8B-B14F-4D97-AF65-F5344CB8AC3E}">
        <p14:creationId xmlns:p14="http://schemas.microsoft.com/office/powerpoint/2010/main" val="158941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sici_stro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176" y="1019684"/>
            <a:ext cx="1381136" cy="147321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1.1 Kmitavý pohyb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6" name="Obrázek 5" descr="zv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74" y="1505878"/>
            <a:ext cx="1095350" cy="1106961"/>
          </a:xfrm>
          <a:prstGeom prst="rect">
            <a:avLst/>
          </a:prstGeom>
        </p:spPr>
      </p:pic>
      <p:pic>
        <p:nvPicPr>
          <p:cNvPr id="8" name="Obrázek 7" descr="casti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353" y="5060589"/>
            <a:ext cx="2266611" cy="1536258"/>
          </a:xfrm>
          <a:prstGeom prst="rect">
            <a:avLst/>
          </a:prstGeom>
        </p:spPr>
      </p:pic>
      <p:pic>
        <p:nvPicPr>
          <p:cNvPr id="9" name="Obrázek 8" descr="ekg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306773"/>
            <a:ext cx="2055257" cy="1528661"/>
          </a:xfrm>
          <a:prstGeom prst="rect">
            <a:avLst/>
          </a:prstGeom>
        </p:spPr>
      </p:pic>
      <p:pic>
        <p:nvPicPr>
          <p:cNvPr id="10" name="Obrázek 9" descr="foucaultovo_kyvadlo_detai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047" y="2709598"/>
            <a:ext cx="3228969" cy="2148162"/>
          </a:xfrm>
          <a:prstGeom prst="rect">
            <a:avLst/>
          </a:prstGeom>
        </p:spPr>
      </p:pic>
      <p:pic>
        <p:nvPicPr>
          <p:cNvPr id="11" name="Obrázek 10" descr="hodinovy_nepokoj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60841" y="1286372"/>
            <a:ext cx="1317787" cy="1145801"/>
          </a:xfrm>
          <a:prstGeom prst="rect">
            <a:avLst/>
          </a:prstGeom>
        </p:spPr>
      </p:pic>
      <p:pic>
        <p:nvPicPr>
          <p:cNvPr id="13" name="Obrázek 12" descr="lidske_srdc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94970" y="2960113"/>
            <a:ext cx="1183658" cy="1897648"/>
          </a:xfrm>
          <a:prstGeom prst="rect">
            <a:avLst/>
          </a:prstGeom>
        </p:spPr>
      </p:pic>
      <p:pic>
        <p:nvPicPr>
          <p:cNvPr id="14" name="Obrázek 13" descr="pis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8" y="5146445"/>
            <a:ext cx="1528661" cy="1450402"/>
          </a:xfrm>
          <a:prstGeom prst="rect">
            <a:avLst/>
          </a:prstGeom>
        </p:spPr>
      </p:pic>
      <p:pic>
        <p:nvPicPr>
          <p:cNvPr id="16" name="Obrázek 15" descr="trombo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985" y="1286372"/>
            <a:ext cx="1316136" cy="1739493"/>
          </a:xfrm>
          <a:prstGeom prst="rect">
            <a:avLst/>
          </a:prstGeom>
        </p:spPr>
      </p:pic>
      <p:pic>
        <p:nvPicPr>
          <p:cNvPr id="17" name="Obrázek 16" descr="vibracni_brusk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4512" y="5292004"/>
            <a:ext cx="1739487" cy="1305208"/>
          </a:xfrm>
          <a:prstGeom prst="rect">
            <a:avLst/>
          </a:prstGeom>
        </p:spPr>
      </p:pic>
      <p:pic>
        <p:nvPicPr>
          <p:cNvPr id="2050" name="Picture 2" descr="ESP Arrow BLKAND Elektrická kytar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06" y="1602637"/>
            <a:ext cx="2212842" cy="9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24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1.7 Kyvadlo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0" y="1340768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Jáma a kyvadlo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0" y="1700808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/>
              <a:t>1842</a:t>
            </a:r>
            <a:r>
              <a:rPr lang="cs-CZ" dirty="0"/>
              <a:t> – </a:t>
            </a:r>
            <a:r>
              <a:rPr lang="cs-CZ" b="1" dirty="0">
                <a:solidFill>
                  <a:srgbClr val="00B050"/>
                </a:solidFill>
              </a:rPr>
              <a:t>Edgar Allan </a:t>
            </a:r>
            <a:r>
              <a:rPr lang="cs-CZ" b="1" dirty="0" err="1">
                <a:solidFill>
                  <a:srgbClr val="00B050"/>
                </a:solidFill>
              </a:rPr>
              <a:t>Poe</a:t>
            </a:r>
            <a:r>
              <a:rPr lang="cs-CZ" b="1" dirty="0">
                <a:solidFill>
                  <a:srgbClr val="00B050"/>
                </a:solidFill>
              </a:rPr>
              <a:t> (1809 – 1849)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zakladatel hororů a deduktivních detektivních románů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/>
              <a:t>dílo: Vraždy v ulici </a:t>
            </a:r>
            <a:r>
              <a:rPr lang="cs-CZ" dirty="0" err="1"/>
              <a:t>Morgue</a:t>
            </a:r>
            <a:r>
              <a:rPr lang="cs-CZ" dirty="0"/>
              <a:t> (1841), Havran (1845) </a:t>
            </a:r>
          </a:p>
        </p:txBody>
      </p:sp>
      <p:pic>
        <p:nvPicPr>
          <p:cNvPr id="1026" name="Picture 2" descr="Edgar Allan Poe na daguerrotyp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00" y="949123"/>
            <a:ext cx="1926295" cy="24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839" y="2624137"/>
            <a:ext cx="2081964" cy="3010895"/>
          </a:xfrm>
          <a:prstGeom prst="rect">
            <a:avLst/>
          </a:prstGeom>
        </p:spPr>
      </p:pic>
      <p:pic>
        <p:nvPicPr>
          <p:cNvPr id="1028" name="Picture 4" descr="Jáma a kyvadlo a jiné fantastické povídky - A. G. Howardová, Edgar Allan  Poe od 119 Kč | Reknih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7164" r="9020" b="4901"/>
          <a:stretch/>
        </p:blipFill>
        <p:spPr bwMode="auto">
          <a:xfrm>
            <a:off x="2627784" y="2624137"/>
            <a:ext cx="2088232" cy="301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dgar Allan Poe | Reading Comprehension Pass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4138"/>
            <a:ext cx="2304256" cy="30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79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pic>
        <p:nvPicPr>
          <p:cNvPr id="1026" name="Picture 2" descr="Kruhy na vodní hladině. Jak a proč se tvoří? | Věda | Lidovk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908720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882853"/>
            <a:ext cx="4752528" cy="28925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173" y="908720"/>
            <a:ext cx="5268060" cy="36390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067944" y="11247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250 m vysoká vlna tsunami</a:t>
            </a:r>
          </a:p>
        </p:txBody>
      </p:sp>
      <p:pic>
        <p:nvPicPr>
          <p:cNvPr id="1028" name="Picture 4" descr="Elektronická učebnice - EL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90762"/>
            <a:ext cx="4088193" cy="22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5076056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Interference vodních vln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7504" y="1340768"/>
            <a:ext cx="364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Kmity vodní hladiny vyvolají vlnění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331467" y="5080709"/>
            <a:ext cx="15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Mořská vlna</a:t>
            </a:r>
          </a:p>
        </p:txBody>
      </p:sp>
    </p:spTree>
    <p:extLst>
      <p:ext uri="{BB962C8B-B14F-4D97-AF65-F5344CB8AC3E}">
        <p14:creationId xmlns:p14="http://schemas.microsoft.com/office/powerpoint/2010/main" val="1326061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529400"/>
            <a:ext cx="3052942" cy="206872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4847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Základní vlastnosti mechanického vlnění</a:t>
            </a:r>
            <a:endParaRPr lang="cs-CZ" sz="2000" b="1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2.1 Vznik a druhy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1948770"/>
            <a:ext cx="88569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podstatou mechanického vlnění je přenos kmitů látkovým prostředím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ve vakuu </a:t>
            </a:r>
            <a:r>
              <a:rPr lang="cs-CZ" sz="2000" b="1" dirty="0">
                <a:cs typeface="Times New Roman CE" panose="02020603050405020304" pitchFamily="18" charset="0"/>
              </a:rPr>
              <a:t>se mechanické kmity nešíří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cs typeface="Times New Roman CE" panose="02020603050405020304" pitchFamily="18" charset="0"/>
              </a:rPr>
              <a:t>nedochází k přenosu látky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cs typeface="Times New Roman CE" panose="02020603050405020304" pitchFamily="18" charset="0"/>
              </a:rPr>
              <a:t>dochází k přenosu energie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kmitání v tzv. </a:t>
            </a: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pružném prostředí</a:t>
            </a:r>
            <a:r>
              <a:rPr lang="cs-CZ" sz="2000" dirty="0">
                <a:cs typeface="Times New Roman CE" panose="02020603050405020304" pitchFamily="18" charset="0"/>
              </a:rPr>
              <a:t/>
            </a:r>
            <a:br>
              <a:rPr lang="cs-CZ" sz="2000" dirty="0">
                <a:cs typeface="Times New Roman CE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cs typeface="Times New Roman" panose="02020603050405020304" pitchFamily="18" charset="0"/>
              </a:rPr>
              <a:t> dochází k přenosu kmitů a energie </a:t>
            </a:r>
            <a:br>
              <a:rPr lang="cs-CZ" sz="2000" dirty="0">
                <a:cs typeface="Times New Roman" panose="02020603050405020304" pitchFamily="18" charset="0"/>
              </a:rPr>
            </a:br>
            <a:r>
              <a:rPr lang="cs-CZ" sz="2000" dirty="0">
                <a:cs typeface="Times New Roman" panose="02020603050405020304" pitchFamily="18" charset="0"/>
              </a:rPr>
              <a:t>z částice na částici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cs typeface="Times New Roman" panose="02020603050405020304" pitchFamily="18" charset="0"/>
              </a:rPr>
              <a:t> kmity se šíří</a:t>
            </a:r>
            <a:br>
              <a:rPr lang="cs-CZ" sz="2000" dirty="0">
                <a:cs typeface="Times New Roman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cs typeface="Times New Roman" panose="02020603050405020304" pitchFamily="18" charset="0"/>
              </a:rPr>
              <a:t> vzniká tzv. </a:t>
            </a:r>
            <a:r>
              <a:rPr 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postupné vlnění</a:t>
            </a:r>
            <a:endParaRPr lang="cs-CZ" sz="2000" b="1" dirty="0">
              <a:solidFill>
                <a:srgbClr val="FF0000"/>
              </a:solidFill>
              <a:cs typeface="Times New Roman CE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délník 11"/>
              <p:cNvSpPr/>
              <p:nvPr/>
            </p:nvSpPr>
            <p:spPr>
              <a:xfrm>
                <a:off x="0" y="4668425"/>
                <a:ext cx="8929328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400" b="1" dirty="0">
                    <a:solidFill>
                      <a:srgbClr val="FF0000"/>
                    </a:solidFill>
                  </a:rPr>
                  <a:t>Vlnová délka –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cs-CZ" sz="2400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dPr>
                      <m:e>
                        <m:r>
                          <a:rPr lang="cs-CZ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</m:d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𝒎</m:t>
                    </m:r>
                  </m:oMath>
                </a14:m>
                <a:endParaRPr lang="cs-CZ" sz="2000" b="1" i="1" dirty="0">
                  <a:solidFill>
                    <a:srgbClr val="FF00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Obdélní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68425"/>
                <a:ext cx="8929328" cy="470000"/>
              </a:xfrm>
              <a:prstGeom prst="rect">
                <a:avLst/>
              </a:prstGeom>
              <a:blipFill>
                <a:blip r:embed="rId3"/>
                <a:stretch>
                  <a:fillRect l="-1024" t="-10390" b="-2727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hyperphysics.phy-astr.gsu.edu/hbase/Sound/imgsou/wpl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52" y="3600450"/>
            <a:ext cx="33337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3" y="5057889"/>
            <a:ext cx="5927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cs typeface="Times New Roman CE" panose="02020603050405020304" pitchFamily="18" charset="0"/>
              </a:rPr>
              <a:t>udává vzdálenost 2 nejbližších bodů, které kmitají</a:t>
            </a:r>
            <a:br>
              <a:rPr lang="cs-CZ" sz="2000" b="1" dirty="0">
                <a:cs typeface="Times New Roman CE" panose="02020603050405020304" pitchFamily="18" charset="0"/>
              </a:rPr>
            </a:br>
            <a:r>
              <a:rPr lang="cs-CZ" sz="2000" b="1" dirty="0">
                <a:cs typeface="Times New Roman CE" panose="02020603050405020304" pitchFamily="18" charset="0"/>
              </a:rPr>
              <a:t>se stejnou fází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cs typeface="Times New Roman" panose="02020603050405020304" pitchFamily="18" charset="0"/>
              </a:rPr>
              <a:t> vzdálenost, kterou vlna urazí za </a:t>
            </a:r>
            <a:r>
              <a:rPr lang="cs-CZ" sz="2000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67544" y="5800590"/>
                <a:ext cx="1743482" cy="8116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den>
                      </m:f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800590"/>
                <a:ext cx="1743482" cy="81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/>
          <p:cNvSpPr txBox="1"/>
          <p:nvPr/>
        </p:nvSpPr>
        <p:spPr>
          <a:xfrm>
            <a:off x="2339752" y="580059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v</a:t>
            </a:r>
            <a:r>
              <a:rPr lang="cs-CZ" dirty="0"/>
              <a:t> – </a:t>
            </a:r>
            <a:r>
              <a:rPr lang="cs-CZ" b="1" dirty="0">
                <a:solidFill>
                  <a:srgbClr val="FF0000"/>
                </a:solidFill>
              </a:rPr>
              <a:t>rychlost postupného vlnění</a:t>
            </a:r>
          </a:p>
        </p:txBody>
      </p:sp>
    </p:spTree>
    <p:extLst>
      <p:ext uri="{BB962C8B-B14F-4D97-AF65-F5344CB8AC3E}">
        <p14:creationId xmlns:p14="http://schemas.microsoft.com/office/powerpoint/2010/main" val="1840535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4847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Příčné a podélné vlnění</a:t>
            </a:r>
            <a:endParaRPr lang="cs-CZ" sz="2000" b="1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2.1 Vznik a druhy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1948770"/>
            <a:ext cx="48600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příčné (transverzální) – kmity jsou kolmé na směr šíření (rychlosti)</a:t>
            </a:r>
            <a:b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sz="2000" dirty="0">
                <a:cs typeface="Times New Roman CE" panose="02020603050405020304" pitchFamily="18" charset="0"/>
              </a:rPr>
              <a:t>Př. vodní vlny pod opadu kamene na hladinu, kmitající tyč, struna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online animace: </a:t>
            </a:r>
            <a:r>
              <a:rPr lang="cs-CZ" sz="1600" dirty="0">
                <a:cs typeface="Times New Roman CE" panose="02020603050405020304" pitchFamily="18" charset="0"/>
                <a:hlinkClick r:id="rId2"/>
              </a:rPr>
              <a:t>https://www.youtube.com/watch?v=7cDAYFTXq3E</a:t>
            </a:r>
            <a:endParaRPr lang="cs-CZ" sz="1600" dirty="0">
              <a:cs typeface="Times New Roman CE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online experiment:  </a:t>
            </a:r>
            <a:r>
              <a:rPr lang="cs-CZ" sz="1600" dirty="0">
                <a:cs typeface="Times New Roman CE" panose="02020603050405020304" pitchFamily="18" charset="0"/>
                <a:hlinkClick r:id="rId3"/>
              </a:rPr>
              <a:t>https://www.youtube.com/watch?v=bJzxzhv_rgU</a:t>
            </a:r>
            <a:r>
              <a:rPr lang="cs-CZ" sz="1600" dirty="0">
                <a:cs typeface="Times New Roman CE" panose="02020603050405020304" pitchFamily="18" charset="0"/>
              </a:rPr>
              <a:t> 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5148064" y="1973186"/>
            <a:ext cx="3888432" cy="2535934"/>
            <a:chOff x="5148064" y="1967129"/>
            <a:chExt cx="3888432" cy="2535934"/>
          </a:xfrm>
        </p:grpSpPr>
        <p:pic>
          <p:nvPicPr>
            <p:cNvPr id="15" name="Picture 2" descr="Kruhy na vodní hladině. Jak a proč se tvoří? | Věda | Lidovky.c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48064" y="1967129"/>
              <a:ext cx="3888432" cy="2535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Přímá spojnice se šipkou 5"/>
            <p:cNvCxnSpPr/>
            <p:nvPr/>
          </p:nvCxnSpPr>
          <p:spPr>
            <a:xfrm>
              <a:off x="7236296" y="3645024"/>
              <a:ext cx="12961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/>
            <p:cNvSpPr txBox="1"/>
            <p:nvPr/>
          </p:nvSpPr>
          <p:spPr>
            <a:xfrm>
              <a:off x="7740352" y="3212976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i="1" dirty="0">
                  <a:solidFill>
                    <a:srgbClr val="FF00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v</a:t>
              </a:r>
            </a:p>
          </p:txBody>
        </p:sp>
        <p:cxnSp>
          <p:nvCxnSpPr>
            <p:cNvPr id="16" name="Přímá spojnice se šipkou 15"/>
            <p:cNvCxnSpPr/>
            <p:nvPr/>
          </p:nvCxnSpPr>
          <p:spPr>
            <a:xfrm>
              <a:off x="6660232" y="2924944"/>
              <a:ext cx="0" cy="115212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6660232" y="3399383"/>
              <a:ext cx="288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i="1" dirty="0">
                  <a:solidFill>
                    <a:srgbClr val="FFFF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y</a:t>
              </a:r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46" y="4535857"/>
            <a:ext cx="4591050" cy="2305050"/>
          </a:xfrm>
          <a:prstGeom prst="rect">
            <a:avLst/>
          </a:prstGeom>
        </p:spPr>
      </p:pic>
      <p:pic>
        <p:nvPicPr>
          <p:cNvPr id="1026" name="Picture 2" descr="DIPLOMOVÁ PRÁCE. Bc. Michal Řehůřek. Experimenty z kmitání a vlnění pro  Praktikum školních pokusů I. Katedra didaktiky fyziky - PDF Stažení zdarm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22"/>
          <a:stretch/>
        </p:blipFill>
        <p:spPr bwMode="auto">
          <a:xfrm>
            <a:off x="246519" y="4509120"/>
            <a:ext cx="4161957" cy="22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4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lektronická učebnice - EL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633" y="1585030"/>
            <a:ext cx="4271863" cy="284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4847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Příčné a podélné vlnění</a:t>
            </a:r>
            <a:endParaRPr lang="cs-CZ" sz="2000" b="1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2.1 Vznik a druhy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1948770"/>
            <a:ext cx="48600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podélné – kmity se dějí ve směru/proti směru šíření</a:t>
            </a:r>
            <a:b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2000" dirty="0">
                <a:cs typeface="Times New Roman" panose="02020603050405020304" pitchFamily="18" charset="0"/>
              </a:rPr>
              <a:t> dochází k zhušťování a zřeďování bodů</a:t>
            </a:r>
            <a:br>
              <a:rPr lang="cs-CZ" sz="2000" dirty="0">
                <a:cs typeface="Times New Roman" panose="02020603050405020304" pitchFamily="18" charset="0"/>
              </a:rPr>
            </a:br>
            <a:r>
              <a:rPr lang="cs-CZ" sz="2000" dirty="0">
                <a:cs typeface="Times New Roman" panose="02020603050405020304" pitchFamily="18" charset="0"/>
              </a:rPr>
              <a:t>Př. šíření zvuku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Times New Roman CE" panose="02020603050405020304" pitchFamily="18" charset="0"/>
              </a:rPr>
              <a:t>online animace: </a:t>
            </a:r>
            <a:r>
              <a:rPr lang="cs-CZ" sz="1600" dirty="0">
                <a:cs typeface="Times New Roman CE" panose="02020603050405020304" pitchFamily="18" charset="0"/>
                <a:hlinkClick r:id="rId3"/>
              </a:rPr>
              <a:t>https://www.youtube.com/watch?v=3J6zWv2CqEY</a:t>
            </a:r>
            <a:r>
              <a:rPr lang="cs-CZ" sz="1600" dirty="0">
                <a:cs typeface="Times New Roman CE" panose="02020603050405020304" pitchFamily="18" charset="0"/>
              </a:rPr>
              <a:t>  </a:t>
            </a:r>
            <a:r>
              <a:rPr lang="cs-CZ" sz="2000" dirty="0">
                <a:cs typeface="Times New Roman CE" panose="02020603050405020304" pitchFamily="18" charset="0"/>
              </a:rPr>
              <a:t>online experiment: </a:t>
            </a:r>
            <a:r>
              <a:rPr lang="cs-CZ" sz="1600" dirty="0">
                <a:cs typeface="Times New Roman CE" panose="02020603050405020304" pitchFamily="18" charset="0"/>
                <a:hlinkClick r:id="rId4"/>
              </a:rPr>
              <a:t>https://www.youtube.com/watch?v=_D0CSUa0sbM</a:t>
            </a:r>
            <a:r>
              <a:rPr lang="cs-CZ" sz="1600" dirty="0">
                <a:cs typeface="Times New Roman CE" panose="02020603050405020304" pitchFamily="18" charset="0"/>
              </a:rPr>
              <a:t> </a:t>
            </a:r>
            <a:endParaRPr lang="cs-CZ" sz="1600" b="1" dirty="0">
              <a:cs typeface="Times New Roman CE" panose="02020603050405020304" pitchFamily="18" charset="0"/>
            </a:endParaRPr>
          </a:p>
        </p:txBody>
      </p:sp>
      <p:pic>
        <p:nvPicPr>
          <p:cNvPr id="13" name="Picture 2" descr="DIPLOMOVÁ PRÁCE. Bc. Michal Řehůřek. Experimenty z kmitání a vlnění pro  Praktikum školních pokusů I. Katedra didaktiky fyziky - PDF Stažení zdarm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9" b="-715"/>
          <a:stretch/>
        </p:blipFill>
        <p:spPr bwMode="auto">
          <a:xfrm>
            <a:off x="246519" y="4797152"/>
            <a:ext cx="416195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996" y="4784551"/>
            <a:ext cx="42195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0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4847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Šíření vlny ve směru osy </a:t>
            </a:r>
            <a:r>
              <a:rPr lang="cs-CZ" sz="2400" b="1" i="1" dirty="0">
                <a:solidFill>
                  <a:srgbClr val="00B0F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x</a:t>
            </a:r>
            <a:endParaRPr lang="cs-CZ" sz="2000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2.2 Rovnice postupného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0" y="1948770"/>
                <a:ext cx="5569396" cy="325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cs-CZ" dirty="0">
                    <a:solidFill>
                      <a:schemeClr val="tx1"/>
                    </a:solidFill>
                    <a:cs typeface="Times New Roman CE" panose="02020603050405020304" pitchFamily="18" charset="0"/>
                  </a:rPr>
                  <a:t>kmitání zdroje: </a:t>
                </a:r>
                <a14:m>
                  <m:oMath xmlns:m="http://schemas.openxmlformats.org/officeDocument/2006/math">
                    <m:r>
                      <a:rPr lang="cs-CZ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cs-CZ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cs-CZ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cs-CZ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d</a:t>
                </a:r>
                <a:r>
                  <a:rPr lang="cs-CZ" dirty="0">
                    <a:solidFill>
                      <a:schemeClr val="tx1"/>
                    </a:solidFill>
                    <a:cs typeface="Times New Roman CE" panose="02020603050405020304" pitchFamily="18" charset="0"/>
                  </a:rPr>
                  <a:t>o bodu M kmitání dospěje za čas </a:t>
                </a:r>
                <a14:m>
                  <m:oMath xmlns:m="http://schemas.openxmlformats.org/officeDocument/2006/math">
                    <m:r>
                      <a:rPr lang="cs-CZ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𝜏</m:t>
                    </m:r>
                    <m:r>
                      <a:rPr lang="cs-CZ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Rovnice okamžité výchylky v bodě M:</a:t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r>
                  <a:rPr lang="cs-CZ" dirty="0">
                    <a:solidFill>
                      <a:schemeClr val="tx1"/>
                    </a:solidFill>
                    <a:cs typeface="Times New Roman CE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cs-CZ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func>
                          <m:funcPr>
                            <m:ctrlP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cs-CZ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d>
                                  <m:dPr>
                                    <m:ctrlP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cs-CZ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cs-CZ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func>
                      </m:e>
                    </m:func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cs-CZ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cs-CZ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cs-CZ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  <m:r>
                      <a:rPr lang="cs-CZ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func>
                      <m:func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cs-CZ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cs-CZ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  <m:r>
                                  <a:rPr lang="cs-CZ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cs-CZ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cs-CZ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Rovnice postupného vlnění </a:t>
                </a:r>
                <a:r>
                  <a:rPr lang="cs-CZ" dirty="0">
                    <a:cs typeface="Times New Roman CE" panose="02020603050405020304" pitchFamily="18" charset="0"/>
                  </a:rPr>
                  <a:t>(příčného i podélného):</a:t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r>
                  <a:rPr lang="cs-CZ" dirty="0">
                    <a:cs typeface="Times New Roman CE" panose="02020603050405020304" pitchFamily="18" charset="0"/>
                  </a:rPr>
                  <a:t/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48770"/>
                <a:ext cx="5569396" cy="3251980"/>
              </a:xfrm>
              <a:prstGeom prst="rect">
                <a:avLst/>
              </a:prstGeom>
              <a:blipFill>
                <a:blip r:embed="rId2"/>
                <a:stretch>
                  <a:fillRect l="-656" t="-112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ovnice postupné vlny - FYZIKA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96" y="1484784"/>
            <a:ext cx="34671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395536" y="4804783"/>
                <a:ext cx="3421760" cy="79193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d>
                                <m:dPr>
                                  <m:ctrlP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cs-CZ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𝒕</m:t>
                                      </m:r>
                                    </m:num>
                                    <m:den>
                                      <m:r>
                                        <a:rPr lang="cs-CZ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𝑻</m:t>
                                      </m:r>
                                    </m:den>
                                  </m:f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cs-CZ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sz="2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num>
                                    <m:den>
                                      <m:r>
                                        <a:rPr lang="cs-CZ" sz="24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804783"/>
                <a:ext cx="3421760" cy="791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3977588" y="4767387"/>
                <a:ext cx="5147192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d>
                      <m:d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den>
                        </m:f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den>
                        </m:f>
                      </m:e>
                    </m:d>
                  </m:oMath>
                </a14:m>
                <a:r>
                  <a:rPr lang="cs-CZ" sz="1600" dirty="0"/>
                  <a:t> </a:t>
                </a:r>
                <a:r>
                  <a:rPr lang="cs-CZ" sz="1600" dirty="0">
                    <a:sym typeface="Symbol" panose="05050102010706020507" pitchFamily="18" charset="2"/>
                  </a:rPr>
                  <a:t></a:t>
                </a:r>
                <a:r>
                  <a:rPr lang="cs-CZ" sz="1600" dirty="0"/>
                  <a:t>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fáze vlnění </a:t>
                </a:r>
                <a:r>
                  <a:rPr lang="cs-CZ" sz="1600" dirty="0"/>
                  <a:t>postupujícího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ve směru osy </a:t>
                </a:r>
                <a:r>
                  <a:rPr lang="cs-CZ" sz="1600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x</a:t>
                </a:r>
                <a:r>
                  <a:rPr lang="cs-CZ" sz="1600" dirty="0"/>
                  <a:t/>
                </a:r>
                <a:br>
                  <a:rPr lang="cs-CZ" sz="1600" dirty="0"/>
                </a:b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d>
                      <m:d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den>
                        </m:f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num>
                          <m:den>
                            <m:r>
                              <a:rPr lang="cs-CZ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</m:den>
                        </m:f>
                      </m:e>
                    </m:d>
                  </m:oMath>
                </a14:m>
                <a:r>
                  <a:rPr lang="cs-CZ" sz="1600" dirty="0"/>
                  <a:t> </a:t>
                </a:r>
                <a:r>
                  <a:rPr lang="cs-CZ" sz="1600" dirty="0">
                    <a:sym typeface="Symbol" panose="05050102010706020507" pitchFamily="18" charset="2"/>
                  </a:rPr>
                  <a:t></a:t>
                </a:r>
                <a:r>
                  <a:rPr lang="cs-CZ" sz="1600" dirty="0"/>
                  <a:t>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fáze vlnění</a:t>
                </a:r>
                <a:r>
                  <a:rPr lang="cs-CZ" sz="1600" dirty="0"/>
                  <a:t> postupujícího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proti směru osy </a:t>
                </a:r>
                <a:r>
                  <a:rPr lang="cs-CZ" sz="1600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x</a:t>
                </a: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588" y="4767387"/>
                <a:ext cx="5147192" cy="829330"/>
              </a:xfrm>
              <a:prstGeom prst="rect">
                <a:avLst/>
              </a:prstGeom>
              <a:blipFill>
                <a:blip r:embed="rId5"/>
                <a:stretch>
                  <a:fillRect b="-220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-1" y="5661248"/>
                <a:ext cx="90902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t</a:t>
                </a:r>
                <a:r>
                  <a:rPr lang="cs-CZ" dirty="0"/>
                  <a:t> – čas,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T</a:t>
                </a:r>
                <a:r>
                  <a:rPr lang="cs-CZ" dirty="0"/>
                  <a:t> – perioda vlnění,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x</a:t>
                </a:r>
                <a:r>
                  <a:rPr lang="cs-CZ" dirty="0"/>
                  <a:t> – 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x</a:t>
                </a:r>
                <a:r>
                  <a:rPr lang="cs-CZ" dirty="0"/>
                  <a:t>-ová souřadnice bodu do kterého vlnění dospělo</a:t>
                </a:r>
                <a:br>
                  <a:rPr lang="cs-CZ" dirty="0"/>
                </a:b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cs-CZ" dirty="0"/>
                  <a:t> – vlnová délka vlnění</a:t>
                </a:r>
                <a:endParaRPr lang="cs-CZ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v různém prostředí má vlnění různou rychlost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vlnění je děj, který je funkcí jak času, tak polohy v prostoru</a:t>
                </a:r>
              </a:p>
            </p:txBody>
          </p:sp>
        </mc:Choice>
        <mc:Fallback xmlns="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5661248"/>
                <a:ext cx="9090249" cy="1200329"/>
              </a:xfrm>
              <a:prstGeom prst="rect">
                <a:avLst/>
              </a:prstGeom>
              <a:blipFill>
                <a:blip r:embed="rId6"/>
                <a:stretch>
                  <a:fillRect l="-402" t="-3553" b="-710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6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484784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Princip superpozice</a:t>
            </a:r>
            <a:endParaRPr lang="cs-CZ" sz="2000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2.3 Interference vln</a:t>
            </a:r>
            <a:endParaRPr lang="cs-CZ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0" y="1948770"/>
                <a:ext cx="5724128" cy="1985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Interference</a:t>
                </a:r>
                <a:r>
                  <a:rPr lang="cs-CZ" dirty="0">
                    <a:solidFill>
                      <a:schemeClr val="tx1"/>
                    </a:solidFill>
                    <a:cs typeface="Times New Roman CE" panose="02020603050405020304" pitchFamily="18" charset="0"/>
                  </a:rPr>
                  <a:t> =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skládání</a:t>
                </a:r>
                <a:r>
                  <a:rPr lang="cs-CZ" dirty="0">
                    <a:solidFill>
                      <a:schemeClr val="tx1"/>
                    </a:solidFill>
                    <a:cs typeface="Times New Roman CE" panose="02020603050405020304" pitchFamily="18" charset="0"/>
                  </a:rPr>
                  <a:t> vlnění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Při kmitání více zdrojů dochází v libovolném bodě prostoru ke skládání vln z jednotlivých zdrojů</a:t>
                </a:r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výsledná výchylka v daném bodě je dána tzv.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superpozicí jednotlivých výchylek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Interference </a:t>
                </a:r>
                <a:r>
                  <a:rPr lang="cs-CZ" dirty="0">
                    <a:cs typeface="Times New Roman CE" panose="02020603050405020304" pitchFamily="18" charset="0"/>
                  </a:rPr>
                  <a:t>je dána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fázovým rozdílem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𝚫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𝝋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𝝋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𝝋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cs-CZ" dirty="0">
                  <a:solidFill>
                    <a:schemeClr val="tx1"/>
                  </a:solidFill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48770"/>
                <a:ext cx="5724128" cy="1985159"/>
              </a:xfrm>
              <a:prstGeom prst="rect">
                <a:avLst/>
              </a:prstGeom>
              <a:blipFill>
                <a:blip r:embed="rId2"/>
                <a:stretch>
                  <a:fillRect l="-639" t="-1846" b="-43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1907704" y="3933929"/>
                <a:ext cx="1364018" cy="6872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cs-CZ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933929"/>
                <a:ext cx="1364018" cy="6872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3491880" y="3955219"/>
                <a:ext cx="57241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dráhový rozdíl vlnění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d</a:t>
                </a:r>
                <a:r>
                  <a:rPr lang="cs-CZ" dirty="0"/>
                  <a:t> – vzdálenost kmitajících zdrojů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 </a:t>
                </a: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cs-CZ" dirty="0"/>
                  <a:t> – vlnová délka vlnění</a:t>
                </a:r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3955219"/>
                <a:ext cx="5724129" cy="646331"/>
              </a:xfrm>
              <a:prstGeom prst="rect">
                <a:avLst/>
              </a:prstGeom>
              <a:blipFill>
                <a:blip r:embed="rId4"/>
                <a:stretch>
                  <a:fillRect l="-745" t="-6604" b="-1415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Elektronická učebnice - ELU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8" y="1552803"/>
            <a:ext cx="3611768" cy="194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6548603" y="2204864"/>
            <a:ext cx="1479781" cy="2160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7262847" y="1991162"/>
                <a:ext cx="3866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847" y="1991162"/>
                <a:ext cx="3866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4653136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Zvláštní případy interference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0" y="5085184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dráhový rozdíl = sudý počet půlvln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1066576" y="5445224"/>
                <a:ext cx="3046274" cy="4761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cs-CZ" b="1" dirty="0"/>
                  <a:t>    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76" y="5445224"/>
                <a:ext cx="3046274" cy="476147"/>
              </a:xfrm>
              <a:prstGeom prst="rect">
                <a:avLst/>
              </a:prstGeom>
              <a:blipFill>
                <a:blip r:embed="rId7"/>
                <a:stretch>
                  <a:fillRect l="-1800" b="-51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0" y="5949280"/>
                <a:ext cx="5317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/>
                  <a:t>vlny</a:t>
                </a:r>
                <a:r>
                  <a:rPr lang="cs-CZ" dirty="0"/>
                  <a:t> se setkávají v každém bodě </a:t>
                </a:r>
                <a:r>
                  <a:rPr lang="cs-CZ" b="1" dirty="0"/>
                  <a:t>se stejnou fází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vzniká </a:t>
                </a:r>
                <a:r>
                  <a:rPr lang="cs-CZ" b="1" dirty="0">
                    <a:solidFill>
                      <a:srgbClr val="FF0000"/>
                    </a:solidFill>
                  </a:rPr>
                  <a:t>interferenční maximum (konstruktivní IF)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66FF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66FF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cs-CZ" b="1" i="1">
                            <a:solidFill>
                              <a:srgbClr val="66FF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r>
                          <a:rPr lang="cs-CZ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49280"/>
                <a:ext cx="5317224" cy="923330"/>
              </a:xfrm>
              <a:prstGeom prst="rect">
                <a:avLst/>
              </a:prstGeom>
              <a:blipFill>
                <a:blip r:embed="rId8"/>
                <a:stretch>
                  <a:fillRect l="-688" t="-3974" b="-72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http://vojtahanak.cz/files/kmity/img/grafy/interferenc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3" y="4653136"/>
            <a:ext cx="4111513" cy="2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2.3 Interference vln</a:t>
            </a:r>
            <a:endParaRPr lang="cs-CZ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1066576" y="2304781"/>
                <a:ext cx="3652209" cy="47614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cs-CZ" b="1" dirty="0"/>
                  <a:t>    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76" y="2304781"/>
                <a:ext cx="3652209" cy="476147"/>
              </a:xfrm>
              <a:prstGeom prst="rect">
                <a:avLst/>
              </a:prstGeom>
              <a:blipFill>
                <a:blip r:embed="rId2"/>
                <a:stretch>
                  <a:fillRect l="-1503" b="-51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Skupina 6"/>
          <p:cNvGrpSpPr/>
          <p:nvPr/>
        </p:nvGrpSpPr>
        <p:grpSpPr>
          <a:xfrm>
            <a:off x="-15665" y="1425550"/>
            <a:ext cx="9036496" cy="2712497"/>
            <a:chOff x="-15665" y="4653136"/>
            <a:chExt cx="9036496" cy="2712497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6E3991F8-C675-6E75-6E1A-FAC2BB3C2A08}"/>
                </a:ext>
              </a:extLst>
            </p:cNvPr>
            <p:cNvSpPr/>
            <p:nvPr/>
          </p:nvSpPr>
          <p:spPr>
            <a:xfrm>
              <a:off x="-15665" y="4653136"/>
              <a:ext cx="90364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Zvláštní případy interference</a:t>
              </a:r>
              <a:endParaRPr lang="cs-CZ" sz="20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0" y="5085184"/>
              <a:ext cx="8856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2"/>
              </a:pPr>
              <a:r>
                <a:rPr lang="cs-CZ" sz="2000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dráhový rozdíl = lichý počet půlvln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ovéPole 4"/>
                <p:cNvSpPr txBox="1"/>
                <p:nvPr/>
              </p:nvSpPr>
              <p:spPr>
                <a:xfrm>
                  <a:off x="0" y="6165304"/>
                  <a:ext cx="5317224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cs-CZ" b="1" dirty="0"/>
                    <a:t>vlny</a:t>
                  </a:r>
                  <a:r>
                    <a:rPr lang="cs-CZ" dirty="0"/>
                    <a:t> se setkávají v každém bodě </a:t>
                  </a:r>
                  <a:r>
                    <a:rPr lang="cs-CZ" b="1" dirty="0"/>
                    <a:t>s opačnou fází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cs-CZ" dirty="0"/>
                    <a:t>vzniká </a:t>
                  </a:r>
                  <a:r>
                    <a:rPr lang="cs-CZ" b="1" dirty="0">
                      <a:solidFill>
                        <a:srgbClr val="FF0000"/>
                      </a:solidFill>
                    </a:rPr>
                    <a:t>interferenční minimum (destruktivní IF)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66FF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solidFill>
                                <a:srgbClr val="66FF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>
                              <a:solidFill>
                                <a:srgbClr val="66FF3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endParaRPr lang="cs-CZ" b="1" dirty="0">
                    <a:solidFill>
                      <a:srgbClr val="FF0000"/>
                    </a:solidFill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cs-CZ" dirty="0"/>
                    <a:t>při stejné amplitudě vln se vlnění vzájemně vyruší</a:t>
                  </a:r>
                </a:p>
              </p:txBody>
            </p:sp>
          </mc:Choice>
          <mc:Fallback xmlns="">
            <p:sp>
              <p:nvSpPr>
                <p:cNvPr id="5" name="TextovéPol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165304"/>
                  <a:ext cx="5317224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688" t="-3046" b="-710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50" name="Picture 2" descr="http://vojtahanak.cz/files/kmity/img/grafy/interferenc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24" y="1857597"/>
            <a:ext cx="3701017" cy="207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kupina 28"/>
          <p:cNvGrpSpPr/>
          <p:nvPr/>
        </p:nvGrpSpPr>
        <p:grpSpPr>
          <a:xfrm>
            <a:off x="2411760" y="4157033"/>
            <a:ext cx="4679875" cy="2654602"/>
            <a:chOff x="2411760" y="4157033"/>
            <a:chExt cx="4679875" cy="2654602"/>
          </a:xfrm>
        </p:grpSpPr>
        <p:pic>
          <p:nvPicPr>
            <p:cNvPr id="2052" name="Picture 4" descr="https://i.ytimg.com/vi/Iuv6hY6zsd0/maxresdefaul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4157033"/>
              <a:ext cx="4679875" cy="263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Přímá spojnice se šipkou 16"/>
            <p:cNvCxnSpPr/>
            <p:nvPr/>
          </p:nvCxnSpPr>
          <p:spPr>
            <a:xfrm flipH="1" flipV="1">
              <a:off x="2915816" y="4293096"/>
              <a:ext cx="1802969" cy="1800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2771800" y="6165304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IF maxima</a:t>
              </a:r>
              <a:br>
                <a:rPr lang="cs-CZ" b="1" dirty="0">
                  <a:solidFill>
                    <a:srgbClr val="FFFF00"/>
                  </a:solidFill>
                </a:rPr>
              </a:br>
              <a:r>
                <a:rPr lang="cs-CZ" b="1" dirty="0">
                  <a:solidFill>
                    <a:srgbClr val="FF0000"/>
                  </a:solidFill>
                </a:rPr>
                <a:t>IF minima</a:t>
              </a:r>
            </a:p>
          </p:txBody>
        </p:sp>
        <p:cxnSp>
          <p:nvCxnSpPr>
            <p:cNvPr id="22" name="Přímá spojnice se šipkou 21"/>
            <p:cNvCxnSpPr/>
            <p:nvPr/>
          </p:nvCxnSpPr>
          <p:spPr>
            <a:xfrm flipH="1" flipV="1">
              <a:off x="4428492" y="4210055"/>
              <a:ext cx="722342" cy="188498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 flipH="1" flipV="1">
              <a:off x="2988977" y="5085184"/>
              <a:ext cx="1336888" cy="12246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/>
            <p:cNvCxnSpPr/>
            <p:nvPr/>
          </p:nvCxnSpPr>
          <p:spPr>
            <a:xfrm flipH="1" flipV="1">
              <a:off x="4231655" y="5085184"/>
              <a:ext cx="656345" cy="10003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17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2.4 Odraz vlnění. Stojaté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942B02-0BF9-44A3-9A18-286906220DA3}"/>
              </a:ext>
            </a:extLst>
          </p:cNvPr>
          <p:cNvGrpSpPr/>
          <p:nvPr/>
        </p:nvGrpSpPr>
        <p:grpSpPr>
          <a:xfrm>
            <a:off x="-15665" y="1425550"/>
            <a:ext cx="4587665" cy="1089412"/>
            <a:chOff x="-15665" y="1425550"/>
            <a:chExt cx="4587665" cy="1089412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6E3991F8-C675-6E75-6E1A-FAC2BB3C2A08}"/>
                </a:ext>
              </a:extLst>
            </p:cNvPr>
            <p:cNvSpPr/>
            <p:nvPr/>
          </p:nvSpPr>
          <p:spPr>
            <a:xfrm>
              <a:off x="-15665" y="1425550"/>
              <a:ext cx="45876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Odraz na pevném konci</a:t>
              </a:r>
              <a:endParaRPr lang="cs-CZ" sz="2000" b="1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0" y="1868631"/>
              <a:ext cx="457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/>
                <a:t>vlna</a:t>
              </a:r>
              <a:r>
                <a:rPr lang="cs-CZ" dirty="0"/>
                <a:t> se odráží </a:t>
              </a:r>
              <a:r>
                <a:rPr lang="cs-CZ" b="1" dirty="0">
                  <a:solidFill>
                    <a:srgbClr val="FF0000"/>
                  </a:solidFill>
                </a:rPr>
                <a:t>s opačnou fází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dirty="0"/>
                <a:t>na pevném konci je </a:t>
              </a:r>
              <a:r>
                <a:rPr lang="cs-CZ" b="1" dirty="0">
                  <a:solidFill>
                    <a:srgbClr val="FF0000"/>
                  </a:solidFill>
                </a:rPr>
                <a:t>uzel</a:t>
              </a:r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A1619FAF-B63A-4274-B630-6B0385658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6842"/>
            <a:ext cx="9144000" cy="31785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0D745B9-D413-4599-AE8D-70DB84665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496912"/>
            <a:ext cx="3416871" cy="1286411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2FE5C7C7-9993-45AA-BF0B-46D48846F763}"/>
              </a:ext>
            </a:extLst>
          </p:cNvPr>
          <p:cNvGrpSpPr/>
          <p:nvPr/>
        </p:nvGrpSpPr>
        <p:grpSpPr>
          <a:xfrm>
            <a:off x="4539907" y="1472343"/>
            <a:ext cx="4587665" cy="1089412"/>
            <a:chOff x="-15665" y="1425550"/>
            <a:chExt cx="4587665" cy="1089412"/>
          </a:xfrm>
        </p:grpSpPr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9F6BA3A4-30A9-4BDB-AF2C-DD1FC0A70541}"/>
                </a:ext>
              </a:extLst>
            </p:cNvPr>
            <p:cNvSpPr/>
            <p:nvPr/>
          </p:nvSpPr>
          <p:spPr>
            <a:xfrm>
              <a:off x="-15665" y="1425550"/>
              <a:ext cx="45876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Odraz na volném konci</a:t>
              </a:r>
              <a:endParaRPr lang="cs-CZ" sz="2000" b="1" dirty="0"/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41608834-3F70-4E2D-9682-132F1590E489}"/>
                </a:ext>
              </a:extLst>
            </p:cNvPr>
            <p:cNvSpPr txBox="1"/>
            <p:nvPr/>
          </p:nvSpPr>
          <p:spPr>
            <a:xfrm>
              <a:off x="0" y="1868631"/>
              <a:ext cx="457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b="1" dirty="0"/>
                <a:t>vlna</a:t>
              </a:r>
              <a:r>
                <a:rPr lang="cs-CZ" dirty="0"/>
                <a:t> se odráží </a:t>
              </a:r>
              <a:r>
                <a:rPr lang="cs-CZ" b="1" dirty="0">
                  <a:solidFill>
                    <a:srgbClr val="FF0000"/>
                  </a:solidFill>
                </a:rPr>
                <a:t>se stejnou fází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cs-CZ" dirty="0"/>
                <a:t>na </a:t>
              </a:r>
              <a:r>
                <a:rPr lang="cs-CZ" dirty="0" smtClean="0"/>
                <a:t>volném </a:t>
              </a:r>
              <a:r>
                <a:rPr lang="cs-CZ" dirty="0"/>
                <a:t>konci je </a:t>
              </a:r>
              <a:r>
                <a:rPr lang="cs-CZ" b="1" dirty="0">
                  <a:solidFill>
                    <a:srgbClr val="FF0000"/>
                  </a:solidFill>
                </a:rPr>
                <a:t>kmitna</a:t>
              </a:r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63D6A77D-9C51-46AA-85B8-24C5DDAC7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04" y="2500948"/>
            <a:ext cx="4256376" cy="12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anding Wave Phenomena - PASCO Blog | PASCO">
            <a:extLst>
              <a:ext uri="{FF2B5EF4-FFF2-40B4-BE49-F238E27FC236}">
                <a16:creationId xmlns:a16="http://schemas.microsoft.com/office/drawing/2014/main" id="{B5747975-446F-4736-8AF4-00306BF2D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9"/>
          <a:stretch/>
        </p:blipFill>
        <p:spPr bwMode="auto">
          <a:xfrm>
            <a:off x="4847407" y="5085184"/>
            <a:ext cx="417342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2.4 Odraz vlnění. Stojaté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9755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Změna fáze přechodem do jiného prostředí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15558" y="1940639"/>
                <a:ext cx="47004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s-CZ" sz="1600" b="1" dirty="0"/>
                  <a:t> </a:t>
                </a: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sz="1600" b="1" dirty="0"/>
                  <a:t>vlna</a:t>
                </a:r>
                <a:r>
                  <a:rPr lang="cs-CZ" sz="1600" dirty="0"/>
                  <a:t> prochází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s opačnou fází, fáze se převrací</a:t>
                </a:r>
                <a:br>
                  <a:rPr lang="cs-CZ" sz="1600" b="1" dirty="0">
                    <a:solidFill>
                      <a:srgbClr val="FF0000"/>
                    </a:solidFill>
                  </a:rPr>
                </a:br>
                <a:r>
                  <a:rPr lang="cs-CZ" sz="1600" dirty="0"/>
                  <a:t>Př.: zvuk šířící se z vody do vzduchu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cs-CZ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cs-CZ" sz="1600" b="1" dirty="0"/>
                  <a:t> </a:t>
                </a: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sz="1600" b="1" dirty="0"/>
                  <a:t>vlna</a:t>
                </a:r>
                <a:r>
                  <a:rPr lang="cs-CZ" sz="1600" dirty="0"/>
                  <a:t> prochází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se stejnou fází, fáze se nemění</a:t>
                </a:r>
                <a:br>
                  <a:rPr lang="cs-CZ" sz="1600" b="1" dirty="0">
                    <a:solidFill>
                      <a:srgbClr val="FF0000"/>
                    </a:solidFill>
                  </a:rPr>
                </a:br>
                <a:r>
                  <a:rPr lang="cs-CZ" sz="1600" dirty="0"/>
                  <a:t>Př.: zvuk šířící se ze vzduchu do vody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" y="1940639"/>
                <a:ext cx="4700459" cy="1569660"/>
              </a:xfrm>
              <a:prstGeom prst="rect">
                <a:avLst/>
              </a:prstGeom>
              <a:blipFill>
                <a:blip r:embed="rId3"/>
                <a:stretch>
                  <a:fillRect l="-519" t="-1550" b="-387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Skupina 1">
            <a:extLst>
              <a:ext uri="{FF2B5EF4-FFF2-40B4-BE49-F238E27FC236}">
                <a16:creationId xmlns:a16="http://schemas.microsoft.com/office/drawing/2014/main" id="{3677B57A-4B11-4009-A0A6-8D8DBFAA4EDF}"/>
              </a:ext>
            </a:extLst>
          </p:cNvPr>
          <p:cNvGrpSpPr/>
          <p:nvPr/>
        </p:nvGrpSpPr>
        <p:grpSpPr>
          <a:xfrm>
            <a:off x="-15665" y="3759383"/>
            <a:ext cx="9036496" cy="3053993"/>
            <a:chOff x="-15665" y="3255367"/>
            <a:chExt cx="9036496" cy="3053993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29408F5-60CE-4276-B394-0A1F4D97FDD6}"/>
                </a:ext>
              </a:extLst>
            </p:cNvPr>
            <p:cNvSpPr/>
            <p:nvPr/>
          </p:nvSpPr>
          <p:spPr>
            <a:xfrm>
              <a:off x="-15665" y="3255367"/>
              <a:ext cx="90364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Stojaté vlnění</a:t>
              </a:r>
              <a:endParaRPr lang="cs-CZ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6F53C717-5B2D-4FA7-ABA6-B03E4A47ECF5}"/>
                    </a:ext>
                  </a:extLst>
                </p:cNvPr>
                <p:cNvSpPr txBox="1"/>
                <p:nvPr/>
              </p:nvSpPr>
              <p:spPr>
                <a:xfrm>
                  <a:off x="0" y="3689156"/>
                  <a:ext cx="4716016" cy="2620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dirty="0">
                      <a:cs typeface="Times New Roman CE" panose="02020603050405020304" pitchFamily="18" charset="0"/>
                    </a:rPr>
                    <a:t>vzniká </a:t>
                  </a:r>
                  <a:r>
                    <a:rPr lang="cs-CZ" b="1" dirty="0">
                      <a:solidFill>
                        <a:srgbClr val="FF0000"/>
                      </a:solidFill>
                      <a:cs typeface="Times New Roman CE" panose="02020603050405020304" pitchFamily="18" charset="0"/>
                    </a:rPr>
                    <a:t>interferencí přímé a odražené vlny</a:t>
                  </a:r>
                  <a:endParaRPr lang="cs-CZ" b="1" i="1" dirty="0">
                    <a:solidFill>
                      <a:srgbClr val="FF0000"/>
                    </a:solidFill>
                    <a:cs typeface="Times New Roman CE" panose="02020603050405020304" pitchFamily="18" charset="0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b="1" dirty="0">
                      <a:solidFill>
                        <a:srgbClr val="FF0000"/>
                      </a:solidFill>
                      <a:cs typeface="Times New Roman CE" panose="02020603050405020304" pitchFamily="18" charset="0"/>
                    </a:rPr>
                    <a:t>kmitny</a:t>
                  </a:r>
                  <a:r>
                    <a:rPr lang="cs-CZ" dirty="0">
                      <a:cs typeface="Times New Roman CE" panose="02020603050405020304" pitchFamily="18" charset="0"/>
                    </a:rPr>
                    <a:t> – maximální výchylka </a:t>
                  </a:r>
                  <a:r>
                    <a:rPr lang="cs-CZ" b="1" dirty="0">
                      <a:latin typeface="Times New Roman CE" panose="02020603050405020304" pitchFamily="18" charset="0"/>
                      <a:cs typeface="Times New Roman CE" panose="02020603050405020304" pitchFamily="18" charset="0"/>
                    </a:rPr>
                    <a:t>→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𝒎</m:t>
                          </m:r>
                        </m:sub>
                      </m:sSub>
                      <m:r>
                        <a:rPr lang="cs-CZ" b="1" i="1" smtClean="0"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𝒎𝒂𝒙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.</m:t>
                      </m:r>
                    </m:oMath>
                  </a14:m>
                  <a:endParaRPr lang="cs-CZ" dirty="0">
                    <a:cs typeface="Times New Roman CE" panose="02020603050405020304" pitchFamily="18" charset="0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b="1" dirty="0">
                      <a:solidFill>
                        <a:srgbClr val="FF0000"/>
                      </a:solidFill>
                      <a:cs typeface="Times New Roman CE" panose="02020603050405020304" pitchFamily="18" charset="0"/>
                    </a:rPr>
                    <a:t>uzly – nulová amplituda </a:t>
                  </a:r>
                  <a:r>
                    <a:rPr lang="cs-CZ" b="1" dirty="0">
                      <a:latin typeface="Times New Roman CE" panose="02020603050405020304" pitchFamily="18" charset="0"/>
                      <a:cs typeface="Times New Roman CE" panose="02020603050405020304" pitchFamily="18" charset="0"/>
                    </a:rPr>
                    <a:t>→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𝒎</m:t>
                          </m:r>
                        </m:sub>
                      </m:sSub>
                      <m:r>
                        <a:rPr lang="cs-CZ" b="1" i="1" smtClean="0"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r>
                        <a:rPr lang="cs-CZ" b="1" i="1" smtClean="0"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𝟎</m:t>
                      </m:r>
                    </m:oMath>
                  </a14:m>
                  <a:endPara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dirty="0">
                      <a:cs typeface="Times New Roman CE" panose="02020603050405020304" pitchFamily="18" charset="0"/>
                    </a:rPr>
                    <a:t>vzdálenost 2 kmiten nebo uzlů: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cs-CZ" sz="2000" b="1" dirty="0">
                    <a:cs typeface="Times New Roman CE" panose="02020603050405020304" pitchFamily="18" charset="0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dirty="0">
                      <a:cs typeface="Times New Roman CE" panose="02020603050405020304" pitchFamily="18" charset="0"/>
                    </a:rPr>
                    <a:t>vzdálenost kmitna-uzel: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cs-CZ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cs-CZ" sz="2000" b="1" dirty="0">
                    <a:cs typeface="Times New Roman CE" panose="02020603050405020304" pitchFamily="18" charset="0"/>
                  </a:endParaRP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sz="2000" b="1" dirty="0">
                      <a:solidFill>
                        <a:srgbClr val="FF0000"/>
                      </a:solidFill>
                      <a:cs typeface="Times New Roman CE" panose="02020603050405020304" pitchFamily="18" charset="0"/>
                    </a:rPr>
                    <a:t>stojatým vlněním se energie nepřenáší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cs-CZ" sz="1600" dirty="0">
                      <a:cs typeface="Times New Roman CE" panose="02020603050405020304" pitchFamily="18" charset="0"/>
                    </a:rPr>
                    <a:t>všechny body kmitají se stejnou fází, ale různou amplitudou</a:t>
                  </a:r>
                </a:p>
              </p:txBody>
            </p:sp>
          </mc:Choice>
          <mc:Fallback xmlns="">
            <p:sp>
              <p:nvSpPr>
                <p:cNvPr id="16" name="TextovéPole 15">
                  <a:extLst>
                    <a:ext uri="{FF2B5EF4-FFF2-40B4-BE49-F238E27FC236}">
                      <a16:creationId xmlns:a16="http://schemas.microsoft.com/office/drawing/2014/main" id="{6F53C717-5B2D-4FA7-ABA6-B03E4A47E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689156"/>
                  <a:ext cx="4716016" cy="2620204"/>
                </a:xfrm>
                <a:prstGeom prst="rect">
                  <a:avLst/>
                </a:prstGeom>
                <a:blipFill>
                  <a:blip r:embed="rId4"/>
                  <a:stretch>
                    <a:fillRect l="-1163" t="-1395" b="-2093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30" name="Picture 6" descr="schoolphysics ::Welcome::">
            <a:extLst>
              <a:ext uri="{FF2B5EF4-FFF2-40B4-BE49-F238E27FC236}">
                <a16:creationId xmlns:a16="http://schemas.microsoft.com/office/drawing/2014/main" id="{E0B7B01D-6543-41D2-B2DB-EF34C275E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/>
          <a:stretch/>
        </p:blipFill>
        <p:spPr bwMode="auto">
          <a:xfrm>
            <a:off x="4752670" y="1930616"/>
            <a:ext cx="4351189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hrnutí o stojatém vlnění (článek) | Khan Academy">
            <a:extLst>
              <a:ext uri="{FF2B5EF4-FFF2-40B4-BE49-F238E27FC236}">
                <a16:creationId xmlns:a16="http://schemas.microsoft.com/office/drawing/2014/main" id="{2D2D70BC-E6DC-4ACF-8118-AF5D70F6B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25230"/>
          <a:stretch/>
        </p:blipFill>
        <p:spPr bwMode="auto">
          <a:xfrm>
            <a:off x="4847407" y="3861048"/>
            <a:ext cx="418908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3936"/>
          <a:stretch/>
        </p:blipFill>
        <p:spPr>
          <a:xfrm>
            <a:off x="4447629" y="1916832"/>
            <a:ext cx="4516859" cy="252412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1.1 Kmitavý pohyb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4551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Charakteristika kmitavého pohybu</a:t>
            </a:r>
            <a:endParaRPr lang="cs-CZ" sz="2000" b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0" y="1844824"/>
            <a:ext cx="5256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těleso kmitá kolem tzv. </a:t>
            </a:r>
            <a:r>
              <a:rPr lang="cs-CZ" b="1" dirty="0">
                <a:solidFill>
                  <a:srgbClr val="FF0000"/>
                </a:solidFill>
              </a:rPr>
              <a:t>rovnovážné polohy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>
                <a:sym typeface="Symbol" panose="05050102010706020507" pitchFamily="18" charset="2"/>
              </a:rPr>
              <a:t> </a:t>
            </a:r>
            <a:r>
              <a:rPr lang="cs-CZ" b="1" dirty="0"/>
              <a:t>poloha, ve které </a:t>
            </a:r>
            <a:r>
              <a:rPr lang="cs-CZ" b="1"/>
              <a:t>je oscilátor v klidu</a:t>
            </a:r>
            <a:endParaRPr lang="cs-CZ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jde o </a:t>
            </a:r>
            <a:r>
              <a:rPr lang="cs-CZ" b="1" dirty="0">
                <a:solidFill>
                  <a:srgbClr val="FF0000"/>
                </a:solidFill>
              </a:rPr>
              <a:t>periodický pohyb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– pravidelné průchody tělesa rovnovážnou polohou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Mechanický oscilátor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Kyvadlo </a:t>
            </a:r>
            <a:r>
              <a:rPr lang="cs-CZ" dirty="0">
                <a:sym typeface="Symbol" panose="05050102010706020507" pitchFamily="18" charset="2"/>
              </a:rPr>
              <a:t> matematické</a:t>
            </a:r>
            <a:br>
              <a:rPr lang="cs-CZ" dirty="0">
                <a:sym typeface="Symbol" panose="05050102010706020507" pitchFamily="18" charset="2"/>
              </a:rPr>
            </a:br>
            <a:r>
              <a:rPr lang="cs-CZ" dirty="0">
                <a:sym typeface="Symbol" panose="05050102010706020507" pitchFamily="18" charset="2"/>
              </a:rPr>
              <a:t>	    fyzické</a:t>
            </a:r>
            <a:endParaRPr lang="cs-CZ" dirty="0"/>
          </a:p>
        </p:txBody>
      </p:sp>
      <p:pic>
        <p:nvPicPr>
          <p:cNvPr id="3074" name="Picture 2" descr="Kmitání | Eduportál Techma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873" y="4512965"/>
            <a:ext cx="3010371" cy="18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Skupina 11"/>
          <p:cNvGrpSpPr/>
          <p:nvPr/>
        </p:nvGrpSpPr>
        <p:grpSpPr>
          <a:xfrm>
            <a:off x="0" y="3789040"/>
            <a:ext cx="5256076" cy="3068960"/>
            <a:chOff x="0" y="3789040"/>
            <a:chExt cx="5256076" cy="306896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3789040"/>
              <a:ext cx="4196109" cy="2904119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0" y="4921423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Pružinový oscilátor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0" y="6550223"/>
              <a:ext cx="1475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Kyvadlo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475656" y="4762622"/>
              <a:ext cx="1475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Kmitající tyč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3780420" y="5286270"/>
              <a:ext cx="1475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Vodní sloupec</a:t>
              </a:r>
              <a:br>
                <a:rPr lang="cs-CZ" sz="1400" dirty="0"/>
              </a:br>
              <a:r>
                <a:rPr lang="cs-CZ" sz="1400" dirty="0"/>
                <a:t>v U-trubici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1475656" y="6539270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Kulička na U-rampě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104777" y="4906485"/>
              <a:ext cx="1475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Disk s pružinou</a:t>
              </a: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3275856" y="3470310"/>
            <a:ext cx="1675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</a:rPr>
              <a:t>rovnovážná poloha</a:t>
            </a:r>
          </a:p>
        </p:txBody>
      </p:sp>
    </p:spTree>
    <p:extLst>
      <p:ext uri="{BB962C8B-B14F-4D97-AF65-F5344CB8AC3E}">
        <p14:creationId xmlns:p14="http://schemas.microsoft.com/office/powerpoint/2010/main" val="241493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2.4 Chvění mechanických soustav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84482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Struna upevněná na obou koncích</a:t>
            </a:r>
            <a:endParaRPr lang="cs-CZ" sz="2000" b="1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29408F5-60CE-4276-B394-0A1F4D97FDD6}"/>
              </a:ext>
            </a:extLst>
          </p:cNvPr>
          <p:cNvSpPr/>
          <p:nvPr/>
        </p:nvSpPr>
        <p:spPr>
          <a:xfrm>
            <a:off x="-15665" y="450912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Struna upevněná na jednom konci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53C717-5B2D-4FA7-ABA6-B03E4A47ECF5}"/>
                  </a:ext>
                </a:extLst>
              </p:cNvPr>
              <p:cNvSpPr txBox="1"/>
              <p:nvPr/>
            </p:nvSpPr>
            <p:spPr>
              <a:xfrm>
                <a:off x="0" y="4942909"/>
                <a:ext cx="4860032" cy="1081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600" dirty="0">
                    <a:cs typeface="Times New Roman CE" panose="02020603050405020304" pitchFamily="18" charset="0"/>
                  </a:rPr>
                  <a:t>na jednom konci uzel, na druhém kmitna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sz="1600" b="1" dirty="0">
                    <a:cs typeface="Times New Roman CE" panose="02020603050405020304" pitchFamily="18" charset="0"/>
                  </a:rPr>
                  <a:t>délka struny </a:t>
                </a:r>
                <a:r>
                  <a:rPr lang="cs-CZ" sz="1600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L</a:t>
                </a:r>
                <a:r>
                  <a:rPr lang="cs-CZ" sz="1600" b="1" dirty="0">
                    <a:cs typeface="Times New Roman CE" panose="02020603050405020304" pitchFamily="18" charset="0"/>
                  </a:rPr>
                  <a:t> je rovna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sz="1600" b="1" i="1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fPr>
                      <m:num>
                        <m: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cs-CZ" sz="1600" dirty="0">
                  <a:cs typeface="Times New Roman CE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600" dirty="0"/>
                  <a:t>vyšší harmonické frekvence: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cs-CZ" sz="16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cs-CZ" sz="1600" dirty="0"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53C717-5B2D-4FA7-ABA6-B03E4A47E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42909"/>
                <a:ext cx="4860032" cy="1081065"/>
              </a:xfrm>
              <a:prstGeom prst="rect">
                <a:avLst/>
              </a:prstGeom>
              <a:blipFill>
                <a:blip r:embed="rId2"/>
                <a:stretch>
                  <a:fillRect l="-502" t="-9040" b="-62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324DE5-D982-43DF-B654-AF80661310EF}"/>
              </a:ext>
            </a:extLst>
          </p:cNvPr>
          <p:cNvSpPr txBox="1"/>
          <p:nvPr/>
        </p:nvSpPr>
        <p:spPr>
          <a:xfrm>
            <a:off x="-1" y="1486525"/>
            <a:ext cx="912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Chvění</a:t>
            </a:r>
            <a:r>
              <a:rPr lang="cs-CZ" b="1" dirty="0"/>
              <a:t> = stojaté vlnění vzniklé např. na struně, v píšťale, ve 2D desce, apod.</a:t>
            </a:r>
            <a:endParaRPr lang="cs-CZ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47451E4-DFE1-4571-ABAB-84A41D67829E}"/>
                  </a:ext>
                </a:extLst>
              </p:cNvPr>
              <p:cNvSpPr txBox="1"/>
              <p:nvPr/>
            </p:nvSpPr>
            <p:spPr>
              <a:xfrm>
                <a:off x="0" y="2306489"/>
                <a:ext cx="4716016" cy="2005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základní frekvence</a:t>
                </a:r>
                <a:r>
                  <a:rPr lang="cs-CZ" dirty="0"/>
                  <a:t>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f</a:t>
                </a:r>
                <a:r>
                  <a:rPr lang="cs-CZ" b="1" baseline="-25000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1</a:t>
                </a:r>
                <a:r>
                  <a:rPr lang="cs-CZ" dirty="0"/>
                  <a:t> je dána geometrickými a konstrukčními vlastnostmi struny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na obou koncích jsou uzly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b="1" dirty="0">
                    <a:cs typeface="Times New Roman CE" panose="02020603050405020304" pitchFamily="18" charset="0"/>
                  </a:rPr>
                  <a:t>délka struny </a:t>
                </a:r>
                <a:r>
                  <a:rPr lang="cs-CZ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L</a:t>
                </a:r>
                <a:r>
                  <a:rPr lang="cs-CZ" b="1" dirty="0">
                    <a:cs typeface="Times New Roman CE" panose="02020603050405020304" pitchFamily="18" charset="0"/>
                  </a:rPr>
                  <a:t> je rovna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cs-CZ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cs-CZ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dirty="0"/>
                  <a:t>vyšší harmonické frekvence: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cs-CZ" sz="16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47451E4-DFE1-4571-ABAB-84A41D678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06489"/>
                <a:ext cx="4716016" cy="2005614"/>
              </a:xfrm>
              <a:prstGeom prst="rect">
                <a:avLst/>
              </a:prstGeom>
              <a:blipFill>
                <a:blip r:embed="rId3"/>
                <a:stretch>
                  <a:fillRect l="-775" t="-1824" b="-30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>
            <a:extLst>
              <a:ext uri="{FF2B5EF4-FFF2-40B4-BE49-F238E27FC236}">
                <a16:creationId xmlns:a16="http://schemas.microsoft.com/office/drawing/2014/main" id="{D2DC26DC-07E7-48A1-AD74-3551AF691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756" y="1855857"/>
            <a:ext cx="4006739" cy="2621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1547664" y="3358282"/>
                <a:ext cx="1374277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358282"/>
                <a:ext cx="1374277" cy="587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461418" y="6009961"/>
                <a:ext cx="1374278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18" y="6009961"/>
                <a:ext cx="1374278" cy="5873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818" y="4467833"/>
            <a:ext cx="2524614" cy="2390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2051720" y="6039034"/>
                <a:ext cx="3184068" cy="6366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6039034"/>
                <a:ext cx="3184068" cy="6366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3059832" y="3365652"/>
                <a:ext cx="1734953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365652"/>
                <a:ext cx="1734953" cy="5873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71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2.4 Chvění mechanických soustav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847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Otevřená píšťala</a:t>
            </a:r>
            <a:endParaRPr lang="cs-CZ" sz="2000" b="1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29408F5-60CE-4276-B394-0A1F4D97FDD6}"/>
              </a:ext>
            </a:extLst>
          </p:cNvPr>
          <p:cNvSpPr/>
          <p:nvPr/>
        </p:nvSpPr>
        <p:spPr>
          <a:xfrm>
            <a:off x="-15665" y="4509120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Píšťala uzavřená na jednom konci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53C717-5B2D-4FA7-ABA6-B03E4A47ECF5}"/>
                  </a:ext>
                </a:extLst>
              </p:cNvPr>
              <p:cNvSpPr txBox="1"/>
              <p:nvPr/>
            </p:nvSpPr>
            <p:spPr>
              <a:xfrm>
                <a:off x="0" y="4942909"/>
                <a:ext cx="4860032" cy="1327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600" dirty="0">
                    <a:cs typeface="Times New Roman CE" panose="02020603050405020304" pitchFamily="18" charset="0"/>
                  </a:rPr>
                  <a:t>na jednom konci uzel, na druhém kmitna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sz="1600" b="1" dirty="0">
                    <a:cs typeface="Times New Roman CE" panose="02020603050405020304" pitchFamily="18" charset="0"/>
                  </a:rPr>
                  <a:t>délka píšťaly </a:t>
                </a:r>
                <a:r>
                  <a:rPr lang="cs-CZ" sz="1600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L</a:t>
                </a:r>
                <a:r>
                  <a:rPr lang="cs-CZ" sz="1600" b="1" dirty="0">
                    <a:cs typeface="Times New Roman CE" panose="02020603050405020304" pitchFamily="18" charset="0"/>
                  </a:rPr>
                  <a:t> je rovna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sz="1600" b="1" i="1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fPr>
                      <m:num>
                        <m:r>
                          <a:rPr lang="cs-CZ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sz="1600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cs-CZ" sz="1600" dirty="0">
                  <a:cs typeface="Times New Roman CE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600" dirty="0">
                    <a:cs typeface="Times New Roman CE" panose="02020603050405020304" pitchFamily="18" charset="0"/>
                  </a:rPr>
                  <a:t>Př. Klarinet, žestě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sz="1600" dirty="0"/>
                  <a:t>vyšší harmonické frekvence: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6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cs-CZ" sz="1600" b="1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cs-CZ" sz="1600" dirty="0"/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cs-CZ" sz="1600" dirty="0"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6F53C717-5B2D-4FA7-ABA6-B03E4A47E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42909"/>
                <a:ext cx="4860032" cy="1327286"/>
              </a:xfrm>
              <a:prstGeom prst="rect">
                <a:avLst/>
              </a:prstGeom>
              <a:blipFill>
                <a:blip r:embed="rId2"/>
                <a:stretch>
                  <a:fillRect l="-502" t="-733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47451E4-DFE1-4571-ABAB-84A41D67829E}"/>
                  </a:ext>
                </a:extLst>
              </p:cNvPr>
              <p:cNvSpPr txBox="1"/>
              <p:nvPr/>
            </p:nvSpPr>
            <p:spPr>
              <a:xfrm>
                <a:off x="0" y="1927442"/>
                <a:ext cx="4716016" cy="1728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</a:rPr>
                  <a:t>základní frekvence</a:t>
                </a:r>
                <a:r>
                  <a:rPr lang="cs-CZ" dirty="0"/>
                  <a:t> </a:t>
                </a: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f</a:t>
                </a:r>
                <a:r>
                  <a:rPr lang="cs-CZ" b="1" baseline="-25000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1</a:t>
                </a:r>
                <a:r>
                  <a:rPr lang="cs-CZ" dirty="0"/>
                  <a:t> je dána geometrickými a konstrukčními vlastnostmi píšťaly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Př. flétna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na obou koncích jsou kmitny </a:t>
                </a:r>
                <a:br>
                  <a:rPr lang="cs-CZ" dirty="0"/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b="1" dirty="0">
                    <a:cs typeface="Times New Roman CE" panose="02020603050405020304" pitchFamily="18" charset="0"/>
                  </a:rPr>
                  <a:t>délka píšťaly </a:t>
                </a:r>
                <a:r>
                  <a:rPr lang="cs-CZ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L</a:t>
                </a:r>
                <a:r>
                  <a:rPr lang="cs-CZ" b="1" dirty="0">
                    <a:cs typeface="Times New Roman CE" panose="02020603050405020304" pitchFamily="18" charset="0"/>
                  </a:rPr>
                  <a:t> je rovna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cs-CZ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fPr>
                      <m:num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𝝀</m:t>
                        </m:r>
                      </m:num>
                      <m:den>
                        <m:r>
                          <a:rPr lang="cs-CZ" b="1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cs-CZ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dirty="0"/>
                  <a:t>vyšší harmonické frekvence: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cs-CZ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cs-CZ" sz="16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B47451E4-DFE1-4571-ABAB-84A41D678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27442"/>
                <a:ext cx="4716016" cy="1728615"/>
              </a:xfrm>
              <a:prstGeom prst="rect">
                <a:avLst/>
              </a:prstGeom>
              <a:blipFill>
                <a:blip r:embed="rId3"/>
                <a:stretch>
                  <a:fillRect l="-775" t="-2113" b="-228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755576" y="3717032"/>
                <a:ext cx="1374277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717032"/>
                <a:ext cx="1374277" cy="5873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395536" y="6117917"/>
                <a:ext cx="1374278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117917"/>
                <a:ext cx="1374278" cy="587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1979712" y="6093296"/>
                <a:ext cx="3184068" cy="6366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6093296"/>
                <a:ext cx="3184068" cy="6366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/>
              <p:nvPr/>
            </p:nvSpPr>
            <p:spPr>
              <a:xfrm>
                <a:off x="2267744" y="3724402"/>
                <a:ext cx="1734953" cy="587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EF402DF-1E33-41F5-A0C4-C84890AAA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724402"/>
                <a:ext cx="1734953" cy="5873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Skupina 9"/>
          <p:cNvGrpSpPr/>
          <p:nvPr/>
        </p:nvGrpSpPr>
        <p:grpSpPr>
          <a:xfrm>
            <a:off x="4628292" y="2461030"/>
            <a:ext cx="4487535" cy="2509756"/>
            <a:chOff x="4628292" y="2461030"/>
            <a:chExt cx="4487535" cy="250975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26917" y="2461030"/>
              <a:ext cx="3988910" cy="2509756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4628292" y="2564904"/>
              <a:ext cx="591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i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k</a:t>
              </a:r>
              <a:r>
                <a:rPr lang="cs-CZ" sz="1400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 = 1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628292" y="3225578"/>
              <a:ext cx="591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i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k</a:t>
              </a:r>
              <a:r>
                <a:rPr lang="cs-CZ" sz="1400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 = 2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628292" y="3930870"/>
              <a:ext cx="591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i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k</a:t>
              </a:r>
              <a:r>
                <a:rPr lang="cs-CZ" sz="1400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 = 3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4628292" y="4586063"/>
              <a:ext cx="5917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i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k</a:t>
              </a:r>
              <a:r>
                <a:rPr lang="cs-CZ" sz="1400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5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2.4 Chvění mechanických soustav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847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Chladniho</a:t>
            </a:r>
            <a:r>
              <a:rPr lang="cs-CZ" sz="2400" b="1" dirty="0">
                <a:solidFill>
                  <a:srgbClr val="00B0F0"/>
                </a:solidFill>
              </a:rPr>
              <a:t> obrazce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7451E4-DFE1-4571-ABAB-84A41D67829E}"/>
              </a:ext>
            </a:extLst>
          </p:cNvPr>
          <p:cNvSpPr txBox="1"/>
          <p:nvPr/>
        </p:nvSpPr>
        <p:spPr>
          <a:xfrm>
            <a:off x="0" y="1927442"/>
            <a:ext cx="4067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Ernst Chladni (1756 – 1827)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– německý fyzik, hudebník; </a:t>
            </a:r>
            <a:br>
              <a:rPr lang="cs-CZ" dirty="0"/>
            </a:br>
            <a:r>
              <a:rPr lang="cs-CZ" dirty="0"/>
              <a:t>– otec akustiky</a:t>
            </a:r>
            <a:br>
              <a:rPr lang="cs-CZ" dirty="0"/>
            </a:br>
            <a:r>
              <a:rPr lang="cs-CZ" dirty="0"/>
              <a:t>– slovenské kořeny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rezonanční obrazce dvourozměrných desek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zkoumal také meteority a zastával myšlenku</a:t>
            </a:r>
            <a:br>
              <a:rPr lang="cs-CZ" sz="1600" dirty="0"/>
            </a:br>
            <a:r>
              <a:rPr lang="cs-CZ" sz="1600" dirty="0"/>
              <a:t>jejich mimozemského původu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565" y="1484785"/>
            <a:ext cx="4427856" cy="23816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36218" y="3380408"/>
            <a:ext cx="2028825" cy="4286250"/>
          </a:xfrm>
          <a:prstGeom prst="rect">
            <a:avLst/>
          </a:prstGeom>
        </p:spPr>
      </p:pic>
      <p:pic>
        <p:nvPicPr>
          <p:cNvPr id="1028" name="Picture 4" descr="Chladni: Las figuras que se forman por el sonido - Pra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65" y="4005064"/>
            <a:ext cx="4051275" cy="27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2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lektronická učebnice - EL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96" y="4990633"/>
            <a:ext cx="3127155" cy="16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2.5 Huygensův princip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469552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Vlnění v izotropním prostředí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7451E4-DFE1-4571-ABAB-84A41D67829E}"/>
              </a:ext>
            </a:extLst>
          </p:cNvPr>
          <p:cNvSpPr txBox="1"/>
          <p:nvPr/>
        </p:nvSpPr>
        <p:spPr>
          <a:xfrm>
            <a:off x="-1" y="1500460"/>
            <a:ext cx="71869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Christian </a:t>
            </a:r>
            <a:r>
              <a:rPr lang="cs-CZ" b="1" dirty="0" err="1">
                <a:solidFill>
                  <a:srgbClr val="00B050"/>
                </a:solidFill>
              </a:rPr>
              <a:t>Huygens</a:t>
            </a:r>
            <a:r>
              <a:rPr lang="cs-CZ" b="1" dirty="0">
                <a:solidFill>
                  <a:srgbClr val="00B050"/>
                </a:solidFill>
              </a:rPr>
              <a:t> (1629 – 1695)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– </a:t>
            </a:r>
            <a:r>
              <a:rPr lang="cs-CZ" sz="1600" dirty="0"/>
              <a:t>holandský fyzik, matematik, astronom </a:t>
            </a:r>
            <a:br>
              <a:rPr lang="cs-CZ" sz="1600" dirty="0"/>
            </a:br>
            <a:r>
              <a:rPr lang="cs-CZ" sz="1600" dirty="0"/>
              <a:t>– autor prvních sci-fi románů</a:t>
            </a:r>
            <a:br>
              <a:rPr lang="cs-CZ" sz="1600" dirty="0"/>
            </a:br>
            <a:r>
              <a:rPr lang="cs-CZ" sz="1600" dirty="0"/>
              <a:t>– 1659 vysvětlil vznik Saturnových prstenců, objevil jeho největší měsíc Titan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dirty="0"/>
              <a:t>formuloval myšlenku o vlnové povaze světla</a:t>
            </a:r>
            <a:br>
              <a:rPr lang="cs-CZ" sz="1600" dirty="0"/>
            </a:br>
            <a:r>
              <a:rPr lang="cs-CZ" sz="16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600" b="1" dirty="0">
                <a:cs typeface="Times New Roman CE" panose="02020603050405020304" pitchFamily="18" charset="0"/>
              </a:rPr>
              <a:t>základ duality částice-vlna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cs typeface="Times New Roman CE" panose="02020603050405020304" pitchFamily="18" charset="0"/>
              </a:rPr>
              <a:t>1657 – vynalezl kyvadlové hodiny s netlumeným pohybem kyvadla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cs typeface="Times New Roman CE" panose="02020603050405020304" pitchFamily="18" charset="0"/>
              </a:rPr>
              <a:t>1666 – zakládající člen Královské akademie věd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cs typeface="Times New Roman CE" panose="02020603050405020304" pitchFamily="18" charset="0"/>
              </a:rPr>
              <a:t>1690 – optika </a:t>
            </a:r>
            <a:br>
              <a:rPr lang="cs-CZ" sz="1600" b="1" dirty="0">
                <a:cs typeface="Times New Roman CE" panose="02020603050405020304" pitchFamily="18" charset="0"/>
              </a:rPr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dirty="0"/>
              <a:t>objasnil přímočaré šíření světla, zákon odrazu a lomu </a:t>
            </a:r>
            <a:br>
              <a:rPr lang="cs-CZ" dirty="0"/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dirty="0"/>
              <a:t>popsal dvojlom a polarizaci</a:t>
            </a:r>
            <a:endParaRPr lang="cs-CZ" sz="1600" dirty="0"/>
          </a:p>
        </p:txBody>
      </p:sp>
      <p:pic>
        <p:nvPicPr>
          <p:cNvPr id="1026" name="Picture 2" descr="Christiaan Huyge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68" y="1268760"/>
            <a:ext cx="1513950" cy="217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ristiaan Huygens invented the pendulum clock in 1956. | Clock, Wall  clock, Grandfather cl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5351" y="3645024"/>
            <a:ext cx="1503267" cy="30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2" y="5099700"/>
            <a:ext cx="4775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Izotropní prostředí</a:t>
            </a:r>
            <a:r>
              <a:rPr lang="cs-CZ" sz="1600" b="1" dirty="0">
                <a:cs typeface="Times New Roman CE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600" dirty="0">
                <a:cs typeface="Times New Roman" panose="02020603050405020304" pitchFamily="18" charset="0"/>
              </a:rPr>
              <a:t> ve všech směrech se vlnění šíří stejnou rychlostí</a:t>
            </a:r>
            <a:br>
              <a:rPr lang="cs-CZ" sz="1600" dirty="0">
                <a:cs typeface="Times New Roman" panose="02020603050405020304" pitchFamily="18" charset="0"/>
              </a:rPr>
            </a:br>
            <a:r>
              <a:rPr lang="cs-CZ" sz="16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600" dirty="0">
                <a:cs typeface="Times New Roman CE" panose="02020603050405020304" pitchFamily="18" charset="0"/>
              </a:rPr>
              <a:t>kámen hozený do vody vytváří kruhy, nikoliv např. elipsy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 CE" panose="02020603050405020304" pitchFamily="18" charset="0"/>
              </a:rPr>
              <a:t>v prostoru vznikají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kulové vlnoplochy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600" b="1" dirty="0">
                <a:cs typeface="Times New Roman CE" panose="02020603050405020304" pitchFamily="18" charset="0"/>
              </a:rPr>
              <a:t>ve velké vzdálenosti od zdroje</a:t>
            </a:r>
            <a:r>
              <a:rPr lang="cs-CZ" sz="1600" dirty="0">
                <a:cs typeface="Times New Roman CE" panose="02020603050405020304" pitchFamily="18" charset="0"/>
              </a:rPr>
              <a:t>: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rovinné vlnoplochy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vlnoplocha – plocha PV jejíž body kmitají se stejnou fází</a:t>
            </a:r>
          </a:p>
        </p:txBody>
      </p:sp>
    </p:spTree>
    <p:extLst>
      <p:ext uri="{BB962C8B-B14F-4D97-AF65-F5344CB8AC3E}">
        <p14:creationId xmlns:p14="http://schemas.microsoft.com/office/powerpoint/2010/main" val="272705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2.5 Huygensův princip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Huygensův princip</a:t>
            </a:r>
            <a:endParaRPr lang="cs-CZ" sz="2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1" y="1844824"/>
            <a:ext cx="9115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Každý bod vlnoplochy je zdrojem elementárního vlnění, které se z něho šíří v elementárních vlnoplochách. Vlnoplocha v dalším časovém okamžiku je obálkou všech elementárních vlnoploch.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395536" y="2781446"/>
            <a:ext cx="6408712" cy="3743265"/>
            <a:chOff x="395536" y="2781446"/>
            <a:chExt cx="6408712" cy="3743265"/>
          </a:xfrm>
        </p:grpSpPr>
        <p:pic>
          <p:nvPicPr>
            <p:cNvPr id="2050" name="Picture 2" descr="Šíření vlnění v prostoru | Eduportál Techman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781446"/>
              <a:ext cx="5472608" cy="374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419872" y="6084004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→ </a:t>
              </a:r>
              <a:r>
                <a:rPr lang="cs-CZ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obálka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835696" y="4483801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cs typeface="Times New Roman CE" panose="02020603050405020304" pitchFamily="18" charset="0"/>
                </a:rPr>
                <a:t>Zdroj vln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3980270" y="3356992"/>
              <a:ext cx="2823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00FF"/>
                  </a:solidFill>
                  <a:cs typeface="Times New Roman CE" panose="02020603050405020304" pitchFamily="18" charset="0"/>
                </a:rPr>
                <a:t>Zdroje elementárního vlnění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>
              <a:off x="2987824" y="3501008"/>
              <a:ext cx="936104" cy="14401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 flipH="1">
              <a:off x="3131840" y="3659226"/>
              <a:ext cx="936104" cy="14401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 flipH="1">
              <a:off x="3275856" y="3920396"/>
              <a:ext cx="936104" cy="144016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5508103" y="5324382"/>
            <a:ext cx="358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Na základě </a:t>
            </a:r>
            <a:r>
              <a:rPr lang="cs-CZ" b="1" dirty="0">
                <a:solidFill>
                  <a:srgbClr val="FF0000"/>
                </a:solidFill>
              </a:rPr>
              <a:t>Huygensova principu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lze vysvětlit:</a:t>
            </a:r>
            <a:br>
              <a:rPr lang="cs-CZ" dirty="0"/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>
                <a:cs typeface="Times New Roman CE" panose="02020603050405020304" pitchFamily="18" charset="0"/>
              </a:rPr>
              <a:t>odraz a lom vlnění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/>
            </a:r>
            <a:b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>
                <a:cs typeface="Times New Roman CE" panose="02020603050405020304" pitchFamily="18" charset="0"/>
              </a:rPr>
              <a:t>ohyb vlnění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0191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2.6 Odraz a lom. Ohyb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Odraz a lom</a:t>
            </a:r>
            <a:endParaRPr lang="cs-CZ" sz="2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1" y="1844824"/>
            <a:ext cx="911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Zákon odrazu: úhel dopadu je roven úhlu odrazu. </a:t>
            </a:r>
            <a:b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Odražený paprsek leží v rovině dopadu (tvořená dopadajícím paprskem a kolmicí dopadu).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467544" y="3191399"/>
            <a:ext cx="6714162" cy="3467325"/>
            <a:chOff x="467544" y="3191399"/>
            <a:chExt cx="6714162" cy="3467325"/>
          </a:xfrm>
        </p:grpSpPr>
        <p:pic>
          <p:nvPicPr>
            <p:cNvPr id="3074" name="Picture 2" descr="Odraz a ohyb vlnění | Eduportál Techman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44024"/>
              <a:ext cx="4762500" cy="331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563888" y="5517232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→ </a:t>
              </a:r>
              <a:r>
                <a:rPr lang="cs-CZ" b="1" dirty="0">
                  <a:solidFill>
                    <a:srgbClr val="FF0000"/>
                  </a:solidFill>
                  <a:cs typeface="Times New Roman CE" panose="02020603050405020304" pitchFamily="18" charset="0"/>
                </a:rPr>
                <a:t>obálka</a:t>
              </a:r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727963" y="3191399"/>
              <a:ext cx="2823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00FF"/>
                  </a:solidFill>
                  <a:cs typeface="Times New Roman CE" panose="02020603050405020304" pitchFamily="18" charset="0"/>
                </a:rPr>
                <a:t>Vlnoplocha šířící se z bodu A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>
              <a:off x="2627784" y="3501008"/>
              <a:ext cx="1296144" cy="108012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3059832" y="4257783"/>
              <a:ext cx="1296144" cy="108012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4357728" y="4088506"/>
              <a:ext cx="2823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00FF"/>
                  </a:solidFill>
                  <a:cs typeface="Times New Roman CE" panose="02020603050405020304" pitchFamily="18" charset="0"/>
                </a:rPr>
                <a:t>Vlnoplocha šířící se z bodu B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3076" name="Picture 4" descr="Elektronická učebnice - EL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477208"/>
            <a:ext cx="3418309" cy="145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009926" y="5348785"/>
                <a:ext cx="1043546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𝜶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´</m:t>
                      </m:r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926" y="5348785"/>
                <a:ext cx="1043546" cy="442035"/>
              </a:xfrm>
              <a:prstGeom prst="rect">
                <a:avLst/>
              </a:prstGeom>
              <a:blipFill>
                <a:blip r:embed="rId4"/>
                <a:stretch>
                  <a:fillRect l="-585" r="-35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5455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lektronická učebnice - EL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19" y="3961873"/>
            <a:ext cx="3153246" cy="284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2.6 Odraz a lom. Ohyb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Odraz a lom</a:t>
            </a:r>
            <a:endParaRPr lang="cs-CZ" sz="2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1" y="1844824"/>
            <a:ext cx="911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Zákon lomu: poměr sinu úhlu dopadu a lomu je stejný jako poměr rychlostí v prostředích. </a:t>
            </a:r>
            <a:b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Lomený paprsek leží v rovině dopadu (tvořená dopadajícím paprskem a kolmicí dopadu).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572422" y="2569807"/>
                <a:ext cx="1832223" cy="83451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num>
                        <m:den>
                          <m:sSub>
                            <m:sSub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𝐬𝐢𝐧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num>
                        <m:den>
                          <m:sSub>
                            <m:sSub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22" y="2569807"/>
                <a:ext cx="1832223" cy="834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Skupina 6"/>
          <p:cNvGrpSpPr/>
          <p:nvPr/>
        </p:nvGrpSpPr>
        <p:grpSpPr>
          <a:xfrm>
            <a:off x="251520" y="2780928"/>
            <a:ext cx="5813826" cy="4021928"/>
            <a:chOff x="251520" y="2780928"/>
            <a:chExt cx="5813826" cy="4021928"/>
          </a:xfrm>
        </p:grpSpPr>
        <p:pic>
          <p:nvPicPr>
            <p:cNvPr id="4098" name="Picture 2" descr="3 -A) Illustration of the Huygens-Fresnel principle showing the gradual...  | Download Scientific Diagr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87" y="2792830"/>
              <a:ext cx="4010025" cy="40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2431878" y="5071323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latin typeface="Times New Roman CE" panose="02020603050405020304" pitchFamily="18" charset="0"/>
                  <a:cs typeface="Times New Roman CE" panose="02020603050405020304" pitchFamily="18" charset="0"/>
                </a:rPr>
                <a:t>→ </a:t>
              </a:r>
              <a:r>
                <a:rPr lang="cs-CZ" b="1" dirty="0">
                  <a:solidFill>
                    <a:srgbClr val="009900"/>
                  </a:solidFill>
                  <a:cs typeface="Times New Roman CE" panose="02020603050405020304" pitchFamily="18" charset="0"/>
                </a:rPr>
                <a:t>obálka</a:t>
              </a:r>
              <a:endParaRPr lang="cs-CZ" dirty="0">
                <a:solidFill>
                  <a:srgbClr val="009900"/>
                </a:solidFill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727963" y="3191399"/>
              <a:ext cx="2823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00FF"/>
                  </a:solidFill>
                  <a:cs typeface="Times New Roman CE" panose="02020603050405020304" pitchFamily="18" charset="0"/>
                </a:rPr>
                <a:t>Vlnoplocha šířící se z bodu A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Přímá spojnice se šipkou 9"/>
            <p:cNvCxnSpPr/>
            <p:nvPr/>
          </p:nvCxnSpPr>
          <p:spPr>
            <a:xfrm flipH="1">
              <a:off x="1115616" y="3501008"/>
              <a:ext cx="2808312" cy="175498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>
              <a:stCxn id="18" idx="1"/>
            </p:cNvCxnSpPr>
            <p:nvPr/>
          </p:nvCxnSpPr>
          <p:spPr>
            <a:xfrm flipH="1">
              <a:off x="1572234" y="4726818"/>
              <a:ext cx="1669134" cy="52917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241368" y="4557541"/>
              <a:ext cx="28239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rgbClr val="0000FF"/>
                  </a:solidFill>
                  <a:cs typeface="Times New Roman CE" panose="02020603050405020304" pitchFamily="18" charset="0"/>
                </a:rPr>
                <a:t>Vlnoplocha šířící se z bodu B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51520" y="5733256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707904" y="3685403"/>
              <a:ext cx="945453" cy="4636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251520" y="2780928"/>
              <a:ext cx="1152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/>
              <p:cNvSpPr txBox="1"/>
              <p:nvPr/>
            </p:nvSpPr>
            <p:spPr>
              <a:xfrm>
                <a:off x="5551941" y="3573016"/>
                <a:ext cx="3484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Pro </a:t>
                </a:r>
                <a:r>
                  <a:rPr lang="cs-CZ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v</a:t>
                </a:r>
                <a:r>
                  <a:rPr lang="cs-CZ" b="1" baseline="-250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1</a:t>
                </a:r>
                <a:r>
                  <a:rPr lang="cs-CZ" b="1" dirty="0"/>
                  <a:t> &gt; </a:t>
                </a:r>
                <a:r>
                  <a:rPr lang="cs-CZ" b="1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v</a:t>
                </a:r>
                <a:r>
                  <a:rPr lang="cs-CZ" b="1" baseline="-250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2</a:t>
                </a:r>
                <a:r>
                  <a:rPr lang="cs-CZ" dirty="0"/>
                  <a:t>: </a:t>
                </a: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cs-CZ" dirty="0"/>
                  <a:t> – </a:t>
                </a:r>
                <a:r>
                  <a:rPr lang="cs-CZ" b="1" dirty="0">
                    <a:solidFill>
                      <a:srgbClr val="FF0000"/>
                    </a:solidFill>
                  </a:rPr>
                  <a:t>lom ke kolmici</a:t>
                </a:r>
              </a:p>
            </p:txBody>
          </p:sp>
        </mc:Choice>
        <mc:Fallback xmlns="">
          <p:sp>
            <p:nvSpPr>
              <p:cNvPr id="14" name="TextovéPol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941" y="3573016"/>
                <a:ext cx="3484555" cy="369332"/>
              </a:xfrm>
              <a:prstGeom prst="rect">
                <a:avLst/>
              </a:prstGeom>
              <a:blipFill>
                <a:blip r:embed="rId5"/>
                <a:stretch>
                  <a:fillRect l="-1576" t="-9836" b="-245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0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2.6 Odraz a lom. Ohyb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Ohyb</a:t>
            </a:r>
            <a:endParaRPr lang="cs-CZ" sz="2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B0CA9F-B966-A3BB-E04B-ECFFC8711116}"/>
              </a:ext>
            </a:extLst>
          </p:cNvPr>
          <p:cNvSpPr txBox="1"/>
          <p:nvPr/>
        </p:nvSpPr>
        <p:spPr>
          <a:xfrm>
            <a:off x="12631" y="1844824"/>
            <a:ext cx="91157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ohyb vlnění nastává na překážkách, které jsou svým rozměrem srovnatelné nebo menší než je vlnová délka vlnění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ohyb nastává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na překážce </a:t>
            </a:r>
            <a:r>
              <a:rPr lang="cs-CZ" dirty="0">
                <a:cs typeface="Times New Roman CE" panose="02020603050405020304" pitchFamily="18" charset="0"/>
              </a:rPr>
              <a:t>nebo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na otvoru v překážce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vlnění se díky ohybu dostane i do oblasti tzv.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geometrického stínu</a:t>
            </a:r>
            <a:r>
              <a:rPr lang="cs-CZ" dirty="0">
                <a:cs typeface="Times New Roman CE" panose="02020603050405020304" pitchFamily="18" charset="0"/>
              </a:rPr>
              <a:t>, tedy tam, kam by se podle geometrických pravidel dostat nemělo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dopadne-li na otvor plošná vlnoplocha, stane se otvor zdrojem elementárního vlnění a z otvoru se šíří kruhové vlnoplochy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924813-2560-A5E0-4C2A-14F01903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900415"/>
            <a:ext cx="7560840" cy="28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7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2.6 Odraz a lom. Ohyb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4587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Ohyb vodní vlny na otvoru</a:t>
            </a:r>
            <a:endParaRPr lang="cs-CZ" sz="2000" b="1" dirty="0"/>
          </a:p>
        </p:txBody>
      </p:sp>
      <p:pic>
        <p:nvPicPr>
          <p:cNvPr id="1026" name="Picture 2" descr="Elektronická učebnice - ELUC">
            <a:extLst>
              <a:ext uri="{FF2B5EF4-FFF2-40B4-BE49-F238E27FC236}">
                <a16:creationId xmlns:a16="http://schemas.microsoft.com/office/drawing/2014/main" id="{154C045E-3A54-15FB-6FE2-9EEBD9F2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35996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4BE9C82-1421-245D-9901-B37CB8E35296}"/>
              </a:ext>
            </a:extLst>
          </p:cNvPr>
          <p:cNvSpPr/>
          <p:nvPr/>
        </p:nvSpPr>
        <p:spPr>
          <a:xfrm>
            <a:off x="4568947" y="1442560"/>
            <a:ext cx="4587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Ohyb vodní vlny na překážce</a:t>
            </a:r>
            <a:endParaRPr lang="cs-CZ" sz="2000" b="1" dirty="0"/>
          </a:p>
        </p:txBody>
      </p:sp>
      <p:pic>
        <p:nvPicPr>
          <p:cNvPr id="1028" name="Picture 4" descr="Elektronická učebnice - ELUC">
            <a:extLst>
              <a:ext uri="{FF2B5EF4-FFF2-40B4-BE49-F238E27FC236}">
                <a16:creationId xmlns:a16="http://schemas.microsoft.com/office/drawing/2014/main" id="{40F05006-CDDC-9399-5E5D-D3B547BD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46" y="1937629"/>
            <a:ext cx="4467549" cy="32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2. Mechanické vlnění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2.6 Odraz a lom. Ohyb vlnění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4587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Tsunami – osamocená vlna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1844824"/>
            <a:ext cx="9115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tsunami = japonsky cunami – „dlouhá vlna v přístavu“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osamocená vlna vyvolaná pohybem tektonických desek, např. při zemětřesení, sesuvem ledovce, sopečnou činností, dopadem meteoritu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nejčastější výskyt: Tichý oceán – nejvíce ohrožené je Japonsko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dirty="0">
              <a:cs typeface="Times New Roman CE" panose="02020603050405020304" pitchFamily="18" charset="0"/>
            </a:endParaRPr>
          </a:p>
        </p:txBody>
      </p:sp>
      <p:pic>
        <p:nvPicPr>
          <p:cNvPr id="1026" name="Picture 2" descr="Říční povodně Tsunami Atmosférické katastrofy - ppt stáhnou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5373" r="11232" b="7224"/>
          <a:stretch/>
        </p:blipFill>
        <p:spPr bwMode="auto">
          <a:xfrm>
            <a:off x="466025" y="2996952"/>
            <a:ext cx="444649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CCz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26" y="4341067"/>
            <a:ext cx="39624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39226" y="2980109"/>
            <a:ext cx="396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b="1" dirty="0">
                <a:solidFill>
                  <a:srgbClr val="FF0000"/>
                </a:solidFill>
              </a:rPr>
              <a:t>26.12.2004 – Indický oceán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zemětřesení o síle přesahující 9,0 </a:t>
            </a:r>
            <a:r>
              <a:rPr lang="cs-CZ" sz="1400" dirty="0" err="1"/>
              <a:t>R.š</a:t>
            </a:r>
            <a:r>
              <a:rPr lang="cs-CZ" sz="1400" dirty="0"/>
              <a:t>. v délce asi 1200 km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účinky byly pozorovány i na pobřeží Jižní Ameriky nebo v Arktidě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220 000 obětí </a:t>
            </a:r>
            <a:r>
              <a:rPr lang="cs-CZ" sz="1400"/>
              <a:t>na životech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9151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3936"/>
          <a:stretch/>
        </p:blipFill>
        <p:spPr>
          <a:xfrm>
            <a:off x="4447629" y="1916832"/>
            <a:ext cx="4516859" cy="252412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1.1 Kmitavý pohyb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4551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Časový průběh kmitavého pohybu</a:t>
            </a:r>
            <a:endParaRPr lang="cs-CZ" sz="2000" b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0" y="1844824"/>
            <a:ext cx="5256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časový průběh je </a:t>
            </a:r>
            <a:r>
              <a:rPr lang="cs-CZ" b="1" dirty="0">
                <a:solidFill>
                  <a:srgbClr val="FF0000"/>
                </a:solidFill>
              </a:rPr>
              <a:t>sinusoida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Závislost okamžité výchylky </a:t>
            </a:r>
            <a:r>
              <a:rPr lang="cs-CZ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y</a:t>
            </a:r>
            <a:r>
              <a:rPr lang="cs-CZ" dirty="0"/>
              <a:t> na čase </a:t>
            </a:r>
            <a:r>
              <a:rPr lang="cs-CZ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rychlost se mění –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nerovnoměrný pohyb</a:t>
            </a:r>
          </a:p>
        </p:txBody>
      </p:sp>
      <p:pic>
        <p:nvPicPr>
          <p:cNvPr id="4098" name="Picture 2" descr="Kmitání | Eduportál Techma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0451"/>
            <a:ext cx="3807445" cy="169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0" y="4797152"/>
                <a:ext cx="6948264" cy="1995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cs-CZ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cs-CZ" dirty="0"/>
                  <a:t> – </a:t>
                </a:r>
                <a:r>
                  <a:rPr lang="cs-CZ" b="1" dirty="0">
                    <a:solidFill>
                      <a:srgbClr val="FF0000"/>
                    </a:solidFill>
                  </a:rPr>
                  <a:t>amplituda výchylky </a:t>
                </a:r>
                <a:r>
                  <a:rPr lang="cs-CZ" dirty="0"/>
                  <a:t>(maximální výchylka)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dirty="0"/>
                  <a:t>– </a:t>
                </a:r>
                <a:r>
                  <a:rPr lang="cs-CZ" b="1" dirty="0">
                    <a:solidFill>
                      <a:srgbClr val="FF0000"/>
                    </a:solidFill>
                  </a:rPr>
                  <a:t>perioda </a:t>
                </a:r>
                <a:r>
                  <a:rPr lang="cs-CZ" dirty="0">
                    <a:sym typeface="Symbol" panose="05050102010706020507" pitchFamily="18" charset="2"/>
                  </a:rPr>
                  <a:t> doba jednoho kmitu  </a:t>
                </a:r>
                <a:r>
                  <a:rPr lang="en-GB" dirty="0">
                    <a:sym typeface="Symbol" panose="05050102010706020507" pitchFamily="18" charset="2"/>
                  </a:rPr>
                  <a:t>[</a:t>
                </a:r>
                <a14:m>
                  <m:oMath xmlns:m="http://schemas.openxmlformats.org/officeDocument/2006/math">
                    <m:r>
                      <a:rPr lang="cs-CZ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]</a:t>
                </a:r>
                <a:r>
                  <a:rPr lang="cs-CZ" dirty="0">
                    <a:sym typeface="Symbol" panose="05050102010706020507" pitchFamily="18" charset="2"/>
                  </a:rPr>
                  <a:t> = s (sekunda)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–</a:t>
                </a:r>
                <a:r>
                  <a:rPr lang="cs-CZ" b="1" dirty="0"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frekvence</a:t>
                </a:r>
                <a:r>
                  <a:rPr lang="cs-CZ" i="1" dirty="0">
                    <a:cs typeface="Times New Roman CE" panose="02020603050405020304" pitchFamily="18" charset="0"/>
                  </a:rPr>
                  <a:t> </a:t>
                </a:r>
                <a:r>
                  <a:rPr lang="cs-CZ" dirty="0">
                    <a:sym typeface="Symbol" panose="05050102010706020507" pitchFamily="18" charset="2"/>
                  </a:rPr>
                  <a:t> počet kmitů za 1 s   </a:t>
                </a:r>
                <a:r>
                  <a:rPr lang="en-GB" dirty="0">
                    <a:sym typeface="Symbol" panose="05050102010706020507" pitchFamily="18" charset="2"/>
                  </a:rPr>
                  <a:t>[</a:t>
                </a:r>
                <a14:m>
                  <m:oMath xmlns:m="http://schemas.openxmlformats.org/officeDocument/2006/math">
                    <m:r>
                      <a:rPr lang="cs-CZ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GB" dirty="0">
                    <a:sym typeface="Symbol" panose="05050102010706020507" pitchFamily="18" charset="2"/>
                  </a:rPr>
                  <a:t>]</a:t>
                </a:r>
                <a:r>
                  <a:rPr lang="cs-CZ" dirty="0">
                    <a:sym typeface="Symbol" panose="05050102010706020507" pitchFamily="18" charset="2"/>
                  </a:rPr>
                  <a:t> = Hz (hertz)</a:t>
                </a:r>
                <a:br>
                  <a:rPr lang="cs-CZ" dirty="0">
                    <a:sym typeface="Symbol" panose="05050102010706020507" pitchFamily="18" charset="2"/>
                  </a:rPr>
                </a:b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𝒇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</m:num>
                      <m:den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den>
                    </m:f>
                  </m:oMath>
                </a14:m>
                <a:endParaRPr lang="cs-CZ" b="1" i="1" dirty="0"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i="1" dirty="0">
                    <a:cs typeface="Times New Roman CE" panose="02020603050405020304" pitchFamily="18" charset="0"/>
                  </a:rPr>
                  <a:t>Kmitání – </a:t>
                </a:r>
                <a:r>
                  <a:rPr lang="cs-CZ" b="1" dirty="0" err="1">
                    <a:cs typeface="Times New Roman CE" panose="02020603050405020304" pitchFamily="18" charset="0"/>
                  </a:rPr>
                  <a:t>kvazistacionární</a:t>
                </a:r>
                <a:r>
                  <a:rPr lang="cs-CZ" b="1" dirty="0">
                    <a:cs typeface="Times New Roman CE" panose="02020603050405020304" pitchFamily="18" charset="0"/>
                  </a:rPr>
                  <a:t> děj </a:t>
                </a:r>
                <a:r>
                  <a:rPr lang="cs-CZ" dirty="0">
                    <a:sym typeface="Symbol" panose="05050102010706020507" pitchFamily="18" charset="2"/>
                  </a:rPr>
                  <a:t> je funkcí času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i="1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Vlnění – </a:t>
                </a:r>
                <a:r>
                  <a:rPr lang="cs-CZ" b="1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nestacionární děj </a:t>
                </a:r>
                <a:r>
                  <a:rPr lang="cs-CZ" dirty="0">
                    <a:sym typeface="Symbol" panose="05050102010706020507" pitchFamily="18" charset="2"/>
                  </a:rPr>
                  <a:t> je funkcí času i prostorových souřadnic</a:t>
                </a:r>
              </a:p>
            </p:txBody>
          </p:sp>
        </mc:Choice>
        <mc:Fallback xmlns=""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97152"/>
                <a:ext cx="6948264" cy="1995931"/>
              </a:xfrm>
              <a:prstGeom prst="rect">
                <a:avLst/>
              </a:prstGeom>
              <a:blipFill>
                <a:blip r:embed="rId4"/>
                <a:stretch>
                  <a:fillRect l="-526" t="-1835" b="-42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bdélník 26"/>
          <p:cNvSpPr/>
          <p:nvPr/>
        </p:nvSpPr>
        <p:spPr>
          <a:xfrm>
            <a:off x="-4278" y="44419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Perioda a frekvence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113061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Základní terminologie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1844824"/>
            <a:ext cx="91157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Zvuk je mechanické podélné vlnění, které je schopno vyvolat zvukový vjem.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Akustika = nauka o zvuku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Člověk</a:t>
            </a:r>
            <a:r>
              <a:rPr lang="cs-CZ" dirty="0">
                <a:cs typeface="Times New Roman CE" panose="02020603050405020304" pitchFamily="18" charset="0"/>
              </a:rPr>
              <a:t> – vnímá frekvence v rozsahu cca </a:t>
            </a:r>
            <a:r>
              <a:rPr lang="cs-CZ" b="1" dirty="0">
                <a:cs typeface="Times New Roman CE" panose="02020603050405020304" pitchFamily="18" charset="0"/>
              </a:rPr>
              <a:t>16 Hz – 16 kHz </a:t>
            </a:r>
            <a:r>
              <a:rPr lang="cs-CZ" dirty="0">
                <a:cs typeface="Times New Roman CE" panose="02020603050405020304" pitchFamily="18" charset="0"/>
              </a:rPr>
              <a:t>(20 Hz – 20 kHz)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Infrazvuk</a:t>
            </a:r>
            <a:r>
              <a:rPr lang="cs-CZ" dirty="0">
                <a:cs typeface="Times New Roman CE" panose="02020603050405020304" pitchFamily="18" charset="0"/>
              </a:rPr>
              <a:t> – zvukové vlnění jehož </a:t>
            </a: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f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&lt; 16 Hz </a:t>
            </a:r>
            <a:r>
              <a:rPr lang="cs-CZ" dirty="0">
                <a:cs typeface="Times New Roman CE" panose="02020603050405020304" pitchFamily="18" charset="0"/>
              </a:rPr>
              <a:t>(0-16 Hz, pohyby země, mořské vody, vrtule)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Ultrazvuk</a:t>
            </a:r>
            <a:r>
              <a:rPr lang="cs-CZ" dirty="0">
                <a:cs typeface="Times New Roman CE" panose="02020603050405020304" pitchFamily="18" charset="0"/>
              </a:rPr>
              <a:t> – zvukové vlnění jehož </a:t>
            </a: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f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&gt; 20 kHz </a:t>
            </a:r>
            <a:r>
              <a:rPr lang="cs-CZ" dirty="0">
                <a:cs typeface="Times New Roman CE" panose="02020603050405020304" pitchFamily="18" charset="0"/>
              </a:rPr>
              <a:t>(pes, delfín, netopýr)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Periodické zvuky – hudební zvuky, tóny (ladička, tónový generátor)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Neperiodické zvuky – nehudební zvuky: šumy, praskoty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467544" y="4206052"/>
            <a:ext cx="3238500" cy="2651948"/>
            <a:chOff x="5652120" y="3717032"/>
            <a:chExt cx="3238500" cy="2651948"/>
          </a:xfrm>
        </p:grpSpPr>
        <p:pic>
          <p:nvPicPr>
            <p:cNvPr id="4" name="Picture 2" descr="Střih zvuku - příručka začátečník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3717032"/>
              <a:ext cx="3238500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652120" y="6030426"/>
              <a:ext cx="3238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Záznam zvuku – praskot, šum</a:t>
              </a: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5715962" y="3645024"/>
            <a:ext cx="3174658" cy="1440160"/>
            <a:chOff x="450186" y="3717032"/>
            <a:chExt cx="3174658" cy="144016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186" y="3717032"/>
              <a:ext cx="3174658" cy="1116091"/>
            </a:xfrm>
            <a:prstGeom prst="rect">
              <a:avLst/>
            </a:prstGeom>
          </p:spPr>
        </p:pic>
        <p:sp>
          <p:nvSpPr>
            <p:cNvPr id="12" name="TextovéPole 11"/>
            <p:cNvSpPr txBox="1"/>
            <p:nvPr/>
          </p:nvSpPr>
          <p:spPr>
            <a:xfrm>
              <a:off x="450186" y="4818638"/>
              <a:ext cx="3174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Záznam zvuku – jednoduchý tón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243958" y="5205730"/>
            <a:ext cx="4646662" cy="1652270"/>
            <a:chOff x="450186" y="5229200"/>
            <a:chExt cx="4646662" cy="1652270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186" y="5229200"/>
              <a:ext cx="4646662" cy="1313716"/>
            </a:xfrm>
            <a:prstGeom prst="rect">
              <a:avLst/>
            </a:prstGeom>
          </p:spPr>
        </p:pic>
        <p:sp>
          <p:nvSpPr>
            <p:cNvPr id="14" name="TextovéPole 13"/>
            <p:cNvSpPr txBox="1"/>
            <p:nvPr/>
          </p:nvSpPr>
          <p:spPr>
            <a:xfrm>
              <a:off x="450186" y="6542916"/>
              <a:ext cx="46466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/>
                <a:t>Záznam zvuku – tón klarinetu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848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Základní vlastnosti tónu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1844824"/>
            <a:ext cx="91157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jednoduchý tón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harmonický (sinusový) průběh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složený tón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vzniká interferencí jednoduchých tónů (akord, různé hudební nástroje)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flažoletový tón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lehký dotyk v uzlu, např. na struně uprostřed, slyšíme tón o oktávu vyšší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Výška tónu</a:t>
            </a:r>
            <a:b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sz="16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sz="1600" dirty="0">
                <a:cs typeface="Times New Roman CE" panose="02020603050405020304" pitchFamily="18" charset="0"/>
              </a:rPr>
              <a:t>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absolutní</a:t>
            </a:r>
            <a:r>
              <a:rPr lang="cs-CZ" sz="1600" dirty="0">
                <a:cs typeface="Times New Roman CE" panose="02020603050405020304" pitchFamily="18" charset="0"/>
              </a:rPr>
              <a:t> – frekvence tónu vyjádřená v Hz</a:t>
            </a:r>
            <a:br>
              <a:rPr lang="cs-CZ" sz="1600" dirty="0">
                <a:cs typeface="Times New Roman CE" panose="02020603050405020304" pitchFamily="18" charset="0"/>
              </a:rPr>
            </a:br>
            <a:r>
              <a:rPr lang="cs-CZ" sz="16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relativní </a:t>
            </a:r>
            <a:r>
              <a:rPr lang="cs-CZ" sz="1600" dirty="0">
                <a:cs typeface="Times New Roman CE" panose="02020603050405020304" pitchFamily="18" charset="0"/>
              </a:rPr>
              <a:t>– podíl frekvence tónu v Hz ku frekvenci referenčního tónu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440 Hz </a:t>
            </a:r>
            <a:r>
              <a:rPr lang="cs-CZ" sz="1600" dirty="0">
                <a:cs typeface="Times New Roman CE" panose="02020603050405020304" pitchFamily="18" charset="0"/>
              </a:rPr>
              <a:t>(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a</a:t>
            </a:r>
            <a:r>
              <a:rPr lang="cs-CZ" sz="1600" b="1" baseline="30000" dirty="0">
                <a:solidFill>
                  <a:srgbClr val="FF0000"/>
                </a:solidFill>
                <a:cs typeface="Times New Roman CE" panose="02020603050405020304" pitchFamily="18" charset="0"/>
              </a:rPr>
              <a:t>1</a:t>
            </a:r>
            <a:r>
              <a:rPr lang="cs-CZ" sz="1600" dirty="0">
                <a:cs typeface="Times New Roman CE" panose="02020603050405020304" pitchFamily="18" charset="0"/>
              </a:rPr>
              <a:t>); </a:t>
            </a:r>
            <a:r>
              <a:rPr lang="cs-CZ" sz="1600" b="1" dirty="0">
                <a:cs typeface="Times New Roman CE" panose="02020603050405020304" pitchFamily="18" charset="0"/>
              </a:rPr>
              <a:t>technika</a:t>
            </a:r>
            <a:r>
              <a:rPr lang="cs-CZ" sz="1600" dirty="0">
                <a:cs typeface="Times New Roman CE" panose="02020603050405020304" pitchFamily="18" charset="0"/>
              </a:rPr>
              <a:t>: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1 kHz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Barva tónu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– stejné tóny znějí na různých nástrojích jinak (díky vyšším harmonickým frekvencím)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Intenzita tónu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– hlasitost, zmenšuje se s druhou mocninou vzdálenosti od zdroje zvuku 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80938" y="4259268"/>
            <a:ext cx="8235478" cy="2554108"/>
            <a:chOff x="-89310" y="3965524"/>
            <a:chExt cx="8235478" cy="2554108"/>
          </a:xfrm>
        </p:grpSpPr>
        <p:grpSp>
          <p:nvGrpSpPr>
            <p:cNvPr id="8" name="Skupina 7"/>
            <p:cNvGrpSpPr/>
            <p:nvPr/>
          </p:nvGrpSpPr>
          <p:grpSpPr>
            <a:xfrm>
              <a:off x="-89310" y="4963932"/>
              <a:ext cx="4646662" cy="1489404"/>
              <a:chOff x="738218" y="6227608"/>
              <a:chExt cx="4646662" cy="1489404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26250" y="6227608"/>
                <a:ext cx="4070598" cy="1150850"/>
              </a:xfrm>
              <a:prstGeom prst="rect">
                <a:avLst/>
              </a:prstGeom>
            </p:spPr>
          </p:pic>
          <p:sp>
            <p:nvSpPr>
              <p:cNvPr id="14" name="TextovéPole 13"/>
              <p:cNvSpPr txBox="1"/>
              <p:nvPr/>
            </p:nvSpPr>
            <p:spPr>
              <a:xfrm>
                <a:off x="738218" y="7378458"/>
                <a:ext cx="46466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/>
                  <a:t>Záznam zvuku – tón klarinetu</a:t>
                </a:r>
              </a:p>
            </p:txBody>
          </p:sp>
        </p:grpSp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5384" y="3965524"/>
              <a:ext cx="3300784" cy="255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0884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Rychlost zvuku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1844824"/>
            <a:ext cx="9115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pružné prostředí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látkové prostředí je nutné pro šíření zvuku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vakuum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zvuk se nešíří, elektromagnetické vlnění ano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rychlost zvuku ve vzduchu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cs typeface="Times New Roman CE" panose="02020603050405020304" pitchFamily="18" charset="0"/>
              </a:rPr>
              <a:t>závisí na teplotě </a:t>
            </a:r>
            <a:r>
              <a:rPr lang="cs-CZ" b="1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5724128" y="2362403"/>
                <a:ext cx="3354820" cy="35592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𝟑𝟑𝟏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𝟔𝟏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362403"/>
                <a:ext cx="3354820" cy="3559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Elektronická učebnice - EL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013177"/>
            <a:ext cx="3947079" cy="17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ektronická učebnice - EL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92" y="2763245"/>
            <a:ext cx="1799828" cy="17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ávislost rychlosti šíření zvuku ve vzduchu na teplotě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63245"/>
            <a:ext cx="3168352" cy="21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nch Imperial Guard Artillery — Napoleonic Wars Italeri 61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37" y="4736125"/>
            <a:ext cx="3370411" cy="202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08537" y="2924944"/>
            <a:ext cx="33704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Z historie měření rychlosti zvuku:</a:t>
            </a:r>
          </a:p>
          <a:p>
            <a:pPr algn="just"/>
            <a:r>
              <a:rPr lang="cs-CZ" sz="1200" dirty="0"/>
              <a:t>Učenci francouzští chtíce vyzpytovati r. </a:t>
            </a:r>
            <a:r>
              <a:rPr lang="cs-CZ" sz="1200" b="1" dirty="0"/>
              <a:t>1798</a:t>
            </a:r>
            <a:r>
              <a:rPr lang="cs-CZ" sz="1200" dirty="0"/>
              <a:t> </a:t>
            </a:r>
            <a:r>
              <a:rPr lang="cs-CZ" sz="1200" dirty="0" err="1"/>
              <a:t>rychlosť</a:t>
            </a:r>
            <a:r>
              <a:rPr lang="cs-CZ" sz="1200" dirty="0"/>
              <a:t> zvuku, změřili </a:t>
            </a:r>
            <a:r>
              <a:rPr lang="cs-CZ" sz="1200" dirty="0" err="1"/>
              <a:t>vzdálenosť</a:t>
            </a:r>
            <a:r>
              <a:rPr lang="cs-CZ" sz="1200" dirty="0"/>
              <a:t> dvou stanic a dali tam postavit děla. Noční dobou střílelo se střídavě v umluvených okamžicích a změřila se pokaždé doba mezi uzřením ohně a zaslechnutím rány. Doby té má zvuk potřebí, aby proběhl vzdálenost stanic. </a:t>
            </a:r>
            <a:r>
              <a:rPr lang="cs-CZ" sz="1200" b="1" dirty="0"/>
              <a:t>Zvuk se šíří ve vzduchu při teplotě 0° rychlostí 333 m/s</a:t>
            </a:r>
            <a:r>
              <a:rPr lang="cs-CZ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4777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Měření rychlosti zvuku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/>
              <p:nvPr/>
            </p:nvSpPr>
            <p:spPr>
              <a:xfrm>
                <a:off x="12631" y="1844824"/>
                <a:ext cx="91157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Kundtova metoda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pomocí poslechu nebo mikrofonu se změří vzdálenost dvou sousedních kmiten, která je rovna polovině vlnové délky</a:t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ze vztahu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𝒗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𝝀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∙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𝒇</m:t>
                    </m:r>
                  </m:oMath>
                </a14:m>
                <a:r>
                  <a:rPr lang="cs-CZ" dirty="0">
                    <a:cs typeface="Times New Roman CE" panose="02020603050405020304" pitchFamily="18" charset="0"/>
                  </a:rPr>
                  <a:t> vypočítáme rychlost zvuku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" y="1844824"/>
                <a:ext cx="9115703" cy="923330"/>
              </a:xfrm>
              <a:prstGeom prst="rect">
                <a:avLst/>
              </a:prstGeom>
              <a:blipFill>
                <a:blip r:embed="rId2"/>
                <a:stretch>
                  <a:fillRect l="-401" t="-4636" b="-99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371" y="2768154"/>
            <a:ext cx="5495925" cy="133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CF230038-36DA-43C4-B4DA-96939357E676}"/>
                  </a:ext>
                </a:extLst>
              </p:cNvPr>
              <p:cNvSpPr txBox="1"/>
              <p:nvPr/>
            </p:nvSpPr>
            <p:spPr>
              <a:xfrm>
                <a:off x="-15665" y="4365104"/>
                <a:ext cx="911570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Odrazem od konce trubice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dirty="0">
                    <a:cs typeface="Times New Roman CE" panose="02020603050405020304" pitchFamily="18" charset="0"/>
                  </a:rPr>
                  <a:t>pomocí zvukového SW jako je např. </a:t>
                </a:r>
                <a:r>
                  <a:rPr lang="cs-CZ" dirty="0" err="1">
                    <a:cs typeface="Times New Roman CE" panose="02020603050405020304" pitchFamily="18" charset="0"/>
                  </a:rPr>
                  <a:t>Audacity</a:t>
                </a:r>
                <a:r>
                  <a:rPr lang="cs-CZ" dirty="0">
                    <a:cs typeface="Times New Roman CE" panose="02020603050405020304" pitchFamily="18" charset="0"/>
                  </a:rPr>
                  <a:t>, Free Audio Editor, apod. určíme čas mezi zazněním zvuku (tlesknutí, lusknutí prsty) a odraženým zvukem od konce trubice</a:t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ze vztahu </a:t>
                </a: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𝒗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𝒔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/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𝒕</m:t>
                    </m:r>
                  </m:oMath>
                </a14:m>
                <a:r>
                  <a:rPr lang="cs-CZ" dirty="0">
                    <a:cs typeface="Times New Roman CE" panose="02020603050405020304" pitchFamily="18" charset="0"/>
                  </a:rPr>
                  <a:t> vypočítáme rychlost zvuku</a:t>
                </a:r>
                <a:br>
                  <a:rPr lang="cs-CZ" dirty="0"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:r>
                  <a:rPr lang="cs-CZ" dirty="0">
                    <a:cs typeface="Times New Roman CE" panose="02020603050405020304" pitchFamily="18" charset="0"/>
                  </a:rPr>
                  <a:t>online: </a:t>
                </a:r>
                <a:r>
                  <a:rPr lang="cs-CZ" dirty="0">
                    <a:cs typeface="Times New Roman CE" panose="02020603050405020304" pitchFamily="18" charset="0"/>
                    <a:hlinkClick r:id="rId4"/>
                  </a:rPr>
                  <a:t>https://www.youtube.com/watch?v=Lf7sePWMyLk</a:t>
                </a:r>
                <a:r>
                  <a:rPr lang="cs-CZ" dirty="0">
                    <a:cs typeface="Times New Roman CE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CF230038-36DA-43C4-B4DA-96939357E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65" y="4365104"/>
                <a:ext cx="9115703" cy="1477328"/>
              </a:xfrm>
              <a:prstGeom prst="rect">
                <a:avLst/>
              </a:prstGeom>
              <a:blipFill>
                <a:blip r:embed="rId5"/>
                <a:stretch>
                  <a:fillRect l="-401" t="-2479" r="-936" b="-578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>
            <a:extLst>
              <a:ext uri="{FF2B5EF4-FFF2-40B4-BE49-F238E27FC236}">
                <a16:creationId xmlns:a16="http://schemas.microsoft.com/office/drawing/2014/main" id="{000EBBA2-1CE5-4980-9AE8-6E9302166304}"/>
              </a:ext>
            </a:extLst>
          </p:cNvPr>
          <p:cNvSpPr txBox="1"/>
          <p:nvPr/>
        </p:nvSpPr>
        <p:spPr>
          <a:xfrm>
            <a:off x="2483768" y="39330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Kundtova trubice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4DB564C-FE36-4C80-95B2-DE1C8144A6C9}"/>
              </a:ext>
            </a:extLst>
          </p:cNvPr>
          <p:cNvSpPr txBox="1"/>
          <p:nvPr/>
        </p:nvSpPr>
        <p:spPr>
          <a:xfrm>
            <a:off x="0" y="5941169"/>
            <a:ext cx="9115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S využitím Dopplerova jevu </a:t>
            </a:r>
            <a:b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</a:t>
            </a:r>
            <a:r>
              <a:rPr lang="cs-CZ" sz="1600" dirty="0">
                <a:cs typeface="Times New Roman CE" panose="02020603050405020304" pitchFamily="18" charset="0"/>
              </a:rPr>
              <a:t>pomocí roztočeného zdroje zvuku zaznamenáme charakteristický nárůst a pokles frekvence</a:t>
            </a:r>
            <a:r>
              <a:rPr lang="cs-CZ" dirty="0">
                <a:cs typeface="Times New Roman CE" panose="02020603050405020304" pitchFamily="18" charset="0"/>
              </a:rPr>
              <a:t/>
            </a:r>
            <a:br>
              <a:rPr lang="cs-CZ" dirty="0">
                <a:cs typeface="Times New Roman CE" panose="02020603050405020304" pitchFamily="18" charset="0"/>
              </a:rPr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dirty="0">
                <a:cs typeface="Times New Roman CE" panose="02020603050405020304" pitchFamily="18" charset="0"/>
              </a:rPr>
              <a:t>online: </a:t>
            </a:r>
            <a:r>
              <a:rPr lang="cs-CZ" dirty="0">
                <a:cs typeface="Times New Roman CE" panose="02020603050405020304" pitchFamily="18" charset="0"/>
                <a:hlinkClick r:id="rId6"/>
              </a:rPr>
              <a:t>http://www.matfyz.eu/sclpx/dokumenty/sclpx-10-2R.pdf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1121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Ozvěna a dozvuk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1844824"/>
            <a:ext cx="9115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citlivost ucha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lidské ucho rozliší 2 zvuky, je-li čas. interval &gt; 0,1 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ozvěna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vzdálenost překážky větší než 17 m: s(tam a zpět) = 340 · 0,1 m = 34 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dozvuk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cs typeface="Times New Roman CE" panose="02020603050405020304" pitchFamily="18" charset="0"/>
              </a:rPr>
              <a:t>vzdálenost překážky menší než 17 m</a:t>
            </a:r>
            <a:br>
              <a:rPr lang="cs-CZ" b="1" dirty="0">
                <a:cs typeface="Times New Roman CE" panose="02020603050405020304" pitchFamily="18" charset="0"/>
              </a:rPr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dirty="0">
                <a:cs typeface="Times New Roman CE" panose="02020603050405020304" pitchFamily="18" charset="0"/>
              </a:rPr>
              <a:t> působí rušivě např. v koncertních sálech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dirty="0">
                <a:cs typeface="Times New Roman CE" panose="02020603050405020304" pitchFamily="18" charset="0"/>
              </a:rPr>
              <a:t>závěsy, obaly od vajec, vata v reprobedně</a:t>
            </a:r>
            <a:endParaRPr lang="cs-CZ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34" y="3619500"/>
            <a:ext cx="61722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31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Hlasitost a intenzita zvuku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/>
              <p:nvPr/>
            </p:nvSpPr>
            <p:spPr>
              <a:xfrm>
                <a:off x="12631" y="1844824"/>
                <a:ext cx="9115703" cy="939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citlivost ucha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ucho reaguje na periodické změny tlaku vlnícího se prostředí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práh slyšení</a:t>
                </a:r>
                <a:r>
                  <a:rPr lang="cs-CZ" dirty="0"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∆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𝒑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p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−</m:t>
                        </m:r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𝟓</m:t>
                        </m:r>
                      </m:sup>
                    </m:sSup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𝑷𝒂</m:t>
                    </m:r>
                  </m:oMath>
                </a14:m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 </a:t>
                </a:r>
                <a:r>
                  <a:rPr lang="cs-CZ" sz="14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- </a:t>
                </a:r>
                <a:r>
                  <a:rPr lang="cs-CZ" sz="1400" b="1" dirty="0">
                    <a:cs typeface="Times New Roman CE" panose="02020603050405020304" pitchFamily="18" charset="0"/>
                  </a:rPr>
                  <a:t>nejmenší hodnota změny tlaku, kterou je ucho schopné zaznamenat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práh bolesti</a:t>
                </a:r>
                <a:r>
                  <a:rPr lang="cs-CZ" dirty="0"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∆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𝒑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p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cs-CZ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𝑷𝒂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</m:oMath>
                </a14:m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dirty="0"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cs typeface="Times New Roman CE" panose="02020603050405020304" pitchFamily="18" charset="0"/>
                  </a:rPr>
                  <a:t>největší hodnota, kterou ucho snese bez poškození</a:t>
                </a:r>
                <a:endParaRPr lang="cs-CZ" b="1" i="1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" y="1844824"/>
                <a:ext cx="9115703" cy="939873"/>
              </a:xfrm>
              <a:prstGeom prst="rect">
                <a:avLst/>
              </a:prstGeom>
              <a:blipFill>
                <a:blip r:embed="rId3"/>
                <a:stretch>
                  <a:fillRect l="-401" t="-4545" b="-97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élník 5">
            <a:extLst>
              <a:ext uri="{FF2B5EF4-FFF2-40B4-BE49-F238E27FC236}">
                <a16:creationId xmlns:a16="http://schemas.microsoft.com/office/drawing/2014/main" id="{9F9E1715-C2E4-4416-A2BA-AB990EBF2861}"/>
              </a:ext>
            </a:extLst>
          </p:cNvPr>
          <p:cNvSpPr/>
          <p:nvPr/>
        </p:nvSpPr>
        <p:spPr>
          <a:xfrm>
            <a:off x="12631" y="2926209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Intenzita zvuku – </a:t>
            </a:r>
            <a:r>
              <a:rPr lang="cs-CZ" sz="24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I</a:t>
            </a:r>
            <a:r>
              <a:rPr lang="cs-CZ" sz="2400" b="1" dirty="0">
                <a:solidFill>
                  <a:srgbClr val="FF0000"/>
                </a:solidFill>
              </a:rPr>
              <a:t>	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09DE22-654A-45F4-8F64-9F8040B50AEC}"/>
              </a:ext>
            </a:extLst>
          </p:cNvPr>
          <p:cNvSpPr txBox="1"/>
          <p:nvPr/>
        </p:nvSpPr>
        <p:spPr>
          <a:xfrm>
            <a:off x="12631" y="3429000"/>
            <a:ext cx="455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výkon zvukového vlnění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S</a:t>
            </a:r>
            <a:r>
              <a:rPr lang="cs-CZ" dirty="0">
                <a:cs typeface="Times New Roman CE" panose="02020603050405020304" pitchFamily="18" charset="0"/>
              </a:rPr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plocha, kterou výkon prochází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práh slyšitelnosti – I = 10</a:t>
            </a:r>
            <a:r>
              <a:rPr lang="cs-CZ" b="1" i="1" baseline="30000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-12 </a:t>
            </a: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W m</a:t>
            </a:r>
            <a:r>
              <a:rPr lang="cs-CZ" b="1" i="1" baseline="30000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-2 </a:t>
            </a:r>
            <a:endParaRPr lang="cs-CZ" b="1" i="1" dirty="0">
              <a:solidFill>
                <a:srgbClr val="FF0000"/>
              </a:solidFill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práh bolesti – I = 1</a:t>
            </a:r>
            <a:r>
              <a:rPr lang="cs-CZ" b="1" i="1" baseline="30000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 </a:t>
            </a: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W m</a:t>
            </a:r>
            <a:r>
              <a:rPr lang="cs-CZ" b="1" i="1" baseline="30000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-2</a:t>
            </a: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 </a:t>
            </a:r>
            <a:endParaRPr lang="cs-CZ" b="1" i="1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1DB624E4-661C-4265-BD2C-78AD86A48A45}"/>
                  </a:ext>
                </a:extLst>
              </p:cNvPr>
              <p:cNvSpPr txBox="1"/>
              <p:nvPr/>
            </p:nvSpPr>
            <p:spPr>
              <a:xfrm>
                <a:off x="4283968" y="3129514"/>
                <a:ext cx="1098359" cy="95203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num>
                        <m:den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cs-CZ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1DB624E4-661C-4265-BD2C-78AD86A48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3129514"/>
                <a:ext cx="1098359" cy="952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31">
            <a:extLst>
              <a:ext uri="{FF2B5EF4-FFF2-40B4-BE49-F238E27FC236}">
                <a16:creationId xmlns:a16="http://schemas.microsoft.com/office/drawing/2014/main" id="{63638D84-6EA7-4B68-A499-DA856715DE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505160"/>
              </p:ext>
            </p:extLst>
          </p:nvPr>
        </p:nvGraphicFramePr>
        <p:xfrm>
          <a:off x="5940152" y="3313115"/>
          <a:ext cx="1980515" cy="768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Rovnica" r:id="rId5" imgW="1079280" imgH="419040" progId="Equation.3">
                  <p:embed/>
                </p:oleObj>
              </mc:Choice>
              <mc:Fallback>
                <p:oleObj name="Rovnica" r:id="rId5" imgW="1079280" imgH="419040" progId="Equation.3">
                  <p:embed/>
                  <p:pic>
                    <p:nvPicPr>
                      <p:cNvPr id="131103" name="Object 31">
                        <a:extLst>
                          <a:ext uri="{FF2B5EF4-FFF2-40B4-BE49-F238E27FC236}">
                            <a16:creationId xmlns:a16="http://schemas.microsoft.com/office/drawing/2014/main" id="{BC463412-3AD2-49EB-9F92-C1CD4DDF55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3313115"/>
                        <a:ext cx="1980515" cy="768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délník 11">
            <a:extLst>
              <a:ext uri="{FF2B5EF4-FFF2-40B4-BE49-F238E27FC236}">
                <a16:creationId xmlns:a16="http://schemas.microsoft.com/office/drawing/2014/main" id="{1ED5C164-7FA3-4593-B007-5701310E2970}"/>
              </a:ext>
            </a:extLst>
          </p:cNvPr>
          <p:cNvSpPr/>
          <p:nvPr/>
        </p:nvSpPr>
        <p:spPr>
          <a:xfrm>
            <a:off x="0" y="4581128"/>
            <a:ext cx="5199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0000"/>
                </a:solidFill>
              </a:rPr>
              <a:t>Hladina intenzity zvuku (hlasitost) – </a:t>
            </a:r>
            <a:r>
              <a:rPr lang="cs-CZ" sz="22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L</a:t>
            </a:r>
            <a:r>
              <a:rPr lang="cs-CZ" sz="24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	</a:t>
            </a:r>
            <a:r>
              <a:rPr lang="en-GB" sz="24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</a:t>
            </a:r>
            <a:r>
              <a:rPr lang="cs-CZ" sz="2400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	</a:t>
            </a:r>
            <a:r>
              <a:rPr lang="cs-CZ" sz="2400" b="1" dirty="0">
                <a:solidFill>
                  <a:srgbClr val="FF0000"/>
                </a:solidFill>
              </a:rPr>
              <a:t>	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57B664D8-10FD-4CD6-A056-6265139D6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0" y="5015688"/>
            <a:ext cx="9115703" cy="68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n-lt"/>
              </a:rPr>
              <a:t>intenzitě</a:t>
            </a:r>
            <a:r>
              <a:rPr lang="cs-CZ" altLang="cs-CZ" sz="1800" i="1" dirty="0"/>
              <a:t> </a:t>
            </a:r>
            <a:r>
              <a:rPr lang="cs-CZ" altLang="cs-CZ" sz="1800" b="1" i="1" dirty="0"/>
              <a:t>I</a:t>
            </a:r>
            <a:r>
              <a:rPr lang="cs-CZ" altLang="cs-CZ" sz="1800" b="1" baseline="-25000" dirty="0"/>
              <a:t>0</a:t>
            </a:r>
            <a:r>
              <a:rPr lang="cs-CZ" altLang="cs-CZ" sz="1800" b="1" i="1" dirty="0"/>
              <a:t> </a:t>
            </a:r>
            <a:r>
              <a:rPr lang="cs-CZ" altLang="cs-CZ" sz="1800" b="1" dirty="0"/>
              <a:t>= 10</a:t>
            </a:r>
            <a:r>
              <a:rPr lang="cs-CZ" altLang="cs-CZ" sz="1800" b="1" baseline="30000" dirty="0"/>
              <a:t>-12 </a:t>
            </a:r>
            <a:r>
              <a:rPr lang="cs-CZ" altLang="cs-CZ" sz="1800" b="1" dirty="0"/>
              <a:t> </a:t>
            </a:r>
            <a:r>
              <a:rPr lang="cs-CZ" altLang="cs-CZ" sz="1800" dirty="0"/>
              <a:t>W m</a:t>
            </a:r>
            <a:r>
              <a:rPr lang="cs-CZ" altLang="cs-CZ" sz="1800" baseline="30000" dirty="0"/>
              <a:t>-2    </a:t>
            </a:r>
            <a:r>
              <a:rPr lang="cs-CZ" altLang="cs-CZ" sz="1800" dirty="0"/>
              <a:t>odpovídá  </a:t>
            </a:r>
            <a:r>
              <a:rPr lang="cs-CZ" altLang="cs-CZ" sz="1800" i="1" dirty="0"/>
              <a:t>B </a:t>
            </a:r>
            <a:r>
              <a:rPr lang="cs-CZ" altLang="cs-CZ" sz="1800" dirty="0"/>
              <a:t>= 0 dB </a:t>
            </a:r>
          </a:p>
          <a:p>
            <a:pPr marL="285750" indent="-285750"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latin typeface="+mn-lt"/>
              </a:rPr>
              <a:t>intenzitě</a:t>
            </a:r>
            <a:r>
              <a:rPr lang="cs-CZ" altLang="cs-CZ" sz="1800" i="1" dirty="0"/>
              <a:t> I </a:t>
            </a:r>
            <a:r>
              <a:rPr lang="cs-CZ" altLang="cs-CZ" sz="1800" dirty="0"/>
              <a:t>= 1 W m</a:t>
            </a:r>
            <a:r>
              <a:rPr lang="cs-CZ" altLang="cs-CZ" sz="1800" baseline="30000" dirty="0"/>
              <a:t>-2           </a:t>
            </a:r>
            <a:r>
              <a:rPr lang="cs-CZ" altLang="cs-CZ" sz="1800" dirty="0"/>
              <a:t>odpovídá  </a:t>
            </a:r>
            <a:r>
              <a:rPr lang="cs-CZ" altLang="cs-CZ" sz="1800" i="1" dirty="0"/>
              <a:t>B </a:t>
            </a:r>
            <a:r>
              <a:rPr lang="cs-CZ" altLang="cs-CZ" sz="1800" dirty="0"/>
              <a:t>= 120 dB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49612F73-4CF6-400E-936B-56F25699A82C}"/>
                  </a:ext>
                </a:extLst>
              </p:cNvPr>
              <p:cNvSpPr txBox="1"/>
              <p:nvPr/>
            </p:nvSpPr>
            <p:spPr>
              <a:xfrm>
                <a:off x="323528" y="5703569"/>
                <a:ext cx="1870366" cy="102455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𝒍𝒐𝒈</m:t>
                      </m:r>
                      <m:f>
                        <m:fPr>
                          <m:ctrlP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num>
                        <m:den>
                          <m:sSub>
                            <m:sSubPr>
                              <m:ctrlPr>
                                <a:rPr lang="cs-CZ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cs-CZ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49612F73-4CF6-400E-936B-56F25699A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703569"/>
                <a:ext cx="1870366" cy="10245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Group 79">
            <a:extLst>
              <a:ext uri="{FF2B5EF4-FFF2-40B4-BE49-F238E27FC236}">
                <a16:creationId xmlns:a16="http://schemas.microsoft.com/office/drawing/2014/main" id="{C7294136-020E-446B-8F84-0D1DBC15D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784522"/>
              </p:ext>
            </p:extLst>
          </p:nvPr>
        </p:nvGraphicFramePr>
        <p:xfrm>
          <a:off x="4882898" y="4629329"/>
          <a:ext cx="4208208" cy="2118240"/>
        </p:xfrm>
        <a:graphic>
          <a:graphicData uri="http://schemas.openxmlformats.org/drawingml/2006/table">
            <a:tbl>
              <a:tblPr/>
              <a:tblGrid>
                <a:gridCol w="2083569">
                  <a:extLst>
                    <a:ext uri="{9D8B030D-6E8A-4147-A177-3AD203B41FA5}">
                      <a16:colId xmlns:a16="http://schemas.microsoft.com/office/drawing/2014/main" val="639114452"/>
                    </a:ext>
                  </a:extLst>
                </a:gridCol>
                <a:gridCol w="1175265">
                  <a:extLst>
                    <a:ext uri="{9D8B030D-6E8A-4147-A177-3AD203B41FA5}">
                      <a16:colId xmlns:a16="http://schemas.microsoft.com/office/drawing/2014/main" val="3032356904"/>
                    </a:ext>
                  </a:extLst>
                </a:gridCol>
                <a:gridCol w="949374">
                  <a:extLst>
                    <a:ext uri="{9D8B030D-6E8A-4147-A177-3AD203B41FA5}">
                      <a16:colId xmlns:a16="http://schemas.microsoft.com/office/drawing/2014/main" val="3956954905"/>
                    </a:ext>
                  </a:extLst>
                </a:gridCol>
              </a:tblGrid>
              <a:tr h="363783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zdroj zvuku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vzdálenost 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metrech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intenzita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 dB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652530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tikot hodinek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850435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normální rozhovor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65471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křik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024118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symfonický orchestr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až 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56425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motorová vozidla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21136"/>
                  </a:ext>
                </a:extLst>
              </a:tr>
              <a:tr h="218954"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startující letadlo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7620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defTabSz="7620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defTabSz="762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defTabSz="7620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defTabSz="7620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4397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30164A67-8384-444B-BAE9-E178F515FE9A}"/>
                  </a:ext>
                </a:extLst>
              </p:cNvPr>
              <p:cNvSpPr txBox="1"/>
              <p:nvPr/>
            </p:nvSpPr>
            <p:spPr>
              <a:xfrm>
                <a:off x="2195736" y="6056428"/>
                <a:ext cx="26942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d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𝒅𝑩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 (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𝒅𝒆𝒄𝒊𝒃𝒆𝒍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) </m:t>
                      </m:r>
                    </m:oMath>
                  </m:oMathPara>
                </a14:m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30164A67-8384-444B-BAE9-E178F515F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6056428"/>
                <a:ext cx="2694247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13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548" y="4860867"/>
            <a:ext cx="5094513" cy="180849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2631" y="1484784"/>
            <a:ext cx="9115704" cy="1440160"/>
            <a:chOff x="12631" y="3201832"/>
            <a:chExt cx="9115704" cy="1440160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6E3991F8-C675-6E75-6E1A-FAC2BB3C2A08}"/>
                </a:ext>
              </a:extLst>
            </p:cNvPr>
            <p:cNvSpPr/>
            <p:nvPr/>
          </p:nvSpPr>
          <p:spPr>
            <a:xfrm>
              <a:off x="12631" y="3201832"/>
              <a:ext cx="9115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Durová stupnice – diatonická tvrdá</a:t>
              </a:r>
              <a:endParaRPr lang="cs-CZ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ovéPole 9"/>
                <p:cNvSpPr txBox="1"/>
                <p:nvPr/>
              </p:nvSpPr>
              <p:spPr>
                <a:xfrm>
                  <a:off x="12631" y="3828837"/>
                  <a:ext cx="911570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cs-CZ" dirty="0"/>
                    <a:t>Poměr tónů: </a:t>
                  </a:r>
                  <a14:m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cs-CZ" b="1" dirty="0"/>
                </a:p>
              </p:txBody>
            </p:sp>
          </mc:Choice>
          <mc:Fallback xmlns="">
            <p:sp>
              <p:nvSpPr>
                <p:cNvPr id="10" name="TextovéPol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1" y="3828837"/>
                  <a:ext cx="9115703" cy="497059"/>
                </a:xfrm>
                <a:prstGeom prst="rect">
                  <a:avLst/>
                </a:prstGeom>
                <a:blipFill>
                  <a:blip r:embed="rId3"/>
                  <a:stretch>
                    <a:fillRect l="-401" b="-731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ovéPole 15"/>
            <p:cNvSpPr txBox="1"/>
            <p:nvPr/>
          </p:nvSpPr>
          <p:spPr>
            <a:xfrm>
              <a:off x="1691680" y="433421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FF0000"/>
                  </a:solidFill>
                </a:rPr>
                <a:t>velká tercie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339752" y="356683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00B050"/>
                  </a:solidFill>
                </a:rPr>
                <a:t>kvarta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2764525" y="433421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0000FF"/>
                  </a:solidFill>
                </a:rPr>
                <a:t>kvinta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498186" y="3525516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FFC000"/>
                  </a:solidFill>
                </a:rPr>
                <a:t>oktáva</a:t>
              </a: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358" y="3140968"/>
            <a:ext cx="9115704" cy="1440160"/>
            <a:chOff x="12631" y="3201832"/>
            <a:chExt cx="9115704" cy="1440160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6E3991F8-C675-6E75-6E1A-FAC2BB3C2A08}"/>
                </a:ext>
              </a:extLst>
            </p:cNvPr>
            <p:cNvSpPr/>
            <p:nvPr/>
          </p:nvSpPr>
          <p:spPr>
            <a:xfrm>
              <a:off x="12631" y="3201832"/>
              <a:ext cx="9115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solidFill>
                    <a:srgbClr val="00B0F0"/>
                  </a:solidFill>
                </a:rPr>
                <a:t>Molová stupnice – diatonická měkká</a:t>
              </a:r>
              <a:endParaRPr lang="cs-CZ" sz="20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12631" y="3828837"/>
                  <a:ext cx="9115703" cy="4970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§"/>
                  </a:pPr>
                  <a:r>
                    <a:rPr lang="cs-CZ" dirty="0"/>
                    <a:t>Poměr tónů: </a:t>
                  </a:r>
                  <a14:m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cs-CZ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cs-CZ" b="1" dirty="0"/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1" y="3828837"/>
                  <a:ext cx="9115703" cy="497059"/>
                </a:xfrm>
                <a:prstGeom prst="rect">
                  <a:avLst/>
                </a:prstGeom>
                <a:blipFill>
                  <a:blip r:embed="rId4"/>
                  <a:stretch>
                    <a:fillRect l="-401" b="-609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ovéPole 23"/>
            <p:cNvSpPr txBox="1"/>
            <p:nvPr/>
          </p:nvSpPr>
          <p:spPr>
            <a:xfrm>
              <a:off x="1691680" y="433421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FF0000"/>
                  </a:solidFill>
                </a:rPr>
                <a:t>malá tercie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339752" y="3566835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00B050"/>
                  </a:solidFill>
                </a:rPr>
                <a:t>kvarta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2764525" y="433421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0000FF"/>
                  </a:solidFill>
                </a:rPr>
                <a:t>kvinta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3498186" y="3525516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FFC000"/>
                  </a:solidFill>
                </a:rPr>
                <a:t>oktáva</a:t>
              </a:r>
            </a:p>
          </p:txBody>
        </p:sp>
      </p:grpSp>
      <p:sp>
        <p:nvSpPr>
          <p:cNvPr id="28" name="Obdélník 27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4695527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Konsonance a disonance</a:t>
            </a:r>
            <a:endParaRPr lang="cs-CZ" sz="2000" b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F2C7147-99F1-C962-1D28-A03CE5AF2C27}"/>
              </a:ext>
            </a:extLst>
          </p:cNvPr>
          <p:cNvSpPr txBox="1"/>
          <p:nvPr/>
        </p:nvSpPr>
        <p:spPr>
          <a:xfrm>
            <a:off x="12631" y="5070083"/>
            <a:ext cx="49914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Konsonantní = libozvučné kombinace:</a:t>
            </a:r>
            <a:r>
              <a:rPr lang="cs-CZ" sz="1600" dirty="0">
                <a:cs typeface="Times New Roman CE" panose="02020603050405020304" pitchFamily="18" charset="0"/>
              </a:rPr>
              <a:t> </a:t>
            </a:r>
            <a:br>
              <a:rPr lang="cs-CZ" sz="1600" dirty="0">
                <a:cs typeface="Times New Roman CE" panose="02020603050405020304" pitchFamily="18" charset="0"/>
              </a:rPr>
            </a:br>
            <a:r>
              <a:rPr lang="cs-CZ" sz="1400" dirty="0">
                <a:cs typeface="Times New Roman CE" panose="02020603050405020304" pitchFamily="18" charset="0"/>
              </a:rPr>
              <a:t>prima-oktáva, prima-kvinta, prima-kvarta, </a:t>
            </a:r>
            <a:br>
              <a:rPr lang="cs-CZ" sz="1400" dirty="0">
                <a:cs typeface="Times New Roman CE" panose="02020603050405020304" pitchFamily="18" charset="0"/>
              </a:rPr>
            </a:br>
            <a:r>
              <a:rPr lang="cs-CZ" sz="1400" dirty="0">
                <a:cs typeface="Times New Roman CE" panose="02020603050405020304" pitchFamily="18" charset="0"/>
              </a:rPr>
              <a:t>prima-sexta, prima-tercie</a:t>
            </a:r>
            <a:br>
              <a:rPr lang="cs-CZ" sz="1400" dirty="0">
                <a:cs typeface="Times New Roman CE" panose="02020603050405020304" pitchFamily="18" charset="0"/>
              </a:rPr>
            </a:br>
            <a:r>
              <a:rPr lang="cs-CZ" sz="14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400" b="1" dirty="0">
                <a:cs typeface="Times New Roman CE" panose="02020603050405020304" pitchFamily="18" charset="0"/>
              </a:rPr>
              <a:t>poměr frekvencí je poměrem celých čísel &lt; 7</a:t>
            </a:r>
            <a:endParaRPr lang="cs-CZ" sz="1400" dirty="0">
              <a:cs typeface="Times New Roman CE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Disonantní = nelibozvučné kombinace: </a:t>
            </a:r>
            <a:b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sz="1400" dirty="0">
                <a:cs typeface="Times New Roman CE" panose="02020603050405020304" pitchFamily="18" charset="0"/>
              </a:rPr>
              <a:t>prima-sekunda, prima-septima</a:t>
            </a:r>
            <a:br>
              <a:rPr lang="cs-CZ" sz="1400" dirty="0">
                <a:cs typeface="Times New Roman CE" panose="02020603050405020304" pitchFamily="18" charset="0"/>
              </a:rPr>
            </a:br>
            <a:r>
              <a:rPr lang="cs-CZ" sz="1400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400" b="1" dirty="0">
                <a:cs typeface="Times New Roman CE" panose="02020603050405020304" pitchFamily="18" charset="0"/>
              </a:rPr>
              <a:t>poměr frekvencí není poměrem celých čísel</a:t>
            </a:r>
            <a:endParaRPr lang="cs-CZ" sz="1400" dirty="0">
              <a:cs typeface="Times New Roman CE" panose="02020603050405020304" pitchFamily="18" charset="0"/>
            </a:endParaRPr>
          </a:p>
          <a:p>
            <a:endParaRPr lang="cs-CZ" sz="1600" b="1" dirty="0">
              <a:solidFill>
                <a:srgbClr val="FF0000"/>
              </a:solidFill>
              <a:cs typeface="Times New Roman CE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599184"/>
            <a:ext cx="4003042" cy="3096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779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58890"/>
            <a:ext cx="6912768" cy="4836523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Tónová stupnice klavíru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84185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Přirozené a temperované ladění</a:t>
            </a:r>
            <a:endParaRPr 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46449"/>
            <a:ext cx="6192234" cy="48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1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3.1 Zvuk a jeho vlastnosti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Přirozené a temperované ladění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2064221"/>
            <a:ext cx="82391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7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1.1 Kmitavý pohyb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4551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Tabulka period a frekvencí různých kmitavých dějů</a:t>
            </a:r>
            <a:endParaRPr lang="cs-CZ" sz="2000" b="1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606341"/>
              </p:ext>
            </p:extLst>
          </p:nvPr>
        </p:nvGraphicFramePr>
        <p:xfrm>
          <a:off x="1393008" y="2660280"/>
          <a:ext cx="6357984" cy="292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9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děj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Perioda T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Frekvence f (Hz)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lidské srdce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≈ </a:t>
                      </a:r>
                      <a:r>
                        <a:rPr lang="cs-CZ" i="1" dirty="0">
                          <a:latin typeface="Times New Roman CE" panose="02020603050405020304" pitchFamily="18" charset="0"/>
                          <a:cs typeface="Times New Roman CE" panose="02020603050405020304" pitchFamily="18" charset="0"/>
                        </a:rPr>
                        <a:t>I </a:t>
                      </a:r>
                      <a:r>
                        <a:rPr lang="cs-CZ" i="0" dirty="0">
                          <a:latin typeface="Times New Roman CE" panose="02020603050405020304" pitchFamily="18" charset="0"/>
                          <a:cs typeface="Times New Roman CE" panose="02020603050405020304" pitchFamily="18" charset="0"/>
                        </a:rPr>
                        <a:t>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ladička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čas. signál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  <a:r>
                        <a:rPr lang="cs-CZ" baseline="30000" dirty="0"/>
                        <a:t>-3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CPU (uhlík)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</a:t>
                      </a:r>
                      <a:r>
                        <a:rPr lang="cs-CZ" baseline="30000" dirty="0"/>
                        <a:t>-11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mobilní sítě</a:t>
                      </a:r>
                      <a:r>
                        <a:rPr lang="cs-CZ" baseline="0" dirty="0"/>
                        <a:t> 4G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/>
                        <a:t>5 </a:t>
                      </a:r>
                      <a:r>
                        <a:rPr lang="cs-CZ" sz="1600" b="0" dirty="0" err="1"/>
                        <a:t>GHz</a:t>
                      </a:r>
                      <a:r>
                        <a:rPr lang="cs-CZ" sz="1600" b="0" dirty="0"/>
                        <a:t>, 17 </a:t>
                      </a:r>
                      <a:r>
                        <a:rPr lang="cs-CZ" sz="1600" b="0" dirty="0" err="1"/>
                        <a:t>GHz</a:t>
                      </a:r>
                      <a:r>
                        <a:rPr lang="cs-CZ" sz="1600" b="0" dirty="0"/>
                        <a:t>, 60 </a:t>
                      </a:r>
                      <a:r>
                        <a:rPr lang="cs-CZ" sz="1600" b="0" dirty="0" err="1"/>
                        <a:t>GHz</a:t>
                      </a:r>
                      <a:endParaRPr lang="cs-CZ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satelitní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dirty="0"/>
                        <a:t>8,55 . 10</a:t>
                      </a:r>
                      <a:r>
                        <a:rPr lang="cs-CZ" sz="1600" b="0" baseline="30000" dirty="0"/>
                        <a:t>-11</a:t>
                      </a:r>
                      <a:r>
                        <a:rPr lang="cs-CZ" sz="1600" b="0" baseline="0" dirty="0"/>
                        <a:t> až </a:t>
                      </a:r>
                      <a:r>
                        <a:rPr lang="cs-CZ" sz="1600" b="0" dirty="0"/>
                        <a:t>8</a:t>
                      </a:r>
                      <a:r>
                        <a:rPr lang="cs-CZ" sz="1600" b="0" baseline="0" dirty="0"/>
                        <a:t> </a:t>
                      </a:r>
                      <a:r>
                        <a:rPr lang="cs-CZ" sz="1600" b="0" dirty="0"/>
                        <a:t>. 10</a:t>
                      </a:r>
                      <a:r>
                        <a:rPr lang="cs-CZ" sz="1600" b="0" baseline="30000" dirty="0"/>
                        <a:t>-11</a:t>
                      </a:r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07504" y="19888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Doplňte tabulku:</a:t>
            </a:r>
          </a:p>
        </p:txBody>
      </p:sp>
    </p:spTree>
    <p:extLst>
      <p:ext uri="{BB962C8B-B14F-4D97-AF65-F5344CB8AC3E}">
        <p14:creationId xmlns:p14="http://schemas.microsoft.com/office/powerpoint/2010/main" val="5620189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Co slyší zvířata</a:t>
            </a:r>
            <a:endParaRPr lang="cs-CZ" sz="20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266F607-6A78-4632-B425-4BDC81CD9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0160"/>
            <a:ext cx="7469460" cy="492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010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Infrazvuk</a:t>
            </a:r>
            <a:endParaRPr lang="cs-CZ" sz="2000" b="1" dirty="0"/>
          </a:p>
        </p:txBody>
      </p:sp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011791C-B86B-4562-99FD-E7A4304B39B5}"/>
              </a:ext>
            </a:extLst>
          </p:cNvPr>
          <p:cNvSpPr txBox="1">
            <a:spLocks/>
          </p:cNvSpPr>
          <p:nvPr/>
        </p:nvSpPr>
        <p:spPr>
          <a:xfrm>
            <a:off x="0" y="1958890"/>
            <a:ext cx="9156612" cy="48991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</a:rPr>
              <a:t>je zvuk s frekvencí nižší než je lidské ucho schopné vnímat, tedy pod 16 či 20 Hz.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Tuto frekvenci mají např. seizmické vlny při zemětřesení či nízko frekvenční vibrace strojů. 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Zvuk ve frekvenčním rozsahu nad 20kHz lidský sluch nevnímá a ani lidské tělo negativně neovlivňuje. Z fyziologického hlediska je neškodný. 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FF0000"/>
                </a:solidFill>
              </a:rPr>
              <a:t>dlouhotrvající působení infrazvuku na lidský organizmus je škodlivé</a:t>
            </a:r>
            <a:endParaRPr lang="cs-CZ" altLang="cs-CZ" sz="1800" dirty="0"/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Infrazvuk představuje vážný rizikový faktor zejména pro člověka. Zvlášť nebezpečné jsou infrazvuky s frekvencí 7 - 8 Hz, při kterých rezonují tkáně a mechanicky se poškozují buňky ve svalech a v nervech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Hygienické normy omezují, případně zakazují práci mladistvých a žen v tomto prostředí. Na infrazvuk jsou zvlášť citliví i revmatici. 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Další účinky infrazvuku se projevují jako pulzování v hlavě a úplně znemožňují jakoukoliv intelektuální práci. I při poměrně nízkých intenzitách vyvolává u živých organizmů únavu, podráždění, závratě,  zvracení. Způsobuje pocity panického strachu a při frekvenci 7 Hz dokonce smrt.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C00000"/>
                </a:solidFill>
              </a:rPr>
              <a:t>Infrazvuky s velmi vysokou energií mohou zabíjet lidi i živočichy na větší vzdálenosti.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online: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>
                <a:solidFill>
                  <a:srgbClr val="C00000"/>
                </a:solidFill>
                <a:hlinkClick r:id="rId2"/>
              </a:rPr>
              <a:t>https://www.jesen.cz/clanek17.html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7560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9B5136D-4415-48ED-BFD3-7E2504EC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2038"/>
            <a:ext cx="5494338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3623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Přírodní zdroje infrazvuku</a:t>
            </a:r>
            <a:endParaRPr lang="cs-CZ" sz="2000" b="1" dirty="0"/>
          </a:p>
        </p:txBody>
      </p:sp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011791C-B86B-4562-99FD-E7A4304B39B5}"/>
              </a:ext>
            </a:extLst>
          </p:cNvPr>
          <p:cNvSpPr txBox="1">
            <a:spLocks/>
          </p:cNvSpPr>
          <p:nvPr/>
        </p:nvSpPr>
        <p:spPr>
          <a:xfrm>
            <a:off x="0" y="1958891"/>
            <a:ext cx="3635896" cy="139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zemětřesení, erupce vulkánů 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vichřice, větry, bouřky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vodopády, mořský příboj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sluneční atmosféra, polární záře</a:t>
            </a:r>
            <a:endParaRPr lang="cs-CZ" sz="1800" dirty="0"/>
          </a:p>
          <a:p>
            <a:pPr algn="just"/>
            <a:endParaRPr lang="cs-CZ" altLang="cs-CZ" sz="1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D09FA01-8A84-4B28-9E6A-3D860B896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8" y="3270712"/>
            <a:ext cx="2972157" cy="354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FFEE270-DFC9-469B-A513-5D2D446F9404}"/>
              </a:ext>
            </a:extLst>
          </p:cNvPr>
          <p:cNvSpPr/>
          <p:nvPr/>
        </p:nvSpPr>
        <p:spPr>
          <a:xfrm>
            <a:off x="4571009" y="1482083"/>
            <a:ext cx="4572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Technické zdroje infrazvuku</a:t>
            </a:r>
            <a:endParaRPr lang="cs-CZ" sz="2000" b="1" dirty="0"/>
          </a:p>
        </p:txBody>
      </p:sp>
      <p:sp>
        <p:nvSpPr>
          <p:cNvPr id="12" name="Zástupný symbol obsahu 2">
            <a:extLst>
              <a:ext uri="{FF2B5EF4-FFF2-40B4-BE49-F238E27FC236}">
                <a16:creationId xmlns:a16="http://schemas.microsoft.com/office/drawing/2014/main" id="{0B65FE18-0C0A-461A-AD6B-DD1A9E65B0F9}"/>
              </a:ext>
            </a:extLst>
          </p:cNvPr>
          <p:cNvSpPr txBox="1">
            <a:spLocks/>
          </p:cNvSpPr>
          <p:nvPr/>
        </p:nvSpPr>
        <p:spPr>
          <a:xfrm>
            <a:off x="4716015" y="1946448"/>
            <a:ext cx="4412319" cy="1770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motory letadel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točivé vibrující stroje </a:t>
            </a:r>
            <a:r>
              <a:rPr lang="cs-CZ" sz="1500" dirty="0">
                <a:solidFill>
                  <a:schemeClr val="tx1"/>
                </a:solidFill>
              </a:rPr>
              <a:t>(ventilátory, kompresory)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turbíny, generátory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klimatizace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solidFill>
                  <a:schemeClr val="tx1"/>
                </a:solidFill>
              </a:rPr>
              <a:t>zbraně</a:t>
            </a:r>
            <a:endParaRPr lang="cs-CZ" sz="1800" dirty="0"/>
          </a:p>
          <a:p>
            <a:pPr algn="just"/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8695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3623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Zajímavosti ze světa zvířat</a:t>
            </a:r>
            <a:endParaRPr lang="cs-CZ" sz="2000" b="1" dirty="0"/>
          </a:p>
        </p:txBody>
      </p:sp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011791C-B86B-4562-99FD-E7A4304B39B5}"/>
              </a:ext>
            </a:extLst>
          </p:cNvPr>
          <p:cNvSpPr txBox="1">
            <a:spLocks/>
          </p:cNvSpPr>
          <p:nvPr/>
        </p:nvSpPr>
        <p:spPr>
          <a:xfrm>
            <a:off x="0" y="1958890"/>
            <a:ext cx="4572000" cy="1830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kosatka</a:t>
            </a:r>
            <a:r>
              <a:rPr lang="cs-CZ" sz="1800" dirty="0">
                <a:solidFill>
                  <a:schemeClr val="tx1"/>
                </a:solidFill>
              </a:rPr>
              <a:t> – při lovu a orientaci vysílá IZ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sloni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sz="1800" dirty="0">
                <a:solidFill>
                  <a:schemeClr val="tx1"/>
                </a:solidFill>
              </a:rPr>
              <a:t> vnímají IZ – neklidné chování a útěky z oblastí, kde nastane zemětřesení</a:t>
            </a:r>
            <a:br>
              <a:rPr lang="cs-CZ" sz="1800" dirty="0">
                <a:solidFill>
                  <a:schemeClr val="tx1"/>
                </a:solidFill>
              </a:rPr>
            </a:b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  <a:t> dorozumívají se zvuky s f &lt; 16 Hz</a:t>
            </a:r>
            <a:endParaRPr lang="cs-CZ" sz="1800" dirty="0">
              <a:solidFill>
                <a:schemeClr val="tx1"/>
              </a:solidFill>
            </a:endParaRP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ryby</a:t>
            </a:r>
            <a:r>
              <a:rPr lang="cs-CZ" sz="1800" dirty="0">
                <a:solidFill>
                  <a:schemeClr val="tx1"/>
                </a:solidFill>
              </a:rPr>
              <a:t> – slyší jen IZ</a:t>
            </a:r>
            <a:endParaRPr lang="cs-CZ" sz="1800" dirty="0"/>
          </a:p>
          <a:p>
            <a:pPr algn="just"/>
            <a:endParaRPr lang="cs-CZ" altLang="cs-CZ" sz="1800" dirty="0"/>
          </a:p>
        </p:txBody>
      </p:sp>
      <p:pic>
        <p:nvPicPr>
          <p:cNvPr id="2050" name="Picture 2" descr="Kosatka dravá: Elegantní predátor na vrcholu potravního řetězce | 100+1  zahraniční zajímavost">
            <a:extLst>
              <a:ext uri="{FF2B5EF4-FFF2-40B4-BE49-F238E27FC236}">
                <a16:creationId xmlns:a16="http://schemas.microsoft.com/office/drawing/2014/main" id="{C00AA444-CBFF-4278-AAE5-735BA0D5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22" y="1868996"/>
            <a:ext cx="4463990" cy="297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oní zemětřesení: Jak obří savci využívají otřesy země k dálkové  komunikaci | 100+1 zahraniční zajímavost">
            <a:extLst>
              <a:ext uri="{FF2B5EF4-FFF2-40B4-BE49-F238E27FC236}">
                <a16:creationId xmlns:a16="http://schemas.microsoft.com/office/drawing/2014/main" id="{223561DC-A19D-4786-86E9-1355DED70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0632"/>
            <a:ext cx="4572000" cy="290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0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3623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Zajímavosti ze světa lidí</a:t>
            </a:r>
            <a:endParaRPr lang="cs-CZ" sz="2000" b="1" dirty="0"/>
          </a:p>
        </p:txBody>
      </p:sp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011791C-B86B-4562-99FD-E7A4304B39B5}"/>
              </a:ext>
            </a:extLst>
          </p:cNvPr>
          <p:cNvSpPr txBox="1">
            <a:spLocks/>
          </p:cNvSpPr>
          <p:nvPr/>
        </p:nvSpPr>
        <p:spPr>
          <a:xfrm>
            <a:off x="0" y="1958890"/>
            <a:ext cx="5076056" cy="1569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b="1" dirty="0">
                <a:solidFill>
                  <a:schemeClr val="tx1"/>
                </a:solidFill>
              </a:rPr>
              <a:t>Troubení na lasturu</a:t>
            </a:r>
            <a:r>
              <a:rPr lang="cs-CZ" sz="1800" dirty="0">
                <a:solidFill>
                  <a:schemeClr val="tx1"/>
                </a:solidFill>
              </a:rPr>
              <a:t> – lidé ve středověku věřili a někde věří, že troubení zažene bouřku</a:t>
            </a:r>
          </a:p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Troubení skutečně vydává infrazvuk, který dokáže rozvibrovat jemné kapky vody v mracích a tím spustit déšť dřív než zasáhne pole a zničí úrodu</a:t>
            </a:r>
            <a:endParaRPr lang="cs-CZ" sz="1800" dirty="0">
              <a:solidFill>
                <a:schemeClr val="tx1"/>
              </a:solidFill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4B5F1E3-77A6-4F71-9FB2-C0D31B8C03D3}"/>
              </a:ext>
            </a:extLst>
          </p:cNvPr>
          <p:cNvGrpSpPr/>
          <p:nvPr/>
        </p:nvGrpSpPr>
        <p:grpSpPr>
          <a:xfrm>
            <a:off x="1835696" y="3502168"/>
            <a:ext cx="2736304" cy="3635625"/>
            <a:chOff x="4860033" y="2318683"/>
            <a:chExt cx="3384376" cy="4221301"/>
          </a:xfrm>
        </p:grpSpPr>
        <p:pic>
          <p:nvPicPr>
            <p:cNvPr id="12" name="Picture 6" descr="□ Oahu - Svět Míši a Sandeepa/ Misa and Sandeep's World">
              <a:extLst>
                <a:ext uri="{FF2B5EF4-FFF2-40B4-BE49-F238E27FC236}">
                  <a16:creationId xmlns:a16="http://schemas.microsoft.com/office/drawing/2014/main" id="{B9C4AE65-3A57-42AA-BD12-80346F35DE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2" r="11665"/>
            <a:stretch/>
          </p:blipFill>
          <p:spPr bwMode="auto">
            <a:xfrm>
              <a:off x="4860033" y="2570708"/>
              <a:ext cx="3384376" cy="396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D2C149B8-5A0B-4737-A552-4E5105561B55}"/>
                </a:ext>
              </a:extLst>
            </p:cNvPr>
            <p:cNvSpPr txBox="1"/>
            <p:nvPr/>
          </p:nvSpPr>
          <p:spPr>
            <a:xfrm>
              <a:off x="4860033" y="2318683"/>
              <a:ext cx="3384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/>
                <a:t>Troubení na lasturu proti covidu-19: Indie, jižní Amerika</a:t>
              </a:r>
            </a:p>
          </p:txBody>
        </p:sp>
      </p:grpSp>
      <p:pic>
        <p:nvPicPr>
          <p:cNvPr id="14" name="Picture 4" descr="LASTURA.CZ - Obchod s ORGONITY - Božská lastura">
            <a:extLst>
              <a:ext uri="{FF2B5EF4-FFF2-40B4-BE49-F238E27FC236}">
                <a16:creationId xmlns:a16="http://schemas.microsoft.com/office/drawing/2014/main" id="{EA05EE0D-0494-4C0A-B734-06D7CDB5F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6"/>
          <a:stretch/>
        </p:blipFill>
        <p:spPr bwMode="auto">
          <a:xfrm>
            <a:off x="5089741" y="3717032"/>
            <a:ext cx="3992408" cy="300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9FA424E-E393-4439-B069-77EE967EDD8D}"/>
              </a:ext>
            </a:extLst>
          </p:cNvPr>
          <p:cNvSpPr txBox="1"/>
          <p:nvPr/>
        </p:nvSpPr>
        <p:spPr>
          <a:xfrm>
            <a:off x="5076056" y="2251946"/>
            <a:ext cx="4090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/>
              <a:t>Jeho (</a:t>
            </a:r>
            <a:r>
              <a:rPr lang="cs-CZ" sz="800" dirty="0" err="1"/>
              <a:t>Durjodhanův</a:t>
            </a:r>
            <a:r>
              <a:rPr lang="cs-CZ" sz="800" dirty="0"/>
              <a:t>) věhlasný praděd (</a:t>
            </a:r>
            <a:r>
              <a:rPr lang="cs-CZ" sz="800" dirty="0" err="1"/>
              <a:t>Bhíšma</a:t>
            </a:r>
            <a:r>
              <a:rPr lang="cs-CZ" sz="800" dirty="0"/>
              <a:t>), nejstarší z rodu </a:t>
            </a:r>
            <a:r>
              <a:rPr lang="cs-CZ" sz="800" dirty="0" err="1"/>
              <a:t>Kuruů</a:t>
            </a:r>
            <a:r>
              <a:rPr lang="cs-CZ" sz="800" dirty="0"/>
              <a:t>, zadul do lastury mající zvuk jakoby řval lev. Hned po jeho zatroubení se rozezvučely ostatní lastury, bubínky, bubny, rohy a kotle, jejichž zvuk byl děsivý. Potom nasedli také </a:t>
            </a:r>
            <a:r>
              <a:rPr lang="cs-CZ" sz="800" dirty="0" err="1"/>
              <a:t>Mádhava</a:t>
            </a:r>
            <a:r>
              <a:rPr lang="cs-CZ" sz="800" baseline="30000" dirty="0">
                <a:hlinkClick r:id="rId4"/>
              </a:rPr>
              <a:t>[</a:t>
            </a:r>
            <a:r>
              <a:rPr lang="cs-CZ" sz="800" baseline="30000" dirty="0" err="1">
                <a:hlinkClick r:id="rId4"/>
              </a:rPr>
              <a:t>red</a:t>
            </a:r>
            <a:r>
              <a:rPr lang="cs-CZ" sz="800" baseline="30000" dirty="0">
                <a:hlinkClick r:id="rId4"/>
              </a:rPr>
              <a:t> 12]</a:t>
            </a:r>
            <a:r>
              <a:rPr lang="cs-CZ" sz="800" dirty="0"/>
              <a:t> a </a:t>
            </a:r>
            <a:r>
              <a:rPr lang="cs-CZ" sz="800" dirty="0" err="1"/>
              <a:t>Pándava</a:t>
            </a:r>
            <a:r>
              <a:rPr lang="cs-CZ" sz="800" baseline="30000" dirty="0">
                <a:hlinkClick r:id="rId5"/>
              </a:rPr>
              <a:t>[</a:t>
            </a:r>
            <a:r>
              <a:rPr lang="cs-CZ" sz="800" baseline="30000" dirty="0" err="1">
                <a:hlinkClick r:id="rId5"/>
              </a:rPr>
              <a:t>red</a:t>
            </a:r>
            <a:r>
              <a:rPr lang="cs-CZ" sz="800" baseline="30000" dirty="0">
                <a:hlinkClick r:id="rId5"/>
              </a:rPr>
              <a:t> 13]</a:t>
            </a:r>
            <a:r>
              <a:rPr lang="cs-CZ" sz="800" dirty="0"/>
              <a:t> do svého nádherného bojového vozu taženého bělouši a zatroubili na své nebeské lastury, </a:t>
            </a:r>
            <a:r>
              <a:rPr lang="cs-CZ" sz="800" dirty="0" err="1"/>
              <a:t>Hršíkéša</a:t>
            </a:r>
            <a:r>
              <a:rPr lang="cs-CZ" sz="800" baseline="30000" dirty="0">
                <a:hlinkClick r:id="rId6"/>
              </a:rPr>
              <a:t>[</a:t>
            </a:r>
            <a:r>
              <a:rPr lang="cs-CZ" sz="800" baseline="30000" dirty="0" err="1">
                <a:hlinkClick r:id="rId6"/>
              </a:rPr>
              <a:t>red</a:t>
            </a:r>
            <a:r>
              <a:rPr lang="cs-CZ" sz="800" baseline="30000" dirty="0">
                <a:hlinkClick r:id="rId6"/>
              </a:rPr>
              <a:t> 14]</a:t>
            </a:r>
            <a:r>
              <a:rPr lang="cs-CZ" sz="800" dirty="0"/>
              <a:t> na </a:t>
            </a:r>
            <a:r>
              <a:rPr lang="cs-CZ" sz="800" dirty="0" err="1"/>
              <a:t>Páňčadžanju</a:t>
            </a:r>
            <a:r>
              <a:rPr lang="cs-CZ" sz="800" dirty="0"/>
              <a:t>, </a:t>
            </a:r>
            <a:r>
              <a:rPr lang="cs-CZ" sz="800" dirty="0" err="1"/>
              <a:t>Dhanandžaja</a:t>
            </a:r>
            <a:r>
              <a:rPr lang="cs-CZ" sz="800" baseline="30000" dirty="0">
                <a:hlinkClick r:id="rId7"/>
              </a:rPr>
              <a:t>[</a:t>
            </a:r>
            <a:r>
              <a:rPr lang="cs-CZ" sz="800" baseline="30000" dirty="0" err="1">
                <a:hlinkClick r:id="rId7"/>
              </a:rPr>
              <a:t>red</a:t>
            </a:r>
            <a:r>
              <a:rPr lang="cs-CZ" sz="800" baseline="30000" dirty="0">
                <a:hlinkClick r:id="rId7"/>
              </a:rPr>
              <a:t> 15]</a:t>
            </a:r>
            <a:r>
              <a:rPr lang="cs-CZ" sz="800" dirty="0"/>
              <a:t> na </a:t>
            </a:r>
            <a:r>
              <a:rPr lang="cs-CZ" sz="800" dirty="0" err="1"/>
              <a:t>Dévadattu</a:t>
            </a:r>
            <a:r>
              <a:rPr lang="cs-CZ" sz="800" dirty="0"/>
              <a:t> a </a:t>
            </a:r>
            <a:r>
              <a:rPr lang="cs-CZ" sz="800" dirty="0" err="1"/>
              <a:t>Bhímakarma</a:t>
            </a:r>
            <a:r>
              <a:rPr lang="cs-CZ" sz="800" baseline="30000" dirty="0">
                <a:hlinkClick r:id="rId8"/>
              </a:rPr>
              <a:t>[</a:t>
            </a:r>
            <a:r>
              <a:rPr lang="cs-CZ" sz="800" baseline="30000" dirty="0" err="1">
                <a:hlinkClick r:id="rId8"/>
              </a:rPr>
              <a:t>red</a:t>
            </a:r>
            <a:r>
              <a:rPr lang="cs-CZ" sz="800" baseline="30000" dirty="0">
                <a:hlinkClick r:id="rId8"/>
              </a:rPr>
              <a:t> 16]</a:t>
            </a:r>
            <a:r>
              <a:rPr lang="cs-CZ" sz="800" dirty="0"/>
              <a:t> rozséval hrůzu troubením na obrovitou lasturu </a:t>
            </a:r>
            <a:r>
              <a:rPr lang="cs-CZ" sz="800" dirty="0" err="1"/>
              <a:t>Poundru</a:t>
            </a:r>
            <a:r>
              <a:rPr lang="cs-CZ" sz="800" dirty="0"/>
              <a:t>, mající zvuk jakoby vyl vlk. Princ </a:t>
            </a:r>
            <a:r>
              <a:rPr lang="cs-CZ" sz="800" dirty="0" err="1"/>
              <a:t>Judhišthira</a:t>
            </a:r>
            <a:r>
              <a:rPr lang="cs-CZ" sz="800" dirty="0"/>
              <a:t>, syn </a:t>
            </a:r>
            <a:r>
              <a:rPr lang="cs-CZ" sz="800" dirty="0" err="1"/>
              <a:t>Káuntí</a:t>
            </a:r>
            <a:r>
              <a:rPr lang="cs-CZ" sz="800" baseline="30000" dirty="0">
                <a:hlinkClick r:id="rId9"/>
              </a:rPr>
              <a:t>[</a:t>
            </a:r>
            <a:r>
              <a:rPr lang="cs-CZ" sz="800" baseline="30000" dirty="0" err="1">
                <a:hlinkClick r:id="rId9"/>
              </a:rPr>
              <a:t>red</a:t>
            </a:r>
            <a:r>
              <a:rPr lang="cs-CZ" sz="800" baseline="30000" dirty="0">
                <a:hlinkClick r:id="rId9"/>
              </a:rPr>
              <a:t> 17]</a:t>
            </a:r>
            <a:r>
              <a:rPr lang="cs-CZ" sz="800" dirty="0"/>
              <a:t>, troubí na lasturu </a:t>
            </a:r>
            <a:r>
              <a:rPr lang="cs-CZ" sz="800" dirty="0" err="1"/>
              <a:t>Anantavidžaju</a:t>
            </a:r>
            <a:r>
              <a:rPr lang="cs-CZ" sz="800" dirty="0"/>
              <a:t>, Nakula a </a:t>
            </a:r>
            <a:r>
              <a:rPr lang="cs-CZ" sz="800" dirty="0" err="1"/>
              <a:t>Sahadéva</a:t>
            </a:r>
            <a:r>
              <a:rPr lang="cs-CZ" sz="800" dirty="0"/>
              <a:t> na lastury </a:t>
            </a:r>
            <a:r>
              <a:rPr lang="cs-CZ" sz="800" dirty="0" err="1"/>
              <a:t>Sughóšu</a:t>
            </a:r>
            <a:r>
              <a:rPr lang="cs-CZ" sz="800" dirty="0"/>
              <a:t> a </a:t>
            </a:r>
            <a:r>
              <a:rPr lang="cs-CZ" sz="800" dirty="0" err="1"/>
              <a:t>Manipušpaku</a:t>
            </a:r>
            <a:r>
              <a:rPr lang="cs-CZ" sz="800" dirty="0"/>
              <a:t>. Král </a:t>
            </a:r>
            <a:r>
              <a:rPr lang="cs-CZ" sz="800" dirty="0" err="1"/>
              <a:t>Káši</a:t>
            </a:r>
            <a:r>
              <a:rPr lang="cs-CZ" sz="800" dirty="0"/>
              <a:t>, obratný lučištník, mocný vozataj </a:t>
            </a:r>
            <a:r>
              <a:rPr lang="cs-CZ" sz="800" dirty="0" err="1"/>
              <a:t>Šikhandi</a:t>
            </a:r>
            <a:r>
              <a:rPr lang="cs-CZ" sz="800" dirty="0"/>
              <a:t> a neporazitelní vozatajové </a:t>
            </a:r>
            <a:r>
              <a:rPr lang="cs-CZ" sz="800" dirty="0" err="1"/>
              <a:t>Dhrštadjumna</a:t>
            </a:r>
            <a:r>
              <a:rPr lang="cs-CZ" sz="800" dirty="0"/>
              <a:t>, </a:t>
            </a:r>
            <a:r>
              <a:rPr lang="cs-CZ" sz="800" dirty="0" err="1"/>
              <a:t>Viráta</a:t>
            </a:r>
            <a:r>
              <a:rPr lang="cs-CZ" sz="800" dirty="0"/>
              <a:t> a </a:t>
            </a:r>
            <a:r>
              <a:rPr lang="cs-CZ" sz="800" dirty="0" err="1"/>
              <a:t>Drupada</a:t>
            </a:r>
            <a:r>
              <a:rPr lang="cs-CZ" sz="800" dirty="0"/>
              <a:t>, synové </a:t>
            </a:r>
            <a:r>
              <a:rPr lang="cs-CZ" sz="800" dirty="0" err="1"/>
              <a:t>Draupady</a:t>
            </a:r>
            <a:r>
              <a:rPr lang="cs-CZ" sz="800" dirty="0"/>
              <a:t> a </a:t>
            </a:r>
            <a:r>
              <a:rPr lang="cs-CZ" sz="800" dirty="0" err="1"/>
              <a:t>silnoruký</a:t>
            </a:r>
            <a:r>
              <a:rPr lang="cs-CZ" sz="800" dirty="0"/>
              <a:t> syn </a:t>
            </a:r>
            <a:r>
              <a:rPr lang="cs-CZ" sz="800" dirty="0" err="1"/>
              <a:t>Subhadry</a:t>
            </a:r>
            <a:r>
              <a:rPr lang="cs-CZ" sz="800" dirty="0"/>
              <a:t> (</a:t>
            </a:r>
            <a:r>
              <a:rPr lang="cs-CZ" sz="800" dirty="0" err="1"/>
              <a:t>Abhimanju</a:t>
            </a:r>
            <a:r>
              <a:rPr lang="cs-CZ" sz="800" dirty="0"/>
              <a:t>), všichni troubí na svoje lastury, ó </a:t>
            </a:r>
            <a:r>
              <a:rPr lang="cs-CZ" sz="800" dirty="0" err="1"/>
              <a:t>zeměvládče</a:t>
            </a:r>
            <a:r>
              <a:rPr lang="cs-CZ" sz="800" dirty="0"/>
              <a:t>. Tento ohlušující ryk </a:t>
            </a:r>
            <a:r>
              <a:rPr lang="cs-CZ" sz="800" dirty="0" err="1"/>
              <a:t>Dhrtaráštrových</a:t>
            </a:r>
            <a:r>
              <a:rPr lang="cs-CZ" sz="800" dirty="0"/>
              <a:t> vojů proniká nebem a zemí a zasévá hrůzu do srdcí.</a:t>
            </a:r>
          </a:p>
        </p:txBody>
      </p:sp>
    </p:spTree>
    <p:extLst>
      <p:ext uri="{BB962C8B-B14F-4D97-AF65-F5344CB8AC3E}">
        <p14:creationId xmlns:p14="http://schemas.microsoft.com/office/powerpoint/2010/main" val="1744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3623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Zajímavosti ze světa lidí</a:t>
            </a:r>
            <a:endParaRPr lang="cs-CZ" sz="2000" b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A8ABA68-7112-4DF3-8D66-19817EBBB30A}"/>
              </a:ext>
            </a:extLst>
          </p:cNvPr>
          <p:cNvSpPr txBox="1"/>
          <p:nvPr/>
        </p:nvSpPr>
        <p:spPr>
          <a:xfrm>
            <a:off x="12630" y="1946449"/>
            <a:ext cx="9090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auto"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cs-CZ" sz="1800" b="1" dirty="0" err="1">
                <a:solidFill>
                  <a:schemeClr val="tx1"/>
                </a:solidFill>
              </a:rPr>
              <a:t>Walls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of</a:t>
            </a:r>
            <a:r>
              <a:rPr lang="cs-CZ" sz="1800" b="1" dirty="0">
                <a:solidFill>
                  <a:schemeClr val="tx1"/>
                </a:solidFill>
              </a:rPr>
              <a:t> Jericho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sz="1800" dirty="0">
                <a:solidFill>
                  <a:schemeClr val="tx1"/>
                </a:solidFill>
              </a:rPr>
              <a:t> biblický příběh o zboření zdí Jeruzaléma pomocí troubení</a:t>
            </a:r>
          </a:p>
        </p:txBody>
      </p:sp>
      <p:pic>
        <p:nvPicPr>
          <p:cNvPr id="3074" name="Picture 2" descr="Your Jericho Wall Will Fall | Renewal Christian Center">
            <a:extLst>
              <a:ext uri="{FF2B5EF4-FFF2-40B4-BE49-F238E27FC236}">
                <a16:creationId xmlns:a16="http://schemas.microsoft.com/office/drawing/2014/main" id="{E9E758D7-217A-4735-84CF-25A3BA8A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134" y="2592780"/>
            <a:ext cx="5589428" cy="41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966F7A8-38A4-4C5F-8ADE-05F1BA2013A0}"/>
              </a:ext>
            </a:extLst>
          </p:cNvPr>
          <p:cNvSpPr txBox="1"/>
          <p:nvPr/>
        </p:nvSpPr>
        <p:spPr>
          <a:xfrm>
            <a:off x="107504" y="2492896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„Kdybys poznalo v tento den i ty, co vede k pokoji! Avšak je to skryto tvým očím. Přijdou na tebe dny, kdy tvoji nepřátele postaví kolem tebe val, obklíčí tě a sevřou se všech stran. Srovnají tě se zemí a s tebou i tvé děti; nenechají v tobě kamen na kameni, poněvadž jsi nepoznalo čas, kdy se Bůh k tobě sklonil.“ (L 19,42-44)</a:t>
            </a:r>
          </a:p>
        </p:txBody>
      </p:sp>
    </p:spTree>
    <p:extLst>
      <p:ext uri="{BB962C8B-B14F-4D97-AF65-F5344CB8AC3E}">
        <p14:creationId xmlns:p14="http://schemas.microsoft.com/office/powerpoint/2010/main" val="2800807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950FB5-FC42-49B8-AC88-3DF87853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26"/>
            <a:ext cx="9144000" cy="546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51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sonogram-human-foetal-fetal-ultrasound-scan-at-22-weeks-mono-1-AN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40348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23528" y="3445718"/>
            <a:ext cx="8542337" cy="3295650"/>
            <a:chOff x="395536" y="3212976"/>
            <a:chExt cx="8542337" cy="329565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212976"/>
              <a:ext cx="4619625" cy="329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212976"/>
              <a:ext cx="3933825" cy="329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</a:t>
            </a:r>
            <a:endParaRPr lang="cs-CZ" sz="2000" b="1" dirty="0"/>
          </a:p>
        </p:txBody>
      </p:sp>
      <p:sp>
        <p:nvSpPr>
          <p:cNvPr id="5" name="Zástupný symbol obsahu 2">
            <a:extLst>
              <a:ext uri="{FF2B5EF4-FFF2-40B4-BE49-F238E27FC236}">
                <a16:creationId xmlns:a16="http://schemas.microsoft.com/office/drawing/2014/main" id="{B011791C-B86B-4562-99FD-E7A4304B39B5}"/>
              </a:ext>
            </a:extLst>
          </p:cNvPr>
          <p:cNvSpPr txBox="1">
            <a:spLocks/>
          </p:cNvSpPr>
          <p:nvPr/>
        </p:nvSpPr>
        <p:spPr>
          <a:xfrm>
            <a:off x="0" y="1958890"/>
            <a:ext cx="9156612" cy="1614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b="1" dirty="0">
                <a:solidFill>
                  <a:srgbClr val="FF0000"/>
                </a:solidFill>
              </a:rPr>
              <a:t>je zvuk s frekvencí vyšší než je lidské ucho schopné vnímat, tedy nad  20 kHz.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Tuto frekvenci má např. vzduch proudící z trysek vysokou rychlostí nebo různé elektroakustické měniče využívající piezoelektrický nebo magnetostrikční jev (až 10</a:t>
            </a:r>
            <a:r>
              <a:rPr lang="cs-CZ" altLang="cs-CZ" sz="1800" baseline="30000" dirty="0">
                <a:solidFill>
                  <a:schemeClr val="tx1"/>
                </a:solidFill>
              </a:rPr>
              <a:t>2</a:t>
            </a:r>
            <a:r>
              <a:rPr lang="cs-CZ" altLang="cs-CZ" sz="1800" dirty="0">
                <a:solidFill>
                  <a:schemeClr val="tx1"/>
                </a:solidFill>
              </a:rPr>
              <a:t> MHz)</a:t>
            </a:r>
          </a:p>
          <a:p>
            <a:pPr marL="342900" indent="-3429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altLang="cs-CZ" sz="1800" dirty="0">
                <a:solidFill>
                  <a:schemeClr val="tx1"/>
                </a:solidFill>
              </a:rPr>
              <a:t>Zvuk ve frekvenčním rozsahu nad 20kHz lidský sluch nevnímá a ani lidské tělo negativně neovlivňuje. Z fyziologického hlediska je neškodný. </a:t>
            </a:r>
            <a:endParaRPr lang="cs-CZ" altLang="cs-CZ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520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 v říší živočichů</a:t>
            </a:r>
            <a:endParaRPr lang="cs-CZ" sz="2000" b="1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31157" y="1946449"/>
            <a:ext cx="4986332" cy="2130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delfíni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1800" dirty="0">
                <a:solidFill>
                  <a:schemeClr val="tx1"/>
                </a:solidFill>
              </a:rPr>
              <a:t> orientace a lov UZ echolokací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netopýr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1800" dirty="0">
                <a:solidFill>
                  <a:schemeClr val="tx1"/>
                </a:solidFill>
              </a:rPr>
              <a:t> orientace, lov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pes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1800" dirty="0">
                <a:solidFill>
                  <a:schemeClr val="tx1"/>
                </a:solidFill>
              </a:rPr>
              <a:t>UZ píšťalka, různé povely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kočka, myš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moskyti, můry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slepí lidé </a:t>
            </a:r>
            <a:r>
              <a:rPr lang="cs-CZ" sz="18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1800" dirty="0">
                <a:solidFill>
                  <a:schemeClr val="tx1"/>
                </a:solidFill>
              </a:rPr>
              <a:t> UZ slepecké hole</a:t>
            </a:r>
          </a:p>
        </p:txBody>
      </p:sp>
      <p:pic>
        <p:nvPicPr>
          <p:cNvPr id="2050" name="Picture 2" descr="Jak inteligentní je delfín? Je chytřejší než člověk? – Epochaplus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1302"/>
            <a:ext cx="3690863" cy="24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voluční předpověď selhala | kreacionismus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2631" r="1654" b="2631"/>
          <a:stretch/>
        </p:blipFill>
        <p:spPr bwMode="auto">
          <a:xfrm>
            <a:off x="179512" y="4213455"/>
            <a:ext cx="4837977" cy="25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lind Man Develops an Innovative Interactive Smart Cane With GPS Navigation  for Visually Impaired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r="3744"/>
          <a:stretch/>
        </p:blipFill>
        <p:spPr bwMode="auto">
          <a:xfrm>
            <a:off x="5292080" y="4213455"/>
            <a:ext cx="3690863" cy="25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1.2 Harmonické kmitání – okamžitá výchylka, rychlost, zrychlení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4551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Harmonické kmity</a:t>
            </a:r>
            <a:endParaRPr lang="cs-CZ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0" y="1844824"/>
            <a:ext cx="525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časový průběh kmitů je </a:t>
            </a:r>
            <a:r>
              <a:rPr lang="cs-CZ" b="1" dirty="0">
                <a:solidFill>
                  <a:srgbClr val="FF0000"/>
                </a:solidFill>
              </a:rPr>
              <a:t>sinusový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>
                <a:solidFill>
                  <a:srgbClr val="FF00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y</a:t>
            </a:r>
            <a:r>
              <a:rPr lang="cs-CZ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  - </a:t>
            </a:r>
            <a:r>
              <a:rPr lang="cs-CZ" b="1" dirty="0">
                <a:solidFill>
                  <a:srgbClr val="FF0000"/>
                </a:solidFill>
              </a:rPr>
              <a:t>okamžitá </a:t>
            </a:r>
            <a:r>
              <a:rPr lang="cs-CZ" b="1">
                <a:solidFill>
                  <a:srgbClr val="FF0000"/>
                </a:solidFill>
              </a:rPr>
              <a:t>výchylka</a:t>
            </a:r>
            <a:r>
              <a:rPr lang="cs-CZ"/>
              <a:t> 	</a:t>
            </a:r>
            <a:r>
              <a:rPr lang="en-GB"/>
              <a:t>[</a:t>
            </a:r>
            <a:r>
              <a:rPr lang="cs-CZ" i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y</a:t>
            </a:r>
            <a:r>
              <a:rPr lang="en-GB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] </a:t>
            </a:r>
            <a:r>
              <a:rPr lang="cs-CZ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=</a:t>
            </a:r>
            <a:r>
              <a:rPr lang="en-GB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 m</a:t>
            </a:r>
            <a:endParaRPr lang="cs-CZ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kmitavý pohyb je analogický rovnoměrnému pohybu po kružnici promítnutého do časové osy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916" y="1455167"/>
            <a:ext cx="3584243" cy="24345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0967"/>
            <a:ext cx="5407915" cy="251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156176" y="4062809"/>
                <a:ext cx="2382512" cy="12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4062809"/>
                <a:ext cx="2382512" cy="1224118"/>
              </a:xfrm>
              <a:prstGeom prst="rect">
                <a:avLst/>
              </a:prstGeom>
              <a:blipFill>
                <a:blip r:embed="rId4"/>
                <a:stretch>
                  <a:fillRect l="-1023" b="-49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899592" y="6198904"/>
                <a:ext cx="2180020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198904"/>
                <a:ext cx="2180020" cy="442035"/>
              </a:xfrm>
              <a:prstGeom prst="rect">
                <a:avLst/>
              </a:prstGeom>
              <a:blipFill>
                <a:blip r:embed="rId5"/>
                <a:stretch>
                  <a:fillRect l="-3361" b="-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délník 12"/>
          <p:cNvSpPr/>
          <p:nvPr/>
        </p:nvSpPr>
        <p:spPr>
          <a:xfrm>
            <a:off x="-4278" y="56612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Rovnice kmitavého pohybu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4180742" y="5661248"/>
                <a:ext cx="4927762" cy="1185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cs-CZ" sz="1600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sz="1600" dirty="0"/>
                  <a:t>–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úhlová frekvence </a:t>
                </a:r>
                <a:r>
                  <a:rPr lang="en-GB" sz="1600" dirty="0">
                    <a:sym typeface="Symbol" panose="05050102010706020507" pitchFamily="18" charset="2"/>
                  </a:rPr>
                  <a:t>[</a:t>
                </a:r>
                <a14:m>
                  <m:oMath xmlns:m="http://schemas.openxmlformats.org/officeDocument/2006/math">
                    <m:r>
                      <a:rPr lang="cs-CZ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GB" sz="1600" dirty="0">
                    <a:sym typeface="Symbol" panose="05050102010706020507" pitchFamily="18" charset="2"/>
                  </a:rPr>
                  <a:t>]</a:t>
                </a:r>
                <a:r>
                  <a:rPr lang="cs-CZ" sz="1600" dirty="0">
                    <a:sym typeface="Symbol" panose="05050102010706020507" pitchFamily="18" charset="2"/>
                  </a:rPr>
                  <a:t> = rad∙s</a:t>
                </a:r>
                <a:r>
                  <a:rPr lang="cs-CZ" sz="1600" baseline="30000" dirty="0">
                    <a:sym typeface="Symbol" panose="05050102010706020507" pitchFamily="18" charset="2"/>
                  </a:rPr>
                  <a:t>−1</a:t>
                </a:r>
                <a:r>
                  <a:rPr lang="cs-CZ" sz="1600" dirty="0">
                    <a:sym typeface="Symbol" panose="05050102010706020507" pitchFamily="18" charset="2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𝝎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𝝅</m:t>
                        </m:r>
                      </m:num>
                      <m:den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den>
                    </m:f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𝟐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𝝅</m:t>
                    </m:r>
                    <m:r>
                      <a:rPr lang="cs-CZ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𝒇</m:t>
                    </m:r>
                  </m:oMath>
                </a14:m>
                <a:endParaRPr lang="cs-CZ" sz="1600" b="1" i="1" dirty="0"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b="1" i="1" dirty="0">
                    <a:cs typeface="Times New Roman CE" panose="02020603050405020304" pitchFamily="18" charset="0"/>
                  </a:rPr>
                  <a:t>Harmonické kmity – </a:t>
                </a:r>
                <a:r>
                  <a:rPr lang="cs-CZ" sz="1600" b="1" dirty="0">
                    <a:cs typeface="Times New Roman CE" panose="02020603050405020304" pitchFamily="18" charset="0"/>
                  </a:rPr>
                  <a:t>sinusový průběh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b="1" i="1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Periodický průběh – </a:t>
                </a:r>
                <a:r>
                  <a:rPr lang="cs-CZ" sz="1600" b="1" dirty="0">
                    <a:cs typeface="Times New Roman CE" panose="02020603050405020304" pitchFamily="18" charset="0"/>
                    <a:sym typeface="Symbol" panose="05050102010706020507" pitchFamily="18" charset="2"/>
                  </a:rPr>
                  <a:t>obecně nesinusový průběh</a:t>
                </a:r>
                <a:endParaRPr lang="cs-CZ" sz="16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742" y="5661248"/>
                <a:ext cx="4927762" cy="1185453"/>
              </a:xfrm>
              <a:prstGeom prst="rect">
                <a:avLst/>
              </a:prstGeom>
              <a:blipFill>
                <a:blip r:embed="rId6"/>
                <a:stretch>
                  <a:fillRect l="-495" t="-1546" b="-618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42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Ultrazvuková defektoskopie</a:t>
            </a:r>
            <a:endParaRPr lang="cs-CZ" sz="2000" b="1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31157" y="1946449"/>
            <a:ext cx="4631377" cy="4350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V praxi se využívá vlastnost </a:t>
            </a:r>
            <a:r>
              <a:rPr lang="cs-CZ" altLang="cs-CZ" sz="2000" b="1" dirty="0">
                <a:solidFill>
                  <a:schemeClr val="tx1"/>
                </a:solidFill>
              </a:rPr>
              <a:t>ohybu a odrazu UZ vln na rozhraní dvou materiálů </a:t>
            </a:r>
            <a:r>
              <a:rPr lang="cs-CZ" sz="20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2000" b="1" dirty="0">
                <a:solidFill>
                  <a:schemeClr val="tx1"/>
                </a:solidFill>
              </a:rPr>
              <a:t> </a:t>
            </a:r>
            <a:r>
              <a:rPr lang="cs-CZ" altLang="cs-CZ" sz="2000" dirty="0">
                <a:solidFill>
                  <a:schemeClr val="tx1"/>
                </a:solidFill>
              </a:rPr>
              <a:t>dochází ke změně rychlosti šíření zvuku. 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Využití: 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sz="20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b="1" dirty="0">
                <a:solidFill>
                  <a:schemeClr val="tx1"/>
                </a:solidFill>
              </a:rPr>
              <a:t>detekce trhlin</a:t>
            </a:r>
            <a:br>
              <a:rPr lang="cs-CZ" altLang="cs-CZ" sz="2000" b="1" dirty="0">
                <a:solidFill>
                  <a:schemeClr val="tx1"/>
                </a:solidFill>
              </a:rPr>
            </a:br>
            <a:r>
              <a:rPr lang="cs-CZ" sz="20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2000" b="1" dirty="0">
                <a:solidFill>
                  <a:schemeClr val="tx1"/>
                </a:solidFill>
              </a:rPr>
              <a:t>hledání vnitřních dislokací </a:t>
            </a:r>
            <a:r>
              <a:rPr lang="cs-CZ" altLang="cs-CZ" sz="2000" dirty="0">
                <a:solidFill>
                  <a:schemeClr val="tx1"/>
                </a:solidFill>
              </a:rPr>
              <a:t>a poruch v materiálech a technických výrobcích nedestruktivním způsobem </a:t>
            </a:r>
            <a:r>
              <a:rPr lang="cs-CZ" sz="20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2000" b="1" dirty="0">
                <a:solidFill>
                  <a:srgbClr val="FF0000"/>
                </a:solidFill>
              </a:rPr>
              <a:t>UZ defektoskopie</a:t>
            </a:r>
            <a:endParaRPr lang="cs-CZ" altLang="cs-CZ" sz="2000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38" y="1946449"/>
            <a:ext cx="4290481" cy="488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82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</a:t>
            </a:r>
            <a:endParaRPr lang="cs-CZ" sz="2000" b="1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31157" y="1946449"/>
            <a:ext cx="9097178" cy="1995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Čištění povrchů materiálů</a:t>
            </a:r>
            <a:r>
              <a:rPr lang="cs-CZ" altLang="cs-CZ" sz="1600" dirty="0">
                <a:solidFill>
                  <a:schemeClr val="tx1"/>
                </a:solidFill>
              </a:rPr>
              <a:t/>
            </a:r>
            <a:br>
              <a:rPr lang="cs-CZ" altLang="cs-CZ" sz="1600" dirty="0">
                <a:solidFill>
                  <a:schemeClr val="tx1"/>
                </a:solidFill>
              </a:rPr>
            </a:br>
            <a:r>
              <a:rPr lang="cs-CZ" sz="16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1600" dirty="0">
                <a:solidFill>
                  <a:schemeClr val="tx1"/>
                </a:solidFill>
              </a:rPr>
              <a:t>pomocí tzv. kavitace dochází k odstranění nečistot rychlými nárazy kapaliny rozkmitané UZ</a:t>
            </a:r>
            <a:br>
              <a:rPr lang="cs-CZ" altLang="cs-CZ" sz="1600" dirty="0">
                <a:solidFill>
                  <a:schemeClr val="tx1"/>
                </a:solidFill>
              </a:rPr>
            </a:br>
            <a:r>
              <a:rPr lang="cs-CZ" sz="16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600" dirty="0">
                <a:solidFill>
                  <a:schemeClr val="tx1"/>
                </a:solidFill>
                <a:cs typeface="Times New Roman CE" panose="02020603050405020304" pitchFamily="18" charset="0"/>
              </a:rPr>
              <a:t>ložiska, šperky, optické sklo, chirurgické a dentální nástroje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UZ pračky </a:t>
            </a:r>
            <a:r>
              <a:rPr lang="cs-CZ" sz="16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1600" dirty="0">
                <a:solidFill>
                  <a:schemeClr val="tx1"/>
                </a:solidFill>
              </a:rPr>
              <a:t>prádla mechanické odstranění nečistot z prádla pomocí UZ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UZ liposukce </a:t>
            </a:r>
            <a:r>
              <a:rPr lang="cs-CZ" sz="1600" b="1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</a:t>
            </a:r>
            <a:r>
              <a:rPr lang="cs-CZ" altLang="cs-CZ" sz="1600" dirty="0">
                <a:solidFill>
                  <a:schemeClr val="tx1"/>
                </a:solidFill>
              </a:rPr>
              <a:t> kavitace způsobí v tukových tkáních rozpad tuků na menší části, které se lépe vstřebávají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Nežádoucí kavitace </a:t>
            </a:r>
            <a:r>
              <a:rPr lang="cs-CZ" altLang="cs-CZ" sz="1600" dirty="0">
                <a:solidFill>
                  <a:schemeClr val="tx1"/>
                </a:solidFill>
              </a:rPr>
              <a:t>– ničí lopatky lodních šroubů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/>
          <a:stretch/>
        </p:blipFill>
        <p:spPr bwMode="auto">
          <a:xfrm>
            <a:off x="107504" y="3942386"/>
            <a:ext cx="387834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26" y="3942386"/>
            <a:ext cx="480053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7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Svařování plastů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2" r="9972"/>
          <a:stretch/>
        </p:blipFill>
        <p:spPr bwMode="auto">
          <a:xfrm>
            <a:off x="3214559" y="4601483"/>
            <a:ext cx="1645473" cy="22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 – obrábění, řezání, svařování plastů</a:t>
            </a:r>
            <a:endParaRPr lang="cs-CZ" sz="20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051878"/>
            <a:ext cx="3024335" cy="478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23" y="1946449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vařování plastů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00"/>
          <a:stretch/>
        </p:blipFill>
        <p:spPr bwMode="auto">
          <a:xfrm>
            <a:off x="2267744" y="2537685"/>
            <a:ext cx="2806720" cy="24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6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 – zvlhčovače vzduchu a inhalátory</a:t>
            </a:r>
            <a:endParaRPr lang="cs-CZ" sz="20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80" y="1958890"/>
            <a:ext cx="3380833" cy="487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ástupný symbol obsahu 2"/>
          <p:cNvSpPr txBox="1">
            <a:spLocks/>
          </p:cNvSpPr>
          <p:nvPr/>
        </p:nvSpPr>
        <p:spPr>
          <a:xfrm>
            <a:off x="0" y="1958889"/>
            <a:ext cx="5580112" cy="233420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</a:rPr>
              <a:t>voda se "rozpráší" ultrazvukovým generátorem na malé částečky, které jsou schopné se vznášet ve vzduchu. Protože voda nebyla zahřívaná, vytváří se vodní mlha bez par.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</a:rPr>
              <a:t>Tato technologie se využívá také při inhalacích, kde v inhalačním přístroji se "rozprašuje" voda, resp. léčivo ve formě kapaliny bez jejího ohřevu.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89262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 – měřiče vzdálenosti</a:t>
            </a:r>
            <a:endParaRPr lang="cs-CZ" sz="2000" b="1" dirty="0"/>
          </a:p>
        </p:txBody>
      </p:sp>
      <p:sp>
        <p:nvSpPr>
          <p:cNvPr id="7" name="Zástupný symbol obsahu 2"/>
          <p:cNvSpPr txBox="1">
            <a:spLocks/>
          </p:cNvSpPr>
          <p:nvPr/>
        </p:nvSpPr>
        <p:spPr>
          <a:xfrm>
            <a:off x="12631" y="1958890"/>
            <a:ext cx="6104304" cy="295232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Odrazy se využívají např. na </a:t>
            </a:r>
            <a:r>
              <a:rPr lang="cs-CZ" altLang="cs-CZ" sz="2000" b="1" dirty="0">
                <a:solidFill>
                  <a:schemeClr val="tx1"/>
                </a:solidFill>
              </a:rPr>
              <a:t>měření vzdáleností </a:t>
            </a:r>
            <a:r>
              <a:rPr lang="cs-CZ" altLang="cs-CZ" sz="2000" dirty="0">
                <a:solidFill>
                  <a:schemeClr val="tx1"/>
                </a:solidFill>
              </a:rPr>
              <a:t>(ultrazvukový dálkoměr – </a:t>
            </a:r>
            <a:r>
              <a:rPr lang="cs-CZ" altLang="cs-CZ" sz="2000" dirty="0" err="1">
                <a:solidFill>
                  <a:schemeClr val="tx1"/>
                </a:solidFill>
              </a:rPr>
              <a:t>Motion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Detector</a:t>
            </a:r>
            <a:r>
              <a:rPr lang="cs-CZ" altLang="cs-CZ" sz="2000" dirty="0">
                <a:solidFill>
                  <a:schemeClr val="tx1"/>
                </a:solidFill>
              </a:rPr>
              <a:t> Vernier), 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zjištění polohy a vzdálenosti těles v homogenním prostředí: </a:t>
            </a:r>
            <a:r>
              <a:rPr lang="cs-CZ" altLang="cs-CZ" sz="2000" b="1" dirty="0">
                <a:solidFill>
                  <a:schemeClr val="tx1"/>
                </a:solidFill>
              </a:rPr>
              <a:t>sonar, echolot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altLang="cs-CZ" sz="2000" dirty="0">
                <a:solidFill>
                  <a:schemeClr val="tx1"/>
                </a:solidFill>
              </a:rPr>
              <a:t>používaný postup se nazývá </a:t>
            </a:r>
            <a:r>
              <a:rPr lang="cs-CZ" altLang="cs-CZ" sz="2000" b="1" dirty="0">
                <a:solidFill>
                  <a:schemeClr val="tx1"/>
                </a:solidFill>
              </a:rPr>
              <a:t>echolokace</a:t>
            </a:r>
            <a:r>
              <a:rPr lang="cs-CZ" altLang="cs-CZ" sz="2000" dirty="0">
                <a:solidFill>
                  <a:schemeClr val="tx1"/>
                </a:solidFill>
              </a:rPr>
              <a:t>. </a:t>
            </a:r>
            <a:br>
              <a:rPr lang="cs-CZ" altLang="cs-CZ" sz="20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2000" b="1" dirty="0">
                <a:solidFill>
                  <a:schemeClr val="tx1"/>
                </a:solidFill>
              </a:rPr>
              <a:t>p</a:t>
            </a:r>
            <a:r>
              <a:rPr lang="cs-CZ" altLang="cs-CZ" sz="2000" b="1" dirty="0">
                <a:solidFill>
                  <a:schemeClr val="tx1"/>
                </a:solidFill>
              </a:rPr>
              <a:t>onorky,</a:t>
            </a:r>
            <a:r>
              <a:rPr lang="cs-CZ" altLang="cs-CZ" sz="2000" dirty="0">
                <a:solidFill>
                  <a:schemeClr val="tx1"/>
                </a:solidFill>
              </a:rPr>
              <a:t>  </a:t>
            </a:r>
            <a:r>
              <a:rPr lang="cs-CZ" altLang="cs-CZ" sz="2000" b="1" dirty="0">
                <a:solidFill>
                  <a:schemeClr val="tx1"/>
                </a:solidFill>
              </a:rPr>
              <a:t>rybolov</a:t>
            </a:r>
            <a:r>
              <a:rPr lang="cs-CZ" altLang="cs-CZ" sz="2000" dirty="0">
                <a:solidFill>
                  <a:schemeClr val="tx1"/>
                </a:solidFill>
              </a:rPr>
              <a:t> (vyhledávání ryb)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>
                <a:solidFill>
                  <a:schemeClr val="tx1"/>
                </a:solidFill>
              </a:rPr>
              <a:t>parkovací senzory, adaptivní tempomat</a:t>
            </a: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cs-CZ" altLang="cs-CZ" sz="2000" dirty="0">
              <a:solidFill>
                <a:schemeClr val="tx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  <a:defRPr/>
            </a:pPr>
            <a:endParaRPr lang="cs-CZ" altLang="cs-CZ" sz="2000" dirty="0">
              <a:solidFill>
                <a:schemeClr val="tx1"/>
              </a:solidFill>
            </a:endParaRPr>
          </a:p>
        </p:txBody>
      </p:sp>
      <p:pic>
        <p:nvPicPr>
          <p:cNvPr id="8" name="Picture 8" descr="Stanley Ultrazvukový dálkoměr 0-77-018 od 511 Kč - Heurek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85" y="14895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troduction to the Vernier Motion Detector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8095" r="6864" b="12201"/>
          <a:stretch/>
        </p:blipFill>
        <p:spPr bwMode="auto">
          <a:xfrm>
            <a:off x="107504" y="4293096"/>
            <a:ext cx="4248472" cy="24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Nejlepší parkovací senzory pro a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66681"/>
            <a:ext cx="3707633" cy="26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enávisť vrtuľník steh dr uhar ek echo srdca manifest barón poplatní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 bwMode="auto">
          <a:xfrm>
            <a:off x="223136" y="3986943"/>
            <a:ext cx="4499719" cy="28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 – diagnostické přístroje v lékařství</a:t>
            </a:r>
            <a:endParaRPr lang="cs-CZ" sz="2000" b="1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2631" y="1958890"/>
            <a:ext cx="4631377" cy="202805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UZ vlny procházejí tělem a odrážejí se od jednotlivých orgánů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odražené vlny lze počítačově převést do formy obrazu – </a:t>
            </a:r>
            <a:r>
              <a:rPr lang="cs-CZ" altLang="cs-CZ" sz="2000" b="1" dirty="0">
                <a:solidFill>
                  <a:srgbClr val="FF0000"/>
                </a:solidFill>
              </a:rPr>
              <a:t>sonografie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solidFill>
                  <a:schemeClr val="tx1"/>
                </a:solidFill>
              </a:rPr>
              <a:t>Př.: vyšetření plodu v těle matky, krční tepny, břicho, srdce.</a:t>
            </a:r>
          </a:p>
        </p:txBody>
      </p:sp>
      <p:pic>
        <p:nvPicPr>
          <p:cNvPr id="14" name="Picture 2" descr="Odstranění štítné žlázy? Srdce trpí i po tomto zákroku | uLékaře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46449"/>
            <a:ext cx="4038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ltrazvukové vyšetření břicha neboli &quot;sono břicha&quot; - Ordinace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52680"/>
            <a:ext cx="4038600" cy="22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6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3.2 Infrazvuk a ultrazvuk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Ultrazvukové aplikace – echolokace a SONAR</a:t>
            </a:r>
            <a:endParaRPr lang="cs-CZ" sz="2000" b="1" dirty="0"/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2631" y="1958890"/>
            <a:ext cx="5787449" cy="226219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termín </a:t>
            </a:r>
            <a:r>
              <a:rPr lang="cs-CZ" altLang="cs-CZ" sz="1800" b="1" dirty="0">
                <a:solidFill>
                  <a:srgbClr val="FF0000"/>
                </a:solidFill>
              </a:rPr>
              <a:t>echolokace</a:t>
            </a:r>
            <a:r>
              <a:rPr lang="cs-CZ" altLang="cs-CZ" sz="1800" dirty="0">
                <a:solidFill>
                  <a:schemeClr val="tx1"/>
                </a:solidFill>
              </a:rPr>
              <a:t> zavedl v r. 1944 Donald </a:t>
            </a:r>
            <a:r>
              <a:rPr lang="cs-CZ" altLang="cs-CZ" sz="1800" dirty="0" err="1">
                <a:solidFill>
                  <a:schemeClr val="tx1"/>
                </a:solidFill>
              </a:rPr>
              <a:t>Griffin</a:t>
            </a:r>
            <a:r>
              <a:rPr lang="cs-CZ" altLang="cs-CZ" sz="1800" dirty="0">
                <a:solidFill>
                  <a:schemeClr val="tx1"/>
                </a:solidFill>
              </a:rPr>
              <a:t> (1915-2003), americký profesor zoologie</a:t>
            </a:r>
          </a:p>
          <a:p>
            <a:pPr marL="457200" indent="-4572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umožňuje některým živočichům orientaci a lov ve tmě (netopýr)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na stejném principu pracuje </a:t>
            </a:r>
            <a:r>
              <a:rPr lang="cs-CZ" altLang="cs-CZ" sz="1800" b="1" dirty="0">
                <a:solidFill>
                  <a:srgbClr val="FF0000"/>
                </a:solidFill>
              </a:rPr>
              <a:t>sonar</a:t>
            </a:r>
            <a:br>
              <a:rPr lang="cs-CZ" altLang="cs-CZ" sz="1800" b="1" dirty="0">
                <a:solidFill>
                  <a:srgbClr val="FF0000"/>
                </a:solidFill>
              </a:rPr>
            </a:br>
            <a:r>
              <a:rPr lang="cs-CZ" sz="1800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800" b="1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SO</a:t>
            </a:r>
            <a:r>
              <a:rPr lang="cs-CZ" sz="1800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und</a:t>
            </a:r>
            <a: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NA</a:t>
            </a:r>
            <a:r>
              <a:rPr lang="cs-CZ" sz="1800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vigation</a:t>
            </a:r>
            <a: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  <a:t> and </a:t>
            </a:r>
            <a:r>
              <a:rPr lang="cs-CZ" sz="1800" b="1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R</a:t>
            </a:r>
            <a:r>
              <a:rPr lang="cs-CZ" sz="1800" dirty="0" err="1">
                <a:solidFill>
                  <a:schemeClr val="tx1"/>
                </a:solidFill>
                <a:cs typeface="Times New Roman CE" panose="02020603050405020304" pitchFamily="18" charset="0"/>
              </a:rPr>
              <a:t>anging</a:t>
            </a:r>
            <a: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  <a:t/>
            </a:r>
            <a:b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</a:br>
            <a:r>
              <a:rPr lang="cs-CZ" sz="1800" dirty="0">
                <a:solidFill>
                  <a:schemeClr val="tx1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sz="1800" dirty="0">
                <a:solidFill>
                  <a:schemeClr val="tx1"/>
                </a:solidFill>
                <a:cs typeface="Times New Roman CE" panose="02020603050405020304" pitchFamily="18" charset="0"/>
              </a:rPr>
              <a:t>záznam odražených zvukových vln od objektu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Jak vybrat echolot – Nejlepší echoloty pro rok 2022Rybaření v ČR - revíry,  rady, recen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8" y="4080893"/>
            <a:ext cx="4824536" cy="270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cholot-schiff - Echolot Fischf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80" y="1946449"/>
            <a:ext cx="3197199" cy="48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0EF43AD-5843-4903-BDFA-5F2641345307}"/>
              </a:ext>
            </a:extLst>
          </p:cNvPr>
          <p:cNvSpPr txBox="1"/>
          <p:nvPr/>
        </p:nvSpPr>
        <p:spPr>
          <a:xfrm>
            <a:off x="-1" y="1500460"/>
            <a:ext cx="586814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00B050"/>
                </a:solidFill>
              </a:rPr>
              <a:t>Christian Doppler (1803 – 1853)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– </a:t>
            </a:r>
            <a:r>
              <a:rPr lang="cs-CZ" sz="1600" dirty="0"/>
              <a:t>rakouský fyzik, matematik, astronom </a:t>
            </a:r>
            <a:br>
              <a:rPr lang="cs-CZ" sz="1600" dirty="0"/>
            </a:br>
            <a:r>
              <a:rPr lang="cs-CZ" sz="1600" dirty="0"/>
              <a:t>– 1835 profesor matematiky na reálném gymnáziu v Praze</a:t>
            </a:r>
            <a:br>
              <a:rPr lang="cs-CZ" sz="1600" dirty="0"/>
            </a:br>
            <a:r>
              <a:rPr lang="cs-CZ" sz="1600" dirty="0"/>
              <a:t>– 1836, 1837 na ČVUT přednášel matematiku a geodézii</a:t>
            </a:r>
            <a:br>
              <a:rPr lang="cs-CZ" sz="1600" dirty="0"/>
            </a:br>
            <a:r>
              <a:rPr lang="cs-CZ" sz="1600" dirty="0"/>
              <a:t>– 1836 řádný člen Královské české společnosti</a:t>
            </a:r>
            <a:br>
              <a:rPr lang="cs-CZ" sz="1600" dirty="0"/>
            </a:br>
            <a:r>
              <a:rPr lang="cs-CZ" sz="1600" dirty="0"/>
              <a:t>– 1848 kvůli revolučním nepokojům odjezd do Vídně, kde se stal prof. geodézie</a:t>
            </a:r>
            <a:endParaRPr lang="cs-CZ" sz="1600" b="1" dirty="0">
              <a:cs typeface="Times New Roman CE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cs typeface="Times New Roman CE" panose="02020603050405020304" pitchFamily="18" charset="0"/>
              </a:rPr>
              <a:t>1842 – publikoval princip Dopplerova jevu; na jeho základě pak E. </a:t>
            </a:r>
            <a:r>
              <a:rPr lang="cs-CZ" sz="1600" b="1" dirty="0" err="1">
                <a:cs typeface="Times New Roman CE" panose="02020603050405020304" pitchFamily="18" charset="0"/>
              </a:rPr>
              <a:t>Hubble</a:t>
            </a:r>
            <a:r>
              <a:rPr lang="cs-CZ" sz="1600" b="1" dirty="0">
                <a:cs typeface="Times New Roman CE" panose="02020603050405020304" pitchFamily="18" charset="0"/>
              </a:rPr>
              <a:t> popsal tzv. </a:t>
            </a:r>
            <a:r>
              <a:rPr lang="cs-CZ" sz="1600" b="1" dirty="0" err="1">
                <a:solidFill>
                  <a:srgbClr val="FF0000"/>
                </a:solidFill>
                <a:cs typeface="Times New Roman CE" panose="02020603050405020304" pitchFamily="18" charset="0"/>
              </a:rPr>
              <a:t>red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 shift</a:t>
            </a:r>
            <a:r>
              <a:rPr lang="cs-CZ" sz="1600" b="1" dirty="0">
                <a:cs typeface="Times New Roman CE" panose="02020603050405020304" pitchFamily="18" charset="0"/>
              </a:rPr>
              <a:t> (rudý posuv) světla vzdalujících se galaxií a souvislost s rozpínáním vesmíru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A7B75B-DE3C-4CBC-95B7-5682A164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7187" y="3902182"/>
            <a:ext cx="2738229" cy="29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ristian Doppler - Wikipedia">
            <a:extLst>
              <a:ext uri="{FF2B5EF4-FFF2-40B4-BE49-F238E27FC236}">
                <a16:creationId xmlns:a16="http://schemas.microsoft.com/office/drawing/2014/main" id="{FAFB10F2-6555-44D7-ADD3-B34526A51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00460"/>
            <a:ext cx="2095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A1ADE33D-3FFB-45FC-A81D-625402635D1E}"/>
              </a:ext>
            </a:extLst>
          </p:cNvPr>
          <p:cNvGrpSpPr/>
          <p:nvPr/>
        </p:nvGrpSpPr>
        <p:grpSpPr>
          <a:xfrm>
            <a:off x="360275" y="4327017"/>
            <a:ext cx="3624064" cy="2485881"/>
            <a:chOff x="360275" y="4327017"/>
            <a:chExt cx="3624064" cy="2485881"/>
          </a:xfrm>
        </p:grpSpPr>
        <p:pic>
          <p:nvPicPr>
            <p:cNvPr id="2054" name="Picture 6" descr="DOPPLER Christian – Na domě čp.798 U obecního dvora 5 Praha 1 Staré Město –  Pamětní desky v Praze">
              <a:extLst>
                <a:ext uri="{FF2B5EF4-FFF2-40B4-BE49-F238E27FC236}">
                  <a16:creationId xmlns:a16="http://schemas.microsoft.com/office/drawing/2014/main" id="{5D6E3637-36E8-47AC-A780-A477DCBB7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75" y="4327017"/>
              <a:ext cx="3624064" cy="2485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763CA5B1-3E62-4D2C-944B-6242275E3A9B}"/>
                </a:ext>
              </a:extLst>
            </p:cNvPr>
            <p:cNvSpPr txBox="1"/>
            <p:nvPr/>
          </p:nvSpPr>
          <p:spPr>
            <a:xfrm>
              <a:off x="360275" y="6525344"/>
              <a:ext cx="3624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Č.p. 798 U obecního dvora 5, Praha 1 Staré město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16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pplerův jev - CoJeCo.cz">
            <a:extLst>
              <a:ext uri="{FF2B5EF4-FFF2-40B4-BE49-F238E27FC236}">
                <a16:creationId xmlns:a16="http://schemas.microsoft.com/office/drawing/2014/main" id="{9A1448B1-3502-4869-A02F-E75AA2338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9281" b="17451"/>
          <a:stretch/>
        </p:blipFill>
        <p:spPr bwMode="auto">
          <a:xfrm>
            <a:off x="4283968" y="1988840"/>
            <a:ext cx="4824536" cy="48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0EF43AD-5843-4903-BDFA-5F2641345307}"/>
              </a:ext>
            </a:extLst>
          </p:cNvPr>
          <p:cNvSpPr txBox="1"/>
          <p:nvPr/>
        </p:nvSpPr>
        <p:spPr>
          <a:xfrm>
            <a:off x="-1" y="1500460"/>
            <a:ext cx="91440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Dopplerův jev</a:t>
            </a:r>
            <a:r>
              <a:rPr lang="cs-CZ" sz="1600" b="1" dirty="0">
                <a:cs typeface="Times New Roman CE" panose="02020603050405020304" pitchFamily="18" charset="0"/>
              </a:rPr>
              <a:t>: </a:t>
            </a:r>
            <a:r>
              <a:rPr lang="cs-CZ" sz="1600" dirty="0">
                <a:cs typeface="Times New Roman CE" panose="02020603050405020304" pitchFamily="18" charset="0"/>
              </a:rPr>
              <a:t>popisuje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změnu frekvence a vlnové délky přijímaného vlnění </a:t>
            </a:r>
            <a:r>
              <a:rPr lang="cs-CZ" sz="1600" dirty="0">
                <a:cs typeface="Times New Roman CE" panose="02020603050405020304" pitchFamily="18" charset="0"/>
              </a:rPr>
              <a:t>oproti vysílanému vlnění,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způsobenou nenulovou vzájemnou rychlostí vysílače a přijímače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 CE" panose="02020603050405020304" pitchFamily="18" charset="0"/>
              </a:rPr>
              <a:t>platí pro zvukové vlnění i pro světlo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 CE" panose="02020603050405020304" pitchFamily="18" charset="0"/>
              </a:rPr>
              <a:t>Při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přibližování zdroje zvuku </a:t>
            </a:r>
            <a:r>
              <a:rPr lang="cs-CZ" sz="1600" dirty="0">
                <a:cs typeface="Times New Roman CE" panose="02020603050405020304" pitchFamily="18" charset="0"/>
              </a:rPr>
              <a:t>ke stojícímu </a:t>
            </a:r>
            <a:br>
              <a:rPr lang="cs-CZ" sz="1600" dirty="0">
                <a:cs typeface="Times New Roman CE" panose="02020603050405020304" pitchFamily="18" charset="0"/>
              </a:rPr>
            </a:br>
            <a:r>
              <a:rPr lang="cs-CZ" sz="1600" dirty="0">
                <a:cs typeface="Times New Roman CE" panose="02020603050405020304" pitchFamily="18" charset="0"/>
              </a:rPr>
              <a:t>pozorovateli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vnímá pozorovatel vyšší frekvenci </a:t>
            </a:r>
            <a:r>
              <a:rPr lang="cs-CZ" sz="1600" dirty="0">
                <a:cs typeface="Times New Roman CE" panose="02020603050405020304" pitchFamily="18" charset="0"/>
              </a:rPr>
              <a:t/>
            </a:r>
            <a:br>
              <a:rPr lang="cs-CZ" sz="1600" dirty="0">
                <a:cs typeface="Times New Roman CE" panose="02020603050405020304" pitchFamily="18" charset="0"/>
              </a:rPr>
            </a:br>
            <a:r>
              <a:rPr lang="cs-CZ" sz="1600" dirty="0">
                <a:cs typeface="Times New Roman CE" panose="02020603050405020304" pitchFamily="18" charset="0"/>
              </a:rPr>
              <a:t>zvuku než je frekvence zdroje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dirty="0">
                <a:cs typeface="Times New Roman CE" panose="02020603050405020304" pitchFamily="18" charset="0"/>
              </a:rPr>
              <a:t>Při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vzdalování zdroje zvuku </a:t>
            </a:r>
            <a:r>
              <a:rPr lang="cs-CZ" sz="1600" dirty="0">
                <a:cs typeface="Times New Roman CE" panose="02020603050405020304" pitchFamily="18" charset="0"/>
              </a:rPr>
              <a:t>od stojícího</a:t>
            </a:r>
            <a:br>
              <a:rPr lang="cs-CZ" sz="1600" dirty="0">
                <a:cs typeface="Times New Roman CE" panose="02020603050405020304" pitchFamily="18" charset="0"/>
              </a:rPr>
            </a:br>
            <a:r>
              <a:rPr lang="cs-CZ" sz="1600" dirty="0">
                <a:cs typeface="Times New Roman CE" panose="02020603050405020304" pitchFamily="18" charset="0"/>
              </a:rPr>
              <a:t>pozorovatele </a:t>
            </a: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vnímá pozorovatel nižší</a:t>
            </a:r>
            <a:b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</a:b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frekvenci</a:t>
            </a:r>
            <a:r>
              <a:rPr lang="cs-CZ" sz="1600" dirty="0">
                <a:cs typeface="Times New Roman CE" panose="02020603050405020304" pitchFamily="18" charset="0"/>
              </a:rPr>
              <a:t> zvuku než je frekvence zdroje</a:t>
            </a:r>
          </a:p>
        </p:txBody>
      </p:sp>
    </p:spTree>
    <p:extLst>
      <p:ext uri="{BB962C8B-B14F-4D97-AF65-F5344CB8AC3E}">
        <p14:creationId xmlns:p14="http://schemas.microsoft.com/office/powerpoint/2010/main" val="8664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Přibližování zdroje zvuku k pozorovateli v klidu</a:t>
            </a:r>
            <a:endParaRPr lang="cs-CZ" sz="2000" b="1" dirty="0"/>
          </a:p>
        </p:txBody>
      </p:sp>
      <p:pic>
        <p:nvPicPr>
          <p:cNvPr id="2050" name="Picture 2" descr="schoolphysics ::Welcome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5386"/>
            <a:ext cx="4815890" cy="33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50EF43AD-5843-4903-BDFA-5F2641345307}"/>
              </a:ext>
            </a:extLst>
          </p:cNvPr>
          <p:cNvSpPr txBox="1"/>
          <p:nvPr/>
        </p:nvSpPr>
        <p:spPr>
          <a:xfrm>
            <a:off x="-1" y="191683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Pozorovatel v klidu</a:t>
            </a:r>
            <a:r>
              <a:rPr lang="cs-CZ" sz="1600" b="1" dirty="0">
                <a:cs typeface="Times New Roman CE" panose="02020603050405020304" pitchFamily="18" charset="0"/>
              </a:rPr>
              <a:t>: </a:t>
            </a:r>
            <a:r>
              <a:rPr lang="cs-CZ" sz="1600" dirty="0">
                <a:cs typeface="Times New Roman CE" panose="02020603050405020304" pitchFamily="18" charset="0"/>
              </a:rPr>
              <a:t>vnímá </a:t>
            </a:r>
            <a:r>
              <a:rPr lang="cs-CZ" sz="1600" b="1" dirty="0">
                <a:cs typeface="Times New Roman CE" panose="02020603050405020304" pitchFamily="18" charset="0"/>
              </a:rPr>
              <a:t>vyšší frekvenci </a:t>
            </a:r>
            <a:r>
              <a:rPr lang="cs-CZ" sz="1600" dirty="0">
                <a:cs typeface="Times New Roman CE" panose="02020603050405020304" pitchFamily="18" charset="0"/>
              </a:rPr>
              <a:t>tónu, tedy </a:t>
            </a:r>
            <a:r>
              <a:rPr lang="cs-CZ" sz="1600" b="1" dirty="0">
                <a:cs typeface="Times New Roman CE" panose="02020603050405020304" pitchFamily="18" charset="0"/>
              </a:rPr>
              <a:t>menší vlnovou délku</a:t>
            </a:r>
            <a:endParaRPr lang="cs-CZ" sz="1600" b="1" dirty="0">
              <a:solidFill>
                <a:srgbClr val="FF0000"/>
              </a:solidFill>
              <a:cs typeface="Times New Roman CE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862" y="2261101"/>
            <a:ext cx="3955669" cy="179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013682" y="4221088"/>
                <a:ext cx="2040027" cy="7832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682" y="4221088"/>
                <a:ext cx="2040027" cy="783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055862" y="5070083"/>
                <a:ext cx="39556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</m:oMath>
                </a14:m>
                <a:r>
                  <a:rPr lang="cs-CZ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–</a:t>
                </a:r>
                <a:r>
                  <a:rPr lang="cs-CZ" b="1" dirty="0">
                    <a:solidFill>
                      <a:srgbClr val="FF0000"/>
                    </a:solidFill>
                  </a:rPr>
                  <a:t> frekvence zdroje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cs-CZ" dirty="0"/>
                  <a:t> – frekvence vnímaná (naměřená</a:t>
                </a:r>
                <a:r>
                  <a:rPr lang="cs-CZ"/>
                  <a:t>) pozorovatelem P </a:t>
                </a:r>
                <a:r>
                  <a:rPr lang="cs-CZ" dirty="0"/>
                  <a:t>v klidu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cs-CZ" dirty="0"/>
                  <a:t> – rychlost vlnění (zvuku nebo světla)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dirty="0"/>
                  <a:t> – rychlost zdroje vůči pozorovateli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862" y="5070083"/>
                <a:ext cx="3955669" cy="1754326"/>
              </a:xfrm>
              <a:prstGeom prst="rect">
                <a:avLst/>
              </a:prstGeom>
              <a:blipFill>
                <a:blip r:embed="rId5"/>
                <a:stretch>
                  <a:fillRect l="-924" t="-2091" b="-48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4499992" y="5157192"/>
            <a:ext cx="28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215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ktronická učebnice - EL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72" y="2525428"/>
            <a:ext cx="2365648" cy="258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1.2 Harmonické kmitání – okamžitá výchylka, rychlost, zrychlení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4551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Okamžitá rychlost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0" y="1844824"/>
                <a:ext cx="525607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časový průběh kmitů je </a:t>
                </a:r>
                <a:r>
                  <a:rPr lang="cs-CZ" b="1" dirty="0">
                    <a:solidFill>
                      <a:srgbClr val="FF0000"/>
                    </a:solidFill>
                  </a:rPr>
                  <a:t>kosinusový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v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dirty="0"/>
                  <a:t>–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solidFill>
                      <a:srgbClr val="FF0000"/>
                    </a:solidFill>
                  </a:rPr>
                  <a:t>okamžitá rychlost</a:t>
                </a:r>
                <a:r>
                  <a:rPr lang="cs-CZ" dirty="0"/>
                  <a:t> 	</a:t>
                </a:r>
                <a:r>
                  <a:rPr lang="en-GB" dirty="0"/>
                  <a:t>[</a:t>
                </a:r>
                <a:r>
                  <a:rPr lang="cs-CZ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v</a:t>
                </a:r>
                <a:r>
                  <a:rPr lang="en-GB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] 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=</a:t>
                </a:r>
                <a:r>
                  <a:rPr lang="en-GB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m∙</a:t>
                </a:r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s</a:t>
                </a:r>
                <a:r>
                  <a:rPr lang="cs-CZ" baseline="300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−1 </a:t>
                </a:r>
                <a:endParaRPr lang="cs-CZ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𝒎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−</m:t>
                    </m:r>
                  </m:oMath>
                </a14:m>
                <a:r>
                  <a:rPr lang="cs-CZ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b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amplituda rychlosti</a:t>
                </a:r>
                <a:br>
                  <a:rPr lang="cs-CZ" b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𝒎</m:t>
                        </m:r>
                      </m:sub>
                    </m:sSub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𝝎</m:t>
                    </m:r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𝒚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𝒎</m:t>
                        </m:r>
                      </m:sub>
                    </m:sSub>
                  </m:oMath>
                </a14:m>
                <a:endParaRPr lang="cs-CZ" b="1" dirty="0">
                  <a:solidFill>
                    <a:srgbClr val="FF0000"/>
                  </a:solidFill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44824"/>
                <a:ext cx="5256075" cy="1200329"/>
              </a:xfrm>
              <a:prstGeom prst="rect">
                <a:avLst/>
              </a:prstGeom>
              <a:blipFill>
                <a:blip r:embed="rId3"/>
                <a:stretch>
                  <a:fillRect l="-696" t="-3046" b="-152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162065" y="3203622"/>
                <a:ext cx="3195105" cy="1874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cs-CZ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cs-CZ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65" y="3203622"/>
                <a:ext cx="3195105" cy="1874744"/>
              </a:xfrm>
              <a:prstGeom prst="rect">
                <a:avLst/>
              </a:prstGeom>
              <a:blipFill>
                <a:blip r:embed="rId4"/>
                <a:stretch>
                  <a:fillRect l="-19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délník 12"/>
          <p:cNvSpPr/>
          <p:nvPr/>
        </p:nvSpPr>
        <p:spPr>
          <a:xfrm>
            <a:off x="-4278" y="483954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Okamžité zrychlení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-4279" y="5234261"/>
                <a:ext cx="767275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cs-CZ" sz="16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1600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sz="1600" dirty="0"/>
                  <a:t>–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fáze kmitavého pohybu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b="1" i="1" dirty="0">
                    <a:solidFill>
                      <a:srgbClr val="FF0000"/>
                    </a:solidFill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a</a:t>
                </a:r>
                <a:r>
                  <a:rPr lang="cs-CZ" sz="1600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sz="1600" dirty="0"/>
                  <a:t>–</a:t>
                </a:r>
                <a:r>
                  <a:rPr lang="cs-CZ" sz="1600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</a:t>
                </a:r>
                <a:r>
                  <a:rPr lang="cs-CZ" sz="1600" b="1" dirty="0">
                    <a:solidFill>
                      <a:srgbClr val="FF0000"/>
                    </a:solidFill>
                  </a:rPr>
                  <a:t>okamžité zrychlení</a:t>
                </a:r>
                <a:r>
                  <a:rPr lang="cs-CZ" sz="1600" dirty="0"/>
                  <a:t> 	</a:t>
                </a:r>
                <a:r>
                  <a:rPr lang="en-GB" sz="1600" dirty="0"/>
                  <a:t>[</a:t>
                </a:r>
                <a:r>
                  <a:rPr lang="cs-CZ" sz="1600" i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a</a:t>
                </a:r>
                <a:r>
                  <a:rPr lang="en-GB" sz="16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] </a:t>
                </a:r>
                <a:r>
                  <a:rPr lang="cs-CZ" sz="16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=</a:t>
                </a:r>
                <a:r>
                  <a:rPr lang="en-GB" sz="16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 m∙</a:t>
                </a:r>
                <a:r>
                  <a:rPr lang="cs-CZ" sz="16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s</a:t>
                </a:r>
                <a:r>
                  <a:rPr lang="cs-CZ" sz="1600" baseline="30000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−2 </a:t>
                </a:r>
                <a:endParaRPr lang="cs-CZ" sz="1600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cs-CZ" sz="1600" dirty="0"/>
                  <a:t> – 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amplituda zrychlení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směr okamžitého zrychlení míří proti okamžité výchylce (znaménko minus)</a:t>
                </a:r>
                <a:endParaRPr lang="cs-CZ" sz="16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79" y="5234261"/>
                <a:ext cx="7672757" cy="1077218"/>
              </a:xfrm>
              <a:prstGeom prst="rect">
                <a:avLst/>
              </a:prstGeom>
              <a:blipFill>
                <a:blip r:embed="rId5"/>
                <a:stretch>
                  <a:fillRect l="-318" t="-1705" b="-68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4430940" y="1615673"/>
                <a:ext cx="4427366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940" y="1615673"/>
                <a:ext cx="4427366" cy="442035"/>
              </a:xfrm>
              <a:prstGeom prst="rect">
                <a:avLst/>
              </a:prstGeom>
              <a:blipFill>
                <a:blip r:embed="rId6"/>
                <a:stretch>
                  <a:fillRect l="-689" b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44" y="2715370"/>
            <a:ext cx="3134162" cy="2657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1488133" y="6363005"/>
                <a:ext cx="6180346" cy="4503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e>
                      </m:fun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133" y="6363005"/>
                <a:ext cx="6180346" cy="450371"/>
              </a:xfrm>
              <a:prstGeom prst="rect">
                <a:avLst/>
              </a:prstGeom>
              <a:blipFill>
                <a:blip r:embed="rId8"/>
                <a:stretch>
                  <a:fillRect l="-296" t="-1351" r="-789" b="-54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/>
              <p:cNvSpPr/>
              <p:nvPr/>
            </p:nvSpPr>
            <p:spPr>
              <a:xfrm>
                <a:off x="5423527" y="5690575"/>
                <a:ext cx="1495729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𝒎</m:t>
                          </m:r>
                        </m:sub>
                      </m:sSub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cs-CZ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 CE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" name="Obdélní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527" y="5690575"/>
                <a:ext cx="1495729" cy="375552"/>
              </a:xfrm>
              <a:prstGeom prst="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0511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B0F0"/>
                </a:solidFill>
              </a:rPr>
              <a:t>Vzdalování</a:t>
            </a:r>
            <a:r>
              <a:rPr lang="cs-CZ" sz="2400" b="1" dirty="0" smtClean="0">
                <a:solidFill>
                  <a:srgbClr val="00B0F0"/>
                </a:solidFill>
              </a:rPr>
              <a:t> </a:t>
            </a:r>
            <a:r>
              <a:rPr lang="cs-CZ" sz="2400" b="1" dirty="0">
                <a:solidFill>
                  <a:srgbClr val="00B0F0"/>
                </a:solidFill>
              </a:rPr>
              <a:t>zdroje zvuku </a:t>
            </a:r>
            <a:r>
              <a:rPr lang="cs-CZ" sz="2400" b="1" dirty="0" smtClean="0">
                <a:solidFill>
                  <a:srgbClr val="00B0F0"/>
                </a:solidFill>
              </a:rPr>
              <a:t>od</a:t>
            </a:r>
            <a:r>
              <a:rPr lang="cs-CZ" sz="2400" b="1" dirty="0" smtClean="0">
                <a:solidFill>
                  <a:srgbClr val="00B0F0"/>
                </a:solidFill>
              </a:rPr>
              <a:t> pozorovatele </a:t>
            </a:r>
            <a:r>
              <a:rPr lang="cs-CZ" sz="2400" b="1" dirty="0">
                <a:solidFill>
                  <a:srgbClr val="00B0F0"/>
                </a:solidFill>
              </a:rPr>
              <a:t>v klidu</a:t>
            </a:r>
            <a:endParaRPr lang="cs-CZ" sz="2000" b="1" dirty="0"/>
          </a:p>
        </p:txBody>
      </p:sp>
      <p:pic>
        <p:nvPicPr>
          <p:cNvPr id="2050" name="Picture 2" descr="schoolphysics ::Welcome: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5386"/>
            <a:ext cx="4815890" cy="33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50EF43AD-5843-4903-BDFA-5F2641345307}"/>
              </a:ext>
            </a:extLst>
          </p:cNvPr>
          <p:cNvSpPr txBox="1"/>
          <p:nvPr/>
        </p:nvSpPr>
        <p:spPr>
          <a:xfrm>
            <a:off x="-1" y="191683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FF0000"/>
                </a:solidFill>
                <a:cs typeface="Times New Roman CE" panose="02020603050405020304" pitchFamily="18" charset="0"/>
              </a:rPr>
              <a:t>Pozorovatel v klidu</a:t>
            </a:r>
            <a:r>
              <a:rPr lang="cs-CZ" sz="1600" b="1" dirty="0">
                <a:cs typeface="Times New Roman CE" panose="02020603050405020304" pitchFamily="18" charset="0"/>
              </a:rPr>
              <a:t>: </a:t>
            </a:r>
            <a:r>
              <a:rPr lang="cs-CZ" sz="1600" dirty="0">
                <a:cs typeface="Times New Roman CE" panose="02020603050405020304" pitchFamily="18" charset="0"/>
              </a:rPr>
              <a:t>vnímá </a:t>
            </a:r>
            <a:r>
              <a:rPr lang="cs-CZ" sz="1600" b="1" dirty="0">
                <a:cs typeface="Times New Roman CE" panose="02020603050405020304" pitchFamily="18" charset="0"/>
              </a:rPr>
              <a:t>nižší frekvenci </a:t>
            </a:r>
            <a:r>
              <a:rPr lang="cs-CZ" sz="1600" dirty="0">
                <a:cs typeface="Times New Roman CE" panose="02020603050405020304" pitchFamily="18" charset="0"/>
              </a:rPr>
              <a:t>tónu, tedy </a:t>
            </a:r>
            <a:r>
              <a:rPr lang="cs-CZ" sz="1600" b="1" dirty="0">
                <a:cs typeface="Times New Roman CE" panose="02020603050405020304" pitchFamily="18" charset="0"/>
              </a:rPr>
              <a:t>větší vlnovou délku</a:t>
            </a:r>
            <a:endParaRPr lang="cs-CZ" sz="1600" b="1" dirty="0">
              <a:solidFill>
                <a:srgbClr val="FF0000"/>
              </a:solidFill>
              <a:cs typeface="Times New Roman CE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013682" y="4221088"/>
                <a:ext cx="2040027" cy="78942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682" y="4221088"/>
                <a:ext cx="2040027" cy="7894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5055862" y="5070083"/>
                <a:ext cx="39556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</m:oMath>
                </a14:m>
                <a:r>
                  <a:rPr lang="cs-CZ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–</a:t>
                </a:r>
                <a:r>
                  <a:rPr lang="cs-CZ" b="1" dirty="0">
                    <a:solidFill>
                      <a:srgbClr val="FF0000"/>
                    </a:solidFill>
                  </a:rPr>
                  <a:t> frekvence zdroje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cs-CZ" dirty="0"/>
                  <a:t> – frekvence vnímaná (naměřená</a:t>
                </a:r>
                <a:r>
                  <a:rPr lang="cs-CZ"/>
                  <a:t>) pozorovatelem P </a:t>
                </a:r>
                <a:r>
                  <a:rPr lang="cs-CZ" dirty="0"/>
                  <a:t>v klidu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cs-CZ" dirty="0"/>
                  <a:t> – rychlost vlnění (zvuku nebo světla)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dirty="0"/>
                  <a:t> – rychlost zdroje vůči pozorovateli</a:t>
                </a:r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862" y="5070083"/>
                <a:ext cx="3955669" cy="1754326"/>
              </a:xfrm>
              <a:prstGeom prst="rect">
                <a:avLst/>
              </a:prstGeom>
              <a:blipFill>
                <a:blip r:embed="rId4"/>
                <a:stretch>
                  <a:fillRect l="-924" t="-2091" b="-48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107504" y="5157192"/>
            <a:ext cx="28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Times New Roman CE" panose="02020603050405020304" pitchFamily="18" charset="0"/>
                <a:cs typeface="Times New Roman CE" panose="02020603050405020304" pitchFamily="18" charset="0"/>
              </a:rPr>
              <a:t>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0034FB-E89F-4F3E-AD83-A31C1A1CE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862" y="2255386"/>
            <a:ext cx="3980634" cy="171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Vzájemný pohyb pozorovatele i zdroje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550469" y="2132856"/>
                <a:ext cx="2040027" cy="8403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469" y="2132856"/>
                <a:ext cx="2040027" cy="8403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12631" y="3136900"/>
                <a:ext cx="911570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sub>
                    </m:sSub>
                  </m:oMath>
                </a14:m>
                <a:r>
                  <a:rPr lang="cs-CZ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cs-CZ" dirty="0"/>
                  <a:t>–</a:t>
                </a:r>
                <a:r>
                  <a:rPr lang="cs-CZ" b="1" dirty="0">
                    <a:solidFill>
                      <a:srgbClr val="FF0000"/>
                    </a:solidFill>
                  </a:rPr>
                  <a:t> frekvence zdroje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cs-CZ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cs-CZ" dirty="0"/>
                  <a:t> – frekvence vnímaná (naměřená) pozorovatelem P v klidu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cs-CZ" dirty="0"/>
                  <a:t> – rychlost vlnění (zvuku v daném prostředí nebo světla)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cs-CZ" dirty="0"/>
                  <a:t> – rychlost </a:t>
                </a:r>
                <a:r>
                  <a:rPr lang="cs-CZ"/>
                  <a:t>zdroje zvuku</a:t>
                </a:r>
                <a:endParaRPr lang="cs-CZ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cs-CZ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cs-CZ" dirty="0"/>
                  <a:t> – rychlost pozorovatele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horní znaménka: vzájemné přibližování P a Z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dolní znaménka: vzájemné vzdalování P a Z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cs-CZ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" y="3136900"/>
                <a:ext cx="9115704" cy="2308324"/>
              </a:xfrm>
              <a:prstGeom prst="rect">
                <a:avLst/>
              </a:prstGeom>
              <a:blipFill>
                <a:blip r:embed="rId3"/>
                <a:stretch>
                  <a:fillRect l="-401" t="-15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1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3.3 Dopplerův jev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12631" y="1484784"/>
            <a:ext cx="9115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Rudý posuv – rozpínání vesmíru</a:t>
            </a: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454" y="1961346"/>
            <a:ext cx="44075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prodloužení vlnové délky </a:t>
            </a:r>
            <a:r>
              <a:rPr lang="cs-CZ" b="1" dirty="0" err="1">
                <a:solidFill>
                  <a:srgbClr val="FF0000"/>
                </a:solidFill>
              </a:rPr>
              <a:t>elektromag</a:t>
            </a:r>
            <a:r>
              <a:rPr lang="cs-CZ" b="1" dirty="0">
                <a:solidFill>
                  <a:srgbClr val="FF0000"/>
                </a:solidFill>
              </a:rPr>
              <a:t>. záření na straně přijímače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ve viditelné části spektra znamená posuv barevnou změnu spektrálních čar </a:t>
            </a:r>
            <a:br>
              <a:rPr lang="cs-CZ" dirty="0"/>
            </a:br>
            <a:r>
              <a:rPr lang="cs-CZ" dirty="0"/>
              <a:t>k červené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příčiny rudého posuvu:</a:t>
            </a:r>
            <a:br>
              <a:rPr lang="cs-CZ" dirty="0"/>
            </a:br>
            <a:r>
              <a:rPr lang="cs-CZ" dirty="0"/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/>
              <a:t>relativistický Dopplerův jev </a:t>
            </a:r>
            <a:r>
              <a:rPr lang="cs-CZ" dirty="0"/>
              <a:t>– způsobený vzdalováním zdroje světla </a:t>
            </a:r>
            <a:br>
              <a:rPr lang="cs-CZ" dirty="0"/>
            </a:br>
            <a:r>
              <a:rPr lang="cs-CZ" dirty="0"/>
              <a:t>od pozorovatele</a:t>
            </a:r>
            <a:br>
              <a:rPr lang="cs-CZ" dirty="0"/>
            </a:br>
            <a:r>
              <a:rPr lang="cs-CZ" dirty="0"/>
              <a:t> </a:t>
            </a: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/>
              <a:t>gravitační rudý posuv </a:t>
            </a:r>
            <a:r>
              <a:rPr lang="cs-CZ" dirty="0"/>
              <a:t>– podle Einsteinovy OTR gravitační pole zpomaluje čas, tedy fialové světlo vyslané směrem </a:t>
            </a:r>
            <a:br>
              <a:rPr lang="cs-CZ" dirty="0"/>
            </a:br>
            <a:r>
              <a:rPr lang="cs-CZ" dirty="0"/>
              <a:t>od Země díky slábnoucí gravitaci zvětší vlnovou délku směrem k červené</a:t>
            </a:r>
            <a:br>
              <a:rPr lang="cs-CZ" dirty="0"/>
            </a:br>
            <a:r>
              <a:rPr lang="cs-CZ" b="1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→ </a:t>
            </a:r>
            <a:r>
              <a:rPr lang="cs-CZ" b="1" dirty="0"/>
              <a:t>kosmologický </a:t>
            </a:r>
            <a:r>
              <a:rPr lang="cs-CZ" b="1" dirty="0" err="1"/>
              <a:t>red</a:t>
            </a:r>
            <a:r>
              <a:rPr lang="cs-CZ" b="1" dirty="0"/>
              <a:t> shift </a:t>
            </a:r>
            <a:r>
              <a:rPr lang="cs-CZ" dirty="0"/>
              <a:t>– důkaz rozpínání vesmíru a teorie Big </a:t>
            </a:r>
            <a:r>
              <a:rPr lang="cs-CZ" dirty="0" err="1"/>
              <a:t>Bangu</a:t>
            </a:r>
            <a:r>
              <a:rPr lang="cs-CZ" dirty="0"/>
              <a:t> (1924 E. </a:t>
            </a:r>
            <a:r>
              <a:rPr lang="cs-CZ" dirty="0" err="1"/>
              <a:t>Hubble</a:t>
            </a:r>
            <a:r>
              <a:rPr lang="cs-CZ" dirty="0"/>
              <a:t>)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5081277" y="4490781"/>
            <a:ext cx="3370584" cy="2367219"/>
            <a:chOff x="49288" y="4121696"/>
            <a:chExt cx="4306688" cy="2891890"/>
          </a:xfrm>
        </p:grpSpPr>
        <p:pic>
          <p:nvPicPr>
            <p:cNvPr id="2052" name="Picture 4" descr="https://upload.wikimedia.org/wikipedia/commons/thumb/e/e4/Redshift_blueshift.svg/1920px-Redshift_blueshift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8" y="4121696"/>
              <a:ext cx="4306688" cy="269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49288" y="6599995"/>
              <a:ext cx="4306688" cy="413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800" dirty="0"/>
                <a:t>Autor: Aleš Tošovský – Vlastní dílo, CC BY-SA 3.0, https://commons.wikimedia.org/w/index.php?curid=662534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35" y="1988840"/>
            <a:ext cx="4683869" cy="254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5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20" y="1472343"/>
            <a:ext cx="2733476" cy="1828351"/>
          </a:xfrm>
          <a:prstGeom prst="rect">
            <a:avLst/>
          </a:prstGeom>
        </p:spPr>
      </p:pic>
      <p:pic>
        <p:nvPicPr>
          <p:cNvPr id="1028" name="Picture 4" descr="Seebeckova siréna (k centrifuge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60" y="4706048"/>
            <a:ext cx="2411773" cy="208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Sirény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/>
              <p:nvPr/>
            </p:nvSpPr>
            <p:spPr>
              <a:xfrm>
                <a:off x="12631" y="1844824"/>
                <a:ext cx="9023865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Seebeckova siréna – kruhová deska s vyvrtanými otvory po obvodu kružnic</a:t>
                </a:r>
                <a:b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sz="1600" dirty="0">
                    <a:cs typeface="Times New Roman CE" panose="02020603050405020304" pitchFamily="18" charset="0"/>
                  </a:rPr>
                  <a:t>po roztočení 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foukáme proudem vzduchu proti otvorům, třením vzniká tón</a:t>
                </a:r>
                <a:b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moderní provedení – </a:t>
                </a:r>
                <a:r>
                  <a:rPr lang="cs-CZ" sz="1600" dirty="0">
                    <a:cs typeface="Times New Roman CE" panose="02020603050405020304" pitchFamily="18" charset="0"/>
                  </a:rPr>
                  <a:t>tón vzniká 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přerušením laserového paprsku </a:t>
                </a:r>
                <a:b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dopadajícího na fotočlánek, </a:t>
                </a:r>
                <a:r>
                  <a:rPr lang="cs-CZ" sz="1600" dirty="0">
                    <a:cs typeface="Times New Roman CE" panose="02020603050405020304" pitchFamily="18" charset="0"/>
                  </a:rPr>
                  <a:t>který je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sz="1600" dirty="0">
                    <a:cs typeface="Times New Roman CE" panose="02020603050405020304" pitchFamily="18" charset="0"/>
                  </a:rPr>
                  <a:t>spojený se zesilovačem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sz="1600" dirty="0">
                    <a:cs typeface="Times New Roman CE" panose="02020603050405020304" pitchFamily="18" charset="0"/>
                  </a:rPr>
                  <a:t> frekvence tónu </a:t>
                </a: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𝒇</m:t>
                    </m:r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> je daná počtem otvorů </a:t>
                </a: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𝒏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>na příslušné dráze a 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>současně přímo úměrná frekvenci otáčení disku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>: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/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sz="1600" dirty="0">
                    <a:cs typeface="Times New Roman CE" panose="02020603050405020304" pitchFamily="18" charset="0"/>
                  </a:rPr>
                  <a:t> počty otvorů pro durovou stupnici jsou ve stejném poměru jako absolutní frekvence 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>tónů durové stupnice: </a:t>
                </a:r>
                <a:r>
                  <a:rPr lang="cs-CZ" sz="1400" dirty="0">
                    <a:cs typeface="Times New Roman CE" panose="02020603050405020304" pitchFamily="18" charset="0"/>
                  </a:rPr>
                  <a:t>např. C-dur: 48 (c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2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45 (h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40 (a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36 (g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32 (f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30 (e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27 (d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24 (c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</a:t>
                </a:r>
                <a:br>
                  <a:rPr lang="cs-CZ" sz="1400" dirty="0">
                    <a:cs typeface="Times New Roman CE" panose="02020603050405020304" pitchFamily="18" charset="0"/>
                  </a:rPr>
                </a:br>
                <a:r>
                  <a:rPr lang="cs-CZ" sz="14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sz="1400" dirty="0">
                    <a:cs typeface="Times New Roman CE" panose="02020603050405020304" pitchFamily="18" charset="0"/>
                  </a:rPr>
                  <a:t> rychlost proudění vzduchu nemá vliv na frekvenci tónu, pouze na jeho intenzitu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" y="1844824"/>
                <a:ext cx="9023865" cy="2616101"/>
              </a:xfrm>
              <a:prstGeom prst="rect">
                <a:avLst/>
              </a:prstGeom>
              <a:blipFill>
                <a:blip r:embed="rId4"/>
                <a:stretch>
                  <a:fillRect l="-405" t="-1399" b="-13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523176"/>
            <a:ext cx="3124771" cy="2320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4905831" y="3275692"/>
                <a:ext cx="11063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𝒇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𝒏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31" y="3275692"/>
                <a:ext cx="1106329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ŠIS - fyzika - Experimen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58" y="4710120"/>
            <a:ext cx="2771051" cy="20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png;base64,iVBORw0KGgoAAAANSUhEUgAAB20AAAKnCAYAAAClL9YuAAAAAXNSR0IArs4c6QAAIABJREFUeF7s3VlvJFea5vnXzHdusYfWlHItQKicqplCFzDIu0ReJNBAf92eQiOB6eqLmamrumxVVqeyclEopAjFwsVXWwbPe8zo5k46zZx0hZHS3zMJBt2PHTv2s+NUBB++50TGAwEEEEAAAQQQQAABBBBAAAEEEEAAAQQQQAABBBBAAAEEEECgNYGotTNzYgQQQAABBBBAAAEEEEAAAQQQQAABBBBAAAEEEEAAAQQQQAABI7RlE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QQQAABBBBAAAEEEEAAAQQQQAABBBBAAAFCW+YAAggggAACCCCAAAIIIIAAAggggAACCCCAAAIIIIAAAggg0KIAoW2L+JwaAQQQQAABBBBAAAEEEEAAAQQQQAABBBBAAAEEEEAAAQQQILRlDiCAAAIIIIAAAggggAACCCCAAAIIIIAAAggggAACCCCAAAItChDatojPqRFAAAEEEEAAAQR2J/BP//3/+3WU23vnPXY29d2xjS+tH3LtPlLv6dLDO/Vnr2+xNtAGfV4lHc63dtatB3G9exlOE28++B2N43qjXz2qc8P7sIsx0AcCd0IgTS18l2z5cekgsq3Gdq3ruPSgi0+Wz6x/G7z88CYjCT2Flpe0r+li8wivvo/pxn6bjNksuzDc1ePySee//uf//H8etzybOD0CCCCAAAIIIIAAAjcWILS9MSEdIIAAAggggAACCNwGgf/2z//yOzP7TTmWKNr8V9311za13baPyHLL89z0WY9t+q22veq8m6ybHLPN9Vw1/rr73WQsTe7TNm3qxlT3+jZjvsk9eBfjqDvHLl7fhdcuxvEu+tB7msdSYBceu+ijek+u299lx5XPlXe97u5f59ybjll/vvy6+n5reqx8lm3L/x6Gz9v0UXXOiv+2bdvHNudr0na9TZznn/3217/6nPcpAggggAACCCCAAAJ3XYDQ9q7fQcaPAAIIIIAAAggg4AKEtvV/tSe03fxm2UUIeVv6eBffEnZxre9inLs4x3VCuV2c97b2sQuPXfRR9bluf4S2q7OszpHQ9ra+KxkXAggggAACCCCAwPdFoP4nO9+XK+U6EEAAAQQQQAABBL7XAoS29X+1J7QltN3VNwFC211J3r1+6oK9Jle0iz4IbesDVyptm8xG2iCAAAIIIIAAAgggcHsE6n+yc3vGykgQQAABBBBAAAEEENgoQGhb/1d7QltC2119CyG03ZXk3etnF4HrLvogtCW0LQVYHvnufR9hxAgggAACCCCAAAKXC9T/ZAc5BBBAAAEEEEAAAQTugAChbf1f7QltCW139VYmtN2V5N3rZxeB6y76ILQltCW0vXvfPxgxAggggAACCCCAwNUC9T/ZQRABBBBAAAEEEEAAgTsgQGhb/1d7QltC2129lQltdyV59/rZReC6iz4IbQltCW3v3vcPRowAAggggAACCCBAaMscQAABBBBAAAEEEPgBCBDaEtreZJrvIoS8LX3cxKHpsbu41qbnarvdrgPGtq/npuffhccu+iC0JbQltL3pu5njEUAAAQQQQAABBG6bQP1Pdm7biBkPAggggAACCCCAAAKXCBDa1v/VnkrbzW+dXYSQt6WPd/ENYhfX+i7GuYtz7Dpg3MWY2uxjFx676IPQltCW0LbN7wScGwEEEEAAAQQQQOC7EKj/yc53cVb6RAABBBBAAAEEEEBgxwLvKrS9Mvi03PR6ZPn51TUNt6rtmh5TJdx0zPrz5dfroUmTczZpozE1bbc+BZpew66mznXHuen8Tfpr0mZX13eTfu7KOG9yjeWxuw4QdzGm29xHE68mbequcRd93OQc+i6uMSy/m1/e2/o4rzPuumMue73uGI122ab80U/4vOnYuvPklZ8gXbuPfFX0qutoahvn+We//fWvPq+737yOAAIIIIAAAggggMBtFyC0ve13iPEhgAACCCCAAAIINBIgtL38r/aEtpunz66Dybr+6l5vNNHfUaO7NNabkjQJv256ju/T8U28mrSpM9lFHzc5x20ObZvaENrWzQBeRwABBBBAAAEEEEDgdgkQ2t6u+8FoEEAAAQQQQAABBK4pQGhLaLvt1Nl1MFnXX93r247/u2x/l8Z6U4emAdhNz/N9Ob6JV5M2dR676OMm5yC0DXrV+0Clbd2M4nUEEEAAAQQQQAABBG4mQGh7Mz+ORgABBBBAAAEEELglAoS2hLbbTsVdB5N1/dW9vu34v8v2d2msN3V4F+HgTcd4m45v4tWkTd017aKPm5yD0DboEdrWzSJeRwABBBBAAAEEEEBgdwKEtruzpCcEEEAAAQQQQACBFgUIbQltt51+uw4m6/qre33b8X+X7e/SWG/q8C7CwZuO8TYd38SrSZu6a9pFHzc5B6Ft0LuNoe363EjNPvsv7Gm5MfXqAAAgAElEQVRbN915HQEEEEAAAQQQQOAOCBDa3oGbxBARQAABBBBAAAEE6gUIbQlt62fJaotdB5N1/dW9vu34v8v2d2msN3V4F+HgTcd4m45v4tWkTd017aKPm5yD0DboEdrWzSJeRwABBBBAAAEEEEBgdwKEtruzpCcEEEAAAQQQQACBFgUIbQltt51+uw4m6/qre33b8X+X7e/SWG/q8C7CwZuO8TYd38SrSZu6a9pFHzc5B6Ft0CO0rZtFvI4AAggggAACCCCAwO4ECG13Z0lPCCCAAAIIIIAAAi0K3I7Q1iwq/oYdmX7kb/5E/V+6o/Pjmh+zir0xZFs/f/H1eiDSKKRrdC265PorvnSqbOj/2v3VzMed91vnU/d6i++f9VM3s7nsPhfzvvG1bNu+cceNG+btD6HxWG9Dw7ow1TlviLqLPuqs6s5xu0JbRz2/pMBbP3GX96p8r4bPm+7hZc8T2tbNJF5HAAEEEEAAAQQQQGB3Atf8acruBkBPCCCAAAIIIIAAAgjsQuC//Y9/+Z3l9pvzvjYFZJHZhRh1i7DwqjBLf7lezyubhF/rba6TeW46z8W+l/8EKH8Y32SMct11u/X73vQadjFftrmepuer86l7vcl53tU/4K4cq2dFsWbExSFH60HS6teV2MnMMrML7Zso7LZNlOpaLn/k55e4eq155drDL2jUB2hNRr2bXpqc6fptakPbGwa2GlndOa4/+uWRTc6hNlfdk7qQc3m2ze/cpuOoXnOTYy5zXM7b/JJcPfdpfOEdW31u7TKaXP96m7qvy+u8qt36ax2zz37Lnra7eFvQBwIIIIAAAggggEDLAu/q3/wtXyanRwABBBBAAAEEEPi+Cyi0zW0Z2l4Zrq6lomrrfzFe++n8tn2oi6KOqfKz+k2VtmvVtZVQNM+zBsev3tHGgecW1Z7XDRm3Oq7BeLbq75oTvck5mrS58vQNrrXJ8Fv/R1yuuduxKI9tGWpuCmvLivPV8Mu/itJbEdp2kstC2/NaefOgawW9fK18Ui1uHty+i8C2adh31Ty8LX3UvVeajLOuTV1oWzcG/8/Khhu7TbXr+nmuqrS9POwMc7g6lKuufVNguv498KrQdhfhbPCrf2fEeU5o22Qy0gYBBBBAAAEEEEDg1gu0/u/9Wy/EABFAAAEEEEAAAQTuhMBNQ1td5HrR33VC23Ws7ftQBdQyAGoaFDYNbZv25x7XKfnd8rgm52jS5qaTtMk5mrS5ahw3Pr7ovPV/xHloG1tk8WoIdP5VJWTxN9Vqfa1fxvlF1AcyN723dcd30uUvSSxHs1xOdhlMlz0tA93lM/rT9a+lPPL6PdRdZXi9SQBW19Nt6WMX46y7lrrX68agiR76uPiuvVlou3mmbApL1+fxTUPbuipbQtv62UELBBBAAAEEEEAAAQQu/AwJEgQQQAABBBBAAAEEvg8ChLaXR3lXLY9cd9+vGzJuc1yTtk3a1F1L3etNztGkzVXnufHxReeth7bnC4yfb+C8FsteEiitVflFniB1LJTqtntFUT45H8LF0Fbol4+vbNtk1+q6+UdoWye0/etNAte6NnWv14/q+xnaNglkm7SRX127JveAStv6mUgLBBBAAAEEEEAAgbsh0O6/ju+GEaNEAAEEEEAAAQQQuAMChLaEtjeZpk0C1SZtfhihbZljlksfb19jqqWVo7xrlnductt2cmwenXk/FypqL5bYersLS6D7MzcLnwltd3IrVzppEvbVtal7vX7U36/Q9rLrbVoxfN12Te4BoW39TKQFAggggAACCCCAwN0QILS9G/eJUSKAAAIIIIAAAgjUCBDaEtre5E3SJJBt0uaqMdz4+KLztv8R5/vRxtqT9pJlj1cANo80yjsWZ13fF7fdStvcknh6YWnji8Hs6p1dWSDZw92bXQeh7U3evZcf2yTsq2tT93r9qL+/oW2dTV0FbWlX167uPOqH0LZ+JtICAQQQQAABBBBA4G4ItP3v/buhxCgRQAABBBBAAAEEbr0AoS2h7U0maZNAtUmbH0pom8fZxU2g/eKr8/Cq0Da2WIGth7btPpIoWRnA6o611aWew5/LQHe5LS+h7bZ3sEkQt22f6+2bnKOuTd3r9WP8foa2VwWt5ffJujC2tKtr1+QeENrWz0RaIIAAAggggAACCNwNAULbu3GfGCUCCCCAAAIIIIBAjQChLaHtTd4kTQLZJm2uGsONjy86b/sfcXmUm38ouFWEubKFbTm6yk6vlywzHBYT1vHtPxIt01x5VEPbywJcv8I8t+VrLI+87V1sEsRt2+d6+ybnqGtT93r9GL9foe1lHuvPEdrWzwpaIIAAAggggAACCCCwSaDtf+9zZxBAAAEEEEAAAQQQ2IkAoS2h7U0mUpNAtUmbq8Zw4+OLztv+R1wZ2mYqks0r4ez5xYcQc7l68uqIw1eq1E3NTB/tPtJsvzIAhbEhlNVjGcwuk+kLlbY7GD7LI+8Aca2LJoFrXZu61+tH/f0ObS/zIbStnxW0QAABBBBAAAEEEEBgk0Db/97nziCAAAIIIIAAAgggsBOBuxjaXn7huYUfehehkf/54uOyAHCbUHCbtuXZmx7TtJ363abtxn/UbDDaZmLdhXEsa1i3ubLdt1V9bB5Hymv9ET5V5ul6kFsU1JYBj7f0at2FZZH35iGpZrzuQyeOLe50/Lk0TfVkOEMUnc+X8n7pc5ZlluujOp/y3DKvhg2PNMv82DiO/bny6263a/lizzQ29ZPlWQhstWVvdH7q4vweRYcx6PVz2twi7fFrufejRzXM0p+rY7/sjvjRhcHu79j1ety0bG2T98rNw87tx9z0nE3brd/HckRNjl+22f5d26Sa9SqdTfdtveD9quuoW7K4icV32cd636nZZ//l17/6fPtZwxEIIIAAAggggAACCNwuAULb23U/GA0CCCCAAAIIIIDANQV+SKHtptCkSZhS8m7Tdttjtul7m7abpsYPpY/t459rvplqDstUf+qhbbWa9nyWeJjpu7xG5X61IQT1oKUIOzNV2iro1EfxSwpZVgSnCk+zzOI4sk5ndelinUXxbmmhY5brMy9D3XI06kPzw0PaItRVmJsmqvDNraNwOBl4GKtAN64Ew6GPEBxrPOoghLZ6fvlPaVXjxh0FtsvlngltV9bM/m4m4lqvTcJUv6NFsN5kUNcNUAltLzpvcr9OeExo22T20gYBBBBAAAEEEEDgLgoQ2t7Fu8aYEUAAAQQQQAABBC4IENpuV7V6naCz6TFN23n09QOpkm36lr3K47aEtopMMwWylVC2+g9LLYusADNLVd1q5tGtwlAFox58KgqNfGFk1ceG4NU8pA3BaWyRQuEs97DVH5WgzVsXX6u9910Ev54L59l583J6ldWuZZCcZmFZZn2dL/Tn0Ie3VyFtGTKXc/R8nlbC2rIC2GPk5Dw8vmrJ2E3zgErbpu+Qze2ahrFN24VpdjF8bnI8oS2h7c1nND0ggAACCCCAAAII/BAFCG1/iHeda0YAAQQQQAABBL6HAoS22wWg1wlLmx7TtJ2m4TZtN03bH0ofty20VfB6vr9rSFL9FoV9YENVrQJbBbUe056HnAp0Ios6PUt9CeRQWevLF1cqXcsg88I/WitBf3lcuaC4L5Vc7ke7VjVbLo/sSzGXYVwU2UBLNXt4nHlI7K+V6a368CWVdVXan7S4ylC2ex4WZ+misv/txZlaN0cJbW/+H6UmYeqmIHbT2Qltg8wuq2TXram0vfncpwcEEEAAAQQQQACB748Aoe33515yJQgggAACCCCAwA9agNB2uwC0LkS6bDI1PaZpOw/4qLRdoX5XlbZNA67L5oGHl57EFnvNFoFtGdYW8WbYE7bYr9aKvWLDnrF+5y2KOhapqlb/K5Ym1ksenmovW6++DXvQ6nHZgrse2oaJtNwXtziu3BdXyyGfP8p9Y4vP2gu3G4d9dT2QjcJVhEccFmL2a9WfQ4Vw2c6XS1a1sfrycVy9D/VV36DLc777RYU3j2rTnqRN3rM3mV/X/Q9Z03M2bedzjkrb8N7bsKT0dQLX9ft7nT5YHvm67xKOQwABBBBAAAEEELjtAoS2t/0OMT4EEEAAAQQQQACBRgKEttsFoE2Cl3X4psc0baf+t2m7aSL8UPrYVaXtNqHVZeZF5nq+F63fx7zcZ1bhZQgwywpbBbbLQDcc5pWxISstlksuS1jDnPB7WklrvRY2lKN6gKT/6dHr9s6rZMvXPWTyV8vK39CfH6PzFcsw+3NZbsliFkLjTscifegKcvOq2zTLLVcwG3d8OWgPbYuBqU2oNo5MB6z/43qbeUlo2+jb/JWNms7rpu18BhHahncSoe3NJyg9IIAAAggggAACCCDQQIDQtgESTRBAAAEEEEAAAQRuvwCh7XYB6DaBUnn3mx7TtJ363abtpln4Q+njdoW2Sj+XyyGvVtmGkDZU2Wq54bRIaLOwp20cW0ev54lFvvdtavPFwhbzuQelnTi2brdrnU7XA9Zyg1qdzcPeylLMaqNq2yxLQ5ir5ZazzBbzhc3ncw9uO92uL7tc7oWrY3q9nnU6sbdP0tgrejvdnreN4q4ny8qUU6++1b65IbRVeBuqbRXslvvxxhZly4rg82Wgt6giJ7S9+X9jmoaxTdsR2i7vCaHtzecnPSCAAAIIIIAAAggg0ESA0LaJEm0QQAABBBBAAAEEbr3A9ye0LQoYC/GQ+6z+tf2y57YNQDf1EU57+SKtTcPRpu22HfOmSdjkfLX/8FF154YTnGsUIWVodrH1chyV184PDiHn1eOoVJdubHnJectxb1hbt9x39vzyyhLX6n0uKl5X7391vNXOtVmtli/W68XyxF5pe76AsGVpYrPZxNJ0Ycl8bovFzJKFQtnEj4s1hnRm/V5sg37f4k5sWbG3rcbQUcWrglbfX1YrFMdhz1stl1xU4obPWk45hLUKYbVcsQLc6XRq4/HYzsZjD4PViZ7XsssKjVWhq3Oq0naR9EKQ3Olat9+zfn9og9HIeoOBdXv66Fvc7XlgG6niVksleyVuCIgtj6zXGZ7v8Lsa2q7rXzYDioi7qOS9eDurx1SXb758NlXPeGFKrMzh8m6X4fuy8tm/C6xVV56H5QqvL38LnE+fcNuq41sfSbUWev3tVMTzW64V3TSMbdruMoNNz61/61ieY/tftbhude/5vLlw3wpI/f5DZaDXWZZ483Ve/Oa5aXntXfTB8si3/q9kDBABBBBAAAEEEEDgmgK1P7u4Zr8chgACCCCAAAIIIIDAOxX4p//xL7+zPP+NTnpZiFd9bv3185BlLSRoFAZeUU1XN47LgFaPyRtVojYZ5/q5mh2zBNnmWqpt6wKSZuMIo2/a9sL93cVMVOARlcvyrgYxxc6uayHVWnDrga0CzrBX6/JxvhOqB5DFLrArn8O1q9ozVHfm5V6qeqEIaM7PVizTG8dh6V8PM2OFbMW+q2qYzi2KUuv4EsQqJc2VfBYhrMeb/uduR/u1prZYLCz3wDPxqtY4yixPpzafntl8NgvVrEWY6oFsZJYkCzs9PfEq2sVCoe3cq231vILTjhpliXUis/39Pa98VfiqULbX6/r15nnY21bDU4irvnu9vj+ndhpPt6tw17wytz8YeEWtxjueTGwymdj47MxmPkbzal6NR8sg63ifm/7//nmYFccd6/X73ld/MPTAtt8feIDre+R6kGw2nyc+Hxdp6mFzJ+pav9e3RZJ4e7UdDPdMe/iqfc/DXwXFOncIf3W8rtn/HPdtuohtMDq02Xzux+h5fdYxOo/2APa7k2sP4LAfsN6hvmdvGbrnqUelPpdWpmDmX+e6t0UQHt5UlaWkFbznZl1NMH+Ui1CvhX3l3r7lJC6ah6hVHYbK43Lh67KvMMhqTXER3F4IkkNPYbnrm715677/rPfepP12bYoI/RrX0eQ81fE3DWGXQymWHF9BKO7JhfFefgHVqveym2VmXDlTpTr+QnzfcOnl6vXpe1v10Ynss9/++lef32y2cDQCCCCAAAIIIIAAAu0LENq2fw8YAQIIIIAAAggggMAOBP7pn//ld2abQ1udYtOypTcJbav9rl/GppCxLgANr2/zU/5QcbjNo1kAertC26usq9e++9BWQWnxcX6ianAbeRblwer660UAFkUhsI0sVJqWiVqoZV3ePM9OvYI0hLRl+ua5XBRZ6imeQrsQOuYeokYhNNWhWebPKRRVwJqnqXU94FNWp3AxtyibW2yLEM6q4jVLLcsSr45NFwtLE1XFzkyZbTKfeoWsQuA0WXgAGmULi9KJpYuJh7YKT2WuYFXtdHl6TuGpHl7dGkXW7/f8zyFs7YXXFqkNBgMf83wx9z8PB0MfezmpJ+OxdbodP0Yh7evXbzx07fe6NpmOrT/o2f7+gQ2HQzeZz2c2n6mqV9dVhNIKN2VVjHEymXrl7cHBgeW5qnO1f60C1qyo5C2uxUJ1rweuMi/6SZLEr3c8nli/37fZdGrD0cim05mNRnt+r0ajfVukmQesCm073b51tCyzln7WUswdLcOsCt+edfoHZt0jG+0/8OpgtVWV72y+8GNSccRdSzPNAdFoGeewVLOHthaFEF7jL/b8PY9cfVqGwDTsDZyFz2XSW0xBzeGOQtsszOfQPjzKHFfnS/14fzeGzz59Q1vf4TfrWpR3PbxdBrUut/Z1Oabqu7ca9K2Vhm7zDe6KfVg3ddM0JG3SrlppG/683TfoJudYv466Y5pUvtb1sXKnGoatPjsqbcvZU/bVdOnllXZroW1MaLvlu4PmCCCAAAIIIIAAArdVYLt/OdzWq2BcCCCAAAIIIIAAAj94ge9faLvdLW0Wwi77rG9frYirr16ujva7qrTVOerHfbHN9guUrtp7vFWEthXB4o9lmWERtK6kGstA1uOtIrithraheWhXFhaGayz6LdJ47aGqcfiXqqLV3q1pch7QqipWYZ2HduopUzVrUeuYhSDPA9pcFbaJ5YuZzWZjm8+mlmrZ4mQews6plhOeWp4mliymNpuOrRtHtrc38mrb8fjM8mRu3SixQVdBbQiPFcZW709YujhUveqzAlW1+fbbb739kydPfJlhD1Ut8qWMdT0HCl9HQ69e1X62aZLa27dvPbQ9OjoyhaUvXrz0kPq9957as6++9LHpNYWnIRQOYymraXW+UNWaeUWuPr9+/dr7evr0aaja1b64XtXriagH4X4fdJwqgzsd/zg7O7PT01Pb29uz/YMDe/XqlT18+MCXYFawq9BWwXCSpNYbDH0J5bBHbghYvTrWw/3Y2/nSywpvO0M7uP/UOr2R78V7eHTf+oORjSdTX5pZfUVxz6ts9ZFriWYtGa0q6qhjcVGFa5kqrLUXb3o+n7QMtNrptF6prb14i88Kl/0648gU+8e+8vXqMt7n4a6r5uEXBypVuMsy35DuRnnHTKFt2IG4eEeUoW0Ig8OjqOq8ZMlmf/WGlbbbBJDhfM1+UaZJO0Lbte+hV4S2V9lvCprXp0xkOZW22/2VgdYIIIAAAggggAACt1SA0PaW3hiGhQACCCCAAAIIILCdAKHtdn+1rw8/CW2rM1DLyiq4vbxirlgg2cO4ylqx3sHyvqhasRoLhT0/VwMyBYMeEhdLG5cBr+eHYXHcIt5VRW3YV1ZLDPtqw6nC14UNegoNZ9brxv78dKIgduav6XOUJZbMpnZ2emqT8WkIblMtHawQWFWzufU6sbdXoNvrxTYc9D2A9f77Petomec8VJsqCFVQquBVgaPCU4WammPaW1af9/f3vUr32bNn/vUnn3ziYaZCmdlsbm/evPE/379/30aj0fmetupTyxzrGAWzGoPOoeBVbSfjE2+rc1b3wS3DHgWzOlbLL2ssGqfGqz41HvWhpZDVn1cmFwFvGTrrDur5sm+FtPo4PDy0o6N79vLlC3v48KEv8Xx8fOKh7mhvLyyv3B9a4v1qieNQWay7p2WOlVUrKC6rd1WRG/d61vNwO3MDhbZJklnc7VqvP/Q+YlXrdrQHb/c89FXwq6rbLOtalvc0I0LVqy+LHSq2fZZ5cO0LWC/D42K5Z6+BVWDrhdzlbrRFqOpHL78fqFI3zMvlc+ezvCi91TkuvldWZ7+HdeWb7LyD8v0TwuWbPLY9vmn7Ju0IbVfv3FWVtmXLphW34Y20OjcIbW/yTuFYBBBAAAEEEEAAgdsksN1Pdm7TyBkLAggggAACCCCAAAIVAULb7f5qT2i77dtnuVTspjBqdXlk9V8JbBV7KazzMCs8wqvaR7QMwHIPTpW1dWItzxuWm/X9ZBXQag9YX+JYSyIrgwuBrSpqzVJbzLVc8djbTSanlucLy5K5nZ4ee3CrStZkPrdIgXCSeqWp+lY/RQGvddRhnnlF7aDftZ7vVWu+J632qNXyxI8ePfSliVWB6uOPIg9ST05OPBhVQKqQVtW1CiUVjupcCiLLJYwVhC4ShaFdb6PjfcnjfgiH9VBbHadKWz2ncFTnUrijil2d+9HDBzadTvx4tS8DXx0X9sPNvc8ytNXzOo9CW72mSlvtIVsGtn5fiurT6mc9rzH4Esu+n26o6D0+PvaA+sGDB/aHP3xhs/nMPvzoQ9vbP7D5XPv3Zr43rpZj1rLH3W7f9g8Ofd/bxUJLSM/DkstaNjvObDgaWJJmHmRrPoXKXN3s2JI092WTh8OR9bTPbm9g/eHQBv2BRQpyO0Pr7z0wiwfuGvk+wBqrlqg2SzJVRofAV8FupmWhVZTtax8XS3GfL8kd5maYp2F+hsWhQ5jqMXClFHZZJx6W8b5YJLte7168D4qQd/luLNuVoe31g9sm4Wr1u0DT9k3aEdqufn+tmp0vtX1JKN84uCW03fY/YLRHAAEEEEAAAQQQuCMC2/1k545cFMNEAAEEEEAAAQQQ+OEJENpu91d7Qtst3yPn4VJ1ydeij2Lvz8tNz6NZy6xreaTATEvIltWLoXI2fOjPYQnjcinjEKaGZZFVP9nNE4uzEMYq8NPes1ka9qGdzc5sOjmx05M3Npue2WI+tixXeDn35Y6136yqTHtRz/IkVJWqalbLEWuZ42QR9qxV5a2WSj48PLA93yc2s5PjY3v56qWHdgpPtb+sglB9lEsP+z60lSWsFW6qQlV9KsxVeKo9a/W8jjk7m/jertXKWoWqCkIViGq/WfX54sUL//zhhx+eh69fffWV70n70Ucf+Nh0jlD9euT9l+Gqxqev1W8ZBqt69/nz5+cVv71+P+wPXFTZqn05xuosKSt8dR3qQ2Gtxq4qYV2Hqmz39kOVbagIXthgMPRrfvnipb09Pvaw9v69B6HyeD4/D6QHw44dHil8VSht7lWOSSGuQtr5IvFljTux9rMNlawKdUNA27W4v2ejo6cW9YZe5auPXl9VywOLO33LI1X7aqnmrs/FLAuBrlfeeuVu17LYbFHsWbuMWbW0tuLfME99398yuHUgBbjhs4e1cW5ZsX9uWR8eHItwuAiJvZ63DIzPXw/9lOHwam36du/ZJuFqtcem7Zu0I7RdvVeXhbZli6s8Ny2PTKXtdu8FWiOAAAIIIIAAAgjcHYHtfrJzd66LkSKAAAIIIIAAAgj8wAQIbbf7qz2h7RZvkPOQaVklG44uq2+1562vPlt5rFYIhjpFhWWqflRcFQLa9Y9e7Du9+tLDCm+1XLGqYVWBqwrabHpm6fTMZpOxnZ2d+PLGyUKVoloaWQHu3DodBXu5V96qinY06nm4myQLGw73LM5jm45nNp1MvXJW4Wh/0Pdq1bOzU5ucjW0yndj9e/fs4GDfBoOe7z17enZaVMzuWafb9YpQPcqliRWcqoJVgWv53MuXLz2AfPzosb3//vsupirSfr9nb96eeHB6cHDoYbICGoWrZWBZVurqOYW/5ZLL+lrn8hC6E3uAqgBX7RXSlhW2CksVaCrcLit59ZwyQVXEqpp5/2DfTs/Owt0sKv9ir3IOe72WQa72sX3+/GsPtxVaa4lktfv000/8WAWq2id3tDfyvW31SBaJB7bal1fn9CWW48h63Z4NhiNLk8Qrhidjhb1DO7q3Z9PZJISwWu46y73iWab37mkZ56GH0areLT/LwoPcTs/yXt8mqdbK7lmnN/DAdjjat9Ho0Ab9fd8vV8Fttzuy/nDfur09i8t9crOwdHOqqumwNW1RCV78koK2+i2W8tbqyOWfl3uLFkuHR0VgG4U9dZehbRHYni8fHr4OwW3Zbll97kuE+zLM1380CVdX3rENl2Nu0i+h7ep9uyq0rb73Lrvbl3qvVdpanrGn7fXfKhyJAAIIIIAAAgggcIsEtvvJzi0aOENBAAEEEEAAAQQQQKAqQGi73V/tCW23eP94aKvAtlNUBlYC2aLKVqWGIbSt7gW8uodndZ/Palgb56niMovyxBbTsfW7CiMVYKU2n47t7PTYjt++sfHZiS3Oji1fTC3T/rQL7VMbKmi1lHG/p6BRQVdmg37H3r55bcl8avv7I1/a+OTkre3vH9jh/pGlSeaVngpLFdp6mFkElwpJVCk6GIQKVIWgCglPx2deTapsa3//0KazuWVp5tWt5Z61ClDVp74ulyVOtJRwkpwHub4UcRF0KshUhazmo86pY3R8WRk7mU5tfHbmY1BQfLC/723VxqtpK2G5xuL77qZa8llLAXfOl2jW8+V16Ro6Cqv3DzxE9brOotJWBqpiPV+kVxervorqXb2uYFhB76Df90pb/fnlty/t62++8b16Hz165JW1v/+3f/Ow9ec/+5lb+jUqGD899evUdc9nc5tNp96PxjCZzXzMCqEXycJOT07s+M1bOzg8DE6h1tWDX41dYbQqeju9rnX6fTtL5pb6kse5L3+sytooUmXuwMPcwfDQhnuHtrd/z0Z7h9bv7XmVrtfRRrFlnY6lXe2LW/6Cwkq9bQhhc41i9fWwwHbZVvs/h8C13Ev3fOfmlYr1ZQlF2KcAACAASURBVPirm1DWpId3Zqh8vv7iyMsQvuk7vUkYW75H6voktF0VWrHVm7bySxJly20qbtcrbQlt62YkryOAAAIIIIAAAgjcFYHtfrJzV66KcSKAAAIIIIAAAgj84AQIbbf7qz2h7RZvkVxBmSpku0UJYjWYLQKmKKuEtmF5V1W5hkdYPrbcBzQEtoqxVIGZWmyJRdpb1hLrWGqT02N7++alvX71wk5P3npwm2WJRXlmw07koa76VLCnfWXjKIS2vZ5C5czm86n1uh17/tVXXsX56NEDb6eK0/fee8+iqOOhqJYAVlWoQkqFqkmSetBZhqZaNljPK9z15Xgj7Y0a9nTVsr96QtWgmktxp+PjWKmoqyw5rCBSQaWqRtWf/ry3d2AKdDUWLYGsPXEVeH788cceIiuQ/PLLL+1f//Vf/bgf//jH9nd/93fngU+ufXEX8xCImnn1rQJbhaplqFuGzmX1r5Yo/vx//k/fX/ZnP/uZ/fQnP7FUAaeC5LVKyzLIdaeiEtivtdiDVwNRGKzqWgXKWtb53r17vsx0qK7NPRBX5bCqoRXynp2e2fPnX3kIrMpjha9q3+n07fnXL20wHPr+uLp2VZrqXNqzV8f6NRX79Oo+6Zrevn3jFb6LJLG9w5E9eu+RV8nmmrP6iDRvO5bmkWV5x5I08v1vO92wZHKvp+Wb92y0d2B7BwfWHe1b3h1Y7vdb4XVYFDksjqwa8PK9UC6WHJ4Pv9Sw3I82ROFFaOuVu+Uz1e9T5RLhF/fI9WPDqszXfjQNYcsTNG3fpB2h7eptuyy0Dfd4bUWCDdXOF8yptL32+4IDEUAAAQQQQAABBG63wHY/2bnd18LoEEAAAQQQQAABBH7AAtuEtlWmani5XOpTxXWX/1X5sue3aXvZLWp6fNlu/QfY24yp+RQJYVwZm3w359js3Hyc9X14DWDkC7FufCgQUwhWLq1b7msaQr/colh7ow48tAxhWgjvIu3fmek4BW/aF3ZusYLVgQLe3OazmWV5ZoNex3qWmCVT35u204ksTeY2nZzaYjb2PWgV1s6npzb3P7+1ZD6xTlFFqwA4XWjpY513eV+8snSRePg3Gg78OhX4DfoDv14Fm3othLmqQk1MCbLGqJBRH71B3+7ff+DVntqrtqw8Dcv0xh6syiHuatng2PIs9wpbBa9lhWwZjmp/V+03q8ff/M3feJ/lUskKXv/whz/Y119/baPRnv3d3//vXqWr6tz/+I//8CpeBbb6KINRham6HgWyOpfCX19mWEG1Lz2ceGVxGbBWP5ehkNrqvuqh+6wQVQ8ttyy/bl/LP4clh6v78pYBrfrUORUGV9uV1l8+e2bffPONX4uC4F636xWxGp/mQ7/XszzNbDabelirfjSHNHavAC7m1xf/8cyGoz374IMPbDIZ2+eff+7X+eknP7JDVQUXFcYK5NWXTLS8tcak8LrTzW02H5vy1hcvvrXTs7G998H7du/+Iw9gB8M9G0/nvmTyIs3t+PTMwjbEkU1nC+v2+nb/8VPbO3pog9GBHR7dt95gaEmq+dL3St3ZIrOo07c0D0GwfplB7w2Fw6rwVVjdsdgGnZ5X+3rwqs9e0axfVwjvl05XIW+xh3N1P2ctDe6PIij2KvfwaBKWVt/g27a/7JtDtQJ7m+9Jy7blLzJc/aOXurHWvb7JqHpc9Xv4Zf01ea5cMnwb5wvBrP9Sweawdv2/NZe1rf632udGlrI88vUmKEchgAACCCCAAAII3DIBQttbdkMYDgIIIIAAAggggMD1BAhtV93qK2nrnH9Yoa28ymrLMqzzgFKhrVd1hWVmVVmaap9Z329T4a15sKqPbq9j89nUMu1Ha9qPNg2vdWLfj7afz6ybzSyZTXyp429ffmOvX7+0TpTbg3sHtjfq23xyZqfHr218+tayZG461PduVT/djuVRboss9VAzhKaxpXONR2MMgWq/17dupxdC2iS1Qa/voaMCOoW/88XUknwRKnXVvt+34XAUKm493FRVZu57tup1VcKqUlLt9KHxDAdDm0+nHjrqofEoRFTwqvZq9+TJk6JSdOq2CjHVXqGpKnwVCut8Qw+Lw562+ij71Jj1Z+0nqz61PLAqWXWMzqPK3r290XmF73pwq3GV91Tj03Hq7+3btz5mjU9jUqB4VWgb7LIw7mLp5/JrjUuVrl9++Ve7f/++ffjhh3Z4cGCL+cK+evbMvvjiDx6M/x9///f2408/9UpZVRRr72Bdz4P7920+ndtklthgdOT7/CqIVbCr8ynkHQ4V/i7sq6+emfYIVjj/9OkT3284hGgKP7VnrqbZ1NvL7OTk1Pb29+3g6Mj70564o/0D++rrb+zly2+t2x/YYDT0PYbPzlTNrWB+ZFnU82rc3nDPRqMDG+4f2P2HT2z/8KFF3YFNF7lZd2Bd3yO3a4vEbJGZxd2e9XtDi1KzxXiut4fPm7jb9Q+9WRTaprnmXWqm6nQPaX033fM/h+9MfkVeLVw+mgaX121/2XfE2xLa1n231uulz6ZAtC60rfZRPd9lwW/TCtnL+ixvaZNxbhrT+vLIhLZNZghtEEAAAQQQQAABBO6CAKHtXbhLjBEBBBBAAAEEEECgVoDQdpWI0Hbp0aTSViGcV+NWPspQwfcHTbW/ZtgnVdWuvjxxmviyxbmWLrbMul2Fpon1tUyxZTbTssZp4lWRr148N5udWLQ4tZM33/qyxVm6sG4nsv29oe0Ne36s+tO+tlGe+pLHaqP9bE9Ojj24fPTeezY6OvCAphMr1FJ1o8au5YljWyxSm45n9uD+Q1/2VhWxCnIV3uoaur2uWUchrMLSofczHk881FMQqyWSy+ra3//7/7I//elPNtrbs1/+8n/zKlKdUMHhoNf1StEQdodj+n1VI3c8bFQbWSkYVXVsuRzzeThu5lW3WqZYbVRdqteePXvm51T1rfaH1RLCavftt9/a06dPvXpX4aj3VwTtfjcqe9JW/+z73vryxh2/TlXEqhJYReQ///kv7OFDBZEhlF0P6MrwXjOpfD+V7fRZ16e+tUSxHvfuHZ2PS5XO2qtW4akqhY+ODm3Q69mb12/sj1/8wb755mt7/PiJ/c0vfmF7oz2bLhY2T8z6w6Ht7+2pMNYdZayZp3mkZZMV9mpPXPX98tsXXmH76OEjD4DjPLdBHHvQqwg/BKNRuLcjBbb79uLlS/v3//UHr7b+6OOPre8B75lnpKp+zq1rSRrbIjX/ZQVV03Z6A+uPDj3Q1QLeTz/4kXUH+2Zx30NcVd5m1vX2ySK1Tta1UW/Pet2+WadrizS12WJhiyyzrpZ57vdtkS4IbWv/q7Zs0CSwrrbZtv36UJoEqk0qc8t+V8ZW+SlUk3Gqjwvt1pZHJrTdYjLRFAEEEEAAAQQQQOBWCxDa3urbw+AQQAABBBBAAAEEmgoQ2q5KEdouPZqEtgoFysC2WrEZelFAqmWJQxCmakntRaugVpWwXgWrIDdP7fjtaxufaU/aV/bq2xcexKo6czE9tU46tkG08KrbrlfxpmE55Si3Xjf2XUFHewNfBlnLGXeKpZcX85kHr51e1zrDgdb49TAumS/s5OTMJpOpxR7aaq/a1HqdgT169NgO9o88RI3y2Cs/p7O54j+bLcY2T6Y2GPbtzZu39uc//9n3qP3000/t8ODIq2S1JLKWglboG5YlHnn4Wi6HfHpy7FW7Cj31UDDpy0VHkQesX3zxhV+39qFVKKuwV/uu6jpUGaogXAGiQsejo3t2cHjgIaiqYRVWKhRVmDkYDvzPet7321UImCw8xNHrnlqHVGe5/2nlz2XYo7GpTbiu8LG/v++h6sHR4cryyuqunAs6rgx+9byO03PlWLUXb1jG2OyTT35kWh5agfIH773vIbPCVC2R7fsA9/s+l06PT7w6V8fs7x94+Bx1You6Pfv6xTfe3+nJiX366Sf205/91EbDoU1nE1vM5pZmmR3s71ncie34+K0lqSqQD0y7zyazxPZ7A5tPZr7HsALZJFmEpZM7sWmPYoujcG5ViHe79uLlC3v1+pUv7fzw4SOvbE2SyJdS7nR7qiW3PFbwajaeKXzNbJHGlkVd6/RHtn/00B4+fmoPHj7xKt5O3LMo61i+0DLdqSUK1zpd6w1Gfn3zLLepL+WsqnGv6S52vl1W3YYl2cM+ud+HStvV70SX/xetLrysez28Ba7eH3bbpY2vc87q1W0aT6V4unjrNtu5eKU/QtumfzWiHQIIIIAAAggggMAdEyC0vWM3jOEigAACCCCAAAIIXC5AaLvqQmi7GpV4CNfwzVMNbUO1pVmcLyzK5h4yhSWRQ+CkfWlnk7An7bO//Nk/+86d6cKXQM6yhVdYqnK2awvVMZoWie31ur7McLpYeHjX73W9onI6mfjytoN+z8frSzErtPR9c1P75tUrS/LM7j94EJYonoc9UVUl2ev1baG1arPI96bVcreqxt3f0zK6sU3GE5tMp/anv/7R5snMfvKTn9jBwaEHjbrO+/ceeNCqPVgVsCo7K3MghYAax3gy8UpPLdUbgspP7PHjx2Gv22LvVy2TrOBWwebBwYHvHav+fZnloiLW98k17ZXaCXvTehCe26CoytUSxlrKWEHxwf6+h9QKTzU+9aUKVP9aoXRl/+n1oKh8TWNSnwos1UbBtEJqD2RVfbwWennQX4TQ5/NBbRWGqlJUyzxPJjZfLOzN69ce5n/44QemEFd79947umf3793z8b9989b37FV4+v77H9jTJ0+8+lUPX5ZZgXS3Y9PFzKI48vuhPu7fP/KloxVyK3QtA/MQUGuvZVU4hyWldZ+GvaF18tjnQ1dVwJ2OJenC+1fl8tvjt+7YH/Tt3tGhX4cCclWC+y8BJImH+OPx1B4/eWoHB0fW8aW1uzZdpHY2mVuWxzZLMv26gu9jq89xp2eD0Z6H70dHD+xg/54NB6rMHfheuJlC3zzyJZSTLDYtwK2llLV0cniohj18LCed3wF/tnw0CRGrb/Ft21/27eHmfbzbPW3X53H166veJ1ddZ/W1so+6gPiq+7DN8sibqnnX97TN0viz3/76P33e8Fs8zRBAAAEEEEAAAQQQuLUCTX9ucWsvgIEhgAACCCCAAAIIICABQtvVeUBou/RoUml7Wdih5xRGxlFmcTaxKD2zyPerzT14TRczOzl+Y69efm3Hb17b5Ow4VNFGCksVN2VmWjq4qNS1dGHT8ZmHZFpKWBWSe6ORV0BqjAr1oljLL3c8EFTAOPW2fV/eVs8nWer7wapKNIS0C6+4VQioykktgxyWA+55CKdKWS3V64HffOGVptoXV/uKHilUHAzt9avX9ur1a39d51IIq7AxS1QJnHiAq+P1mu/vmuc2m089YlP1qMJBhY/lnrfaw1XLEOsxHAzs4aNHHt5qPNqb1Sv+FFhqX+Bi+d6y+lX9KPDVEsmvXr3y4z777DOvWi0fGoMeHriWYbw6rIS3ZVu9rudVCfz18+f2+3//dxufnfler//4j//olbBpHpZGrj7KStvyPNWvy2pgPaf7oABZ91TBqsJW+fv90FLaccdm05lX9OoUHmKrQthDYS3HHfvxcSeyRTK3N29e+3Ur6H7v/ac+LgXOCvKX+ymHwFbuCmePT459OerIYjvYO/DlklWdqwDfK3wHA6/cff78uc85BcG6Awrhfd7rlwOS1H8xQOfSNTx4cN/DWjXRvJovEptO59brD22hpbbDry94ZXeSKszu+i8H7B8eWX+w78snH95/ZAdHDyyP+zZZZDZLVU08su5w5Pvg6viwd22k1ZqXoa2PKPyoonpXtg1Qt21/2X9Jb95Hs9C27r/idePYJkQtz9U0qK1+b7wq+N30PXT9+Wqlbd11bexzrdKW0LZuBvE6AggggAACCCCAwF0RILS9K3eKcSKAAAIIIIAAAghcKUBou8pDaLv02Ca0VYiwHthZtrBeNLZuemLjk9d2enps08nY0vnMkvnEq2uT2dgsnduw17VEgWa2sNGg50sdv3r10k6Oj72qVcvhKs4djbTccBHEKUgtqlr39vZ9WVqFsadnZ15JqwBQ1ZHaq1QVmQp39eHPF4GvL3erakwPM3NvnyYLXx6319Ves6rUVAjdtVjLNSeqdwx79CpUVHXnycmpB3xPHj3yoE6Rmu+H61Ww5kvyekWtaDuxV0oqLFRAq/FqX1oFvvr6j3/8o4d/Wj5ZFb0KXctgVuNWYOmVoEniY9CjdFfAqeBWx8tJ/WpcChS9Erjf9zBT5+yp8rZSjbk+78s9aD0In069ErY8z49+9CPfU7fXD1Wv5RiqY9Gfy2BJfemcevhyy2ZevauloGfTic3nM/vwww/t448/9tBboadCVYWpHrgWSyuHsYdAVR/l0tJ5lnpYrXD10aNH9otf/MwODg/dW9f5/OuvfTlkBcXqQ1W+esjrL3/9i1/LRx996BW/ClC9srk472Ku80XFctdhnngwqiWjF4mHr52u5pcqprWkd8fOTs/8eg8PDrz1dDbz+zAvlmnWGHyv5+I9o3vT7fUt6/RsEXUs7wysNzyw/XuP7PD+ExscPDDr7Fmi/W9z7ces6nLd+9iivHIX9WbwUsrKkteX7Wta89/EJoFg3X9Wb95H9Ucum3/8Uneeuter87S8puscU/W4yfGbKmR9nGsM1zoPoW3d1OV1BBBAAAEEEEAAgTsqQGh7R28cw0YAAQQQQAABBBBYFSC0XfW4PaGtb1xZPMr9RytP1Sxb7EdoCdgLE375TxnFPcsiy2JB1ZUDNIYyqFqOpVyO1RdhVX6lskJVfxZFmwrRFvO5LeZjm51+Y7OT57aYnHhAlyRzr6JVxa3vb5strN+NrBuZffXlX7zy9r2nj+zRgwc2m01sfDa24ejAuv1h2He23/fQVaHs2dnYxpOpV7R+/PEnviyvL77se7lmHvjpoarRNF3YN9987RWZ9+7ds48//sj29/c8nNV+tQrOtJzu+OzUXr7UnrqpPX7yxCsntR+sqmQVknm4lusSwp61qrRUeKsw1StzQ/2jL60bluHVMtFhCeRE4/Ilbjv25ZfP7Ouvn3u499FHH3tgOZ1O/JrSNPFq4AcPHtje3sjDSVWWDgZhGWcdr2Cu3x/4Z51HNicnJ/bm7RsPFO/du+/Br64rHK+ln3WNIdQLd7WIIItJUM59v6e6Ri1BnKX26tVrX6ZYxyp8/OUvfxn6iZfHh0DXZ8D5Z9+DN8u9H7VXOB4C3MTOzs7s2bMv7dW339p4fGZ/+7d/ax999JHfNy0zrQrUsJRr5EaqLpaB96U+PazPbNhXKD232XRqk8nYre/dv2d7+9q31zyg/f3vf2/jiYLZjzwcV9W0gmJdgs49nk5stD+0g4N96/f6Pn5d8xdf/NG6cdevV30li9QNvXJbge0iVGer2lf7LJsltljM7NuXL/2evP/ee14ZrmsNlc16j0W+dPd0MvXKZVULK0zfPzyw7mhki7hrWkw80XLN1re4v2+jg4e2f/TEhgf3bf/wkZn1LTcFt1qeWsFtmPfFIsleEX4e8MnpwveA5Xs9HLX6fWateHrt1eLL4l6vfYeqdFVZI/za/9Gt/7FLXXAZruXqvV/rqm0v39P26n5X+7x4HdtU6/qZPJC/XgV1eS6NQu+d6oNK22tPTg5EAAEEEEAAAQQQuGUC9f96uGUDZjgIIIAAAggggAACCFwm8H/98//7u8ii31z2WrVycv31arhZ3SdvU+h52fPbBKTXPf6m56ibNRf7DxWnVwUFV7mG8xX7Uhb/6jgPSdezh8rX6yvcenAThz08Q0RT/hNm+WcFj8rdul656OmrkrpiQ9bI8rhrWaTAUiGlQqnUenFk2spUe81mycx63diydGZ5Mrc8SyxL5r6U8dnpiU3HxzY7e2Xp7K1pR06Fu1ma+Eh0Ot/DNkut3+tYr9Oxt29e2enJsYepqlLseBAY2yLJ7OTkzJea1fK8WipXQ1VFpJamVfWr9gX1SkwFu74sbaiU1XNhWV4Foqce+qniUgFdWIpXS9UurKu9cbPMTk9P7NmzZ37/VFGq0NaD10jhXNf7TBW+amleBdq+p2kIZxXoKcT1SkqFi2kIWtROAWOqsXjpbexVnloOWceEcHbPK2T1vD4UVKrK9v333/fQVX2qelbX7POrWB7Zw+DFwitX//RnVZt+7dWqn376iX34wYe2f7Dvxys8VeirY/W1lh++LIwq52b5OezX+saXnFb4qIBR+/FqeeSyYtXbltO2EtoqfFYIez6j46gIXDM30z3RHDw5PfEKWe1nGwJoLaUd+f1R3wpl9fAlpjNVqGY2nYbliI/fvvU/Hx0d2Y9//GM7PTsN4XCahurW+dy+ffWteyqsPzo6DPNkHpab1sA1h0LomhcBe6gEVtXyoD+0jz780EPr4+MTe/zosYf52hNYQb6W01Y3+mUE/WKAxvb2zRsfr/9CQJ7Z+++9X1RdZz43NRZZaj5qHo2GI9s/3LfOsGeplnvOclukmS+FnKaR5VHPuv196w20RPMDe/zeR3bvwVPLrG9ppirfoUVxz+ZJ7js/m+Z9UdFc/gKDxhPHHX+va4FlhfFRllnH52dY8lnvxfCtQvvuVr9nhO9K67/PkVVKP8POussWkUL2Telv3TfVyuvbdlEX4l516quqXNePqwt6L55n9UdIdePc9PpSOOzHvHwsl8auPnehzdp/Q9IkYk/bLeYjTRFAAAEEEEAAAQRurwCh7e29N4wMAQQQQAABBBBAYAuB//p//z+/i6LoN2U1YHmofmgcloa9/K++7zq01bjWx9IkkG3Spsq1bfuL49pBaOt7l1YrYr3UaiV29R/qh0wwPFYq3xTYZpYptPVq2yIEPg9vw9eKb1QB6Ivs5gpVU6VEHs/4nqFRx5dkVVipYEfLHSus7cWZxfnc8mRqnSix+eTE5uNjSxdTS+cTm45PbHymytozX/q4GymsCkv5annkN28UtE3sYH/fq0EV7sldyxiHEHThgZyCpOFw5EHfeDz169Wytwpty0VhtexxGZJ6wFcEkvqsfWP1ULimNvrQUr+qSFVV5mhvzz54/32vklUg6JWxFtnx8Vtv++DhQ3d//ea1V0YqDHxw/77dOzoKSxPLX/eqKCos546CW98Dt6z0Ld9HUWQn41M7Pjmx8XjsgeKjR4/tyZMnHvydnp55la+WTtbj008/tU8//XEI/Eyhq/ZbXXjQq9DN76GWS45jvy4Ftm/fvvEKXAXBCkK1lLSWR1Z4qhAzhKBhuWS/7YVLmMfLpZZDZayqSmMbjyfne7b2el1frlrXv/qt4eL3CY1boWE4T6i21bzScaqUlsE337zw5xU0v//+B15ZHIJGVbX2fLlhX664WBpZz+s65KDlpD///HObzucecP/DP/yDffvtCw/DX79+5XvUKnTXXrgar6z81yl0zUX1r/9Sg1cEq/pb+yMv7O3xsU0mUw94NdcULP/1r3/15+X65PFjr4RWn2X1suZsuYyzqn71vJaUVoXvL37+C+/X9wk28318y0pmVfzqnmhZbuvmlsWZL+WsamT9YkK/q6ra2GZzPa+ltvdsdPDAesND2z96bIcPntr+4UOzzsDD3aQztHnWsSQvamiLX3zQOfx9kGbW9VB74aFtV/NHvzyRJv5LG/7fgVjPbA5tQ1Zb/CqJfxsqv78UCzP796rc4qL6fov/HG3VdFMVbZPq2k0nujy49Rm8csj6Oa4OYau/MBO6qQtt69o0Of6yPtaPI7TdasrRGAEEEEAAAQQQQOAWCxDa3uKbw9AQQAABBBBAAAEEmgsQ2q5a3YbQtlrldv4Pj6JkauXrldB2+U8UBbW+tqyC25AsevCzrLgtQlsFOr6mqipsFVjmXh2ngNZDHi3lWuxDGkJblf5peeOpJb4f7amdHb+y2fitLaanFucL68aq1E3CvrWLmWXJwvtVwOX7wM5mXsWowE7VpQoWFRQppFVlpQI5vaY2GoNCMy1PrGip3GNW7dWX2usRQs1QienVt2l6vt+rAkAtm+wVpouFB7YK9RSiqTpTlazl8WqrSlJ9HULLjo/lq6++spcvXniA++Mff+IVnVrCV8sy+zh8L9007BXb64VqUoWCyx1QQ7Cc53Y6PrOvv/nGAz2NVcsi60PHyUZVtgpg1a8C7fv3769MUAW9MirHLDdZlUGs2uu69Ch/6SIsc1wuXx3mSVlluxraqrI5fJThjq5J168P9acxKUzWo/Tf9N2met5yieSy77La9N/+7fceMqv6WZXNqiZWv7Ip978tx1KGt2XFsSqAv3r+3ObJwo7u3fN9cZ9/9cyeP//Kq4MfPXzo90q/HOCV0h5wl2vMhqQ99B2CW4Wqmht//stfbDIe24cffeQBrQL4sIfx1N9LHr4qaO33fe9dXUu5f3EZVOsadG90XxT0lr8Uo3ule6z7pA/dT91v3zc30vs18arv+Wxqi9nchv2hh9eqTM5yhakdm85zW+RdGx0+sLi3Z6PDh3Z0/7Ed3H9k3eE9W1jPkqxYjFkV1bFK42NLUgW/odpXFcv6jqBrCVW2qtENc97fUx64Xv5jDxcrXsqLP4RIM1Tbes1nEdyulYM2/w9Tw5aXhqw6dtsS3eJ8GytcL+mv2nbb0DYM8eplm+vaXOd4QtuGE4tmCCCAAAIIIIAAAndOgND2zt0yBowAAggggAACCCBwmQCh7arKuwptr5yNHgqp7i9kr8tHGY2UhV+VDSuLpV6rbaPII9sitC2rd5efvXqsKBNVltVRqBVKEUOIE6XWidUmsTSZ23w6sdnk1APaxezM0sXYjl+9sGQ+ttj3pjXr92JfCjmZzzx4UnCl5YT39w+8mrIM4jSssqJSQarCLS1fq2V3FWLpQ9WKCsVUJdqNw1K5ZUCpsFcVqupPx5aBrZad1bHau1Sv6RwdLVusfUy1N2oRXipo09jUp15T0KnxlY+yI0wcggAAIABJREFUerdsd3py4hHW06ePPWjWo6x67XZDRW/YwzbctwLe/6hznofJva6dnJ56qKjnFIKWoZ6+1kcZbKt/vaZrkUW5NLLGrNf0WUv4fvHFF+6icf385z/3ILocnz6XVbVl6Lnc23ZZaRuqYJehrV9CnrtRGdoqpFTQ+NOf/jRURhcB36a5XIbfZV9hKoZ/SmssCiy1h6+qSvW87r/ugS8zXewHXPZRrfrX/VXorbENhgN78PixH6fxvH3z2pe41ln0tVcxF/vzqmpYc7xykyt/DEG9+pap+pa9rrcMnMugvPqLAf7LDQr7tZSzhaWnl3MhVEHrQ6G0+nz16pX/IoDuleZcWCY5LDsdd2PPSfdGQ3/vKCQe9Htega49dONuz7QkcR51LY26Nlvk9nY8s+5w3+4/emL7h/dt7+CRf3R6A+t0+5ZZ7AFuquMU3sbaC9fj2aLqOQ4VuMWy6Lo9Yb9phbZr+1yXQe163enavrnV/XQ3zY0mzzcJJavv12qf2xy7Pparjl1/rdl5yl+CuPhjpOrx5Xtjm3M0Of9V4XLaiT777a/+0+dN7gdtEEAAAQQQQAABBBC4zQKEtrf57jA2BBBAAAEEEEAAgcYChLarVLcltA3jKKsCL7mdnsZu3tTW62orlVyq3l1ZxtT3YC2WFvZKVcU7Ya9ZVR1aNrconVgnm1iUzWw2m9jp8Vs7fvvKg9s8m1svzi1bzBQLWcdS66hC17TX7dwWs6kHWKfjiSW52YMHD71qVg+FVgomdY2qSPzyyy89+Pr/2XvzJ0mO60r3RkTuS+1L7wuAbqBJYqMBIzNKspFsTH/zmx9kNk9PYzY2MkoUCRIrAXSj9669KtdYn33X42ZlV9eS1SChatKTlqyqTA8P9+MeWY364py7vr6uMAs4ZrVNd4Bc/aG0Wm1p1Bt6LNCMdjynY355D+AGBMZhaRBW4SKgM00nAA549uDBA+0PePbee+8pQAXa8TAY7GJ6HTymJmyN2rdlzVoDl05mV9PWaogC2XBHmvNSv5Y1U2v1+iRW18UMO/BHv7SjfixjY4xXr16Vn//85+pAZWzAPdoCAM25TJwyEBfgDeAFEPKgnbmS+dmgrcFZ3UEvxSM7aGuv2/ecy2Ak68U60pdB22PdjlOR1Naf7WKD9cx1b29fnjx5qv0xfls3W1eD7HYM50Kf77//XuORmesvPvxAo6yZK7Bzd3dHoS17jD1SK+vOqttbXdely7G8PugzSWKN5WZ+nNtFSmeTmwxsHQ0o8z6aMG7WZmHe1VQmGpvzAGIZD+vFeOl32hnO6xzLGrN2aEr8NXVniRJPOH+aSKPOniIuOZFmsyFbO7tCqeRqoyVFGEmt2ZE85OoLJM0Cqde7Mj+/KvVmR5qtjtQaHQmqDcmBtWFNMqlIkuHqrXDFav1ac+LqXuAmB65natIeiQQ+/BSyz52pz5/yW3PauoDkH/dnk1mA5PQn43nbn3bsecDt0f396qf1YTzySdfK0d87r+P4ne5jVvAbhnLvHz20nfnfS76hV8Ar4BXwCngFvAJeAa/AxVXgx/3Xx8Wdlx+ZV8Ar4BXwCngFvAJeAa/AX5kCHtq+vOA/BbTljKefx+DZ1H92TFJdp2KQp6DsdH+0wCDLU42z03Gm5XRxwxHJqrVGqY+q9SzLSpVA22ws+WhH4t4zSYb7Wos2iUeSJrFkKUApVgdukYylVgn1qbUxC+riUo8z0/OmQsxypC5BoBXwC1AFyAJu4WYEWOE8BWQB7gB0ADGAKrHE1BddnF+Sy5cvT+KCibG1Y3jdwAnRszyJyrXzKfAr66RaVDLHPyNaN471/Ldv39b2wDFX/zTU/hkrcI2xXbt6VbrdtnMllvHAtMMpStwsxznw5Vy31G0FeFok82A4lHanLZcuX1ZAbO5Zc3DaTmTeHAP4w+lJfDL9miOT+TA2XjMHKuDQ3KbsBYO1BoSnz6HuYxvrMdB2GiKj5ZMnT3QteACRzfk7CyQzKGxfDb7aV4Dt119/o3qx9h9//LHGZvPkwXrwMBey0zuZrA0aXr52Vbpzc3pN9fs9+erLL1y8toj87Gc/k6XFJa3jqjVoy1q8OvapuXMdUOfYwXcXsw10d87wYrI3TG/0YG8cHPS0Di+O3moE0BetI8z7bg0q8uDBfXUUU3eXOrn2MPivNwXgotVLJ9doZm56qNciabcbUnCd5aneNPD1H7/Rvby6vi4Z7vhaQ1L2nkJgoHEgjWpbokpdGq2OdDQ2eUVq7XkpKk1JpSpFWJc4DyXJ3O0WQVSVIKxSMNdBW2LOCxeXftKjrGhLwehDR667CPWoPHB1cc8OAD79F+4se+xoD69zzPSaTPc3K7w9/Zyv1rS1z6uz/rlxHnh7XF9nwVsPbc9aAf++V8Ar4BXwCngFvAJeAa/Am6KAh7Zvykr5cXoFvAJeAa+AV8Ar4BXwCpyqgIe2L8vzU0Hb0xaFmFUHiw6hh4scLd23QJEjTlt1T2qnDpOEeSBhQc1aopYdWHHvQnIdTsnyRMKQupYikVCHNVUwq4B21JO491zi/SdSDRw4y7NUnYyA22olUDj1/MljadSq0m41pIZzN8ddmkieZVo/UyNZK3UFOA4muqhQIo/V0SuiDlLgXZ5nsrREbGxXgaarf4r7N5Q0drHBBidx1BLbC9x7++231XEJdAVsAoSBrLzHV0CtPkoXKd9a7C7vW7wyMJB6sbwGzH3+/Lk6XgGk1P786KMP5cb161KrOfjsoKmrAQq0ta867rxQaAv0xAlLnO/u/p46SakJ2+l2FSJaDLCBUvqwOqeAR84BJGXe5vxkjriT0QC4CNi9ceOGc5XWXFQzUFTr6xaMI57U6D0Ka49z2jrdXV1ezvH1118roGRNgKBAZHMV2z626+ao28/6N3evwVrdo2Eo1WpNNjY2J5cDc2W802Ow9WL+5qbme4A/Y0kUuA7dmuS53L//vcYk08edO3fUBQusVWhbiVxNWi3l7PafG6OLsGYPsB/pi73A/js42NefeZ19xnk5Znt7R/b2dnUeK8vL0mk7B7LV3DWQ7+KWB1q7d2lpUbUD9LPvXB1lajOzZwJJk1yePX0mWTKWhfmuLCzgwK1IkaUyGg+k3W4JlW9fbG7IoyePNRq6Mzcvoc6tJgF9xNQwdnHIYbUp9c6CdBZWpbWwJvX2olQbXUmDmtbFjbNAwa0YtGVPF7lUuGLNiTzlmJ3yjDpYW8Lvw8+e8jrQmtj4/V//cR74ehacPM8ozgNKZxvjnyceebZzv1w79+gxHtqeZ2f4tl4Br4BXwCvgFfAKeAW8AhdZAQ9tL/Lq+LF5BbwCXgGvgFfAK+AV8ArMrICHti9LdRGgreLaEtoauNWo0UnEMdC2xCFl0dtDnOvmA7ANi1BEaS9Hg02BVLkEAS46V682CjLJs0TSeCiD3r70Dvak39uXeNSTmgykEQ4lGR5ImqUKvqo4NPNCjwF0PfzhgTTrdZnrdjS+lfhgBc7Ucc1ySYpQgmpdamW9WEAVT3NOAuhwcgLdgFlAO1yoClupmxoC2UIFe0+fPFFoRk1VQKVF1pqjlj4fPnwojx49UsB2/fp1feLC5KFu09KFaqvO+e/fvz9x7QJVgXK0BeABXRlvo16XxcUFmZ+bk4j4WqJxMzQkXjZUuAeAGw2HCuAceAekVbSmLrCax5CI4xIGwg45xgCluWGBfMT/Mg/AIdHNgF6bJ18B1oBbAC6wlnET88zDAKnFF1u/Vl+VNhY7PA1tp4/ldYtuRkt+Zk14au3Yvb1JPPJ03PLR6GWLfbZzGwy2dvv7B+pGRWMbC2ts56GdrQXrizv6q6++0vbU7r17967MLy1qnWCcxtSDHY9HihkBvA6g5wpqXfRxGZFcwlrbFxY9bbHYDqbWZG9/Xx7cv6/Qmr1y9do13X8t4qrZx0mia6wu7XGsbbhZgOOJb+Zn1oWnac64mKtFMdu+iMepRMBTEb2eKlEgvYNdvU7num1XVzoeSRCFctA7kDAKpdFqCdHnu3t7MhyNpdNoSqve5PKTOCtkhPtWqlJpdKU5tyz1zqI0usvS6CxKvTUvRVSXtIgkDyKFrNx7oHtX/9+VvNabRewvINwIoiOcClufgFu7OaTQMf1Yp+2sUNKu5fO2P+2484BbVWMq9eDVX75nxyPbtXfeMU2f93XikYOg8PHIM/9ryTf0CngFvAJeAa+AV8Ar4BW4yAp4aHuRV8ePzSvgFfAKeAW8Al4Br4BXYGYFDNoeByunAczRDl+K432ptOrx/1Q+qf+ZB3pMpPAsgHWWNtNjOG/7o39sV5ihTr7X95gBmCZuwLI25DS0nUIj7jy44yZcpawkWQCriCymhidtMgmLVCFtEKSuZm0eSxr3ZdgD1O7KeHAgaTKSoMilGhVSj1KpFCOJx32FlArcMudIBEI6qJNLJaro91maqpTVKnGv1OIUESJjo6rWk0UXXrfo40m9WIWagE8cj4UDnWV8r+or1CqNFZABxHAymu60MzAIZAV0Aj2BejhwiU4Gkmp/Bm5LaGnRxcBPQBqA9N69ewqELUKY8zBOhch6Ulf30953btlcn27dA4W9nF9HHoY63sl8ANFRpG0M1hp4MTDKezhzrd4u43HuTHcMoNa0pH/GzdOihM1taxrZdcy6GThUZ2/xctVRzj8NfK2+LlHNAGhcnoBGYoytPi7ncK7wQ1hsP/Ma57PaugZgOZaHxQITMfyf//mfEzD6/vvvK5Blra2+MX2Yu5d1Q1M9DzHfRAtLLvVaXfb3djUiGaiKHriugf5A906nrVHG3Hygj3K/mRacg7EZpAYCcy4c16wH+5bYbdy9HMPPjEljqcNQBv2BusXbrbau/xdffCFb21ty48ZNuY47GeczYH+qbnKWcz06wJ8XgYJXbhQAPs93OxKFIvVaRYaDvtz//jvZ2tyQTz79RPIi132Q5DiCG/Jic1P3/dryklxeW1XYSu1bV7u2KuNMZBAX+uzMr0h3aU1W1q5qdHJUbaor10FbYo25VhgPa4rGzjFrAFdfwyXP+7pnyk+k3CrZAm25PeTHPV4Hwr7OMW4rvPx5fVo/x703K7Q97lwnqTTLeU6CtrPOyUPbH7dH/dFeAa+AV8Ar4BXwCngFvAIXRwEPbS/OWviReAW8Al4Br4BXwCvgFfAK/AgF/p9/+T//LIX8j/NA1aNtS7PnsXVaT4KgPxaOznL8aW1emYNFpp7qmDoEUydLbn/8PxvangjKJ8HIDgIaCslLpy09V6pA0VyyNNF6l0Bb6nYqTC1E0lwkzQqpRFWpRYHk1KFNhtKsBVIJEhke7Mh4sCv9/U3Z33khWTyQejWQKCgkT2N15TZquBJz6R3sy2AwlG6nO4FVjWZT9nb3FBYCwbRG7PPnGosMcFtfvyRhVHGO4DBSV6oBBgN5BslwVo5GYx27QVj0VacnIwGIaq1RB4OnoaBBxmnnKK9NuxgBxjyAtwroSpAIWAMK0pbX+Jn3iUMG9vK6OUSBeVHF1TdljurYJZI6xJMYKhjktXg8locPH8k333yj8cgAzo8++kjdsJO6uiW8tshdxmYQ0sbAPIFyVt93fn5egSJj+uGHHzRymeNxJgMSrQas6Wbjthhni0o2UM5aAGN5nWPpGwg5fRzv42olHpnxAI//6Z/+Sdec9hbtbH07mB9O1sh05ly2ZhZBbE5earlS7xUoiosWAEp9YZypQFcD2cwX56oBdBzUaMb+AhACRHUNR0O9kWA8GinA//bbb3WfznW78uGHH8gtdSy7a4e1Yv0Yvzm/bU9ybttvBsvN8ct59doNAqlVXbQxP9LfNIC3vcU+trVDB1freKDzs9rD9JFyPYNLo0jr13aI965W1L3Ndd5td2Rzc0OBNNHL9EMsMo52XL8RdXu5+PNYYfYoTiTLA60vK0FVqvW2jJJCirAqu/sDqTU7cuX6LVldvyqt7rxEEZHJgeRhQ5KiKuMklyCqSLVW18+gOOE6CvUzxbRg3lX93Aml4LooconUVV4oWP4xj9cFsNPnPOokn2U8R89rN1cc7fe0n18+z/E1bf/U47T+TgPQr/7Oyb3TdpZN4dt4BbwCXgGvgFfAK+AV8ApceAU8tL3wS+QH6BXwCngFvAJeAa+AV8ArMIsCHto6leyP2WeBAoOEJ2v7p4O21KNVYFvC2gm0Lf9rxHBuGBR45Er3m6sVG0ZAmqbCHskTKRKgbV8qkkg67kl/94Uc7G5IHvekUsQSSiIFYDcdKfhpq5s1kOebW7K94+qDAgipy+nighsCcMMN2mg0FXCZ+5I6pQqTkkTdelGV+rTOSQuQAvBwHNAKYMv35qQ0NybOQ631mReSppnKXa1U1PEKZLN29AFAIlIZhyKg0dUjbagzFMCm0bVlvVLgsblf6RPXI+cHCOL2NLfq3/7t3yq4ZV48iERWIH7kvwTV0Vi6jxUuB4FsbhJvfF9dmszvk08+EaArEBYN1JkZRQpJrU6twSVzyeL+/fzzz9U9SZ+/+MUvZHV1VY/9t3/7N4WcfI+bmCeQU53QZdwyY7afOZedjzXiOKvZarDWopCZv4FLjrdIYnRYX1+XTqej7lW+0g8Pg7X2M/OaHgdtLMraoK65kdlD7BeLxzaoTv8GO1kj4PHvfvc7vTmAcXz66adax5fHYDzSCGoddwJ4JlY7nNQ3xiU+153TerJxPFbXOOtRr9V0vQG/CpPLfWZ1be1aZ78Tj8y5OQfrQIQ282Vv8djf25MvPv98ApYZm8FntAN0W61i+tA9LDhrhzoGdeGGIr3RQPfc4vy89rvx/IWOF7AOj8XFS1+D/lBvDiBeenl5VdYvXdLrP01HwpAU4EaRDIZjebG1qUD20uVrkuUiO7sHWsM2rNTUXRtW6rK0siZr6+samZwETZH6nEJdJOmPxpIVodTqDQnCisQJ1xAO90IBrd6wUORa8xoncaQXiYti/zGPsz6LZ+l7lj7OcrSe+LuBGwZmGQSf4Xoz0Ml/RvpTwOXpoZwEbj20nWnBfCOvgFfAK+AV8Ap4BbwCXoE3UAEPbd/ARfND9gp4BbwCXgGvgFfAK+AVeFUBD22dJhcO2mptSVc58iVoG7jg5SLPBN8ndS/DIBfJASapBAX1anG5FTJKEgUn9QgHbSrZuC95PJB0vC+D/W1Z7NSlt7OhT9x5tQpgVDQcVQFYEUoR1qUIiQDOFFoxKhyXSZIqUASKAkhbTaJza5KkiWxtb8uL58/1K69Rb5WarGgMWAVKASeBYQArg4gGYoFbPGhH/VytpVsB/AJN3X+KGfyz2GHq0vIkypYxcU5ibIGZAOMmsbiVitaUNchotV4tWpjaujwAHu+++662tzEqZHMpwLoqh05T4qdD1SdNXPxws9kqx1fV+eK25cFcbb7moDXwB7Q0Z6ZF9OL4BZACLRkPsNCihacdnfSJZmjDXAwAuXVKdN3QGxBqANLqrOJuBUjSN+2pVcvPtAWOmvOYMdDG1siAMLrQP+PiGL5yDqAoa+Niot16MWcAOWNlPOgEyG612urmxU0LdGcORCQzHh4GnBkD5+dYWzN0a3U7rt6zxncTw+2OwQmt4Jm46tFY3avNRkNGJSgF2jpYm0q9gXvVQXfWwerOmgP7D3/4g66F1VQG6LN2zEv98GVs9eaLDZ0DNxHQhv75mTHjtma+HINW7NVf//rXOu937t6Rt999WwbxSMbxWNbX1jRu+X//f/9b99B/+/Rv5O6du7L5YlNjisdD4HQkS0vLquNoFGst30qNqGVc0yOFqWjGDQDcWHDlyjWF2wDnnd19B6nDSPqDkQxHsbTaHVleuyKXbt6T+vy6jFOErEhYbWhs8jjF1ewgLy7+IHA3A+jaZpnkONq5YYTrVG8icTdbvO5jFuB6Vt/n6WMW0HlSf6ef52xoa587p83nLLh89NjZ5u6dtmftIf++V8Ar4BXwCngFvAJeAa/Am6GAh7Zvxjr5UXoFvAJeAa+AV8Ar4BXwCpyhgIe2TqCLCW3Br3LEaevqqmo6K4BWn6kERCRLps43UnwLSWUcjyTPE4mCXJJhT/a3N2TU25WwiKVIhhIPDqQaZNKqRxKP+vL0yUPZ3d6UbrslV69ek+7CqgwTkf3eQGr12iTi2LltR1KvN6XZbCgQG8eu3ioOW0AXsBBgBbDstNoKnoA7QC9Aj9X1BHwBtaxOKzDOAIY6RMNQ++E/wHAbmhPVYn8tzhfA+v3336sDlXMSnwsk0/qxZZ1SreGq9UNdnCtAkb7NjUtULvDJYng5B30wxqB02TpHqnOOOujrQDJuYOYI2ANoA7Fv337Ljb0EzYzLnME2fubrInPjCUyeBrLoAkAEANIWsPzw4UN56623dJ6AaiArEclAVeZPG3QGunI+3meOgET6IjYYqE17gCtj5n2eQFDWhu+BexyPy5XXfvnLX+o4//jHP+pY//7v/17nDHBlzd955x0dI2PgZ8Aw2jEfmzf6sYYGQ4H6PC3ymf44L7WF6evBgwf65HVAMOvKV/qkH54pLs8y1pxkXurK4vikjUJVErpDd8MATlvALfqwp1i3dqcj/cFAYairUZxNYDNrxz5h76EB80cbzsv36MeTCGNeJxqcvUgf/IxOnJf2aGCOZoPvvK5QOoklLVJ12zJg1paI562NLWm3OxrB/dvffibDwVBWlpbl+rVbGhu+sbEp83PzGke+vbMtX3/zhcwttOWD93+hY+jt76vrlnlTc5rzHRzsq2uWmy2IPB6NE6mqg70mgziXPOrI8pW35cqN21JrtaU/SiWXijQ681KENemPiF+uCP5+wDE3LYCudd8WgG+9q0Qk/3HQdpZf3meBybPefx3QeV54qhH3ZzhtZ4G2NtaT4PJxep09fw9tZ9lnvo1XwCvgFfAKeAW8Al4Br8DFV8BD24u/Rn6EXgGvgFfAK+AV8Ap4BbwCMyjgoe3Fhra5OmtdELK6CR3SlCjijVSKLJawSCSSXKqhxSQnUmRjSZOexOOepPFYhv196e1uS5GMpBIUGoXcrFUkHg0kiYcS0mdIpGooFepTSiBJLnIwiOWgN5DuXFcjXIFYzkEZK1gCCuCr42E1LF390qJ0LA7l8aPHWq8UaHj37l0FoeZiNcAHOMS1aRHA5krlfLhsAXg4I6fr2dr3jIFjza2qdXbLuGbgIO5CbVu6KPW1Es5xrIFiXgd4/uY3v1FwC3T81a9+pY7deqOuUbbMi741AFZr4xYKhYfDkcJKHJlE1jLX//7f/0HnwzlwzQLZ2q2WHsd4OS9j5snPADUAK85IzgkAxIVJXVbe4zWDiADBo0DU6qOa09ZqtXK+6UhmtLW6rOYYZv20LmkZsQyk5BjGZrVlOTev8zOOXPrAMQqU5DX2A+2Zgzl7+R5dALGAZwA9oJnj3nvvnq7DwYGDmnxPX8BGi1pGt++++07XA+ftnTt3XnIcN5oNSagFW8ZeVyvRpO6w1dyFxm5ubGg/Ozvbus+vXrmiYBiNDvpEfDd0zxODbUCZ8dg+0ijj4VDhKg7WMAoliRPZ2NyQ+9/fl+2tLV2v93/xC4XKAF7mZADXbjZgHuwx4DngmMhx2muNaslkY2tDPvv9Zwpsgf7ELLca1Bwu6/Q+fCzz8wvSbnXUck+8NP0AYHkhjAJ5/OSRfP6H32u/d++8LUWWqgN5cWFe9vb3dD22NjfV4Xztxg0FuHuA5/FYKvWWZFKXYRxIVG/J+pXrcuXmbam352UYcytIRarNriQZt4jgSmbnEEftHLeMqcBhqwB3tvDgk35NnQ0cnSv+tMdZ789y7pNu6Jnu+yynbflb5sSh2jU7w6/sSZPzuH5PHp+HtufR3Lf1CngFvAJeAa+AV8Ar4BW4uAp4aHtx18aPzCvgFfAKeAW8Al4Br4BX4BwKeGhb/jm9dEOe9Uf+n6ymrbIIopGPQlv13ooySHXYJlIJMn3its3GI4lHBzIebMng4Lnk6VAdb6E631KphiLxcCi7O9sKaqvVigIXvgJ+6L3fH8hgMNTIVFx4gLFOtzuJBAZ0AdO2trfUbbi6supga9PVOHXw0IFbXHiATZ4AP6tTCvAD0AE5cVnyPaATKLe2tjYBiAA205zvDUxaRK7FDKtaAN4qNVKrE7ekAt2p2qWAPOCbuWzpBzjLMYwJqIhz0hy5jEVr9QK1y7q205cXzIi5aTxy6egF4ALrrly5OnEUM28g2nd//Fa1Y65ATiKm+Zn3AJuMC6DH8bzG/JgDP6OfxUsDfE1Lg9AaJ124sVhtWOZqbmKOMS15nfPQp60FrwEvLfaX42iD5oB2q/fLa2hmjlyNGE4ShZQGlU0jxmZR1oyNYw1ocu4HD37QvYZTmPHhLKYfQKTWIk4SnTO60A9tDPBaXd4iDCYu8ErEftGMa9WOB/HI1IV9+vSpbG1tKjjnfEuLi6pXnGaCy5q9bzHOjNFivG3P0J85ZuOY6HHn5AXGq3b1uq4rGlgENOfne/rCxf3s+XP54osv1C2NhsRA43p2oHgoEuSyu7ujOuiNCo2mxiQXWa41Z9Mkc7WgW21pNpqTWGzWzNUndjWe0Zlo9G6npTWqgcC4jdOM91N13Tp3bVWhN3s4CAlGDyUvIkkykVGci1RqMre0JqtXbsrc8iUJKi1JiopEjbbkEmmNXJUZkF1C24wXNN79x/3Z5KzPYrSdpc2svw5PcrBO14E9v8u2/ByfoabtWeM817lPqLf7ah8e2p6lu3/fK+AV8Ap4BbwCXgGvgFfgzVDgx/3Xx5sxRz9Kr4BXwCvgFfAKeAW8Al6BvwIFPLR1i3wR45Ffhbaunq3DuIBYIpFTCfNYJB1LMurLsLcvo96OJINNyUebUg1TqYSB1sAlsrROXdfBQOtphkEkyysrUq03FLyEUVUhLfUugT+tVlMaddy1rr6sgqci1zqzWZ6q25J42e5cRwFSmlJbdaygttEAONWlWq0rDKKOiaRoAAAgAElEQVQdIAxIidMQCAekxGkIoOJn3JfmtJ3ED5cRtwAxIJ+BSVSwqNnpWqS2llab1JykxDYzEZyrxPsSEcyDmOEPPvhAoSRjsNhmQBtgzWqyXrt+TVbXVhV8Ac2m4T08xsXEuvdYN8bZaDTVJQsEBsDhNB0NnHMV1yjz4T2AH4DWXKzMnTYcYw5SNAKu0i+gDWcy+gMRAYW05Wery0uMsNWb5XVzdTJGgB6OT/q6evWq9gs4x4E5Nzcvly9fUnDLz2jA90QfcyzQB8cq5/noo48UPLvI3YOJ+5Z1nThUA6cFxxn0Be4xLzR2RklXJ5l1ZF9yHnPtsl7MDXjOfByMlImbldhq7mAgHlmBFPuTiN4S6OneAF+W52P9cG47h7gIUd8xa8Y1QghxOTbWZDrK2WA4Y2bv2N4ggvrtt9+Whfl5deDafrNjGauBa/og3rg/6KsWnMvV9nUx40xlOOgppOWYVrspw9FYY7+J3L57547WZh4NRzr2NjcZ9Pblm2++lt5BT27fvi3rl65qKjH1lYHAtWqkT5y2tRqOcxz7orWduU4rtaok7Leyvm0UhAqI8zSTrAglCyKJ84rEUpFae1HWrr4la1duyCgLJKq1JKgQdY3Lnm7dDRbqGuWWEM16/vM9XsedetZoZoHA54Kn7rfLhYlH9tD2rB3g3/cKeAW8Al4Br4BXwCvgFXhTFfDQ9k1dOT9ur4BXwCvgFfAKeAW8Al6BlxTw0NbJ8aeDtofyuv9omI7vdC7ZyYMGpcO3HIX+HBR41PTNqdblsUFe1rFNFNoGeSx5PND6tIODXekf7Mq4vyeS7Ek96EuzhlU3l4P9A0mTWBYXl9RpOBiMZDSKpdOdl+E4lsFgLK3OvFRrDdk/6CtU63Ra0qhXJEtiefzksYJCwBnOwBs3rysAda5UN3pXpzWfAF4HVQFDuEIrCmxxO3IckI842U8//VRBnEUGm3tUHbLVqoRlDVrgFlAMVyrxwZx3bq6r8bGrq2slBCs1KyNTGRcOwhRnYebGNY5j2dzckL29ff0ZSAw4pi3g1aAzMbqfffZ7PQ9Q7cMPP5C19TV13LKGwL5KxcVEE+8L5Da3LlCP12/evKnzUqduUSiYhG5NQzz73kVOj1Ubc94CBO11wB0g02rbohlgEfBntX7NEcpaAGmZn7WjDVDc2liNWV63mGaANXOwaGLacA7GzrE8WIednV3p93sKUqkfy3l2d/d0fQHIvI5uxCAzPtaI43mN+dEfmq+srOp1x3lZsoWFed1jAGr2Ka+jBTcPcDyvA5LRhJrL+/t7Op/u/JxElaq6u9EaQGnwMEszqQDsRbSWK8fH47E6ywHUrL86csv4bIPNnNscwuZkRg++Z570gzasCbHVXerOAixxFpe1mKfrLqvzGZhZun/tM0A/DSYRv8SWp6opT62VnGVab5cHGuj1VdZVBsDimMWZOxoOpNudl05nTuI4V+2yNBacx/Rfq0XSbjV13XAVBxERz5H2T/RyoHV1E415zuKRdJo4rltShFUZJIWMs1CCWltqrQWpNudk7epNaXWXpNmeU8dtkjKTQG/QCCJu7uDp3MvuA/bo5+CRz8nDhnbAmb+pD6HtyRHJrxPQfBa4PT+0nS0p+qzzTgvyqiv46O8a1/rldgaPp3vyTtszN5pv4BXwCngFvAJeAa+AV8Ar8EYo4KHtG7FMfpBeAa+AV8Ar4BXwCngFvAJnKWDQdrrddBzk0eOPey88JgbztD7o8+j7J7Wffv2sPmcZ61l9nPX+2edwDjPAqwUbE3nq8Cs5otRTxRmYuxqwGN+IZrV6tQHutKoUeUWBZxg4V61ksQT5WCQfS1jEUg0yScc9GfV2ZXiwq8A2GQ20zi0xyZIPpEj7MujvaS1Y5tXv9WVhcUnW19YVMsZxqg67+w9wlKZy89YtWVpekTjOFIZVKqFEFcaTy8aLDYVeQCpgIrAPxyCgkdqeOB5x2pp78BBYRVpTFshp0b/moqUtcBEnKCAO4GfQ1tahVqUuaCSVCD0CefrkqXz55ZcKIwFu7777rh5H37V6WfMW15+6iwsH8YgMzl2dVMaitUnjWPsDQvI0sDpdG5dxWYQwTlzikTmG14HOuGNxWO7u7SmQ7HbnpN1uaX1b3JC4IomxpV4pryXUQw1DaTZbMh6PZHt7R+vkquMYp28cK6RkbPR7GI8sWosUt+jy8oqOlXEq1CPaF9cxdXZLSM0eJQKX2N5Wuy293oHUa3XdgcDo5aVlqdQq6uhkTgpyB0OF4NWq08KBQ7VPOhCpMdWhwk5AH9ri3kZTAKE5lPnZ1hrICuQEerPOrBEOXx5ra+s6B4776quvZDgcyMcf/1KvDTuXczQfOqrdecZSr7tasWjO+lzCwTwaaf+cX+F5o6F66j4qqAEdyfb2lnz55Vfy7NlTHdNbt2+rO5WYYHR0TvJC4TBglBrO9Im+vdIN7qKqqXXLNZrrPmvUG9p/tVJ1sd5EDZcOY4PjtVpVb8hQML/BtdRTALuwuOhcumUMeKSOX+KKy8hijUd38M3imbnOcAuzbq6+daQ3ZLBcuOddHHmu8Jr3D/b2pVqNpNWmnnLmPonyTDVwkd5jCStA21R2iTwf96XVrEkHEB1WZJxkkuZEtdckzUMZp4EC29bcsqxdui7zS+sSRHUpgooEYVXysCqp1CUtKm7sAFt7inNCcyOJutWVLPI2N6uU97QU7tOSz0Tdf2f9EjulhWl3tIvzANLXOfb4/svbeF6z1u9JzuLT5vLqey//Kasosnv/+KtPvjxTYt/AK+AV8Ap4BbwCXgGvgFfAK3DBFfDQ9oIvkB+eV8Ar4BXwCngFvAJeAa/AbAocB205chaIameYBdraH49PgrXHnW9WsHvSTF/n+PNC21e1ikQAri6gVYIS1AI+gwBomwlgBmCbFdnE8ZYHIhl/zA9wBVYliYGloURBKpGkQkBplI8kyAcSZSMZHmxKf39Lo5DjQU8S6mFmiVSjUKqA1iKT4fhANrc2FBzi8kzSVBr1pgLQ589fSJJkGo88HhFTG6hjFeil9WxxWAaiIBSwZw5CXJkAIWqETrtiAc8KhEpghS5a4xJAVEYc054ncIz+ccwSyws44jWiigGVPA1QOGhbUXIDhATSAU3NiQuwJVoWUKXADBgOvRJquzqXK1onaaLz6vV7CtzW19cUJFpkL+ME3BHrzFcerm5sqHDw8eMnCneBtwBC4CeQFlcp9UJH47HWKDW4xvzQCd0Z//b2tjo0O3PdSd1Tq61rEblWg1VdxWX9XqtPS1uenI9tMhqO1e2JFoB0Xgdm4vAF/AIo2+2O3Lnzjo4XEEz7jY1NuXP3HXWvog37nfkxNsbKHNgDjOXZs2faF69ZPDHzww2Li/bKpUsKzl0dWBd3TIwvMLDVak8+QxxcBiC6+GjaADFtjakzyzxYf7SyaGpq2dI/UNvqIXMM52NO5gRmv6ANLm67oYD36ZM15H29aaHfV6cp+wBdeZ31VHgYBJP9jB6sgUFlzv3555/LDw8farQ4bmfGyv45dIRzzYkCXG4QIJ5Yr5sStnLN8TNw/MGDB6ot41leWVanrtsnOFYTBZW4ygHC6t7V1GdX21hrK5fXES7iMHJOa+o9o5veRJG6Gr5a87fGnhhr3zWt9Yz2Nb1ZIEsT/RxgvouLrD01lIH1sUQVxhDoNcdNGVwT3IxSSKQ1b3OpSZKH0uquyKqC20vS7C5KpdaUuKhIEjQkDxvqYAba5sBa/Sx0NwIEEFoiqi1AgJe5h8UV8XbQtnQ/nwltX3LxvvzbwGn2au3bPze0ZRQnncMx26OzYq0Px36am3dWl+2rY7ATHJ7IQ9vZ/p3kW3kFvAJeAa+AV8Ar4BXwClx8BTy0vfhr5EfoFfAKeAW8Al4Br4BXwCswgwI/FbQ9bihnuWhfB7pOn+d1jv/x0NbBVojnYbhxCW8V2pZ1NwG6wIsIOBMK/rdMnY388b4ikrtY06AgBjmRMB+KxD3JxnuSjQ9kb+uJDPa3NRo5AgQDLnBECvVniT4NJMli2T84UFceEI2+q5WaRgA/e/ZC8qzQmNlWqyP1Og5Jom931M0KhJxfmJeVtVUFaQ7MMX734HsgETCO49DNarACiTTauDzGvjqXoqvJyrGAK8Atr3MsccmAMCChRdJqxLLZ7bR2bDipkWpu3gnEUueha2NORSAusPr+g/vy6PFjBVhE8969e1eBnXMrupsUDIZwvNUsvXLlir4HvOR1g7DqwJxyU/Ie8BQ9aGtR0gA+IKYDhn2p1evSVUdr9SU9Oc6etEMP+qNfi00GWAMlgbE4KgHBLj64peOyPtEWYInWaGrrRTQxcPPS5XWFpoyftgaE0Z61NA1xEzsHcXdScxZdac/ara0s63rZuuOiBZYuLS0r0GZdrI6x031VQSkubwejOVOhfVjUs0UQc16OYS8QC2yxxGgDqOfJA9jM8ejEMbS1WsHEVLPGvAawRj/gM2OYdgZzTotFtn3NnNAHDdAEPVlTQDLHsw7AbfYM7QCoPIG2tg72nu1HbZdlumb0w/xs7RpN3LqhAl/DeQZ8OW4a4nNe23/2OnvMwWwH97nGNXK8dOTi0sYlPRj0ddzO5VpobWJ045pgXkBd6lVz3RCvzGD4TGHcaUJdbKKVq1rvdhTnkod1qbcX1HU7t7gi84ur0ugsSl5pSxrQjhtUnGu2IEVAF92exnBx3vJZ554WF11wA4smD5zy55eJPffV3zAGa6f1nOFX4itNZolDnv78mO7gZHD7Koqe/t1z1jnPet/G8HI7dxPAYY1dpPZO29fZE/4Yr4BXwCvgFfAKeAW8Al6Bi6eAh7YXb038iLwCXgGvgFfAK+AV8Ap4BV5Dgf8qaDsLUJ2lzWlTfp3jfzy0PRzR9H80HP6J3rnleI+alLjpeGQah+qgKE5cTSUuMpE8liIbSz4+kFFvWwb7mzLu70g82pciGWpdW9pWiVelZ2ph8mf5UCQt62ISa2sACZcpTtTxaKxwGbhGLVdeB+YQ47u7s6vu1E63q+DtoHegf+wHjhmMBeIA0PjZHhwPAAOIAZF48DNtzFVpoBPAZG1pDxgDrAGjzAUJYFPYDOyNKjpGKBJ94fyzWGPVLIo0fpg2ADj6MD1xHgIUAdicH4gHpAKY8WAsgC7Oz7EAOastC/QEHBqUmQbF9A/wMh0Ap2jEa0A59OA1c5oqzCujmjnGIKO5PRkDYBBQyHHmYkUT2gMdAajED3faDhDznnMEU4/X4pebE6jOGDlOo3/z3LkyK84Zq2t7cKDrYG5fWzPa2ppxLO873V19Xo4l4lZhW2kRdNHOicI/YpZ5MCerY4uTG32I42U+uJVxgL7zzjvan6uPHEyinw2KGlhGG76nf9aQvp8/f67r9/bbb+vYXB1lF0NMe9rxPnCXY3Ht8jCovoJTuAT2HG+A1YAz4Jexsp8B8OwFHuhjDl3e39rc0msK5sg5VldWdCxc11yPtCdumQbm7rZrQfcHcdZaW9fdQGCaunVwrFNvXlCXqpuf1S1mrzFunNasDe8Rv03tXj0va19CW1fPeU91WV1ZVs0YD/vC+tWatxJImiTCxxMuXtzk+3t7qkUhoaysXeJWEUmLQB23RVSXeqsrC0ursrCyJp3FNa2By20kuHMLqUpO7DvfF/zMRIncVjXdXhLc2NTsxpXLZ2SFK/tkaHsKsKXXo9BWX/sR0cRHf9dM92Xr9aoL9pR6u0fGch5oe9JcToe5h9DWjvfQ9jX+0eQP8Qp4BbwCXgGvgFfAK+AVuJAKeGh7IZfFD8or4BXwCngFvAJeAa+AV+C8CvxXQNvjwOgsr50XqP5XQNtJHHJgaBaUyvNlxxiwAljkzIa5xp8qAKPmraQSBmMpspGk8VBrTMb9XRn0dmR4sC3J6EBCSaRRpeZtLpKlCnqBK/RjsBJgRFwuUAfYCEwiAhXyg2uOSGTqqwJ1eQByAEE4cHH84VAFij344YFCIYtxpS2gFeBHv0AfjuVpTkmLUbb6q+YINKhm0ECjlpNEx/zrX/+6jNhNtNbojRs3tE/oC8cBlw2WcQxQz0Ab/QPlXLuwrMtK/WDcei76loe1B24ArwBcQEDex/ULWGWenJf5sYemYTTuVs5tkb1ALOAhx6GduUKnx8l5eOAOrTXq2h5oyOuc2+CsQWyO5Zz0Z5AU8MY6mp7tVlcBlNVMNScvxzA209lFOz/W9eI9HMZk0lIXldeAkmgAOGZ8tm70B2wF+DJGgKU5PA04x6OhvgfQ1HUSUWjrYrGdc9ncpTYnYPuzZ89VWxZ2ft5FL9O3OVBtL1qfFhFtMJN+WWv0YCxoAPhFG8bMnJkLfbrIbDcOi+vmOLQHRANh0YF1tbhk+qF/5o7jmj45Fu3YG3bDgfXJWtJue2tHwS3ubNpS09hAuo69hK7Mz/lc3Q0IRIpzkwTuVl6za4Wvx90sYDcO2A0TFhXNTSCsu4Prbn2BrQr1S6j76NFDvYEBSLu+tqrvcQ4FzLifJZAQJ22Gezh18e5FLvF4JAf7e3Kwv6+fC1euXpWgUpVxmssQB25YFanUpFprSLPTlaX1yzK3tCbN9oLUGl3JpS5xEkmaUfe2IWFUl4yulUbzWYTDmBrGfOW8DtoGxSnQ9oxqt9MO22l0+rrg1j6zpn/H2t46+tpJv4dPg7rnhbbHjcfO++p5pkseHNbW9dD2vP9i8u29Al4Br4BXwCvgFfAKeAUuqgIe2l7UlfHj8gp4BbwCXgGvgFfAK+AVOJcCPyW0nQXMTg/+daDrjz3+vGBYAcykGKHFIGcKxgzWAmyJBlVwS81GF6CsLjZcZTxDanXSosgkLIYS5PsyHu7KwcGu9A92ZdzflzQeSJGOqAwqRRZLq1lXl22SjCUqHYr8sR74Qk3MlBqw/YFsb+/oazgdgVkKaQsiT4FZoboigTeAHOAa7QFfgA4cgMAroA5QCwcobYG5X331lUIz3nv33Xfl0vqlCXQyoMh7wDH6BUIZPDUnp4EvwCFwkb7NyUl76tICG3EEV6jlSbxy6aR1oDbRup5aQbi0JDo4V2hcrTo3a7VJbDEgCxjIeQxKAiSBlgbYbKzMEVfolSuXFcqiCWCRB2AU1ysPmwvHowc6Agx5AAiBeowJONtoOQcyD9bkELKlE0cyfTBui0c2iEgksYuyXZXlpWUF7rxH/7zH3HAJMx/6ZVz0xXuAYuDqe++9JzkObim0L+rAchxjY23NUUt74B59ow2OYwPB7Adq2h7s7U7qEKMp729tuchm1g2NcDSzLpzDRRBnWkeVtpcvX9KYZoPetgeYO+NhvBzL+8yD49HEtJ2uR8xrnIMayawbEJf50CdAlvdNT7teDejiwmXvoR3nNac05zeXL+dGB4sWnv6cMTfxzvaurgftALfsO8Anx+JeZby6H0vXM3PTGywUKDvIreBWvzrMaODWgLXV/OU95ok7nLbsTwD03FxXHbcK+Q8OdH1Zr1q1ovuC2GR+Zv93uEEjzyYR4YwviqoKS4G2DigTiZyWN5akWgc3ThLtp9FqSZLlMkoyiWp1rUGbFbBbIpPb0llYlqWVy7KweEmq9QVJi4ZkWV2KoKngNs0DyambG+RSAGsD6vmm7snnYRHp0z4zX/3Fdma1W+e2LQ88jwv2rF+is4Df09qcdfx5jz2p/cuvv1rTNs/Te//4q0++PGu+/n2vgFfAK+AV8Ap4BbwCXgGvwEVXwEPbi75CfnxeAa+AV8Ar4BXwCngFvAIzKfBTQdvzAlsG/6ZC2yAEPKhnTn2z+lXdrKXbVgEtP+USEFNb5FIJCv0+T4eSj/ckGT6XYW9b9vd3ZDzsSZElUglyiQJiWXNJk5E0G3WtXevAkHOY4qwFBhITTOJoveacdA4EuXhMooapYUtMMlCStgAqQI6Br8ePn0gYRbK+viZzGnfrarDSDnAF5Prss88msck4CwHCViPW3L7AI4NT5kpz9WZz7ZO++Mp5LaIVQPf5558rcEqSVB23xN92Ol2FUeYu5ThzclptXQXW6ip0jlagqcFG3JVWExV3p3MkOlhKW1ePdUlfpx1QjPdxV9rYDLKa+9PmBwizWraAyqMAlPZoh5cSEMiDY21s6MH56cPq1N68eVNBuYsS3lHIzLFAwWazLa1mS/vgNatxCuA2+M7r6MAcOL/FTu/t7+p+QUfed7DOQV7Tz/YM4zQAz1f65isgFKctOvKw49HsxQtirmMFl1evXi1rrY50LXo9IrVrCoEbjbrG+PLg3PRh9XyZFw/GDpjkCXRlL7Bn6IsxWJw1X60uLq9P31xA3VaLxOZY5miubPTigfYGcQ10Wj1itKV/g8gGVaf3swP+aHjolDXQehQS8zPzUphb1hXu93sKi6kpy3kM/E+7bW1NzC2OS/rbb79VLdDmrbfektXVFQXAHAe0BbwDpRv1urz99lsKdbkOWHc+P5gb68/TuZ9DaTa5zhou1jlLJYlH+qTGbZG7GOfReKj1mfuDkSR5JnOLS1KtNyRO+ewLpCD6vVpTp+3CwmVZWLoq7bl1iapzkuZ1SbJIgkpDsoDPRnHgNgTccsMLoLiQqAglzEuH8ky/zV5u9KeKR54FiNoanwcMnxfMTs9uljFZ+8O2r9a09dD2NTaWP8Qr4BXwCngFvAJeAa+AV+BCKuCh7YVcFj8or4BXwCvgFfAKeAW8Al6B8yrwXwVtZ3G0vnnQltjTTIKQ+oyFumup6ah1HdVpq9VmnaNWXbWpBFkiUcEzlSweybi/J6ODFzLceyzJeF9hSSUKpFaJFJgM+vsy6B8ofGm3W85Fpi7bmoKnjc1NBUIryyvqxsRpa4AIOIuzVqNZi0Lq1KCNqeMJWBYFOUCs4WAgz1+8ULilbtISLHEM0MuiVN2pXQ1SA16cywCcgV6A5nS9Vatxa8catDVACVQibtbBpYZCShfD29JzMS6+Mg6L82XufM8xnB9ox3kBnbTD9YmLlHPaV4OVjBkIDcACQnI+A82ANatzajpyLs7D6/TLWJifwS8AIeehP3Ma85W+xvFYHvzwg4I0nJEGeHmPsQInDfACiwF4nM/gNJorhClwSDuQzvumhbl9rb6rQVVzA9NuY/OFOiUBpEBVdDNIypg5FgDKk/fQi/c5n3PLuvjgSukO5Xv2De1w2PJwYNHVlzXIDnh+9IgI6pq8887beozVKAb20o41u379us7bwKqd05zazBfAyR7hPJ988snkxgSbP/Ddzst4ONYAO8eyfoBRg/QGYtnfjIF+bT/iVKYt62X7jj6tf4sI59riJgjGRzvbGwZZ7YYGWzfbu0Dmhw9/0Khq9AB2s/aMDXc5ccQWiWyuWtaRuQL4bS/ymQDA3dhwTmaugatXrpQ1dd3NDPTPuOmnElHb2IF61oa9F0YVWVhYlnq9rPfMWiax+9zR2taFAmD6oT7z840NdfRfuXZNunPzMhyN1IkbVCJ10WZFJNVaR7rza7K4ck26C5el3loUiZpShA3Jg0iyoGwb8pmpO0LjkSNubsndp+arj7P+JEMP7lrhf/Y4y+F62u/P44611/6U0caTa/yMX+bngb6u7as1bfM8vPePv/rAO23P+w8n394r4BXwCngFvAJeAa+AV+DCKXDWfyFcuAH7AXkFvAJeAa+AV8Ar4BXwCngFjlPgOGh7GlA97j0XTvvyY7rd67hs6e1NgLavjBH3rCtUWzptcZ2VwLZ8PQwcsJVsLGEeS5THUsRDGfb3pL+3KeODTZF4V8IiVkhSLeuxDnr78uL5M4Uyd+6+IwuLiwrJAMLEBvcHQ3mxsaHQCFh3ZX1d42gNGMZxqrUuFfDVgHF1rS/qomerCmi1pm0Jcoh05WGRxfY9X83ZCQgC1gGLcBkSzTrtQARI4VzUuOWiUIclUI5zKUhUN5+riwswMxBhQAt9AciPHj5S1y3HXb5yRZaXlyQexw5caoyrc+4+fPRQNQFWMTYFj42GNBsN3U8ANObLeIF4QFMeQFTTyWJ1rd4ubc25SZ/mqGWMHO9gpdOZeTAOqwlLHxqLXNZXjZNYHj1+rOdHC8DedGz09H4yVzHjAxrihARuovPiwpKOCb2cQ9K5XRkbzlJz5N66dWvi6OU8jOv+g+/l2bOnOuZ79+5NgDZ9WA1dHJrffPONtsHljOvXHLdWS3V/d0dhH3NkHg7oO0cqgIg9wsMcpQ4MBzp+58zN9Il+v/vd7xQa8jqubdYZfQGorKG5fNWtnHONuf4NYgJU2WPsN6sVTB/mjjUATP9WTxj9WBtzmTJ3fuYrfTNPW2tbQ9aNc1octDmuef377+/L5uaWgsv1tTX5xS9+odeTOZ6pMc24qWVtzl6rv6ywdfOF1qAF1rKv7BrgfOYeZ2wGli1ymjnx+vb2ljpvud5w2+IU/tm9e672c5KoixeHNZqwD7Di2x4DgPPkw+v6jVuysLDo3K5aJzvTmrZAW36OokAO9g90nL3+QA4OetLuzkmj6eLVA+rqBiIZTnZKbuehFGFVqo2uLK5ckcvX3pLu0rpkUpMsqEga1KQIKpLzdPkD+hsllEzC3NW3PQSOJYh1d6u88jvC/RaC/JY1g13l4Jd+Of2pwe1xv1dPA7zW/jzQddZzTLd71fVrv1MPf19nWeChrf+noVfAK+AV8Ap4BbwCXgGvwF+EAh7a/kUso5+EV8Ar4BXwCngFvAJeAa+AQdvzgNVXQGX5N/Ef04etxGmg9ugfoc8Ldc/bXv/8P6lXO9teATcAZShV6eopBiKRFq8FT1LJVGFEkQ6lSAdSKWKRdCjDg23Z234uw4NdkWQg1WIsrRr1WyNJM2KTgRei0IRviC4mnpQ40oNeX5I0k8XlFel0uwq5AKGaj1zWycT1qPHJcaxIpNvtKDz77rvvhCjkTrujYG6pdJnG47HCUIvwBfxYbVoDacAuoJRF8Jrjk3Y8AFrUGP3jH/+o36MlDhmXGfAAACAASURBVEJAIdDLYmcZL31xLvqySFiOwbn4+RefqzuViQPaPvzwQwW/7Afa4FClP95jPjyAXuauZFzUt62VLl2gFvAT6HTnzp1JVLPVgLXIZsYHBKN/aqRO11nlvOZe5XwW98wcAXBA4O+//16//5u/+Rt17yqoBMBF4aRuqcUjM0Z0tchixgbsM0DIWB48eKB1hDnXu3fvubqp1erEFWxQGohLG/pgfcwJyji1pnBAHLCra2pAkPbmhjbYbXVkAaIWf+zqDDvX5uOHrn6swXj0KUuxSqPhnLLAX8AnoPDKlasKY/v9QRnVPCdJEmu7aRev7RXmw3qyBnxP/C/rzj4xcGuQmfGwbuw3nLEAcWrUGkhHE9qwT+x49LC5fvHFFwpSP/rwI6nWXOw2T4O9tj/pn764VthjfG/7fm//QH54+Eid6kD2X/7yl/qVY+3a4dw2P4PgbhxalVmvV97nOHM9m7N9Gn6jF/uBPcMcrKat1SrmY4sbFVh/dTvHBrhd7LTGZaeJfm+fcXazRpwm0h/09Jqhv7CghvOCjIcjGQ4H8v1330saJ3Lnzl2p1Rqysbml12anO6dOfsbEJ12lWhUJQgmrFQmqVRmnqcLb+eU1mV9ak5VLNyWotiWodqSImpIVdcmKirpzda8Sk5zH+jmGBi6aPJck4dqjHnegNwnYw9ykVgM31xtoHLw97XEWxD3r/aN9vwpLXz3/eft8nXNwzMvnebWmrYe2s/1e9628Al4Br4BXwCvgFfAKeAUuvgIe2l78NfIj9Ap4BbwCXgGvgFfAK+AVmEGBNxXangcQmww/DbQNNbpWY4hLYFAAaQsiSVMRvmZDqYaphPlIDnZeyNaLhwptgyKRaphLPSikGYWSlaAF2KiRvgWRrKnGpc4vzGv87NbunkKTNM9l7dJlWVxaVtddTu3JNJYoChUaxbFzgCq0K92PACwFj3kJ88ranuaQZPy8DxQiKhYoRoTrb37zG3Xz0d/PfvYzhWMWCWywy9y2HGvxwhZrDMBjTOZmNLekATQck5P6uc2mQmsXLRvoGICDzAMgiqsS4Eaf77//vr5usNNgJe5L6nsuLS4pyLS4X6u7C3QDHAMpGRPzoY0BU4sgpj9edzGzojAXqAikAkbjEEV7B5Oc+5F+gXuMVaFoJVKQplHJgHH0Lwp1mQJk6ROH5Lvvvjtx4dIPD+bI91aHOE2IIHb1e+lnGmBO14TlPX42VyVAzjlXccQerr2NnfbTQNoc0NO1bxUgFrnOj31gewsg6wC2c18zL3Rl7EQxLy0t6x5m7rVaVaEg+tneoF/TnuNsLLxu9XQ5JxpzDNCUuZjrmTkwTtuP9A1oZRwOHF/R9WC8jMGAMTrwPeemL/Y5e/znP//5BN5yjEUds76sldXLZf0BlIPBUGOUDWwb7LX4cNPJfjaoxnWKEzYp6x3bZ5atKccxV4P0jP3+/fsKtNnf3BTA/r9+/ZoeiqNe92G5V3GiA4arVRf3zXm5sQOn80s3IGiCeyGPnvwgX335pQwHQ1lbXZO3br+lscjVqCLj0VjqNaLVExkOxzIcjDQiWetoFyLDIfHh+9Jst6Uz15GwGkqjVZegEso+0dMi0mjNSWdxTa7feleWVm/KOKvKMK5IGHUkCN01HwQpYc5SFO6Gj5CI+TLm125CAd7qXQgKKEvVsPnys94o4zIPTnucBVDPev9o37O4bN14Tx/X64z59HN7aDvDP4l8E6+AV8Ar4BXwCngFvAJegTdUAQ9t39CF88P2CngFvAJeAa+AV8Ar4BV4WYE3Edq+Dnxl1q9z3HmdtiKRSEEtz0iIQabGba5uMfcMi7FUw0R6exuy8eyB9Pc3JeC1KJcoyKUS5FrLMUhzqZbuWK1nmVMH1wFQrfhYiEaSttpAEQdLiiCQ7Z1d+fa7b2U47MvK0rxcvnxJa8ECJq3WrAE5BaFq7nPwQOOBqxWJQgd2zfFqkay8j7sPaIuTFDD23nvvqavR3JjTMMIArkFMA8YGGGkLjAOWuXjXbQVRuDMBhTgr337nHWmqW9HV9eQJ1AWWAT+BxhYvzDzMBcy5rP4t8BCB5ufm9TWr6ck4DMJyLK5RQCHQ1sCbc/c596M5Jhm3g6cjHbvNj2MAg0BF3sNVasDzD3/4gzpAB6Ohxg3j3OU9+jTN+J5+GZPFAFuNVtqgN32zniyZxUPzHlASqMdxBtjNvWoOXGKBWb9Hjx+q7h988L6unTk+zQVKfV+gJWAQ9zLuVr7Sn7q1y1hiatoaNGXctHHObNykDkaryzNJ9Omcz9Qkdu8R1fv48SP5j//4D9WLtUQbi5K2Wrucz4CxOZP5GT1xcbNvAMIczxqgme0p9LA10Tq8Oj4XY80+stq1aG7Al/aq06NHWi/X9slRd7VFGzMXdbSGFXn85LHuMxcRLRpbDjjl5gL0Qw/7am5hux6jENjvwKQBWrtpwm6Y4LqzmwcAtewH4DHzunRpXdfAuaHd9eIc9y5eGWiLA9dulsDFbzdm2N7Li0yiSihpHku/35M8y6VWqSlgL7JC4jiTLEm11vRoOJZery8Hez0NMwbIo/94nEi/N5BWu639bO1sSLURyeLKvEglkGqjLo12V55t7EmzsywLy9dkcem6tLrrEoRdyYuaxirrR2mYUT1XCuKO9Tp0EQasobsZxKCtqxeun2X/xdB2+jPw6L83ZnHhzvpvlNOg7/Hn8dB2Vm19O6+AV8Ar4BXwCngFvAJegTdPAQ9t37w18yP2CngFvAJeAa+AV8Ar4BU4RoE3Cdoet4Dngao/FbQNQgc4pEgllFQqQSpBMZIgH4tkAxn1tmRn84ns7TyTLOlrDGiejSWJh1KNAqlFVUnHidSqNQU+OMyILwaUbG/tyKNHT2Q0jmVldVUuXbkqc/PzCnLHSSKbW1taM7USBXLt6mVZXJxXMAPc4aE1YMuatXwFjBlEMnBDuwlw1RqkEJRDR6bFuxoAnY5DtrqwtDeoBSzjYW7PaRcu5wRwAdCsribfA6lu3Lghd+7eVRDVGwzULYxLEngJ2KVf3qM9sBVYCbSlPipg6oMPPlDgqI7WNFM/HucD8nE8/QD76AfYxAM9AIgcQ398/e1vfyu///3vFaZ+/PHH6oK1uqLoRD9oYnG29GWwzTTFtalAtlHXMZtr1qDtNOA2rWlvgBotb9++rcfh5gSMahR3GCrgw/EL0AMeAj6pZesc1vHE9WnAdTDsy/7+no6DseNg5cEecY5mp5NGA1cqMtftTtbSALC6jfNMtSEGmrF+9NFH8tZbb2t/u7t7qgHg2hyqADYcuBxLLLJzAEe6ZrSx+rOmGX1aTVh0sAhkA7eM025EMEgPyEULIDbHWs1ec3wzPwPhwE7WGkiPXuYINhDNPjXXLzcT4NjFqQ1wZ40N8mo8eJbJ7//wuYziWG5cv67teF/rR5cx1Oa+trhj2yPuZoSUyUxqMxuYNTc20JcxcLMC3zM2YrfZ33ZzBdHBdq26uGWShV1EsNamLXI9j0U1U6vWwLED6rixIxnFQ0mzRB2qydjdlBCGFYW3aDMe4hAvFNJmSSY7O7sKU2tV+yzhRgcHhx8+fCDPXjyW5dV5ufX2danUKjIYD7VubaM1L3u9WCRqy6XLb8mlq3el3VmTSqUtUmnIWHJ15QY2lwKJijIdgBsCANHuXM5ta3N2vyn+VE7bWf/hMCuQ/VM6bM8Dbk2fw68iaSj3/vGTD76cdY6+nVfAK+AV8Ap4BbwCXgGvgFfgoirgoe1FXRk/Lq+AV8Ar4BXwCngFvAJegXMp8KZC2/PAWhPkp4G2oTrugCNhGXdcCxKRtC9xf0fi4a68eHxf4tGewtwsHUmWjSUKgaLOwYm7rd1qK5TDYatuOQkkCiLJskJrTUaVqjRbbYVgAFvikav1mlRrda2Z2qjXZHd3W54+fSw4J/njPoBybW1t4q5TsFG6bKnDS51cg18WE1urOMgLgAFwOYdkRaEeDlYAHT8zbp4GZhWjlHVBOYanwSWDVbxGv4fQyUGyafdtG3fpaCQPfnio5wOwEUVrDkHGxPx4jf4YzzRMs1qsADHgN30DCXGd0hY9+BnAR18ANnPimlOXuRigtthh04H36OvLL79UUAisw31M3+YytT4VYueuXqmBM4NmGqVNZG1OzU5X39cAMxCSOQFjAcmsebVSm7h0LRLaHKHmnJ2OLbZIZ9UmJQa4OoloZg4WYT19jdh4GL9BaYslZnzDfk+Ps7qtbr64MOvqBuZc1LMFWLNGjO/atRtaD5ZoZovmdVAwnOwhtDHnK5AQWAqsBJSjAfvYoLfFB0/XjeUY1oTXiEM2dy1ftb5xlk3cvHxve0JrQee5Ql9c3sRUA0iZD3uEuQChAd3TNyLQJ3NodanR62K/gcccu7i4qHCcdbObHex6oe3hDRAVdcSmgHIc76UDHbDMXAHKrCd92k0KaGEOd6sFPR6PyuvQOVEVZSq0dTdf8Llk8eeVyF0PBsEtilr3QyWUOIk1ArkSVbWW7dbWtjqbiUe+eeOG1ii2+GW+Pnr4SDY2NmVxcUkW5rkxoSVRJZA0i2U06snO7raMk5EsrSzL3MKCDEepRDVq2dZkFANxF2T90i1Zu3RN6u1FGRYVGQcV/XxznyVuTs5RC5B24NaA7dF4ZGra6mfcGfHIZ/3CPC9kvbjw9lWnrYe2Z62+f98r4BXwCngFvAJeAa+AV+BNUcBD2zdlpfw4vQJeAa+AV8Ar4BXwCngFTlXgTYS2J8HXs/64/tNAW5GcDNICh20m1SCVSjqQuL8tve1nMth9IYODLcmTgQR5Wec2wA3nlikH3E0wQyGVqKIu0RfPN7RO5NrKutZOrVSoueraB8AZ4oDrAFznktS6qVGgEa8vXjxXly4QipqWQC0DlOZABAgByix2VMdCbdM0K6NVXR1XA3l8bwDPnLYGIGljdVgN2Fq0roEhA3VWX9P6sDhioooBfczl2o0bsnbpkkJlIBN9aN3aPJf+YKCxxs1GQy5fuaKATWuhljBue2dHvvv2W1mcX5DbN2/pHG3s5oR0zs9Efv3rX6vbl5q5f/d3f6eAjjZASYvbnQa5BnDREpcrbQBsRA4zRmtrNXyBgo1mU/b29+Trr79WGAmIZD1xTJoT04Cum2MhaeYcm4wH4DYeA/ZcbVF0ZK215nFZgxgQaDoCGjkPEJF5Akxv3MR9PFLXMvNDL96jf3T45ptvHJwbj7VW6q1bt2V5eUm1pV+D9wR123paRDXOR+dmTSYAHtgOaGR8S0sreh7mNhoNFd5axLRBfHO4mn5WH3baEW5x35wf7dEWOAo0N8jM3DgX/QFdacf68j2wHviL/rbn6R9Iyr67c+eOwtlpgG8A15zegHrOC+C9cfOmDEZjB9vRtNfT/Qo0Zn+iPzccMB4eBsE5nvM3GnWpU3M6CFQP5oUbHNc4bdEQN7C79t01QF+8Z+sBnkRj3LK2x/lY4YYM99nH++5zhj6IR7Zr1eA3EBTXbBBGeg7Gp3HdLSK5c42Npj4047186ZKkaSxpkkir3ZL9vV3Z3dmVhcVFabc6enNJrHW5qbccK/SmLfW4682mZEDXqCZZEcpwnEmSiTTbc7KyelnmVq5IfemaFPUFKQI3X+fQp1Z45G5oeclhe3w8sn7+/MTQ1j4nj/vFOyvQneWfLSf9vjvudfeah7az6OrbeAW8Al4Br4BXwCvgFfAKvJkKeGj7Zq6bH7VXwCvgFfAKeAW8Al4Br8ARBd4kaHucu/aoM/C0Bf4poC2RnJlQRzKViFq2cU/y4a6M9jZkuPtC4t62RPlYghwgh6s2k/6gL1s72xp5PDe/IMtrKxJWQ0myROq1mnTbAJBCegc9CQogXUdrg9of4WtEHONQrVUlTlyt1WbTwajxyDnvDHjhWPzuu28VoOBGBOIRIQvAM5cnAE4dr1h/y5q35tS02q4W+2rxvuoQLmvEmrvVQRYgUmXiYKW9wUXeB5qZ81ajV8djhWU69vFYgXS90ZBKrSbjONZoY+YHnMPFyHnN9chxAEj6ZPyALt7Hb1hkuYJdc5QacLWoWoOXQCpckeiBPhZ/DPwG9gExOQ8PmwuQ0IA1r3MOxkhbG4NBa8pt0ifnAWTy4HyAYfQwYMc5TFMD5YwZTf7X//p/naO1VlfAfPnyFWm3nePZnJO2XswB5yiwjbkS7fzevXcn8I45Weww52FcwE2AId8DBoH9jGe6HixzqFUind+33347mcvNm7d0TG5d3fqb49jB5KqOgwf1WwG3uEXR4t///d+1L45///331T3Nw8CwgUUbB++x3v/6r/+qfQI0OQatTUvbY7a+zI05A3gBtwbKDTozH9aAtaMdx7PnDACjg0F13mdsQHmuwTjlWnZRz+aKRT+0BNxynXE8a/Lq9ZPIxvPnsru9re+hAZDX9h3XK+tgNYjthgm7lnSfh86x7GrvZu7aK7XmcwZgC9BFPwXZ/Z7CZMbGPDjntWvXpdvluhIF3F988YVGJePqvf3WrdLFPpIwCqTTplb2QPb3dxUIuxq5ou5bBb9BqDHxWZ5rnWyilONxop9V7F1uOOn1B5IQ015C3FES6+dYa/GyzF/5udQXb0i9Oaea0KeLf3aR8YeRyBaN/Go88p8C2p71jwZlxxOb72Hr80DVs87hTuFqj08/TrtR6dX3XoW2YVDc+5WPR55Fft/GK+AV8Ap4BbwCXgGvgFfggivgoe0FXyA/PK+AV8Ar4BXwCngFvAJegdkUeJOh7VEI6/5I/eoftk2Jl9sDk47RKJg6vjCH2iz//HfnDoJMJKB27Uiy8UBGB9sy2tuUGHft8EDCbCS1KJc8Gctw0FcwhDOPuONavanwAmBbhPSDk1HttFKvNaRZd5G78ThWaBtS1xQwA6TC3Av0S1KFNrgvcdiZQw1QA9B5/uKF3P/+OwVHvAa0xXEIAGEsGvNaxveqG1ahm9PJ9NOvJcwFImoc7fa2nmtxaUmWFhelVq+pG05rpAahOnyHw5G26XTaej6gpwLPwtXypBYvcAqYdunSegmgcslKh91gOJBnz56rc+/6teuTSGNcfmgyHA3lt//5WwVjQKZ6o+5qkuaFglvOxzgB18A5XJC0szhig83AymlwzBxxq/I6IM2gpINj+RQoy9WlSY1XYOKvfvUrhcsGrrVt6W402M2aAAlZD3SkrUFjg7ZWE5X30jRz/fccMGQ8zEP3RRmta+CO18y9arVR6avRdI5Z1oRxWDy1RfUavDcobTVv7WeNFCZKuwSEX375hdY1BVQDJtfW3NrZvG0cbv+4CGUH+F30NvCWPll71gUIClQ1uGgA2vYyexFt6I95oBtPQDtjZa6su0UuGwinXx62z7lGeHBOwCVrxnrxtDrFvE+8M7CXGsusjbnIzaXOxw4R3lxbX3/zta7HBx9+KHu7u2U9X1ez1sVYJ/LHb/8orWZT3bkNjZ7OZWPjhXxFxPbzF+qCBhr/wz/8wyR6nDnZeJkP82MerCc68L45hgHhQFu9WYL9X94MwHXDcWjdajZ0Hg9/+EHHw9wBwnfvvitzc0sSSEX3E8B6HI91r2DUrNUqsrKyLGnGdU/t6brUqpEc9PYly6jDXZUsTZVhVitV2dnZk82NTXXerq6sOed4gns/cmtIvVr2KTe75KmkRSbEGmdhU6K5m9JdeVtW1q5KuzsnEkSSZiQRuAh6bugoikDr4+rnEx+CPA5zkrWvl38jBIftpurglgeWvxDsCPeVeOZZHudx0Z4GW08713nO4aQ4+vvw5bmEgXhoO8vi+jZeAa+AV8Ar4BXwCngFvAIXXoHZ/tV+4afhB+gV8Ap4BbwCXgGvgFfAK/DXroBBW3Q4zYl66nvHcNKj7c/q/7h1OOmcJ71+Pmh7zBmDMj5UwS1gEuz4sosL2MCf8Q2oOXADeKD2bCJhPpBqvi/pcFd6+zvS29uSbDyUMIslSEeSxkOphiJZGsvB/r6MxmOtTdudX9DYzyRN8BZKGAKzgKah5FmhYIOoZGAtsIJx8KSGLXpsbm3Jgwc/yN7BvgIvYOziwrz2l6aJzoNjszyT0XCoEbsWq/vw4SN5+uSpQiAA0q3bt+S99+5JpUo9SerMViXGsZtlCol4xICxak0ePXwov//9Zwpd0yRVsEVNVwVy1L+t1hS0JEmm/bVbLa25e7B/oFDp+YtnCpHW1tcUBAK/AE24a3u9A4VpRAGvr1+WVrutQAt4CFSjtqtzGIbaltd2d/em3q9OYmEhN8S17u7sqFas6uramqyurCjUwYnY6XbkADdzQA1bFzfMvHD4qpu3KBQoRhWiY4tJLVCDgowbALi3v6/jBCwTK8v7QK8J9A7D0jGIKzfQ2Gvcz6wfe5ho3nfeeUd1Vu1jB1bNScvaEY0MqMPRCaicdjcD4IBt5jLFkWxw2MUoi66BuTT5GVckuuJ4pTZvv99TDQB0KyurCvsOQbOLpk3GscL54WCo+4x5zs3Nq6NZLx+ivjNXV5SoYI6n7ydPnirg7XY7CnnN5er04W4Ad20C810crrsKtVbs82fqPmUtr12/Lrdu3dTo7+2tLenOEYXszssxnA/Aff/77xUO3nvvnoJSYDNrCgQ29zKO040XL9T1y00M1FJGWwYDsNU44k5X54E2aMy+nJ+bU1dxQq3Y0VgGg76O9eq1a6olMP7S+rremEEfzIHrzCK3dS9zg0UYTaA1wJU+0R1nLOfhYTcJuMhm6tO6CG6LS2byT54+lq+//krPgcuXSGVgbLXi6mwb+HfOWKKcE3XwIzluba5popH1LhBxdagZ81P02Xgh3W5bbt++LdUaN2EMVEv2aJK4uGu9MaGsUczNGlznXJP0u7iwIIGEGpGMjsBdXXPdK7lCW+aYFbnkQVXysCtRfUnmly/J2pVr0l1ckSyoyigl37khlTr1cKm9m2jUMp8fGtmd8XlH7e1IoS2fQ24+3LrB3g1FyqfdSOB2XHnTT8Cenb4BiN5KF+8xblc98sjr54Wy6gg+oe+T/o0ya/vTwK2Htn/t/wL08/cKeAW8Al4Br4BXwCvwl6OAh7Z/OWvpZ+IV8Ap4BbwCXgGvgFfgr1qBWaDtWQB22pyKmGe1N8GPa3faey85PadWbQJ7Jn94P2lJT3DXTk5KfVirgWjQtozh5I/85dwUZ+AOVY+X++O+VqLNY6lkPanFGzLYfSY725sy6O1DCyWkbZFJkSWSxGMFgMAEjq7VGwqeAANA1UooEhZEJ6cKGyLqT1arCnYKR9hKV11FY1mBsUCajc1NhZ5z8/MKbPOcqORhCduCCeChvcaNprnCIWAhNVaBgzj8AK+tVltG45HUmzjpqgp0DPIBAQCUaZyow/HB/e9df0mqLtnr13DuisaiSliRNFf8o+4/jrV6q0C7r77+SoEmxwFEXf1S59Dd2tpUwNfpdOXS+mUFuerMzXLZ3tmW7a1taTQbpVOY2p2hgj5EjZNY9nb3VBegEiCbOVFjs98f6BiA1uhKGxyywDnaTdczVVMxrsFqRdsBWK3OLa5LxoqDmHlZbC4QzQFwF90M4F1YmFcIakDRomzRCQgLdAYEAvcYF/VCe4DB0IF84mSZGJo6hOmuM3O0mjsWwIaTmPVEQ4Dtz372M3XkvlRnWArtm3GwBwFoAOunz54qFAWCAsGBqoBOoBvaMRcFvgq/HGhyjlcH93Aj81qz2dK95dpwE4KDtsBR+meugEsijefmuro2PIB/wEhzAju3rNs3zB/9Lc4XN/bq6pqrYZznqpuBUfrmWFyyrC3HcyMDLlr24XR0M9cIa8BXoseBncBX5sJaKjQOQq2/S5+bmy4+mvcYA6BXx8dnQrm/0f6rr74S6uAC4A2sWx1ld909kI2NTbl+/ZpGXCuwVPc21wg3ZjiQzv5iL6GhXTuHurvXeKAz18zDhz/ofuJaAUDjDFcdgb20o1Z1WXNZo6S5OgN3PsZXqYTuZoXSvQv8JPYZAMt1QM1a1oL50z7hhoYSsjNegDrXITeZMM7RiLq2Dqq6zwDn+OUmD/YSdbM1+lqofZvqfi9yblipi0RNqdQ70ppfkvm1qzK/ekWqnQVJpCbjLJAiqqkDV6Eqe5FYaD5rA+ZUSB64PYojV6FtAZDGoeu+uttyNEBd3b764aHQ1oFbd//A+aGtW4+TUx+O/oaape1xbaZfs9+PZ7WbPncYBN5p+1f9L0A/ea+AV8Ar4BXwCngFvAJ/OQp4aPuXs5Z+Jl4Br4BXwCvgFfAKeAX+qhX4n//yf/5ZJPgfR0WYBqqnuWz1T9pTf5s+q62d5zzA9qw+Z4W2p53T/W2+dNrqH+vNYXukdqJCMxxotFDMqrVpsyyWLBlJEe/IaPM7iQ82FQJFaiQrJBkNJR4PJU9T2dndVhAKcOp050g/Lt1ipSuRGNIQx1imwABogrvWajjiUgPkGsThZx5pilsNYAFyyGU8GqrLFqgDJALWutqrxBW72GBcfMAp3HBWyxaX5g8/PJRevyfNVl2hEnAN6EL8MnBkYX5BtjY3ncMzc1BNa6PWHeRVJ7ICEGJVnSOYNpzr2bOnCr1wAXa6bYU4BmxxYAJ06jg4dVy70mg0pdFoKV6xqF7AJH0ATnH+0TeQSeN/Gw11mhJpbPVJAVdWN9Zgo33lnPRnEbtvvfWWgjrAK/MzhyuwkT45DhgGaLbauNMRvoA3HJ48cd4CTH/+859rfK+BOINuuu3Kur98ZQ48AZFAP74HCjJHgCOQzeCrg4nuP03NhclXHJ6bm5v6OuPn/PTBPG0vaGx1CZYAbfSpwCxJ9Jzoxtw4jnM6iIrz1J3LAB960y9fP//8c4WkHI+7E1gJAFVgV8JP1hSdrX8gudWgtTEZmLTYaLSg/+nYYtqay9Siks2xSy1WjuUYB9Yd/ORn+97WlGPNsTy9Dqw9GrLHcMsCr7mhgePoizHR3tzq7GFusjAXOH0CbF0NVtG1Z+4GOO5wJAAAIABJREFUQtmL6Mb+4Hvmgi5wvuXlFQXmtAU4A+DZz+zrTz/9VL9aFLLtO/e56hIAhkOA80BfsahzxmHx14zR9rWt42F95ppE3DShDn0srdTBddHqBgP5ynVgMdzoanHWBqXt2qJfi+Dmtf29Xdne3tK+iJHmugfaAus1PjqJ1aUeBe6mkgAoG9YkkapU2wuyeu22rF69LZXmvIzzSIqoru+7m0LUZq03IgR6Q0w2AbEO6vIE0B46bflMtZsgnLs2L3+hue9nhbZ2LR39PToLjLVjZm17tJ39PP377aS+jr7uoe1f9T///OS9Al4Br4BXwCvgFfAK/EUp4KHtX9Ry+sl4BbwCXgGvgFfAK+AV+OtV4H/+y//9Z5HiJWh7GiQ91kU79WfvaSVPgqRnQdiz+jj++JfrEB63omdDWzWx6sOgLTDAYVeHTHHMSpGJ5ImEkkkU5iJZLONhT/q9XYn7m5L3nks23FNnG8AV5yywlthOCG1eOOAEjEzVNbojg8FQmu2OzM3PSYV6oEWqbjeLxQW64DgEnFL3drqmp/rDSpMY7l0XMZq5GNzQgU5X6zPWmrDUH8UNB3BaWV7RKFiLlXVA5qFCTNxqQNvbt24psAJg4XIdxbFcvXK1rBfrgCtzNSepAQxgcl4QU5spTGZcAB6AEjG5gNTuXEddecSs4nQF+tEOCIQTF2BEvwAcaqFyLqAVQAsN+J4+AT5AMoAvbYBq/MyDn3kC8jgOLZi7xRqjMe0NLlrdUt6nf6d9WjptXZ/Ouevcx5ybrxbVTD/MA1cpfQAbr1+/rmOYdsZaPVxzSrrYW7eP0RpoC+gD+AFAcc1OAxpz2vIamgEBmR/9oAPz4Py0MyhOOwPstk68ZnCNrw7su32DTuqezFxkL69bTVWrBWxR4YA81pXjWVuNGW4D5d2cDDDys8FM5s7ToLFb76rOG2gKKAdsMpdr165pv7zP8VbjljFZn4zxm2++kfv37+tYiepm7xpoNtDNOVlzoChjZg/hsGatTAPALXuS87N+VifX6siaTlxn9PX0yWOdBzc40IbX0N3q9OKsZV3RBZDOWGw9aMM4uIkCRzDz4DXOT3w5Dlr6/Pjjj6egLfvOSrja55+7zrhZ43B8Th9bA7thgPHRP1DaxnjzxnWtOc0nnkF6g/oGten3s88+0/ECmtHmgw8+UNBsTmuLbGavGMh1OvW01i9jZF/rvkyA3W6fUhuXseDk5zOBet1BVJc4DyUuKlJrL8rS+g1ZvnRD2vOrEta7EqciSY5T2EU7T0qb6303gFvAuavD7WKSy6fG3/Ow/7dI5MPfJYfQtvy9cIZ7dlbwevT3k0HuWf8lMst5Tmsz2Q/eaTur5L6dV8Ar4BXwCngFvAJeAa/ABVfAQ9sLvkB+eF4Br4BXwCvgFfAKeAW8ArMpMA1tzwVr1UFa/rH7SArknwvW2oz+bNCWGSm1dZAWIgK0tekRuxkGuUYXSzaWIHfPLO5Lf39H9nc3ZNTblmrWlwrQVaN6iQkNpaY1TYG3rrYrD5xhw9FY9vYPNCp5cXFZuvPzkiZj6asbcfT/s/feXZIc1532zSzf3nfP9Hg/A28IUhRf6VBccf/R99z3E+js0WK1pPiKWhoQboABMMB4176qTbl073lu5K3OabSZlkSdGTCSp1hdaSIjfhGRNagnfvcq6MKtCMQAmGrY0dztVwSGHIsT7kmI51BzRhJ6lOuBbzhX19bW5euvv1EI1N4hbHBV3nvvPYVhtBkozD7Ai3M3VqRaxWUXaLjcL2/d0j7f2tqRq9euydWrV9VVa2493LTAYIOQ5JnEDUzOScLAAnhwYE5POzDGed1eR8MXA7MAaOwHiALp2G9hoTc3tzX3JlrgcAVg0VaAEJAHYMi5lM/1BsMshCuOXcqnDgAzwJjBt91wxokCSeCTOQvRo+ga5Lg5QjnmcsQGCsjMyWj5Yw0uoqVBXyCVgUcAq41lNDcITZnmwuR+gE+ALecCEs21ahCOe3MPICcgDViNQ/aNN94YwFrLRWz1NKBXdMDSB8B6yuE4GhFamTpTP3NnGgi2drup4lzCnMe13M8cpEV97FwDzXxGN9plLlXaShn0GQ5T7kcd2G9Oa67bDQvsXN4GcamDjSX6Gv0418JXm/MTjQm1DLTkegAv51IXc+XSpqKblXqjNeOI/QbvcdWvLC/pWGE+cS/KMTBLuehLm8z17Z4BDpDzzjg27TY3t9RxyjwA5HKM54m5tXHLay7t/BmsoXxzGJ4Rhj0PXW1w3GA19+QY9aMdjBdewFv2nT17RmZnpjUMsuqbkY/a5SvmOtOcBQlczwsNCKlOH5lj154J5tZ188ktfsCRbH1FWG5yARMOmlzRuHDVXV+rysT4iO5Ps1DSsCJRWpZ+WpJSbUzGpk/KzMJZmZo7JYmGUa5LUKpLKmVJ8lDI+sAF2OY5ap/nrc6V+xy0HXze/e7cuxToRWCpafxi38DurONCWyt7b31sAUPx3ofVORDx4ZGP01H+XK+AV8Ar4BXwCngFvAJegZdWAQ9tX9qu8RXzCngFvAJeAa+AV8Ar4BU4jgL/819+96Fk2S+OBWz35K09LDyy1eU/6q4ttunPA20N2O46azUAsllv81DIOGBLEkk560sW70i/vSGdzVXZbq1Jd6claX9HSmlfqiVCsvalvbOtcGVsdNSFAs3DpQJpFaSEuOVKUqs1pD40pCAXV93jxw81V2SjXh+Et8U9h6M1CAOplF2+SHPjOoDpHJGETq5WaxIo8HCABjgHCALKra9vKABmI2wvkBII5H7wByTh0g2kVuUeiXOtNpty/8EDPY/ct6dOn3Fu1aivZZF3lrCutEfzVcaxNFst6Xa6GpaZegHTuAbABDBj297ZUjBjUInjuB0bDedwda9MQTGgGRhpYYkpj3J4x8VIO4C2gF3TmXZzb8Ac0IxzKf/EiRMD5yjaAa7QBriEE3JyckKBs4WA5f3OnTsKEQFTAFnKAMAZdDMoaKGKqQdwj/C2lI+OAD1gN3UFhBkI5TwL4cv1lIUW1JfNwWsX5ldDUueQmGP8rTmNV1a0jdwHdynuXHP3cr1BZdPagBrlUS7gDhiHVmhC+FpCRVMX4KWNIwPXaGvOZXPr4ow1oAlk5eVCc5cHfUKdLX8r9wGcAt0pC02pN7CSz7YZMDRQb65Pg79ATe7LNcBm04V3c0IXHbl2HA2s38x9bTmL0ZQy0ZD6cx46MU5wUqMp/ckihFDnjhuvGua3j6vdgU3AMTowuZiblM9xwlijOeOEcWSObsY04JL6sh+AbE5n6l0EfMVnoQOhLq+uQVwDdsVrrM3sox7cz4VmzmRqckLzV5NDF6Cqi0ByR7A5qhmHxQgANq6omy0ksTGlzyMWkORQPUkiDadu/c8CgV63KxPj4zIyOqJOXPqyXApkqFHRqAYRz6qgIllYlX4cSD8uSRo2pD46LSdOX5LphbMyMjkv/aQsvTgQ0ZDJFY1iEITUyQFacubmdtvB37o8hyju+UDj1N1wyW6vZS037V/0+/VFAe/ePn3R8otzw7Tfu++gz4PvZQ9tjyu3P98r4BXwCngFvAJeAa+AV+AlVcBD25e0Y3y1vAJeAa+AV8Ar4BXwCngFjqfAP/3L7z7MRF44PPLeH4f1s/7q7H6wL24HOW73K2PwI/IhZdiP4P8RaHtYndzP9ThrzV3roK3LcJvoS5KuhFlPSmlH4k5TdppL+urtNCVM+1Im1y3ghlCg2zvSbDoABgQcy11z6jrLQxor5KzVpVZvqKOuB8xpbcrTpaeq68jwsAIsYC1u116/qxBsYW5ORQfsar7Rsrl3Xb7RMg7QsCRRQl7KQAEkUMeFISX3bF2BDRDU8nM2GkO6DzhDeaHm+HU5IqkbwBKASn3hQp9+9pksr66oZmfPnZOrV6+rE1JdvmFJASLhmGuVigJIB7TCvBwXVrnd2dHyLfQtMAdgBdDC7edCqA5JmhBS17kJDdhZ7lOtbx4y18ZWEdAZwDXHZBFaWrhi4BnuTD47EOfyl7IBtagX0BbAaG5c8swC5AygGlwzxyNa0A6uA0RRBudTPn1oYYy5j0Fl4Bn3A9YBTA1uUQ8D0Fav4jyiLAPY5s42UGuw1SCoOS2tr608+8z1ds1eSGpA2hzGtA+nJfdGh1u3bg2cugB0C5FsIaz1UZGHczYIyDgBgnJ/+ptwu4x5zis6aIvhla0crgFsozH9R1veeusthaTmIrbwywbDucYctgBTILGNEc6xHLvfffedglfGLufQn+gMzKU/GUfMHyCngsxABo5UymMhAXPr4sWLg2vNycv5zCfqzCICxgX1YjPITBmWAxjID4y28MN7n/I25hysdfDYxocds7ljLlf7zHm7zuuSAmjcsIBb5jmPZEKT9/u9QQhx5yR27mv+5tyia5j5bwDZHOKMFSIPoJeBcAA44ZF5PlZrVV0wonXPEknijgtFLziRA0myUBLCJMeBtHuZ9LOKjEzMy9lLr8vc4kVJS0MSZWUJqyMipYr0IlzMLoS06qI5apPceYs+OcTNHbaBOnRJaUve2zycskVVzuMtHARi7Xtl7/HjgtsX+fber8xiX1oZB5333He0h7YvIrk/xyvgFfAKeAW8Al4Br4BX4BVQwEPbV6CTfBW9Al4Br4BXwCvgFfAKeAWOVmAvtN0Pahb37Xecn7j3bscFtkfdV392z+Nb/rmgrfuhvuTCIyus1V/w8x/3UwkkkiDtStrbkv7OunRaS9LZXJak25RS0pVKmGn+2jgiRysOz1jzyAIvqrWaul8BmpQIBAWqYgUjbyOfccVyb9x4SeJcc9VKVaHm8vKSPLx/X6HruLpNZ3V/EkdSLpU1nKiBW8Ijq8uWrLuEVAaC5DCcNhbdnQYC2QfAckDN3ZswzdWKA8Jxksj2NoC1JIRBbrU25Ztvb4uyoSCQqekZOXv2nF67tbUtU9NT6o599PChlHAUExo6BdTWFTwBJYGXSUqeWgcwbQNg4tikDoDRiYlJCcOy9Ht93Q/sAqpaSFaDkZTBtbzTFl4W5thApTkADVyZFsA6l2+3o0DV5QXddWHyGagGhKN8zgHAAazY7Pwi9LNj5qC1MWzQ2ICsOYGBhIA+PgMuP/jgg0EeVQNiFtrX2mV5eu2+FgqY8y0kreYEThJ1oVrbrM5WF0AkuhrAByRaSGaDukWnJfso38IH2zlAZ8Izsx+gSRlAUAOo5vg0F7W5fW2/OTgHIbZzV6aBeoPx1n5gMS/gH/CXPsch7MIKu3y5pp2VCaBHZxYH0E7CSJujGp0s/Pjdu3cVJnPd22+/rf1ddPhauWhJKOOtzdbAhc39LUQwmtM+tLWy2cdm455y6UsbKxw3uEw90RIAzmZj1hzez0NYczHHWleD3ha22PLUFh2wxTzGmn82DPJw7i4XLvssr7E+EvM8zvTzbr5s54qmbgBt8lZzno1HIDmaA09PLZ5USM38oIxKyYVgX1tf0zmv4ck1lHzPLZTJaFPmFm6wJw2lF4m0I5F+WpGx6UWZO3VRZhbPy9DYjCRhXeKsJCnuXGHhBdEToM+A2zgHt8DgXWjr3LaBAG71JeQV302Dy5XF76DDvu+OA2qtnKIT+uhv7d3vwqPOPagug+9SD22PktAf9wp4BbwCXgGvgFfAK+AVeEUU8ND2FekoX02vgFfAK+AV8Ap4BbwCXoHDFTgK2h7lntXjhfCSdrfjQNuDzj3e/r3ZB7/fbgNUBymiP9TjssXopaGL+XEcgBmLZJGUAnLZtqVNOOSNp9JtLUnc3pBy1pWhSiblIJUkiiROcCrWXdhcoEcCIBB1vxIq2MAnADeKE+l0uwpENXfn0JCMj08OqghkIR8uLjfNKxqGMjI0JO32jiSxy68KVMXBqjkac6AC+M0CwiNTVDBwaZqbb6/bDphkQI8f9HG5BhlONWAJwDIaOGhx2lLfxvCw1OsN6UWxuu6GhkcUct2+/a3UG0MOymxsSL1alYWFeYWi5P4EsuHCZF+v3xuEdbYQtBbm1cASmgFeyGkL+AH0AH3OnTunUAigRJ2BW1999dWgfJyJwC6OoR0v2k87gWrmqDQYy2fKsmuAVZYL1gAc4I36Wc5T1OU6dLfQxc556ByDBk9pG+0296sBRQOhnG85aSmT+gFu2W/haA1AmuMUHe7du6eacx80xZ2L89WclpRv84h36mb5SQ3qcQ9AJiGKKQuduPf169cVghbbYzl+OccAoOlo7TUtiqDVXNG7ferCexvsNsez5f+lLPqJl7XfHM3oQ7ssPDZlGECnXziGkxNwbHWyfjRHorlPDcxTV+sL+spyIZt+VgdrczFENMBxY2Nd7nz3nfYx0JgFCdb3lj8WMG4Athj+mfMojxfnAELpQwOuRWDPcY5Z2GvaYUDVPd8c0MOxaiCQa3C5Wohl61Nzp3Nf7qEgfrC4wzl2rYy97/SLy7PrnjkWUhoX/8OHjKMnCnDRAvc091hdXdE6EIKZNlqI9JGhYQ2LfP8BCxZiXZAx1GhIiGM4cs5/rnPtK0maESI5k14s0olEtvsiw5PzcvbyDTlx9rKU6qMSpaEElRFJsxozNM9PniiwzULnttWc44Bby2WrsDaQMAXyOmjLhgH3ONBWr3k+ge73vnJexAV71L9djrrHUfXQvvPQ9iiZ/XGvgFfAK+AV8Ap4BbwCXoFXRAEPbV+RjvLV9Ap4BbwCXgGvgFfAK+AVOFyBf/qX338owfPhkbniWND1mKGRDyr/MEB8FHC1HI7OG+W2/co7tF04bFOlHgo/AmIca5jOrqRxR0LpS3d7XTZWHkvUXtcQyVlvU4K4I8O1QNKoK63mpqRSkenpOQV7wFNCHvf6kdTqdSmVcR1WpFyp6jGA7ZMnT9UpaOFzZ+fmtf61GsDKud1w0mpI3V5fWs0NhTBZihsUyDiqIUezNJOwhEuuqm5YUkECjbmeuhgYKoI7A0vmhlTIleEUDvSVAkzSROEsEAkX7dj4hEJcBcJhKO1OT2HU3PyCNJstuXP3ntZvYX5eZmdmtIzR0RGFN2xDQ42Bq7BSLcvt298omCGfKcCGeqK/hdxFr1KpIqU8x6z1r8HLYl8Tzhboam5Eg6SEoQVK0j4cukBJc17iDiW8LnXm+OXLlwd5c9HOHKoWxhdYCHSjvgAwuz/1AaAZCDQITJl2L4O/FgKXPmczuGi5X4sO4aLr1EAN+6jvF198oe5jxjWQmny5QD3OK4YFLkJT7mEQzsAtdQbCAU1pL+3ChWr1tHcDaIwn6mwOToOltmgACKzhcEUUqFpZaMe5QDv62Y2pLd1H2Tdv3lR4zUZYYeA8gNKAtbWL8skVjLOa6wD4QGba5sYPIXVTBcvWH+ZkNVcrZeLqNDBrrmHTjXvtDUVtINXGpoWRjqKebKyva31oKwBdFxOADMtl1RY9aBvz2Jym3NtcvhzjelzouqCh59phbnggPeMbME8ZtngArQw4u3zUTEtc9i53LOMWrbg/+3EWM1bMdW7a2qIDFoakaayLNYpzywCty/UcaL/x3CJsea1W1XnHvKCeDx4QFSDSOW95eakjoLTMApO8zgrDJdDFG5ubLdne3tI2N2p1Gao1pKShkXkGRwPHNNf2okR6cSpJUJZWO5I4rEipMarQ9tyla1IZGhUpDUucDkkQ8iLCQSqpxCJhpi+ecw7c5kZcDayA0zYUSXcz2xZz2h7+bbp79Cigut/x/b6bjnLKHlWfo+ohWXb9p++/+dVR5fjjXgGvgFfAK+AV8Ap4BbwCXoGXXQEPbV/2HvL18wp4BbwCXgGvgFfAK+AVeCEF/uk3v/9QjshpWyxovx+W/yvCI/+XQNtMJOqTH9Xlc02SvpQkkXIplai/JTutVWmtP5Pt5ooE8Y40KqlUg0RCQib3O9LaALq0pN6YkJm5BedEVAACCBUZHhlVmAoEwIkKjOr2erK6sqrAAoABLNPQqFGscBcIzf7xMed4XFlaljt3vhNCt3Y7bT0OgLx44YJMTblQtAnhTGNcZaGCYgdbHBikDM4BEJlrUl2ZOejBsetchXqBQh9gqTpFez0FUqurazIyNi5Ly8tSrw3JzS+/VPA8OTkl/SiS8fEJzQEKwHn44IE8fHBf5mZnFaoBbHH+US6Qh5y2t259OXCWGswBcrVaTa379PSMjI2Ou7DVOYTmPAOENiYBf8BjdDUYVgRS6lQulRQY0nbayT5A5eeff65uU/S/ceOGwmNzfxpc/PTTT9XpSx3m5uYUngHnzInKPSkLOMY+g1XmErS6APwMphTdqOaEpW0GHvkbmGj5b2mbORu5n7lmzaVssNLgotXdrqMs7m1AmfMNmALb0MOcprQBPYrOWdOEcyiLcinPnKfmfEarb7/9VvsBrYDJQG6bx5SDDlxPX+tc6Hbld7/7nV7HRj8Abhkn5uY1vdD44cOHg1zBaM08MG3Q2ly9Nj5wEXMNfcQc43wcsTamzNHqXKGrqjljGAjOZkCdcUJZtG1mZlbm5makWq1IluJMD/S+bJSLppRHGyz8Nos4cLQaCEcLy/nroLhzljJPuJa2FZ3IjF/gLnoRfpqyOe7GicuLaxt9iFaE3qbetAlNabuNf+rB/VXjPO81daeO1If7mEOfazifc9fW1uXTTz/RvNXM64sXL8mVK5cV4PIMtblsc5VniuoTu/zL9LmOX1y+hLHOUp3zhFJeX1uXq5euydT4lET9nvS6HYnJx52HdYjTVLr9SNr9WIJqXaRSl81OTypD43LmwmWZPbEoE9OnJEpHJZUhCTQcfSBxlkicxpKRr7sU6j5CuvMDT6bAFp7rQiTvmmXNZ/tCX6mDvj/q7L1A1UPboxTzx70CXgGvgFfAK+AV8Ap4BbwCByvgoa0fHV4Br4BXwCvgFfAKeAW8Aj8IBfZC22M5bC2U5q65VTX595SxV8zjumT3Om33q8NR4Ff/kQ+sEMJGxpIlfQmyvqTRjrS31mRz/ZlI3JYg7UnS2xaJu1IKEilliZ4bq8sylWp9VKZn52RlZUW+u3NHtttdmZyalgsXL2ruV36sJ5wwoYLZCAUK9MCRh7stiiOJ4lThLmXiBgPMADmAko8fPVRohF8NKAMUm56Zloo6Uh1UcW44cua6/3RxkM7lzORvy82q4LMcSrmc5/JVKJq7zxSTBlJT124qrc1NBVedXk/Gx8alXHY5KVdW19RhOzU1LSdOnpBGY2hQhxrgWt2qDtKwLS0903ZwLoCHvqNeuB7NvfnZZ5/J3bt31KX5+utvyLmz5xWikHcV+ES7AaYALMtpC4gDdAGg2Od0cK6+omvSQhdbWF3O4zpzVXJPC1VroLUYopZjBn8t7DHg0dyfOBCBvq+//rr2jblozTGLOxEwBRDjPELIFtthTk8DeXY/+g2oSp8BvXhnXBiopZ20ydyo/F10wrLfPqO1wWM0ou6ElgZqUi+0vXLlikJNg2s2jijHwmvbPDPtLNctjlDczdQX8Es+VgCo5U+lr6wdlGVQGRhp9acfDJRyb7sWXdwcamv/2r1tXFtoZXPQWn3RHFcyfcX4QXfLE6vzcGhI5wb986c//UnHGo7Ua9eu6di0scB+Fk2gGYsYWKCwsDCnc5d5ha60j/ePP/5Yz6McIDR1sjDkgFTmAVpTF+7N/OUcwgvfv/9A+/PHP/6xXmPtNfcs7SyG+QaKWhhn2mM6oLPl06Xd1MugPhqb21ld97lDmWt4HqEddaS9LFiw/vz5z3+uGuJex8lLn9AOADNtYL5THwvjbKGsK+WSA9w8Z8PQwf6IEN4iYQl3cOzCIceplKQipaCkTlyiCuD+jeO+lt3utCVKEqnWG9KOYgmrNenGiWx3IylXGzK7cEIuXXtbRqfOSxoCbku6gCYhXD3jl2dbuSTk/44TDROcx0HOcmj7/DfSnq+473337+doLe6zebL3vOLijf3+QXGYU/ZIF21e4KHneaftD+Lfcb4RXgGvgFfAK+AV8Ap4BbwCug7db14Br4BXwCvgFfAKeAW8Al6BV1+BIrQ9CHTu18riuZb7j/P+vWUU77EfsD2o7N3rXBhgAOBB1x/VW7hrq5WS9Do7EmSR1MoiSW9LWmtPZGtjSUFt0t+WcpBIJcwkyBIJCbgZ9dUJhjurVK7K0PCYSKmkAAw32OLiKTmxeEpGRkc1rPCdu3flm2++Vrfcwtyc3LhxXeZmZxSqdtsO5OKyBdu6EKexAqNqtTZw8mnuyjTV8MqEM63XHARjM3BDeOViTk8gMbkjLTyyuh17XQ2xzL5Goz4AU5SDnJwzPDyqEBSHIODsV7/+F/mbv/kbefTwkaysrMrrr7+meXgJxQy8IdQw+8+fPy8L8wv6H09AaWAR8OjZs6ca5hW33/kL53Q/bTcXMPAMQEV9XU5TXJOZ5rSlbHQFNgEVzb1pEMpC+xq8pL5sFkpWIXXuFORcPpvzlPfiPj5bTlULrWv6On0cyjHdadvt27el3enI5IRzGwNVi9dSn1u3bmlYY+AuUPTtt9/WkM3mJjU4aQ5ePpu7Ekcw0JGNELuAQOpozmLTgWvsb8415yl1tnyvBvDpM9yYgDlAK/XFXUr/ADW5t+lYDFMMLLUctEBNc9xayGA+m8uYfWz0teZhzvMAG6C2fLVcQ99yDrCQNjiY6QC8wXcL/8u75XTVBQWdziAcePHelqPWXLDmHDXHNeWYrrSX8w2yo+3e9rPPxpELLb0pvTxnseXPbbUIh7yiGtE+wC26Wghn047zCXHu6hgNQiKbfmjLWGFO0Nfst/zI/M3iENrFAgHqzr4i2KdtxTDM9IMBbnNom+uXslZXXJ15AFBf+oP5yrhlkQagGmgLoEUXdDMtbGEMubCBttaPXM98npqclPn5OZ3rtIH71ypVDYHMYhVrf6VclaibaH7xUkC/E+2gK1vbm7KxvibrG+uaIxygvtpsSsCCFcrsRbLd7uixk2evypmxsOirAAAgAElEQVTL70t1ZE6ygOdpIGkAvC1LVipLkgUaQl6Tl+c/8eh3Gbm8NVSyoVr1977Q9iJQ9kVha/EZY8+Zg8rf+/142HnPNcRD2xfqV3+SV8Ar4BXwCngFvAJeAa/Ay6+Ah7Yvfx/5GnoFvAJeAa+AV8Ar4BXwCryAAkDbIAh+sffUg9yy+0LZY+a0fdGyjwdf7Wf1g3PaHiVHEBCmM5W4u6Nu2lIWSWdrVZorjyTa2ZBaKZUw60sVUyphNnMwxm/7uLVwngIARkbH1H1G2GDCE1++ck3GJyY1R221XlP4tLa2KjtbWzIxNqb5XtfWVuS7299Iq9mUyYlJuXL1qnIEyzULHOn3cHiWnWM14J6xQiq2Wq0xOFfzeAIrMxfS1UKmOndboJ8Bnx999JEsrywrQLl8+aICwLm52RwME0q5pmCD8KfaRg3dmii4ef/99xXUNDeaMtQYkkq1Its7O9Lv9WR5ZUUh1cTYhDoUgT5sgCeg0sjI8CAkLRAG5xywEFAEJLQQ0dTVOToBoyUJA+eqtByfLkemA4M4I/nMvchJC2xCB+qKdmhmDk0Ds7Qb/agTG+cD84q5UM2taRDUAKI5grnOAJ+NV2CUg+zVgWYGAKkDkAsAZ+GqzYFs1xmE5RraZ6GRGVO0E8co+wDW77777iCUs4FM6mSA0+pv+UvRykClAVADqpYXteguLuau5XxeFk6X+lobiw5P7m/5bNHWQvsaSEJD2s71bNyX+5ir1tpr7S8CaQvDbHPZchZbPlYDwhYi2+rMfgs5baGAKYP9Vr6NAd4ZI5bvuTge6GML7WzhpNmHU32oUR+Ei7YxZv1uQJs22jihn00/5oDpA6Bk3tAmysHZywIP5sdrr702yGdL2cwpgCjXAvEBqmjOPThm+Xz5TFvpF4PSljvY3NGUR1n37t7Vd+YyiwrIgWuAljK4nnN5UT903et+JscvmtA+nMYAX6IDTE9NyvXr19SVa25x3L0anlgyhbbs73V6Ui5VpUxY48CFa3cR21M9x/VnT1pbmxInqVRxX+MOrlR1HO3stKWXVeTkpbdk+uRFGZ2YVQduImXJwpoEpZr0U5EoYUFDRaGswm6NssDL5bt19WKFzPF+AnoRMHvcc4rfh/tB2f2+V4+6R5amPqftUf8w8Me9Al4Br4BXwCvgFfAKeAVeCQWO9y/2V6JJvpJeAa+AV8Ar4BXwCngFvAJ/iQr8r3/9w4eSyQDaHgRU0eZAB+x/QXjk/e7/fH89D20Pa8dB/RwEiQTSl3IQSdzdlm3y164/lWhnXcKkI9UgkkYllCCNFUyurW9IpdaQickZmZqel5GxCdnc3FKYevrMKdna3pGddkfq6n5zP/474OWcZRluvTCQfq8rK8tLsrL8TOJ+X6ElQM5yctYbDb0u0jCiDkzgeiUHpIKGMNSQxDhSozzP6drKiiwvLUuaEI61JufOnVPwghkXYPjo0UN58PCBdDptBURnz56RkydPKPBQYKUus5J0+7G6Zm/f/lbdoMAcoBVOWxy+XLusUBeHpMsVa45AFwY2VU1w8HEuYWC5pwvdWlOnLzl6cZ4Ca372s5/leWIrA8cw0CZNCMnr+tiFPAYgOmCKJna9a8tZ3Q+0+uabb7TOgC/aD/QCGFmIWgsVa1objLLwtmgBCDZAZe5NczOaA9Tyy1o5BhO5nr8Napnr0UL6cp21yQC9hdjlGqsn90MzQKE5LdF6ZmbG5THO86hSFvoDyiz8MQAboMf5Fh7Z5oC5SCm76C6lXQbH7Rp0thy61At9Ld+rObopjxf1pP4c5zOgGTBPnagzY4l3c9hSH4PInMOLfkML7ksYYMsRbG5OrrHw1ITTxoVN/cg1jAMTcGv9BSgnNDJl0jbuj5PYQmnTLwZzuTfnU7Y5V9GOfbTZIK5BVwvpW62UdZwx5jiHRRBcRxtwwVI+96d/bNww19GIhRTk8mUxxYkTC5p3ljpZrl9gK/qxIIFybBGBjQUbf2iCVpTLPnXI52CV9hSdyl9++aWWSd9wDjmnr129quV3Ox3Vjvozp3h3wNSNVz6jJzCZtjCnyK/rjgP2nTvWwmhbeHFy3fJMQmPLpRz1WCiRSLlSHuTCTeJEnb48P9yYcnCddttiDd55ttAmdCKcc73qoC191Y0DiesTMrV4UU6duyxjk7MipYakQU2ysC6JVCTJQskGTlsDtdhv1ZebT5PwSGi7Hxwt7jsqPPJB30n7lWHnHgVkX+Q8D23/Ev/V59vsFfAKeAW8Al4Br4BX4IepgIe2P8x+9a3yCngFvAJeAa+AV8Ar8BenQBHavqgDFpGOEx557/km8nHud1AZux22C20Pgsvmujuok4MAB1db+u2WtJsrstNcknhnTcJ4W6pZXyoSyVC1JOVApNnalJ1uJCNjUzI+NS/jU3OaN/HWV1/J5ua6vPveewozcJ/Wh0cUqAIu2NRZFmSSpbEkUaQQQ1JeCVYyhb7mQnSQtiKNoWF16jrnZSyra+uytr7m8nPWanLmzDmZmZ3VcMnAlK9xtj1+JFG/LwsL8/LTn/5UIRWOPue6iyXRPJGJglxzBLrPgdTqDVld25Bvvr0rjeERGR0ZURh0+tQphcG4g3HzAlG+vHlTnj55ovcBigKMtI0aujaRR4/Jz3lfQTR5Xrk31wFsgTg48gBEwCwLjQukarWaCntnZmY1py3OX3O4GmQzB6MBJeANkMnyud67d0/LYKP9wDOutXCvFhKX3LJ/9Vd/pVpbjlzeKZ8QxwZFzcFaHI9WJ86xHKtAraK70vJ3mnvUAKnBWGAjL64zmMU1Fj6Yulgo22IOXwNxjBcDaoQ5xkVt5QEogX1ANXOKor85LA1A03Zz65rrtuiONXBt+YItLy2fqbdBYdPGrqVfqRM5c4F8aA3QpE4G3Q3UMna4jv7/5JNP9BrqCojF8Wm5X9HcQhxT1z/+8Y/q5qQPGIPvvPOOjldrDxCZXLW4PTkHRzdw31zg6MI9Ab8AYFyohLd+77339Fwc2fQLIZt/97vfaRhs9v/kJz9RmNxub0sSu3kLDKUs6kC9ab+BRq4H6gJyAbO8XB+7/qBuhBFmzNkY4t7mFuc6xizv1N1yGnNftOU8+hkQbMAfEHzz5k11/3Mcjf/hH/5BteFZYZrQ3tmZmYHLmFzb1M2FaHfPBXPsksv2008/1bnFPkKhozv3dk5qQKsLTW5zxpXhwg9buGldqKDhz2N97gF6OY9nIu5aXK84aIOwrCGMgbk8/whrrHWJY9nZ2hbCGmc4bsslIY92EkcS1odkaSeWbGhcpuYWZXbhjIxNLEipNipJUJesRMSCiqQZdwlFAgdriaIgwgIe3tlKR0Jb+07ZzwG797vrKMBb/H46DNpy3kHHD6rH3u8+D23/4v7J5xvsFfAKeAW8Al4Br4BX4AergIe2P9iu9Q3zCngFvAJeAa+AV8Ar8JelwFHQdj+w+hyw1V+OdzU76nw78ziO3r0/eu/fQ8TQJZejnu1OGYRtzoNv5uFdd8/gBGsAOWp70tl6JkuP7khz5ZmUpS+NUiKl3GULsK2Eou7YXj+WOBWpNcakUh+Ran1Etna68vEnH8vs7JRcvXpZKtWaREmigPXLW18pjLh06bJMT085WGlQAsAR9SXqdaXbaStYJRynOdyoITByeHhEQRVw5v/86l8UwlSqZZmcmlZn4dmz5zQvbbvdkcePHmmo5Vq1opAMYMk9FfLimsuSHNQ6Byc/8ltY3FZrQx4/eaYw4+Tps+pyA1IBid59511tP/l00Zp+JA8voVRxzgKK2KoVF3I0RiSFxO4ewBl1GpZDBU+EX93e3hrk6jRwCIDDBYgD8eLFSwptcdyaE9aVlWiZlru1CCQtLyvAi7/N2WiheqkDEA9HKhCLF+AJbXHtAu2AaABPcudaSN+g5OrAvcxVatqpezYPZ5wPRNWpUq1KSV3QkVTKFX3XUZemkqSpAm7O5z1UR3WkgJDN2qhwN3Gal3O4qtqTR7Vc1uu4N+7jza0trT85Vtkmp6YUVisUxN1dxu2Y5o5lB34U3LqJlvetq4uFFeZQ0XnL59///nc61gCUuGavXr2qjktzpzKucGMzDugD4K7ln0VPDQEc9wfwWN2+hPzd3tbxgNuztbk5CGE9Mz3t8sHmeYppv0LrNJWddltAfBpyulaVRr2hENBAo0Fo2s9YxAmKjtSPeyrwDgIdD7e/+UZzpjJnGHu42Okz9EETc7A6JywOd3ffEi72nR09bs83A+18tnDcjEldGFGrDfL16vks5MjdqZRnDlmgcBHcAkypJ5oTDrkIVW3+mJt3empatne25eOPP5bvvvtO5z/X/fKXv9RxbMCeccT81hDkhD4OQ+nlDtiD5hxzlPLoUyAxAFrd8123MAQAaiGmuY/mq83zK7M4xBY50H/m0LVFCEBXnhGUwRzhWcQ7OcH7fRa3uIUmuhii05XWRlMeP3ioOckvnDsn9WpFunEmWWNEmt1E4qAscyfOyKnzV2Vkcl7SsCFJ0BDJHbcKbbV2gFtgbTyAtsEA2hZ/Bjooy63lVt/9llKAqm7ePfv2fJEdBXOLC0bs0uM4cQdzvHDf1IdH/sv6B59vrVfAK+AV8Ap4BbwCXoEfsAIe2v6AO9c3zSvgFfAKeAW8Al4Br8BfkgL/+1//8GGWyi/IJ2jwVUFHGDqYdIibh2P/UbesXX8YxN3vB+rv91EmIblm80YA+Fwewt1/uivgC3B+AVlyaFByn5O4L3F7XVbufSrR9op0dralHKQyVK9KKLFkcV8qgJ5SqG1W12xQkip5amtDUib/a5Jq+NR+r6MQo0xO0zSTm198Kavr6zIxOSXXr9+Qcrkiy6vLsr29qa6wudkZadTr0mquy04OQcqlikIUYC0QBVAFCB0ZHlaH6srSsiwtPdO6AOTGJ5yrENgCxCNMMi8gE/u51iBclmYKtgwQKezKYSP5a4GoOPjIwwt45h71Wk3hba1eUwB59+4d2Ww15fSZMzIxPq6QDfACiNlY35CV1RUZHxtXN2K5UtX8k7jkALW//bffSrO5oQ7Fv//7vx/AG4Mw9KLllrUcpYGEGqYZ0Ep7gKnAaDYDsQafDUIaALJxaoDKxppBVwN7AC9gF+5OgBRQ7c0331THJef043iQQxQoCvjDPXzy5KL2k4K7Eo5qYDI5fDc1pDNA2MINUw79omOIfKrqKCRnp8sRSv9xHPcxGhAK28Lxot0APgPCc9ju+taFkFboipOxH+Uhrh3cIhcy93QaMCscnHU5XV3uVByMgP2hoWGFiaaj6Vqchxz75JNP5fHjJ+o+xQH79ttv5YsDXLhmC7nM3Zzr0uVVBdwP8gdnaEWobDd+XH9yvpufaAyo0+DiObTnXAPxvLt+TnOwDhzMXZqFxQJ7nyFOc+axA6UljbjNUzBQhzf3oo3jExMutzPAsNfXHNXO5QtULLmFCREwviyhpAp3cbdzngF8oD3a02b6kH6nP5y73eUsVthcrWg5hD2nXThkccIyxhiDu2OjrKBc4armrI4UCPOkc2CzL8tLS/rMAKIz/ih/a3NT64te5jDOE0YPxq5C9jSTEnlkg9A5hDW/q1sksTtHM4WzNufZT/toTzGEOG3VjbSwGmnALbKgX9HehScPXNuA8YHoc6K12XLjpFzRSALMA65bWl6W+/fuayj28+fOCc9J9GaBQqbhnCsurDKLE0plidOS9JJMeixSqNVlYv6EnDh7SSbmTklaHpV+UhMpDUsqPL/d90IQkp+cqhJJoC+lEG31y2XPthvdwcHT7+dVHzQ+z5S79/v0xb7bjv8vkv2ctoqk82gPhRJ9Ttvjy+uv8Ap4BbwCXgGvgFfAK+AVeAkV8ND2JewUXyWvgFfAK+AV8Ap4BbwCXoHjK/DP//rRh2ma/mKvY8dAWPFH5r1g9bjAlrIOKuNFoO3hrQMGOCgAeHHQ1txTu1eSDhXvX5LGkiaRhCHnp9Jpb0mv+USa9z+VarYj5FkE5gDuyFUJ6MDFClxwoU5x3YWyvb2joV/JcYsT8OKFi1KplBR8ZGEoYxMTsrW1I6VKTSHu0PCIdLs9+fqbrzS88cz0lMzNzir4AdoCIABuQVDSsMDDQzj5QnWwObjMMRcWlFy41IdjLtyuAy2dbkfanY6QCxdg6pybdb0OF6SF4q3XG3mOU5GNjaY0my29fnJySmr1qjx+7HJWXrl6VU4sLLgyay5E8eeff64gB3edalSr6rVsgNWlZ0sKjE4unswBnIMo1IFyqQOgE6ir7cmBENcbvDMnIFqjCUAZiMV+7gusLuZSBeZZ7lggpMEjcxBzH3PJ2nXcz+XIdWOT/YBbHIScC7zWHKJAxyCQpeUVhbqEVwaG4XAmBC7AyhyU9M2vfv1rBaFoxLG/+7u/0/ZShsLdsoPpdn9AVT/q60IJHKC0BTcsEEtzDCeJdDpdhVLALmuHhVDmPi7krHMC2+bmNcQsf9cDDjDZYoBnT59qPlWc24wZ+gQgBhQ3cKvvxQmYZdJp9yQmJHQQSGOIxQVl5xwO3TjT8ZAv/AB+MSdd/lcH/7rdtlSrDlIqFO/39Q5AaK7jP7oV3meZ9gGfHdhz7aGu6uCMIq2b6alQtFzW9hnYplwLoa2hrnGWl8sKO3G8x3Ffw/by7EBv6u/6KlM3MfOWhSwK5AFwmRun3N+FmSbCOSGOS4M5xjjiXpSFe9cgNs5nXMboRvh0xjSucubWpUsX9XlAOYR05lnBWACyMs8ZA5SDjvTrw4cPZHV1TRcxAM7Rh/rnEml9qef4OLmFyQeb5HDVjXeeGfqsVGadOmDLAgKAbcTCD9cmYL7BZc510NWBefvuUDe4fuY57PrI5pktFih+B+j9cthpDmy0ov64ib/99jsNcc38GhkZ1XprvuTmhmqnc0Td2c5tHUUsDIl1HnHvWrUuQcLiBpFuHEkn7ktWrcrY3ILMn7kkUwsXpNyYkV5cEwmGRch1y8ICDY/MwopYAk1GXpJg73cJ8ZjzGeEWPNnn7ztw80zcWnbx+/S439b7OXEPKuMgaLvXbZtmmYe2x+0If75XwCvgFfAKeAW8Al4Br8BLqYCHti9lt/hKeQW8Al4Br4BXwCvgFfAKHFcBg7bFH5P5Md+grbnz9pZ7GGQ9zrHjOG0PaxtZCckTm8dEduEoc6etQtyBA5dPwIlIX/w4H/U7stlcl/b6Iwm3H0nWaSosAsYABjT/ah5qltCiBgvMjUioUgALEA/gstlqkbhWXarDo6PS7UZSrTf0hQMPt11ETtk4Grxwxn17+2tpNVsy1ABcRHL23Dm5fu2aNptrAEP8h4iGTS5XFMwoOCmECQamsCWEWc12Q9oCvVye11jhIfAHMAkEMScepQNWgYWACIXAuOByeEm55l5dWloaOIF34WqmZeMCpGwHmpyD0nK9mmOPsiwHqrqT83yutM059hxks9yXpbCsAEsdhuWKTEyMa58Ad4CN3M9yhFpOW663sWxwycCsuq7znLE2rrgv9zMQx7s5fksV3Jyi7kXgrHMIhgrkFFCGAEmX95N3cqxaWZT7wQcfKHjs9fsKfJdXlrUMoDBheAlzq+GV83ZbPlPTjnqY61jdixmhk+MBwGVguJDHzn0JfLM5rbNi8H8OzpnbFV3IS0ruX9zD9B/O4VOnFrVuyqxyIKVvOo9YFCFSLlUHfWtzwTSwUK4AQTdOnQvZ6qTQtgeAdK5iCwNdnONFF6cBWRuDaGUQ1rlmdx3wCmXzCAHmyLXnmIX6deAzdwOHhFlWq63qaXl2nTMdsMijJFBAzYbLtqcLK9zcoP61alWiXkf7Fqcu2xtvvKltpw64km/e/Fzz6L777rua+5X2MUY2NwlnvaKdRE5ZxjZjimO8bNEB8wSdLXQ2f/Pc4UVf8WIDejK2uC8LKHBC4xhnkYONSdPTOa0dfNa2sLCCMRinCsM5TvtYZMCYoc2MTZzz5tQvAkK3L4eY2S4od5EJDKy7EMLojKv/6dMnWk8+k+eYxQIub29bHbb2DKF+/J0BovN5SDlozxZpndx3gIbj7vQUtoZBSdfv9NJY2rS1WpOphTNy+uLrMjF7ThIZkVSGRELCJbPwIJE4jSQIAcKhZEkgQbrnJ6ACtNWFQs85bW2euNG8F9ra2CyO9Rf5+z8D2nKfYksSHx75RaT353gFvAJeAa+AV8Ar4BXwCrwCCnho+wp0kq+iV8Ar4BXwCngFvAJeAa/A0QoAbbMs+57T1kLG7gdtjwtl97p4i7X6z4S2of6Qnv9IHpRcqFj9iTrPaUvoSyGHaCpBFkmW9CSOOtLZ2ZTm+rLsrD+RYOeZVNKuwhFzpQK1gACAtfn5eQVbBjuK7jNzJRLOU12WIlKrkw8zVZctzlZCpQL+RkaGXQjcXlfaO9uytroiDx/cl6dPnqjTbWRkTPNpAndu3fpSlpeXcldsIO+8845MT02p28y5E3Ei1hWwGqQijLELswtszLQ+uNbW1tZVoz/+8aOBsxFnJeAQIL25uS1379xVZ93lK5cUEFteU9yY6+vrGqqVkK1AFO4H9MGRy9/sRzc7xvlAJTYNuTw+rpCYMgFLgMLPPvtMYQx1IMctUMict85dB1xz4bu5l4UaBpaTpxOADIQi9yxQjL9pL+8ALoOhOjZy9x9/F6HtXuct49KgoQKtioOELAZwrmbCILtcnAaHLXSsgTEAMxsacox2AZi/+fa23L9/X+Ever3++uvqlDRQiy64NDmODow5g884cnUBQp4fmLFdw+UcOsDIZw37q6SRBnO2y3Xr/o9d7nqcowYVuR85TF2e1rqOVcZnEdo6/QbmWXWyA165D6CY+9JfhLTVMMg5qDVQ7uCWu576upDJbnGA5WA1sGvjx/KeOjerOUJZoLHrWkRvg8b8bTDV+tv6in6yMkxj9jXqNRkbG1GXpkFS+qfZaqkOZ8+dV/czY+nps2fy4MFD2dra1gUY9BuOctz7wPR79+7Id9/d0b787//9l4OFB60WCxm2dMEBc5rxbuOPMUROaFskkSbxwBnPOKZt5Lm+c+euzjPcuOY8pQzLoWvPagPgANT19Q1d8IELl3GMU5txQpluXhDOmHHjnLf6ylN9O+d8pk5oNvoLjWg3fxu01Wvzh7o9A3U+6bx11z4XwjwPt8wx2kWbgNacw3wwoG0OYMCtuz/901dga3mIdXGAzkMXllqd13Gkz6lnT5dkZmpW8w6Xq2Uh6XA3iaWbiVSGJmRy7ozML16WmYWLkgbDkgZ1SaQsqdJlN08Ipx8kpBsu/AT0HLC1b5yiw/Z5t637xJx8/mek40BYG8tHf6O7Mw5y2mr/FgoJk+T6+++/+dWLluvP8wp4BbwCXgGvgFfAK+AV8Aq8rAp4aPuy9oyvl1fAK+AV8Ap4BbwCXgGvwLEUMGhbvOggkLoX1h4H3tqPyAeVcVhZL9Ig0NQutOWX9lAyhQ7OY8v/4+oLJJZKmEmQ9iTqbUt3pynbrXXZaq5Kd3NFSv2mlFJyRFYUMgJ8cH0Bc/jsXGZ9BWoatjZ1AERDBFcdPAOW9qNYw7cCDKI4kShJ9PPwyIjDyIFIt9POc71G+ne3vaPl1mt1denyTuU/+tNHCibJ4zjUGJY333pTQczm1pa0mk1tH8Dz9OIphUtshDdmwxFnYIf3mze/0HqSHxZoB0Uj/CiwVHOF9iINlQzom5ycUHjLfgtZSv0AQIBX+hSAjZMPpyYaAbHQyXKWmhMW1y1ABrcf9TAXIYAJKI6OAF3AMTDJwqW6sKqABteXBnM5h37AfQiAo460C0BMXdiPY+/8+fN6T3P4mtPS4C1lm7OScjQ3aO6WNXeoAtzUhfQFcNGXGsY4h7cGu9C7GNrZwv1yne3fabcVKG3vbGv/0GbLO0qdOPbFF1/oO1qjL5CeBQP8Tdjufr/r8pmqE9q9A7WB2w4EuhyvzmnOtucdGKU0yh1T+JakeSjhXchWhKTfn4MuBLnrHwf3HGDFeQrgdsDOXLBOfxe+3EI7UybnMEYBdw4qVnUuaShpDcPrXLjmOLa+IW8ywNiFAnZ5nYHj1hdoz7w1eM/4oEyOA/uBsow7Pi+ePClvvfWGxFE/z9OayEcffSSPnzyR0dExeefdd2Vh4YTCysePHskXt27p/CGM+I0b12Vx8ZTCPWDrzs62hhmn3g6Ukq+XfMfkW2UxRzcfiy40sIY8z3WhTwG/5Lpm/FLG9PSMLoKgLcwzG9e0xVz1ljN4eXlFmhsbMjE5KSdPnhjMF/pgZWVZvv76a7ly5arWy9zPzmHrwr8PnOU44/McvAaC3YICcna7hQg8F3QOKdB9HqLn0bcliQiF7ZzU1AEwz7jeae9oGTzPxsfds6Kjz8K+9r8BbaICWDhnyuGZxz2HhhpSr1a1PD4Da9noA5enOtJzeY6NjfAMqyqATYNUojSRfppJElREKiMyMXtGLlx+Wxqj81KuT0iUlSTOQgnKFXXnaqhtnj6ZRWvIiXZhQuy6bL8fGtmF69faHRge+bjw9qDvw2I5Htq+yL8a/DleAa+AV8Ar4BXwCngFvAI/JAU8tP0h9aZvi1fAK+AV8Ap4BbwCXoG/YAX+92/+8KEEwS9Mgv2A7X5A9TjAlrL/M6Dtwfc0P605bXehrf2MriGRs1hC9VJFkkZt6W6vy3ZrWXaaa9LZaUrS3ZKstylD1YrL75hJni+WPKIOZvEjPOFMgQ8AAkDR2NioghlASkVdtpF0e30ZGR1VaAshIc8ieT+HhoY1zGiWxLK09Ezu37srzea6JLgFyyWZm5vVvLiAnJBQnUmiIYCBHoBSIMbc3Lz86ZOPNRQrYI863LjxmrpMCSFM3Xq9jrZhfn5uAFiBHDgEgSQAJAPOQFZgJy7Q6elZWTy5KAFuzdSFTWUzeFMMc8x+yzNp4BW4yD5zrgKbuC/7ALe8XMhVB30cNCoppDW4DJziOuAdUBNtgYGWVLUISUjLLOAAACAASURBVK1u5nimDQ8fPlQABMgDRtM+C3Ft7lvAEOXYdUWYu9c9q+5PoFwe7lUXAeSuRBvbBiJpN/UGGpGjlHPpI/YBhXFaWw5Xm3NoYzASKPfNN98ooON89HrttdcU2nIe4wS4WMJVHfVls7Uprc1NB65rdZmbndP8pa7fmAfAJhfO2P5W9yQIKXTOSusHq8/euboXANk8zDIHrtmAki4Ucg6ByemcOzTNgcyY5jig0tzIDto616ZC31KoTnPaY05jyp+YmMjDNWcKeMkrjFacA+i7evWq9rWFDmaRw507d3RMc3/cyswPXJxcB7TlGPUnX/PVq1e0HerkjGO5e/eehuJuDA3pQoSJiUktG60Btq5P6zI7O6v1ov3qXs5zFlMnyyGLc5m2A6edM7qm47PddhCSMekcymXpqft8RR4/eqw6nTt/XvteQ2PnCxXUAY6LGUBP7t6ye04AsgnNPD4xoW2y0OKUj0P44YMHcvXaNWnU67q4w8acOqXJbas5ewkdj9fU1Yt7tXd29HwWslA/cutqO3WMMZKK7mvnpi7j/I6A7S68M/2L3nfv3ZOlZ8+03InJcc0JvbAwr3VFHzc+3DiyxQYsSCB8MvOa7dTiSVmYnx844XEpozfPT8YN96QdhFeu14e1LO2LLNKw8QS5jhJct6GUqmMye+KSnDxzTabmz0paGpJuIpIGZWLBa5jxkGdU/uwfPISe+zfDfuGRB7NpEO3BctoWvw+P80+Po+Cuh7bHUdOf6xXwCngFvAJeAa+AV8Ar8ENTwEPbH1qP+vZ4BbwCXgGvgFfAK+AV+AtVoAht9wO2yHIcaHsQWP3zQlvnpHVhY13+SXPa7mJcQiLHEmR9kbgtUacl7daK7DSXpLO9IWm/LUHalyzqSbVcUjDECxCLYxPQYqFXeQfKAQZwwQFNOa4gw+EOrQMhTDkPwBPFkQLZyalJB196XXny5JF8feuWPH70UPM0cvz8uXMKXMjhChQCpAAwgYw4/QhhW6nU1AW4ubWpEFfdmidOKsS4ffu2Ok1xro0MN+RHP3pf6w/wAASOjY0r4JifX9AyaR/tAHIBo3D2nVg4ofAMgLW+vqbQGNgFGAOoWC5coBZORly+FtrXIBQaAZMUNOa5QB08ceGEnSs5VG0M6nGcOlJXdMPJSG5VQLeFRzY4aiFgzclJPRwoi7VMcwHbPZ4+farQiA3QZo5gC/1sMJdyLHcs+yxHqwuPnHvmSqUBnLNxbfWwx4iF2eWzhfg1WI1rtwhuDNrawgDNx9nrKexGQ/rX8v9KmkpZ3ZmRrK6sKFx8/PixwnryoV69ek2dlAq5c2Dr2G2YO7yd8zyVlJi1DubmIZX1GnGOXQdc87DiBQOhTq3cvd7v9dUtyb0J/evyxDowS53d2KKtDsRpeN0klW6X3K9LgznEeeQjtgUA9D3jmD4DwjG/gHv0GecwLzlu0JbFDITsZozaogLOAcziqqVeHAPq0vfm+qRs3K3MAxcu2KE559ZMVCfXr8Bp52B3jukcdufPRpyqbLhTLawzIaspkwUemvO25kIKu1DOVW0X4/zRo0c6Vpn3Z86c1tC/G+suRzb3YUEIbl+crS7fLs7/HdWG8nAA0zbT2aCxuZNdblwHohlTzjH/UE6cWNBnACCWOtFernXzS/R5xBggrPO9ey4sM1rQ34RnBqK78eqcpC6feL44xw0wDY9M20xXgDLwlXnoYHtFbrx2Q/sEB7KbJ8557Fzu5cE8ox95RrHghfbOzcxofTivm4N7FjIwJqg/7dja3pYgrEjUR/eeMLwr1bIuVujHqXQjkX5SkUpjShbPXpOT52/I0Pi8RGFN+mlJ0pAw6GUJ0kTC3FG8/z8TDoO27gr37fTnDY/soe1f6D/ifLO9Al4Br4BXwCvgFfAKeAVUAQ9t/UDwCngFvAJeAa+AV8Ar4BX4QShg0PYgYKv/+M3zR1qDDwKzB51XdPIddM5hzt2j7uv+gZ5JkLsLd6Gt80U5lAq07avDFmDb3VrTcMi97TVJe9t6rEwqQ8BrksrmZmvgYsVJ59xsuG+d49ZBEQffACr8uK9gJIqlVKnJ2DjOwFGFSzhiuY4csSdPnJDhoSHZ2dnSezTX1zSkKa7W8bExmZmZdg66oKQuOsoF1gB9AT/1xpDeF4hIywghCqAOgRSbW3Lv/n0FOjhth+pVuXjxgkLbX/3qVwpnOp2uQr2//uufKfzgXCAsrlRcweSxdPdMJE5iaTY3FCwBaS5fvqwwBFgLXMXJCJjCCQpYAwgBV8zVqnBlbm6QcxPIYnleDaRZ2FuDvcAczkFfYB5AzbkxCdlKvtWGAnIbUxbC1/UDDuls4OI0By/tu3v3rvYD8BPIDACkbAAh97Lwypafdi9I1VDSubtWmVTuvLYQyVYf3tHBQjwzrqkv+9RxiMsvdq5iexnAtnvbnDOgbWGa+VwhLDKhXrVvmgqymhst1Rh4Sahe+tvA4u5Dyv0nrDphgUg0p+RyxNL+vaGMaceuo3aX2hYdxv1uT++JrowFg/jsY0wQ9pl6Wd86GBprWGJCQANuGSvU9+c///kgfzLtJM8xbaNeOE2BupSHltTXFkOY0xzwZ+OOscgGwAOAUwb9YXDW3MUDV2cedpvP5UpZ+wqXdExoXJ3XLmcu97JQ0DxqKurID9SZqg5fIucSo1cdu5Eu6GBOUuba6poLJR0GOpfYHj18pOMSTZin586edTlk83DQppvmB9a6kOt6ROuB5oBf2s08s4URjCm04TjtZ5xTD+tn9qMrzwDClZueNgYs1C914G9g/K1bt7R/WQjCvX7ykx9ruS4aAY3eHR/6mfDDANv0OW+p1kFDF+dh4JnPU9NTClltkQPPHZzXtjjDHPi7QDJTvVn4oo7jfExR9marqe1Go9nZGYkJ+a0hxzdka6sl1WpJJsZHpVqpupD1sUiUlSXKatIYm5P501fkxLlrUh+fl15aln6Kk7kiAWG+odAHbtb+/cIj56mlNbf089tRztm9tzvq/H8PtI2T5PpPfU7bQ/rWH/IKeAW8Al4Br4BXwCvgFXhVFPDQ9lXpKV9Pr4BXwCvgFfAKeAW8Al6BQxX4r4S2hzl2/+PQViTTkMKhOgjZyGOoDrCMeJeRJFFbkv629Hc2pN1alt7Wukh/W4KkI+UwlSr5YLNAktSF7AU+sTnY2Rm4Lg0UAoM4BhyxfIvlak3OnL8oY+PjUqvW5OHDB7LZaklYCtTdNjkxrrkXoz75cBMhtCeuSf4m9CgwQqFtWFJHLSFIqYsCvRBXYEM65NLNMnXsESYVNEIoZTZCI+OMBVI06lU5sTCvkOgPf/iDwgzCIy8uLspbb72twIZQvEA0QscSVheyACQGdpGqlJyTQB9AVtEtjRNwdXVNRkaGNQ+tOVpx0uHK43yg0Llz5xT+8RmdcNkBKSmTerAZkOJvg4IGXIEw1K+948LR4pYk1K0LuerqqeGLhWimLuSyOVstTLO5Vukr7o0OnEddAdLAH8AhuX3ZzPlbzMcKeAPiobWFBDYXrkFAm2h2f4NuxZy2ECoFpISjzRdDFEGoOSWt/eZOthy+QNtAFw64cMLANVtTjAOWMUG9Hcx3oY+BYzofcjeohrUlX2cgCn7pSwckHVAEzBkY3w0L7lyUu6GOE8G7i8b0EfCRctDYXNkAew23q27LPAdqinvT5R0G8APomGdvvfXWIOcs9TAoaW526kXfWXnW5+bctjEKyATsOw0ibbf1o+lsgHJ3vDl9HNx1YYMBkrtucZfnGMeqg/POTYzWFlLYNGbBBxv14BxzoP/+97/XucmcAEC7UOcOYrOhIwtGcJJWKy6nM/diP8CUOQCgZfxbbl4D4sXQ3ObSRlvmGvfjuqKL2zlr40F+XJsPNndcuAJgbKBQlHDN3J98vbj9L1++JCPDwxKUnOO4027rOf0o0mfX+Ni4DDWGNESyW3CBbuT+dqGcNcT81pa6nPns2pHqIhXuR/+gG+8GbYtza2uzpe5a2k34cAXscSxLz57qmBodHdH5HJbKEpbL6rhtbqwLRuqx0WG9L/2UZuSqDqUbl6SblmV48qScvvS6zJ25IlIdlX5SkozFM2o9dmGfzZme78pn1eH/yMgDzOfhpJ8/9ygQWzz7qHMPg7ZaeXu+FgoNk+T6+x7aHt6B/qhXwCvgFfAKeAW8Al4Br8AroYCHtq9EN/lKegW8Al4Br4BXwCvgFfAKHKXAP//rRx+KyCCnrZ1fhKj/Xqet/UjMe/EH5cPg7WH1PQzs8g/0JAa6lBSkkLVT3bVA27Qvcb8t/U5Los7mwGkbd1oSJj3NcVsrO0ckP+RHsQMNgCKXa7GfQ4sdhY0AAd4BKhbmFKjBvtGJCTl7/pIEQEWFyIGU81DDhBxtNGoKbS38KO41hRQVB7UkS9VJWy0D35wzk3ySChqciU2hapbnWAV6VKt1BSY4gQmV++lnn0qjXpMrly/KyRMLWi9C7dIOoK+Dmc4RCrAxhycuQu7Z3GjKk6dPFLKcPXtGz+FaCxdsMNLCEZsTlP0AOQA29yBELppabkyAyurq6iDHKMeLZRno4nyADPX77rvvFKx2Oj0ZHRmVK1euKLiyc2gXDsoiKDXXqMFVC2tt8A7AQ10AjTiNOR+w9cEHH2j9LUco5QLXtLxySfsF4GnuWgOINmbZzz4DZNa2omNVoSwhZXMn635uVsqzhQGcZ+WpMzR3jgP3AE+6D5CL1zy38uFyBDBrO2I7JxyE743iWIJyKL1+T3PDAvmBt2xAdkIRA16L9+YY9aBfDUJXy5VBiFr6yhY2oJvNj+J8tvKK72hqfWnw0YHR3ddBz4TiM6UYNrsYOru438Y597Py3Zgo6eIHxj/1IQRwp80igWoezriirlGc525sic5Hm58mPIs9Ws2W6ombmoUXhBRHs0ePH8nSsyV1nrPogLmjWx5umnrgxXQQ3sFxW3Tw0UcfaahnAOXPfvYzfTdYzZzBSW7zzdzmFE2fGKBlnAB7bfEFblvG/40bN7Q+BoDtWa1hsPMFBm4cs5jFhUxmXFEOzwf2M4eoI2OIel+8cEGuXLrsni25SxjayXPQvhNw8DNOigtgKLsI2HmWseCFehPtwIV6juTBg/vy6MED1eH8+fMyPYVbN5Bup63lE2qZsci8KFWqUuW5nvQZwLrggZzQmrc3CKUXZ+qo3ellCmqnT56XxQuvyfjsokhpWKKEKAZlfe46aOtAtdscyB105AEDVZ3tjOcjvoyPgrJ759Le4va7/rnv3X2gbRDHHtoe9Y8kf9wr4BXwCngFvAJeAa+AV+CVUMBD21eim3wlvQJeAa+AV8Ar4BXwCngFjlJgP2h7FKQ9CJ4eBmP/3NCWdmreTpeQUd21geAGjCWNuxLjsG23ZKe1Kr2dDXXXZlFH0l5b6pVQquVQ2u0d2dzuyKnTZxTGspnD0YUc7qmrFKAFnDCwYs49oEKcZrK63pSVtTWFCHOzsxqqM4n7EhF2tVGTkv7XhAuVqpBPQ5EC6lxOST2qoUVDd/8oznPmirTbXRmfmNCwnwBGhRW9SEOAAmyAGjhdz5w9LVMTY+rcM3BK/ckPCxhZXl5R5x9tAZ4CJxVCpaLlAkyqtYqcO3d2AG8ArlzDuYA9nLPU34Ap7lHIhOUVpR1FiGlAxq6xkK4AYaAMm7mKzX1Le5rNlsRRLMPDI3oe7aQtwByDV67/d4FKEYZa/ZyD0oX95Z6WE5XyaBNa37x5U+sMhOdeP/rRjxQWdXtdddkaJDUYaADQ2mL32FsfA5XAQZdjdjdccdEpyXUGxznHALI6n3FuVqqSpXGen9YBfAeP3Ux3bkkWLLhFCEBINCLML5BN3ZOMt5DctZE8efJUnjx5PMj9enJxUR3HI8Mjmq0U8OggKECNPLnuPvVaXdI41n2MW7uvg5o4v93+4qZrEnKnarHOCiwH+VRdWfYyMH7ogo283y3H6d5wzzambKxoH+bhqV1/BQrjyUFNvljmDMdHR0b0mQAEt35lMQiOWAQHzDJPcWHjumWs3n/wQP7v//2d6jk9PSV/+7d/K+fPX8jDNCd6HpOE3NQWtln7H0d/vyc729uD0OAuVy2LOCLNLcszCXd6v99zCzuqVV0EAXwtlUK9D88ntKMuvAjB7tztNXXTGyRl7LPgAbCKg5jxUa/XBmHeaaK5o+3ZrXlzA9H7AkZtfq+vryr857nBOCW38o1r12VsdMyZdiXTPMbmKqZs5hzh41ngYaHDyXGLzgbdP//sM12wAZyl7izWYFHOEiGenz3T8c1iC8LN63MzS3VOA3WBtnpsfEwd+uZQT6K+6pwliS7u4VuiGyXS7qcaErk2Oi2zi5dk4fQlGR6bkzSoSxJWJAvIr5s71vPx6cY2PXf4z0P/VdDW5v/e73zrP62p5rne3Ty0PepfSP64V8Ar4BXwCngFvAJeAa/Aq6KAh7avSk/5enoFvAJeAa+AV8Ar4BXwChyqwF5oexh4tYJeTmhLQloXMjfIYgmzSIFtkPYk6e9I3N2UXrspWxvL0mu3pBKkIgkO3I40qhXp9zpy7+49aXf7cu36NRkdBXgm+uO/hegEAgA9gAzmYgMcAPw092qWydrauty5/0CePH0q3XZbzpw9I+fOnlGXWbkUyOQkIYjJmbspaZYOXHOELVa4lGUKKAkx6oBuKt1uT9Y31vOQwqcUyuEiw/lH2ONHjx8rtCMk6bnz5+XChfPqFkwTFx7WfsynfOAN8GRzc0vbRr5Q4BCABmCFhdeFl8VZ50K3cgwY8umnn2o+TJx5OP7YB3xhH0AJZzIvc/uZ47UIIe1vYA0vIA/X40jk2qID0oCl5g7OcND1XdjmPNwywIm6shk85e+iu9KAhd3X6mThlc0lzHHg129+8xvtd9yLtJNcq8BbXKlAW/q7UnXhck0bg4IWTnev483Atd6L8LB5Dk/0Zx9jBzBlzmD2Mb64B1rSX2jFfkJuA65wZgMTqSehkAHLvABECsewYqsr24Unpiwctoyn+lBDwyPDoDhubkzOs8UItM05r3GfRnmo35qG8bZ8w0nfjS+DoKZJEdQ/70x0Y9HqZOFmi9cP4Oget20Rctt4Lj7Y9i4IMFet3d/eHVx2uah350YgQVjWvrUw0apDGKi+CmnzjTDnuOTZv7G+oefTf5OTU5qfFcc77nAWTtAfOEGZY/SJQXgDk+i+6/4NpLXRlK+//kpW8rDG77//vgAyKZ+x7547XQX1jAtCk9P3muu4kod1dksLBn0KSH367KlC+MtXLuuxre0tDZnN8+Pxo8eysbEuZ86c1fFu8N3mEH1vdcRpS//j/CeUvLlueY5taR7qWB3ew42GlMKyJFGk4aZp550738ndu3e0fOb5lSuXFTC79qSDxSoupLVrHw81fU6mqWrpQilHGlJe89oSUhr4rqGrI33GApS3tja1fwjljEOeCce8Abkm/b6WwQKaKO6TxFwi5luSynYvkSiryPDEgiyeuSLzJ85LfWRGekFd0rCmY6Q4fnfH9q7L/bmB5WaHyyFN/t/vH9wzDo864/kCDnPm7j2mzwAPbY/oAX/YK+AV8Ap4BbwCXgGvgFfgVVbAQ9tXufd83b0CXgGvgFfAK+AV8Ap4BQYKFKHtiwBb/Rm6ADGKUh52/Z/bactP0ikUinyTWSQlffUki3Yk7jSl327K9saKbLVWReKe1Cqh1GsVaQBdR1y4URxpwAGXR7YshPC8fftbzeVo+VkBO8ATYIKFlJ2amtawpwCDdqejOWd7/UjSBJjW0Pv0uh2FPeSCxNHmIFqk96KcBw8eqTsXODczMys//aufqpvx//vNb7ReG00AUVf+5v/5Gzlz5oyskg806svjR480ZyPwEghy+tRpfcd5B2QB8FEmG2BwY6OpkOfkycVBbkygCAAW0ERu3Okpwj83FCoDGwza0HZgDudaSOIvv/xSHj58qOfghiO8bjEXMJAVSGaAxcAVGnIdoJT2kOeT+gF/ATHci3MpF/AR9SO5d+++5vcE0NBPOEK5p0Fig2CWd3WvS9NgooXjRRNzX5o7mNyj6IP7+OTJkxoKG3dxc7Oljj0AbiMHpFzDuZRB3+8N71ucKwO3IuGOMwdl0ZE6027KtTZzrkE+ykQ/zle4FZYcVM8diQ5AAh1Dlz+05/R2rlMHi/hsIYu7nZ5EHC+xxoEwwe44cM2Fd3b32nWRuxytjCMHxl2ZbJU8Z6mBdjf/d0PH7j4bnEPZHhtFJ63T6HmXdPF4Efru93wxB7NBW4OyVgblu/bhhq1olczJ6QA1IX5xELs8wAb1zRUKVMT92mo1FVSS4xkt1lbX5N7du7rggO3U6dPy3vvvaS5rHKxcb/ezcUYddsco7mLnMFZQnab6HPju29vy9OkTBajvvPNO7pYGnGZSKpc0bDPzBkB69uw5HTfcyxYt2PyxvL7MP+Y/x9lnc5f5vbPTVicreiwsLOi8dRHaiQMMrI+l23MLC6i7zUfrR8YK5Tpg7MIH6z51cwaSEk48TVWP27e/kc8//1wdt0BswjLfuHE911tjROv9mOeUpaHX+/3B88DmAVrWqg7o2qKHoUYjz++Mo7yk7mjGcL3RUFDKZ835TWpztApE+oRQ7ralUitLuV5WcNvtO8ethEMyObMoZ85clekTF6VfnZS0NKT5bRW+5tEEzLXs5sR+/6hAlEBzq+t4PBLbHv0Pk/1g7EFX7T3XZqZ32h6tsz/DK+AV8Ap4BbwCXgGvgFfg1VPAQ9tXr898jb0CXgGvgFfAK+AV8Ap4BfZR4J9/+9GHgQTP5bQ9CMra5S8ltAViBSWFBqWsL+WsJwHAtr0una0V6W+vS9LdkizuanhZ/Fc4xpwDM5NavSFTU5MKBJaXl9R16sKGutySADXgBi8gHjkmAbcA26tXr6h77NGjx3IHNxkQ59QpDY2MIxKHrf7YnxJm1UGvbq8n1VpdQcrtb7+T3//xjwp82Tc7Myt//4v/JuVSRZ2fK6vLmpdxYnxc3nzzTXWbfvbppzI8NKyQdGJyXKEKTlvqq6GdgSCJc8rSX9QfKPTZZ58rRLl06bJcunRJzwckPX36zOXi7Edy+vQZdesSHplzDdZomOBud6AJUMAgNnDG8p1SnoVtBWoBloA0QFCuAahYXljTdOAUzJzLzlzO1A+gCFxbX1vXMKy46AA/r732moZA1fyV2o8OErEVnbfm3jQtzNnJZ0CRQTw+270BqcAucnXevn1bATgg/vLly/La669rf9t9OJf7AcTMdVt0+Fr4X85nv3P/yQDgAah4cYy+NQhn11l9HaB06Kfd7ug4ajScAxENALI4eWtVQvXG0u87IGzttLGhoWQDkbGxEW2j5URV8ExY45I5bGMth9yu1MF01rDL7CfcsoaMdqAPGG2amP4K/POw0sZzd4GqkS7nBLatCFyLGux9fA1AuOYn3Q2NbbDe9LaQ4/RzMUSywf0AGCcl6fX7Oh85D6iHriyY+O1v/1WePH4s87Oz8sYbr8ulixe0v5hP1ufDIyMyNNzQZwo6ce3oKOGV6SfXTvqCuUH5zCNCcKM9583PzatzFhibKIR17k2bXzY/vv76a/njH/+o1+HEZQ6YE57y1tfXNMzz6dOnB85tNKSuhHjnnHfffUfDpFMH+paw4+y3kMK1+pCOHT7zrOM5R/fgbMeV70CxawfzgooS6l3z5Wq49FQqpbKUcke8wnHc+pub6qJtNOqDkO3a3tzBywIWy4GrCw9ylz/j2RZIAH213/L5o4tHgMvdjuYZdvm7HbQFQj989FD7YHpqRsZGiXIQSHtnR548fiiPnz6Q4dGGXL5yQVL+l4n0k0zanVSCcEgWT12SkxfekMrUeUkqYwTGHiwiKS4M0Yjn31vI5ICtjkHyqrsMuIf+G+Qw5+xBY784Zw4q3Mr10PZQ+f1Br4BXwCvgFfAKeAW8Al6BV1wBD21f8Q701fcKeAW8Al4Br4BXwCvgFXAK/J/f/ulDERlA26OALde8rNA2K1clSSIJk66ESVtSgG1rSTrNZxLtrEva2xZJIyH1Ku66OE7l2cqqPHmyLKNj43L9+nVZXXkmly9dVHgHsABQ0F5zOgJrzNVn7lE0IQwpYVGBH0Cv8+fOKQTG+VspA35DBRLkoySvKbCt1sDNKtLa2lLnbLcfyejouLplpyYm1fnKvQFNgAgAMOUTpnh0eETeeutNBT5ADcBNt9NRN56Cnn5fSpWKns9n4AYQBkADzCBPLIADSMjG9QCrUgkXGzAzktZmS8Oa3rp1SyEloYINjhqcNPcqWpi7z8L5oh8brlWOm1vPQLg51SgDgKSwrN/X+gK4DN4BDskFWik7IMZGedQf6GhuV9pI/7ANQEWex5Z9e+FpcZ85Nrkv8Jqy6XucvfQr4amHR0YVPk/PzGjfkLeUegDo0Ye6ALZMkyKEsb8Jn6vjR12uzoFXDOdsuXwtVLJC3tDlNlYnbT/SfKaZtms3Z7A7p6L1QUsgPPUZH5vQ69EGtzgQHXc0eUBPnVqUpaVnChKBfLTB8piiDXWx0ODWR4xHC1UbdR3Y5OWcvbuhmC38NPUvAlXrG+c8dPlvdcDt2Yr9t9/1xXLs0r3g186xMVsMUVzch1m524/l/v0HWlfgKXlZeQd24r5eevZUZqam5PLlS3L61Ckdow6wR6p5tVZ1uYpDN19toQTAE+3Z2E+7GKPs/+KLL3SsoTvj6sTCgpTLoVTIY507ZFmc4EIGu/4ownD+NghNHSzUOP1Bf9oxW7BB37MIw1ztzBuu4Z0xwTHCqy8uAnyrsra+LkBiFi10yM89N6f1ZLGHewaSfzZWGMk91d1aryukJ3Q2PasgNx/jlMEGtOW+zp3uXPWVKmGUnStYndGlktRrNYXAOJ2pG/XUXNb1mkxPTanunP/0yROdoyyKoX6nT5/Kn5ltdS0TXn6oMSojw2NSrxH6ncU9kWQSFnd5DgAAIABJREFUi4SxdPtbkhFSXxdTlGRruyeddipTkwsyc+a6jJ15R8KRBSlVavmcdc8SNjfXdz+7sbgLbHUM/hmgbfEZ973JU3j+2TGdh/kH77TdTzG/zyvgFfAKeAW8Al4Br4BX4FVXwEPbV70Hff29Al4Br4BXwCvgFfAKeAVUgSK0fRFgqz9Jv4ThkVMglkLbvkjclqzXknhzWdobT6S/uSzS35Ig7kgpyIRwmoS6bfdiWWtuSZwEMjt/Qk7Mz8mzpw81FyxhQ4GOb7/9tkI5c8YBB4B1gEhCihI+18CuC00aKEgg/CjANo76or/vE4Y2jtQdOTQ8LHGCPSuUEFdkkko/iqVcqUpjaERzlfa6XQ0v2qjXByE/P//8M4VHhE09dfKkC+Wc4IZ0eV4VfxEeGtBLnsY8p6S6eW/fln/7t3+TU6dOaz5actsCHoDNBkJpS63W0LyntINo08AV2sW9AEg4/CyHJuCSfRb+uN6oK38zyKSQVHM6OnBnjkdgkoEtwAt1wLn87NkzdegCsXAUAxndFqgDVHP55qGTuZ7700/mcqWf6BPLA7t3rBq0LTpyDSSb4xdoC1Bjo1/Z1L1LHto4keWVFfnss8+0vmjD9YR3/vGPf6whbXFe2n0N7hsQphwc0xYK1lzBlkfWQFCxfjbXDKAyboKwJLhDbavXGwrM0QTI+Nvf/lZ+//s/yI9+9IFcu3ZNvv2WEN878stf/lL75x//8R9lbGxUFycQspbrcG0C+ixHMPtoH+UxD6gjLks2jjH+44Jj2upehK1Fl+x+TlrGKpGJ94O21raDQiIb8DYobJ8N8BavM3cr+yyUNm1jP88BtPz2zj356KM/6XhiUcNf/eTH6gxn4QXt6HbaA5DI4w93pwsbTlrUQF3GccocdmGELb8x7+hmIYotDzT34Bj70ZZnEte5Z4SD2EBNl2t6e5AL1hYKcK6BfdrCNTZGgKBca/l5+WwacJ7NPeY7MJTreQFcx8cnNCsuY51w7IxzFi5Qb/r84sULOt55JhAmGmhNebSb+9Eu5mqQkpvbuXU5l/tSD56Lzvnr8gHTDq7Bpfz48WP55JOPNfwz58/NzMibr7+u0QSAtUBu5h6c//333lPXuwup3NfFJc+ePtVnBnmEcRDTJvIS93vozLO5Ko36sD530wyAHkmctCVJO5JK/pwW+jqWTjuWanlYymOnZPTse9KYvSCj4w4U27wlvLU63/NwyfasMoetjeEXhbZH/ZNkPyfuYe7cvcfc98MuvNXnVBxff//9N7866t7+uFfAK+AV8Ap4BbwCXgGvgFfgZVfAQ9uXvYd8/bwCXgGvgFfAK+AV8Ap4BV5IgaOgbTG07GEgRX8A3gfm2r7iD8j7Qt8cQoH4gDjufXBH/UPrMvALscfOUyyoOW3jmDy225J1N6S3hcv2iSQ7a1JOu1KWWALCFCepNDe35f6DJ9LpxnL+0lU5sXhatrY2pV4N5fGjBxpamByWAAByxAI0AIq8er2+5rYk92yl4hxmQA0gx8joiP4wDswA1NZrVT2n025LFPUUimlo4EpZKjmwJYCsAAt6fSlXyBtb1jpqCNaNDbl79448fvxI7/n666/JpIbmzTSEK+5dXGmaD1VEQYgCEsKG4phNEoUt3BfICSRyoMpBVCD0vfv3lZsRapXQyEAXdhC2VMFaGCrcsdygH3/8iTx58kShCADY8mHymfPMdWugyNyvBiPt3uYapO6//vWv1XVInYA0QFtgl4W0zTKXJ7MIQAFYgGjaxT3feOMNhZS0lXsPwFbgwCt5XxUu4lDN4bY5Lu18gPWwhql1rl9zkFr44iTNFCq5vKKJgl3aD2gGbhrQZrxQD94tt6nNAYXWmovW5ZWlntzHcqxyHmOK+qINm7mJw1JFtnc68sWXt+TZsyVZXFyU127cUK2AV4zbhw8eaFht8p9evXZdwfrE5KS88/bbcufuXfkf/+P/lUsXLsrPfvbXcvPmFwrX3nn3nUHIZ6YxYcbJuUyf4LRGExYLUDccm5Q5N+EgbjEcsUJTgH/eJuek3X02FGGrW2Dg5vFhz4+9wNfuZ2XtrYPBcrvOxh/wkD6iTcBIND5x4qScP39RJqdnpNXa1P1bmy2F8M7tTR7h0LlCcZbGuI8dJMURS/sc9OxJWKYvnWudOrLQgXHFfT/++GNdlMCCAOA+YxUobHXjPPLnMpfN7cwz5ebNm/psYXwRCYAxRb0INcwCAgvPTP/zAqQ6GOzmK058y6WLHsx/HMX37t1VUM/4NVc0zzbAKWNs4cSizM66PN27YaXdmOUe2v5KRZ9zvX5v4HpVt3ZYktWVVfnqy1uqJ88Ewpi/9967er9bt76UTz75RKK4rzqRm/qDD34k1WpFFxGwwAQtFk+clNduXFdXrS2qcHmd6Q8XQj1k4YtCdecaZj/td7mihxSC0677dx9JloUyP39CJienpDFUlyAkt/S2SEjOYHJGEyo9lTQm920gPMJ7Miy1hWsysXhNZk+clvrQqBC4WYN+B2UJNFBzPsb5K//a0m8m3e2+yex77YW+lA84Sb8Z9yTPPQza6swqnO+h7X9EfX+tV8Ar4BXwCngFvAJeAa/Ay66Ah7Yvew/5+nkFvAJeAa+AV8Ar4BXwCryQAuS0lcyFRz4Iuh4GY7/3w/AB4PZ7rp9iDksJJQvJKxlIGGQSAgp5GaIN+Mv9UE7WTHU2Bbg3MwmDVIIsgcIJB5OoI1G3Kb32qmxvPJSd5mPJ+lvSqGRSJm9hP1ZGRA5LfnQvl+tSqdb1Tt1eV5ZXnymwAkgQ6hY4BWjAzegcdC7nqG1ABHV7RYA4clGGCmvM9QiEIcyqg1iBlg30AMiRwxHwoE7SMg69UGEeaSJrtSEFTJ9+8olsb2/Ku7hrNewnoVKdm5ZQ0BqaVv+mnFCBBuVpKN08TCuQDbgDHAHC0DbqG5ZKGn6UzaAhEKLT7cjqyorCUCD02bNn9X4ASMptbjT/f/bea0uS6zrXnZERacubrq723gGNbgBEkwOihoZI6sjd7fMCZz/ZPi+gG91sXYjaW+QWSZAEQBjCA+1tdfms9BkZZ3xzxsyKLlY3QII6AhorMRKVJmLFWnOZqo5v/f+U7e2mzM3PyfSUQR+7vj1Qn/mYAY4CdYCcAGLqixru6tWreqwr8ABorgB0lSIKPMoxi9VIkpgcqmYT6w9ADXVyuMo5buXrgBz4SKx9jDss5r0DMlXlkeu1kA/XVZx+ntoR55bGrkR1pS4gEMBGXT1H7I9//GMFdIwf+tIA8XCc95Z20u+oFKkd9sa0EWtrxhuKQFVBR5E8zG2MJyanpVKbknff+0A++P0H0mpuy9/+7f8lVy6/KOtrq7pRgH+svvXWmwrMTp8+I6//8C9lbn5esGZ+8BB75I/k+NGTcmDhgNpnZ5Jqn0xNTqhdrZTYBJEp2Hvr7Td108HU9JTcvHlTFg4syj/+wz9Iu9uRiVJ1rDpUS27Ul+VE2+iKaKA0c4BKddotLdeBH/Xsd1GJW5/Sd5qPOVfzUibxdWDn/eY2ww7wPb+oK00tD3KisBClsENUyqcMIDR5YRnfbMi4fPmKvPbaNQW0DoTZ2GDqYcayjgCNrY8JV/Qq3B4A/chXbVbPQFXqwpxjznAOsQPcMs5QhANgsRv28WwAuKTjxxXcnAfAZFxRJiAZ+En7gK+ogt944w2Fkq+++qq8/PJVqdXoh448ePhQ7t65ozHFLYA1ieNY01gPeI2ymvoxXnXTRxTJ1nZTx9v0zJxaktMunxPExjYz2OYT3nP+hx99qLmmaS/lX71yVaYmp+XDDz6STz75VHaaTalPNOTVV1+Wl69elbt378hnn32im1Hom6NHDuuGgJmZKYXa2r/kyE4SmWjUdfywUYa113MkYwPvMFot1RWql2QH5XIOdfncb9yw3rGpplatqUU8yulOlw0msfQHHVXvxnGk62+3zXrD75hYOgORtDIjkweOyrEzL8rCoZOSxnXppYlEZX4nlNURIWIN4ncSJ7K5SNW8tpFIx4zOy92NSPv9Pty7OWHvL3DdpLDnwz9Gaau5h3NHhnExUenSa1cuBKXt3mCH9yECIQIhAiECIQIhAiECIQLfuggEaPut67JQ4RCBEIEQgRCBEIEQgRCBEIH9IvC/fvGW5rR9Fpj9qtD2T1XacoM7jRKFVDF5LrNUYoW2qmfSG+AGbUsCQuDGtcLdKNc8jQZSAp5iKTzoSq+zLjvbD6S1dU/67TWJRm2pRKlkwLtBCiKVUkSO1YrECTlqDQb206F88tnHalU6NzerwBYIYZaYAFaAG3DVLGIBGC5kAvioSkttQGt6898hJ9ChUgNwpQrFHPoaxDUQArAFjgFSB/1Ubt++L79/7wNZWJyXa9deU6DQ7rQ1H2SlkuS5FQ24OqQkR6/mjo3L45yLwL67d+5qrltyUc5Mzyi4xZIYYMfxKHEnJidzKJop7ALsAAyBeShJPZ8m1yOnKm2gnWYRG6mKEDDFOUtLB+XEiZOqDPY8n3wOuOR4Ygp8cuAAhPLcqa7683YpeIkiqZSBSrt5JPneVeAOj4BGwCje0wbAElCOfJlJuayx5R9yCsw1F6XBXurhuWSLc2TveLY8yAbsXaHrgJC2uaqQ+PK8cOGCQkhijCqYYxkTWLc67EdtXa1V1S6buCrcjxMdZ83mjtb5t2+9KZcuXpRPPv1U3nzrHTl4+IRcvnxVbl6/IZ99+qlUK7FcfuGi2sk26lU5uGSxbbV2ZGZ23oAt9UaVGCeytrYujdqkTDQmZXNrU9s0OdnQ8RcnJQVYG1sb8sX1L2Rl5ZHMzEzqnoi33n5Lx8p/+7//m/br6p2HcuvmTQWCwOnNrQ1tHwpSFOYco5bQlYraMTNHAH5t1OD0UastE3Xb4ACsRClKXDnec0jvzY1rKnbrA/qRCQi8Y5xwDq89f/Onn36qyk23FEZJzpMyGPscD9RkjDBWvL8dyBbfGyBmt4cBbR9/fqzZn6cKDF3py5yj/r2ugXzLgTvU+jEHfNyPbbKTWCrlXWVrf9BXBSlzw86ZMivixOa/W4Sz2WR2ZlaVpawp5Hbd2WnqebSL/uHhmx2oMzBbcxOXExkOLNcu6xu26UmlovbqxJexSz8xv2/dvqUKe47l3MuXL2t+XOAxeX/ZlEGbzp07Ly9dvirT07Py4MED2dhY1zV1dhZL+YMKWFdXV1RNy2perZR1fLAhxa3Vt7e3ZGd7W1W7WCoDlT33M/HiON/w4eNB4X2eA1zbqoDSXA90k8swlX4PlTRqXbOXZqytr6/Ju+++o5sOWCMPHVrWTS0o16OkLK3uUKLqlMwdPi0HT16SiYVjElXnJC2xzkeSpalYNlw2EAFGS4Jdf6rQ1lTJvgnJ15c/Ftq6yvbrQNv9ctpKgLbhD8MQgRCBEIEQgRCBEIEQgRCB5yQCAdo+Jx0ZmhEiECIQIhAiECIQIhAi8F2PQNEe+WnA6sug7dNiuJ9yaG9ZCt6AtmLgFOUsN7h3oW3JVEtjpS3HA2zBuKmqbKPRQKJ0IN3mpmSDtrSaj2Vr/Z50248lzjqSSF8k7UsENJVYkhJQs6y5LMkPWkLtiIqzhNJsU8Gq5xnlxj7gwp9umwuAcZDpCk21/83IRVmVjz/5RNvj6rNz588pcAW+AH13rV1z9VMOG1CDbWxsya2b96RWrcvpM6cUdHQ6LfXepAxT+w4UTAJMsDRFNQjow+r1wvkLCoWoI3AWqAGYItaeyxNoA2QEwmFHzPcOIlWlm+f8pL4AGpR9gFcgBypQYFe/P9AYcDzXAVzymJ9fVDtXtdnNRgqGHBpxDepWVBVyDcuRaapK6umvLQcpuXUHCvB58L33z676r6/XR0HJg/oD3YF0SweXFECluarYx6CrJj336hNWovsoxlEeurLXwRnX99cO5lBF+ufk4QQkA8G5DvU5cuSwAf08FyZAWdXRGRA+UnhLTlHKeby6Kv/jf/y/qqQ8f/G8XL9xW37/wafyd3/3Dwq/1lcfq0327MyUHF4+KDPY4cbA2djU0wBNhaJ9qU9MSLVWl51mS+tcrVSl28MWNs9hHDF22cxgymkU1/1eT8tq7uzIBx9+qNbHKDeBZr/4X/8u58+fU6i/3dxStSV9cOLEcTl+/JjCW2AbZaEAZdOCK0nJYQpAK2Vmee1gkrHqym2FXeRFzq2WHdIXP6c/UDkzD1w5Cyxn/AEaUaoyzmkjOVBfeOGFfOzuzl/G2Bi+5otZcZ3itW9OKNbBYauO1zhWEAigpS0oRul35gvx8THv5fh8cLUw8wsg6jmdsb0m5ywPP2e8gQGomucc9ry3u+OSPNIGKjmPuUv8WSs41ucL5VJH5i118xy7jIt7Dx7Izdu3ZYGcsleu6BoB+P7www8VzrIOUO7rr7+u0JZzWE+IvwL6qRnNjQ1kVoVru6X9iA03kLZeJ592JIN+z9aI3Ia902lre9utlrz37ruysb6m0Jq60afk0mVsuG25Q1y+Z1wRQyA1MbX84rYRZme7KZmYKhgwq/Wv1bWubCIglo8fryjsRhXPmPWNHHzX6vQkqkxIY+GwLB69IDOHzkpUX5BBVpGsVJEYa39sm82kf2zjz/xOc2gbay7ZJ5Hr3vXmWUrbPwXaEssnruFj+4lf9EFp+13/GzC0P0QgRCBEIEQgRCBEIETgeYlAgLbPS0+GdoQIhAiECIQIhAiECIQIfMcjsB+03Q+s7g3TfiD3iXvB+0Cvp5XB7WxV2uYKWgW2uT2yeZMCbWMQrWW8jQB3prsF1sqoL9GwK93tVem1N2R785G0tldkNGhKuTSUcjRUlW0pE0lK2AmjyDJlr+S5RJMK6kazxwUs7ELVJyGh38w3S1S7QW82qrnitdeXBw8eyptvvTVWb2JD+tq111RpRtlADh6mKjMwRVnAhI2NTYVqcVyVc2cvqPKx3d7R3JSlOJJut63nc10UYu+9955CK+o1N7cg58+fl5MnTinEAKIAL2iXwxXOc+DD9fgO6AGoAIxqbs5c7ei2ssBIz+PKcYcPH1GVHUDGgatDbCx+AScAZNVER7t5Wz2mRThseTFN6QekpM48qRugCXCFirOcVCwzZG5PvB88ow5AUupEbGkX8KsxaRAVaFusg/ebW0MXbZeLKksftyhtuQYPB2CeC5c4FsGeWzyj9gSqr6ysaIyvXfu+qpe5ZqfbNYWxAtZY7bVRwd6+c0etkonjgaWD8utf/0ZjQv0vXXpBmjsd+f6178vRo4el2+1Iq9mUWzeuKzQ8efy4NOo1VVbnelAd46oqp46ZaK5aNgCgCvXx6wDSLIlNqY218XCQKojsDQaytc0GgFTV2uRMfeet32odUEUyPrDBps6XLl00hbNudsCCHCtb5pbBTxTArjYG2vo4I64O5Ay42dhwSE+s+J4+VOicA+G3335bgSJ1YKxcu3ZN5wHns2mCOUDfAhqBcj7+imvY7ty33vbx5X1fBLS6QuTjUD/X17YWVJOy5ogGYANFeWCHTP5YB4qusuYndaQ+AMfr16/L559/rnXEPhlbcuYx88Cton28qQI2zx/tynnaONGomcU1mDLfTEFdqC/gn2sxPzgWoO0xY+MGMcUhIM0yhbnMYepObHRebm5qju1KtSLZKLONHlyLdZU1qYS9Pa4IaviuY1rXS6BsanEapmz0QAFc0/FnDgXmWtDrdaRWreqcANqurqzI2tqq1pf1hjrSJvrTc0xTT99wQqw8f7QDazY2cAz5ylnb2DyxvrYmiwuLOg+pk6qTM7NjJj4c55tRUAOzaaRcn5JSY17q80dlevmMlKeXJS01pFRuSBxX1CLZrP3dTjt37M/tkekR7ZWn5KTdu2ngD47zMbfnl+je4/b7c8aPCUrb7/gfe6H5IQIhAiECIQIhAiECIQLPeQQCtH3OOzg0L0QgRCBEIEQgRCBEIETguxKBIrT9KrDW4/I0aLuvknbPjeq9x6g+Sa1vizltc2WSfm7QFstJzdhJ7kBV2Q5EBj0ZDbsSDVsy2Hks2xv3ZWvjkQz7O5JEA4mzoUTZUFA6xdjDqpGlgWBsLEvYwaJMTCKz39VchqbkBEQUVbQOFx3aAAaK8EYtlNWatyN3791TAICKDRi5fAi13YSCFgCWQz6AhcMot1uO47JMNKZlasogL5DDINdQwRiM2GEsUAp1rkEGkfm5eVWYem5QIAYAFOtZ6s9rICzQg3rxPa85HviL2g+4dOrUqXE51A+ohKUsMVlcPCAXL16Ura1tbT9xcICGRTTQz2BgpCDHE0u6BTIx4OH2tJoPtdfTz4Cc2CxzPWIEvDpz5qzmonR75CI04zXXov20BUBjdtajseXtUG2pY1WdUt+inar3XxEc7gW2/p62uY2yg/difmPqUrS8BRrTP8Tb8obWFCTHSTnP00qsGGfAxR1VNwLF6o2Ggv+79+7KzOycvPTSFW0Lylf6t1FvqL10OQGMmR3uxtqaWg5PT01pnk6AGcpd6oySnDFFTlvGSGOyJumwJ6NsKGUFtNg+m9W32X/bJgLL40qu575tdABoAZkj1JyRbG4B1Kry29/+RlYer+iYYEwx5rG79fy99AcgDIU2CtitrY08T7Fmlh7nxXVQ68DUleyMD8Yt4wILXmAo6k9yNKPm5T1qWsanfw68VQg5tPy6RYWpr2EOTF3dvR8A8898HXB4SxmuumfuoCJFpTw7PaP1oa6MRYAjdWHjhq8Xvq5Qtq8zzA3Uqp77mDlMLF0xSgyYE5TJsQBHU6FnGktTFN/UMXH69ClVOxNHzgdUMv6Y0wBhz/3L9SiLz7gWsdK5WSrJ49U1tTZmvBJjjvEc0R5LB8iUTYx9Hhv0x/I8VUtiXQdU/ZvqxhNdvzoGooGlfM88aO20dO0F9D98+EBz86L05jjiwTrlY4I6sFa9++67WkeALpCb2DJWiMsY4Goe3r6MyDO809RNBhONho5FPtM80PkaQoy5Jms1fYeKfcSGn3JNOqOKDCtzMnf0vCwcPS/JxKKMoqpkbADi94b+VuF3ky15ujaOc7C7T4CNvv3G2tdV2j7r/Pyi+uOJm1nBHvm78qdeaGeIQIhAiECIQIhAiECIwHMfgQBtn/suDg0MEQgRCBEIEQgRCBEIEfhuROB//+qdn0aS/WRva/8YJa3+cbyPsna/m8j7Ql1FsPaA8aFWQmnL7WUFOApsyRNoKq4sInfgUC2Ps0FX0l5LZLAtg9YD2Vy5Jc2tNUlKI6kkmSpss+FQynEs5VJZJEPdpVJdhbUoWQ0s6u11tSQepQZjHSJ5Xk1AAaCiCHl4DexQIJPfEkeBarltqwoUVC1YijTnJPBK26kqR1PnUqYrCi3naUMkQ6UWqZWoSK5OrJErlVynTa2DgVKghwHmdGg5WikLZScPV6cRR4APyjpUc9QLq1iHjxzL9zwNzC4qfHP1qcMhjgM+AqLW1y2HKaADoGJ9a/AbWITtqStt1Zq019PnjRs39By3gv3BD36gdaUMLG2BTJ6fFBBDXWCIYA9XhhaV0K6cdLDGua4WVpXlKFWYTrwquTrT1ZoOoNzi2Ibyrg1z8TWx9u+LSsy9kJH3lOsWz/7TxkhJFcoGSRljsSpfgbTvvfe+th873QkAf6cjt2/fkf/+//x3qdXrCq6wkI0jkYkGNrCjHBL3FNhqrZHSmv+2KnjJlau20FiQ8wM1aA075oEM055U1JoZqKmZoiVNTSepGxoUQ0VqrRyXYsEeWnPNDkdan3avmeeHXVGgTNl8T38tLR3QscNYROV4//4DBarkDEUdjMU3x1diwOpgvDmCz4CJpo5sKkxkrNGfX3xxXXOPMj4oC+te7KaJL7DRc7gCFx3UOhzzMcJ771NVE2ObTU7Sscp+dyUsgjXfsOGfWbuaNl4fPhTyzx4/dkwuXbj4xOYBXzvcftjVtZTD2HRbaNrpkJVjvF7eJq4HpPz1r3+tUPLq1asKYVEPcw2+u3nzhqpsT508rmPF1xRX8XOsX59WuuK+CG9VJZ8ksoW989qaglpVuqMIjkoyOTWpAaIc1hHdTNBuK+xnnqEU3trc0rHG2Fk6sCRHDh9WKEtbKlVTX+MeoKrcfI2Ynpy03MZdy3NLTt5UrbJNGUw8PM8x7zkWwE0f9Pp9mZud1Y0prpD1fL/ElI0MjBFT1mPFbWptlL666SLLpF6r6hhi48r21pYsLS3pxggZ4dLQlVJSlZ1BSXbSmjQOnJDl05dl+sAJkfKEWvtjtQ9wxs2BXye6A0J/hxmg5fu9j73g9s8Jbf26xWs6SA7Q9rvxt11oZYhAiECIQIhAiECIQIjAdy0CAdp+13o8tDdEIEQgRCBEIEQgRCBE4DmNwM9+9c5Psz3Q9suArd6OL0Da/Y7/Y8vA+pjH2GIyN9lU7VIUW05bzX+ryEAtkWXYlbTfkmF3R6S/Id3Nm9LauC/ddlPKSSTluKQqqWw4Mltksg6OADWJAi0FttxLL0GzDBvXKw21/nS4Y3AVJafZeBbb7sDPwaa2OQIEpEKeUiCJAwZV6EWWa9JzaBqcMVVv8aH1i1CLYjsKUMM6tCulWBR4+HUdFnI8QE1Bz3Akm5sbsrLyWFWQ2AM7sOA8IBOqM4cxRaWpWeIafDDVrykBzcZZtD1m7Wp5bLHypSxXOAI6pqdnFPKhNATKJuVYDiwd0HyUtBtA9P777+tPysV+9ZVXXtG6Uz4QRZWLwBQRjZ8q7IbAbbPKLbbH6+n95Eo76g24Buz0Bn0t/8DSksIYB3quVHTA6ipKrrEfuB1vIsDyNY+PH+dxdMWh27jykzbwIC7ArF4PYIolrOUOHg6GqmAlJqgbgZK8xxp6ZmZWfvzjn2ided/vdyUpZZKNhgq1UNMyJcipypQxEGQ24qqg1fzE2CFb36J+7PcBrJzLWMTq1hS2SZlcqSiWK2pHrW0cZQpprV1mizvoD9RKttltSbVeUyDnkAxl1b40AAAgAElEQVSgaPbYpiYHLJNvFqh44MCSnD17Jp8DpnouqyLTxiPjAdWmW0qjWAW0k88U2MvxxAagS32AiahA9/abq785xhXUDs59Mwbn8HTF+5ct7z4HPI8q/cb4Zpyj8k2HA80l/eILL6iCE8DoxxIb39TgqnXmIeexeYF2kG/X8057e4i/A2XqDVQEigIqURn7WDYlc19tp1mjGvXq2LacdlEPzuEY4tCYaMjkhOW8JlctGzmoF2rgxQOLCv19jvu88k0ODsQph3P53sEy85actx999JHstNpSKVcVLpMDmX5k7aN+bDBgzOimg1KsEB9o2qjXcwW6rXfDQV/XPlcj+yYA7yuH2/z0jRKusAUoEyvqyCYINq9MTQKcTWlvm2+Gpo5lnLKxYzgcq+KJKSC4Xi1Lv2VW0T2pyNYgVrUteW0Xj56T+sySSFKXKCrbHMttkB3a6kzUKRn7XoonhloR3P65oS0XeqJ8B8jFGgSl7ZdN/fB9iECIQIhAiECIQIhAiECIwLckAgHafks6KlQzRCBEIEQgRCBEIEQgRCBE4NkR2AttvwpspcRnQduvUsbeY0yTRLl5XkB7J5mqa01pq4bJEXfAU1XZyqAlg25Tht2mSH9ddlY+lbS7rtavCkPBWQDYNJMoi/VZKlWkUgUEltUSOZNUshIWqqbAG/RSBQlJbMosbnq7nSg3+91SFaihACJX7o2BZwlYlchgOFQ1K/CGcssVbIrNGtlVnQ4k9lqvosqKhFyg2OgCGPoKbC3X7i5oMqhK7liUnZkq1wCbwFTOA5RavkZrA3ADMIgiDYjEg88M+LT0GGxQUTHyOcATMAWIo86AItS3XA8IhD0yQI5zga/AJ1PnZvo5wKRWr8rB5YNm51su67F8DjSh3SgCuaYDGD5z5TIxpW5cZ6e5o22j3tSPc4rQlRg7jHUYhyoRWEju2GqtKucvXFA45iC9qKB2S2Uf2/tDWxuTqpjNldh84tDeAaH3p+e/dbhO/TvdgfQHZtlLWVhbEwsbVwawgODA24MHl+XipYtyQJXGI5kgtsOBqsizdKDjAkW39mVGX2YS6UCJVF3LdQDFrXZb2u2ujknqgDWtyDDfBFBRNS4xqdeB8pZbeGpqWtWCic6FkowAXChj2TSglrIiaMbrDYOtDkppO3DRASH9jXqx3WqrRfj83Jx0e10F0DbXRVrtltrVUgbzBejH+AHaAvKBtvSbbxog5g5RPT+rxdPGs4MqtyGmf4pqZ7dN9rh73feua8WV08t0oE+ZzAtXpxOThYV5WZxfUEBZzHXsQN/LJyYARfJRMx8BimxcYINFccOAX9OhpOf4Jb6usPUxZseIgk7GBQpV+sLnEOOJucx5AHDgq/cTP4k78wolrY7nfOPCo0cr2hdzc7Ny7tz58SYO3ziBcwBjjDHIvL17947cunVbtrebqsY+fuy4HD1qG0dWVh5p3l7qiC031zt18qSuUayF5J/1/mOdY/zxuVkomyqamLjltbfN1zDes/64CpgNAMBbxgix1Xmfj9V2uyUPHtxXUAvURXXL9Yk/bdI1mzmZpSL9lto896OKtNJEOtKQ+sIxWTp+QSYXjkhUmZRSUlcwqxb/6gnAxiK2GuUbgEq2Tusq/oy8tj7m/uCYr5DT9mm/d8djN0Db8OdgiECIQIhAiECIQIhAiECIwHMcgQBtn+PODU0LEQgRCBEIEQgRCBEIEfguReA/Q2n7p0NbwCP2yHpr2wCZKm3JacvP/HNy2aZdvZk+6GxJt7UhaWtF2htfSCltySgdqB0yN/23N7elud2WSlKTA4uHZHp6TpKkIhjVbm6vS3NnU6ZnGrJ4cF5VUr3OUJrbOwqZgB5AAECH25UWc5g6OALSOJgbAoiBW9XqGFLWa3VNeAgMwd54LwwCWjhwwpZWrUaHqGzLEseRQpj+AOUeysF4DDgNYpgTJ5bOwNKdnZZa0aKKvHLlssIzrgtkRVEHnMEWmTo7PEaRCtShveTKBKhRNqpGcoiioANAA89QEVIvU6uZRSmQhM+tzLI+uS71BpZWNB/vrlWoq/dos1tNO1jbCyuo94cffiR379xVy14gL/CYegJhHPI6EPPyuAZ5PgF/g9Rg79LBgwqWqaeDMNrhVtMO5feCoV2Q8uTKUMx3zDd7VZtuqeuqXPqn2xtIpwskbyu8BphNTEyqypJx5opGxpDlNWXsAZL6lgN0hCYdhaAahau6D9Cqdst8k46kudPScUAu2k63p9AW6M17jlUr5ZIoqEJlCNzVsaUWuJEqMbGUrddrMjczJVMTDZ2JUTaSWoUxaYB0WDLwz/hwiEfc3ZaXtgD8sH6mPJShjG02L8zPz5kSNQN+tnWuuFU3cJF+Z355PlPGnz8cjnt+0/1AZ/GzoqLWYburNh3cUzZ1571DeG2jWvQC07u64cBzSQO2HZzqxg36n/mYQ2Pq7pDZAa7aA1dMEQ+Yv3fvnpbHJgqgIhsRXAUKDGZeEhc2RLh9Mtfy8oqg2talTNbWVuXundv6mjlCuYwd4CVP2kJ5xNXzXnsuWtYG5hQbTHS9G420DtSVjQNsAgH8k/OV0cfaOOj3tfwoh+ZAUN73+2wKYIMK0D/Wsq5/8YX87ne/k63NTYWlR48dlb/84Q9ldmZG1wrmK1CVjQiM+4X5OY2hr3l71wb62EDxXX1yLJbRDvKL8XeVPBCYvqIvgbacv7i4oCpfrMKB774O6NrSb0uS9rW+7f5I+lFVulFdRtVZmTt0WhaPnJHa1KKUqpMSxVjZoyDWBVkizaOOewS/vzzTrY3ivW3Z+zfHV4W2xbKeBW3HN7D2AGMJStvv0p97oa0hAiECIQIhAiECIQIhAs91BAK0fa67NzQuRCBEIEQgRCBEIEQgROC7E4H9oG2x9UX48bSo7L1Z/FWgLWUVjwOiohQD2KrLcJ4WEFjLbXbArVLVLJUs7YkM2zLqbkmvuS7trcfSaz6SrPdIKqW+ZOlQoSWK2UcPVmRtlRyuc3Ls6GmZnJhRyIna7+bt6/Lo8X05emxZzp4/peATaPvF59fl/r37CkqAAIC+Yg5FIAegxXMt8h2AExAANAOMXX7pJQUkgBIUeQpIokxhFQozwBPwBcWXAx7AFJ/3ewPp91M9B0UwEE1hQwQYtBycbgNqatuyxCXsZkW2t3dUXYo67eTJ41oe9aBu5JKl7hcvXtRrOqQCHgJfgRzAQ1fhAl/4nPZRZ2CuQS0DsGoDnZjNLQ9Xj1p+VN5HkpQTzefrgNvht1/bFbYAI1fruWLWlXQ3b94SFH/AD1XnnTqlP6mXx9GB334Wo5nCTbNVBh7RH8U8wvSzxr3fz5XEBiLdXtfBiJX97H8K7lXgOhS2n5n0BqnstDpy4/pN+ejjj/SaszOzMjc/JwcWD2iMTbE8ocpXWNgTKk/JpFqJpddtK8SOk7J0uz3p9PrS6w9kY7Mpj1fXpNXqaHpb7JE1RzM1V9VsWXOWYnmsbImcyuQSzSH7CGWhZFIpxzI5UZOpyYbMTDVkerIus9MT+h61LeMriyfGykcFyrkK0sGnWiavbyiYnp9f0PmEKpP4m0J0JIvzs/rT1xlXvfLegarH1CFlEVTtjrs/BGF716Gi4nXv+uNl+vhkfLgil59uZ8w8B6RiJQzEVJis499ypGIdjYqV9jGePQ8r5/DwzQuuFvVr8J2rgYkXGyxQ4nLe66+/rvC1qLx1dbPPb7MtH8qd27fk448/1P5BUctGC5uru9buHhc+88+BszxZ11BEO1x2BbpvqiA+9J/PDVfGOkj3eQ7ENYvlVF0LTLm/Jvfu3tM1Bbg9NTUplzUnsYHyf/mf/1NV9a2dtszNz8grr7wsR48e1nXWYbWPBR8n2uY7d/RJndnQYSpuGz8278zSnbWU9uBC0O10tA5xEmt72Ayhm2/Y+DAwFbvmxpaRzNT5XSLS6afSzxLZGUSy2cmkMrMkR0+/KItHTkt5Yl5K5YZEMbbiTCyyV4skpcjs5nVJfHLt2A9C7x3b/l5HWKYr2Z/82C+nbSbRpdeuXPj4Ty40nBgiECIQIhAiECIQIhAiECIQIvANiUCAtt+QjgjVCBEIEQgRCBEIEQgRCBEIEfh6EfjZr9/9qWTZT55VypdB2D8XtEVwijrJoK0aTKpCaZQBbEuqDhylPcmGXcl629Jvrklr86F0tlcl625IWVoy1UBhi5IwUgvObgf7zqFMTcxKtTIhgwHloyJLZX3jsWy3NmRufloOLM3rDf6d7Y7cv/tAbUtRjwJmgE2ATWxeucHPe3JpohzkRjq5Kd9++221BJ2cmtbPX/+Lv1AI8+abb6qCjPoAXK9de03tOFGAPn5sOVcBFkAgFLDE8vr1m7LTbMn6+oaChtNnUJYua05Ijt/ZaY6hIjCMXKHlpKpwrNslf2usuW8RG3tuUWAKIJK6o5DjddFSuKhQdSWs25E6KHFraKCs5dvctS31c4AjPM1eNDFOAYxHuZfn6GSsAXTpB2LEsQpIcgtUzfOa5wF1gExOW4fFQDHq5ApPgJBDseI4dkgH6gBMon5GNUh/cT3OJxYvvfTSOH+vwyqD4eSh3LVDpr7PUrONr5dbZvu5pjzsK9DvdAZy/+Fjs23GpjgSs9jd3FRo+9pr35MXXnhRAZQrDB3Y51sZpJIk0utjThwpiG3utGVldV1W1zdkc6spqL1rjUnNUVupVBVGVSpYglelXDE19KA71JzJQGyeg+FAOp2WNFtNabeaajGejfoy7HekJEOZmqzJ8oE5Obi0ILMzk2olW0qmNB4Oz729qGk1p2+nq91BrDc2NvUn88rGaVfq9ap8/7VXFUx7XH1Mct5+Y5LPi/B1P5WtjwEv0+FYEZL5ef7Toacrmqmj5+blO9S/qM7JYcvjxIkTcvbcWZmfm9chrupizckdjfPzFlXklMVYZ/3gWB+zjDHiwrFFu2/GBNfiuDNnzuQK9zyu3a4q44kl6lzWIua1WTa3ZGtzXTcloNR21SnXoXwUqbxmTLh6l74AegJt2bRhebBjVcqyeQCQevPmDVWEnzlzWscya8xunmBy1JKDOy1szkBdm2q+ZgOozP+RAlEeAG7WM8aRbk4pV+Sd3/1O4fja2pZMTNbUKWB5eWmcD9g3q3i/EhtXzLtVtefXJS5sQmGOrK6u6frNsVhYM+e5Nqparr26+ljrfeTIYanXagre+fz2rZsy7Pfk4tlTEms+9ZL0U5FmN5Xt7lD6pYYqbY+deVEm5g9JVJmSUrkumZCTvKTn8PtMx0Fuh753fSq+3zte/bsirH0WtP0y9W6Atl/vb6VwdohAiECIQIhAiECIQIhAiMA3OwIB2n6z+yfULkQgRCBEIEQgRCBEIEQgROArRuCbA21Hao1s0NZIHzeoDdqqx6Tmsh0OOiIDVLbb0t18KM21ezLYWZM460otSWVmqq5nqWUnOR6HgISR2iOXy3XNFQtwgLAMsb0c9SUui1QqZgeapeTvNIgEOANwOPCkTIcEQBiACJ8BUMhRyTkHlg7KqVOn5cDSkgKIn/3sZ3oOii5sOK9evaJlfvrpp3Lr1k0tG9UoijiewIVf/OKX8vjxmkKv6ZlpzXd5+vQphbwfffShwhWUs0C4y5dfkssvAh1FPv/8C7XFPX36jBw7dlRGo6EqeT03LSADa1Rgi+fHRAnMzX4Ug7SHB/WlfJ4cR/2IhUMBU9CNpFqt5epaG2wG7YAUppxUBd0olVE2Gp8PwKD9DnzcitZhncfUAa7l4jXQDgjh4TCZOhSVvvspK7U9eV5JwO0nn3yieTVdzQuYv3btmkIsz/PJNXlN24uKXGDkftB2LxR0da3GhOvn4AZoe+/+ily/cUv7ib4FZgEIa7WqnD51Ss6eOZurHBWxKFiibzlO45uJ2hkDZLMsko3Nbbn34KFC214/laRak6mZOZmdW5TGxKRMTk1JozEhlXJV1ca5c6vEEedb3VzaPhj0pLmzLc3mlmxuPJbN9RVptzals4OdbUfq5UgOLM7JqRNH5fDhZYmkIuVyZazadiWsqb7NxpdY3rlzV95//31tM21gfKCyPHjwgLz04kUpl81S1iGn2427zbLD8yLE8vH2NDBbhMBF2FfsP9rudsauOqXPuT75UNUqGMvcfFMAGy1UJZrPF+bMOBcyG0Xoa1TNmouVTQY2jjyHM+8BiZzn4NlVybz3jQcOkolf0drZr0UdUOGyiQRV9uXLwM3lfLwAhE2Vz9xgbHGeq39/85vfqPr/0qVLCp4dfFIPg7FYZpMb2zZOcC6fk6uWoXL2zBmby6hIWRuHgzzHLH1oqm5gr+WptRioJbfb8qqVNP8B33djNT05pTEHlnI9rLmph+Y9ZsOOjl3fLIIa3B58RjtZq4DqQGlgNTmQyaPNDLx1+7ag1ucYwOzRI0fGitv1tTU9h3Fw5uxpza3M7wHg+93bd6TTbsmRQ8taV9o7HI5kmEXSTyNp9jKpTB+Q4+dekoXDZySqzWh+2xG/Y+JE3Q+ifIPLs9YNb0uAtl/xj5ZwWIhAiECIQIhAiECIQIhAiECIwD4RCNA2DIsQgRCBEIEQgRCBEIEQgRCB5yIC3wxoixYyV9juA201b2vEDfuBDHs7IoOWZN0t6Wzcl+bqXZHettRxH81SmZqo681+gGUmI0mHqeZXjARVZ02SBAtMVLtAxUhKpUz6w64M057aKUdRWWEYMMBBgQMHtwB1ZSHv3Z4UwKLQJSpp7lBUcB9//LECB5Ry/JyeAfLYOYAXIAJwAqDiTzvvE7l3777UqnWZX5iXs2fPyNLSAVWIvvfeu6oWpbzZ2TmFtkePHJNeDxUuOSsTVcuZShNrULMPBSpjK/z9739foQjqPqAPwIJrYyvKebTZ89+Sc5PvsFm1fKSxghVylAKwsO8FGLmtMZ+haqNdAF1sSmdmp1UVCmjmXMrAghV1IPHic9rCdwAezzlLmQ6UAC9YrKLmoy8872cxTy7HF9WTT0xObKVz++N2p6N1J84ANNrlfcg5Rdtah4i70BB18B/+U9AhnYM4V5+6VayD/1a7I7/89W9lYnJaY2i5glGtluXkyZNy6cJFBYXkALaUtaiZTbU8zp87yqQ7yKRUrqoV9o2bt+XRyrpESUXmDyzJ4tIhmZ1flPrEtJSwQo59k4KhMlULY/qaomTNFNqqVXWSb2QYYrPckX63rcB2Y/WRrD2+L83Nx9JvN6VWjWV5aUEVkAfmzOq7aH1NDB3aqqI9TeXx41Uda8T2yBE2DWBTm+h8rldjqdVob6YWzbYZwPItF5W2e+NeVOQWx0Gx3/0ch7a+EWA/pSZ9x7hgPGCBzJOxD9R3+2zKLl6Xct2mWPMDlyJJB5Yj2YE/r994441xbugXX3xRN2G4MtZtvb2tXIPX1NVzNjvIdDt2vkepjfqX+qGMpa4GeYcy6Pek2dzWeU49UJa6ihdFqo8l36ThGxiYE8xDBh827o1GXZXBfvz21rb2S61umzs4Xx0RkGxHVm/fSMG48g0uCnPZeMFJmR1HjljmNDb2bMZgPfJcvbo5gc0dZWCtgdliX3p/+nzlp2+eod8Yk8TEcvUOFCJzvkNp1L1aFaz286TglEkeXRS4rH9lHACwSsZWOjMF9Wg4kEHfbNOHo0g2Wz3pjhJZOn5BTl56RcpTS1KqzUoqZRllsVqXlzBJ1jzHZilffOxVxn5daGtteroW11eu4go2yiTYIz8Xf8mFRoQIhAiECIQIhAiECIQIhAgEaBvGQIhAiECIQIhAiECIQIhAiMBzEYGf//rdn2b/5fbIz4K2ljLSAGxPBp2mZP1tGXU2pLf5QNrr9yQZtqRRRd3HjfJE4gQIBaDKpN/vmXVpFEtcKkupBN1VEqDHlaKRdHstGQ57UqnWRCJyHtqNb0Cg2+UWrTj5DghiqkFTjhqgMGALaXj33XdV0Xn16lW1MJ2dm1VAC4RwdSlg1aENwAKo4MqxarWhsKDb6yjpAG4ANgCiXM/shkcyOTmt193eakq7jXXzlBxYXLS2lYCQpnZ0K2DOBc4ATl2BC/ABVgE5gDTAK1TCWLQ6YEW9xrkAjbt37+nPmZlZtXUGCtF+IO+nn36mVrimAHxR233z1k354IMP9BxUhgAVVMW04Z133tF2AW+BqD/4wQ/0XB58Tp2sreQMjbUdQGvPtUudOA/o7NDWlXljCOJAKVcz8jllE2vAE3Wnbp5XlzpyDLGgf6iDgUEg/5MWyQ5sXVXo+YmpP3X1/gSGra1vyL//n19Ktz+Q7a0thUvYXgNujx87pnDfgFK+YUDz0Rq0BQiiBuwPMhkldVnd2JGbt++owrZam5BDR0/I8uFjMjk9J0mlLlkJa2rUjyjWOdfK5D8gmao2mVeeJ1M9yU3dC8yKJJXRsC/d1rY0N1YV3D5+cEd2Ntc0vye5bV88f0ThOw/GmI7lce5Og3kG4ko6dthUgOoUiMvxc7PTsjA/LVNTDY2x2wb7ZggHUMX+9D4tfuZ5WZ8GwVwBTH2K/VWE7A6J6bN//ud/HudKJk5//dd/rUpW38RBe4uAzcEfCtfR0FSgrlBlTgNt2TRBLBj32HGzJigszxWuzGvKYSwDdF3568DUx6FtlqiPban9l5CpmodqO9zrdeSLLz5XNT9lcU02BfDgPerb4rjkc67LHPz9++8rwL908YLOfVWND4c63z77/HOd66+++qp+Tp/Rj2757GphnT/KKi2XskJWcryili+VdBx7XzdqZhvN/ON8tXMvlXQtJL8y6z6fO3Av9l9RfeuKZdrmYL3T6eqazsYFLJBRGHPcoUOHZHZmRrrdjsaMsjc3LPfy8sGDCm873Y7+jnj46LG02l3NOx2NBhJnQynHphbvj0Q6w5LEE4ty6MxLMnPwlNTnDklaqkuasQkikZg5yO8G24XxxN8M/xnQ9ll/lOxnjxyg7XPxZ1xoRIhAiECIQIhAiECIQIhAiEDuchUCESIQIhAiECIQIhAiECIQIhAi8K2PANBWRJ6Z0/bLGrmfCu7LzimCDwNF3NTn06I9Mrfsc2iL6nDQlWGvKcP2hqQ7j6W/9UCGOyuSpG2pJWWRUkMGw5GMIgASEAolHCB0pDfuy+WqJHFuC5vfSAdQDQddGWVmOTtIUeCWnwC2DlmxVQaCum0oN/uBPAATYABgEytnVHDv//73CiexIOW4cqVsqi3gc5pq+TyAyrwGphADV5uhDsZ6FuUc52GPW8wLCxQiTynn3Lv3QG5cv6mK4mNHj+k16w3UcFyLa9oDOOKqWAcbDrwcgrl1stXNlI/eVw6n+/2BJOVEZqZnFSK70tIUq4kej4WyKgbjSHZaO6pc5HuADoCIWBG73//+92ovTT2AtSgRgUWcy/U9F2cpihWUAP1QMJPvE8hCe4AwP/rRj/aFtgp2RKRaqwoq2yJs8rYBpFx9y2tsVS9evKhwzONDm0y1atB2r1rToS3Hu4IRCMzDgWRzpyXlWkM2t7c1ZsDnRw8fyuFDh7Tdmn90aG1WMG8M1axuY9qf6vhs9kry+c17cu/hY6k3JuTwsZOytHxU6pMzEiVVyaJEBGtWNimopTPgSHc+qKKdnM8ARvYueHz4mqfukNB/8I4kjjKJgWaDrmxvrMqju7fk4b3bsrm+KsN+V15+4YCcP39ObbodAmpMtQizsnbhH9CaXM3El36mb1HaZmlP5uamVTHqOZPdPtuhXBHG+1jeq7R1AOY/vX/266viMUXwx/UZp//0T/+k4woYSX//4z/+o6rUff75Bg5XgGpd8r4iZ6uPER+79DNlOdQsKneJy40bN/Sp0HB5WZW4xMOVqpTv64VvFPFruBW3t3M4IId3Vx49eqgbJSgDaEu+bJ/P1It5xFwsjnHK6vd6Ot7YYILalHMYq26P7jHhXF4zD9mcwgYPxi+bOM6cPStT01P53hhT3DK4dPPN2DJ5JA3m18DWJwezOo8AxSnj0zbz7IWdHFME/GaFb2p0h7qUaTmwI2l3uvLJJ7Zm8MA6mSfXZ31lEwtK8Ht37+q8x9kAoMt4wH58fasjc7Oz6uZQjVJJ+221TY7isvSzRHYGidQXjsvBUy/K3KGzEtdmJMWxISqLjGxjTxKzXeLrQVufq0/73fosla3N6Vy1XCggQNunRTN8HiIQIhAiECIQIhAiECIQIvBti0BQ2n7beizUN0QgRCBEIEQgRCBEIEQgRGDfCHwboC13+9Uaud+WYbcp/Z1V6W89lFHrkcT9LSmnHUmikvRHdekNEBhmUq5EEpWwGUX1ZrAN1aEyJcRwqjIcSaY2yihxoWMlics1GeRqOUCFgyQHNcVclWa/CSQxONeYmJBWqy2fffa5tDttefXV7ylIAIwAH6gH0FfzZVaraoNr8MpUil622fHyRImH1TM2npYX1hV8qGqBINRhdmZOAW6v1xfUZVhCo3RbW1uR3/3udwqDUPyiRqUuXAdQiroNQIni02/4u2LN7Z4BMW4ZbDFE9WZ2o4BZHq6Co1yDPNYe4GxStryXRaDgr/14Vy3TFs+D6qDKc2Ki0iMe1AVFoOfipX6ALq7l4KoI7FRNmf/rrZxbLnt/OfzBIvo//uM/FDphJQ14+slPfqLlel5VV0SDPoqbFCjfbWFduengyKEe7dNxFCfSbLUlQaE4Gum40XFQrijQQU0L9KO/FYDnJDDWtlsjBlks91ZacuPuYxmMIjl05JgcWD4i1caURElNJK5IKa5InLABAStpAJeBd4P2Vc0h2+/tmLBWFbYlyXhSi5yRYQcbpakMex0Z9bsiw76k/Y5srj6SG59/Jndv35LTR4aao3l6ekbrRxsBZaqqVLhtCnQgP+N+c3NLVdrUA7vv5eWD8tEH70qjUR0DRFeRuwq1OC73xl1BVMGu+mnKxbGFca5Q93GsNr3AwVwZ60prIB7Ak/FIDmjmB+e4Apjjfa5qXPO816rmXLOct8SCzQQoah0wcqwr83dTIgMAACAASURBVKk3ZXh+WnLUMk9RW7/++us6BoG71AmQzIO5S11cAU6sOIdyXH3LJhSU0EWITRl+DLD1X//1XxWyAi5R4Po85Bq69kimmzEYftSfOrOubW1t6rrBZpKXX3lZdppNVfOSr5g6YokOxMcyfWFxQSI2mmhu60QBMGuu58PWa6EK7potsq6R+QYRz0eOJb53LzH0+cRPYuBKdtZFrqGbY8q2OcY2uiS5mlx0zaXNzDHapOtaPtfIJ03lVh+vam7p6alpaeNoUI7198F7H30u3U5PFqbqcmCmLknWV9VtpVaXUVSRjU4mg8qsHDz1kswfOS/JxIJIMiFxmXW/pNcplzxL++6v4T9WafvngLY6Zwp/CaSjLNgjh78NQwRCBEIEQgRCBEIEQgRCBJ6LCARo+1x0Y2hEiECIQIhAiECIQIhAiECIwDcG2gr2wtYfdnM6zyurdDWVAXk2O9sy6jWl33wsva2HIt0NKY/aUskGiEoliydlOIqlhDNlKZV01FdoC/hEcQpEQrGp+RUBYQC9zNSgXLs/6Eu3jwq2qvkcuemv6rN+X+sFHADkuI0nnwEcHFpy3O07d2Rnp6XKSY4HJgJmgAqoXwENqMvIu2sQyKyOebidqKnpTKFmlsqRtFo7epyDTepPTllgyaeffi7N7aYcP35SQYzlEkX9W5K1tVWtL+pGz90K8PyXf/kXhbbkuL106ZKW6yo+AAftNqvWSa2b52UFAAGTuDbHUSdXBBpwQ+0GKLR8kfyH3SrHeX5MwBHl8B5FIdciLt42V8yphW+uzHN7ZLczpk6uTMay1UHsXojn0JYyuQYd7eDaoQlW0Cjt6Cf6DLiN7S/X1n7LFbc2bp60SB7DfCxgdTxhyc24s77iPcpHzqvV65JKSTa3m/qa+KqFcK8vlUpZrZE5ln5jXDALtPwcjmt7s0QerPfl0UZHVbsHl4/IxPSclGsTUqlPyigqS3+ALW1Jc9qiGleAmo0UFFNWJoA94Gpq6lrmG5Q/0olDAmmVyCYoPKlHOpReZ0fazW1pbW/IxtqqPlsrb8i1a6/JwsLiGJgRo1E60nHgDzSGgD/6CIUnNtpHjx6RxcV5yUYDnd8e16JS0gHufjH3WPvY9PFQXNGLY2GsRB0OFUhSD+YOP3mcP39e5w6fMVcc/PETUOrjsFi/okq3tbMjn3/2mbz7zjtaJmPmhz/8oeaDZrz7uGBMM6Z0LOZ5YVlDUHozbhgzQEVdC7JM81j/4he/0NgBkLFq9o0gzB9sl5mHbDAgJ3W1mqi7APVmntIXli9X1NrYVb8PHzzQnNMo3hkfqvJOU23/48cr+prvKAOITVs5n7pyHerH+KUdbKKgXOpo+WQPy+TkhKS5SwBLOIDW+sg2edAGBau5FTIxabfaUlHwb+NhkO6urWqxnANyACuw2tepmdlZLYc6uZMAsWTsDzU/cKygmbnl44aNEYBk27hh1tL034P79+XE8ROWhzyOJE6qst0ZyJ3bd2VmoiYH56ekHAFhdeJIp5/KVmck/dKELBw9L9MHT6tdcqk6K+XGjEhscLjE7xn1jdh9FKGt/urLfwHuhbm2ju6q4p/2V8ve8/Yet19O2wBtw9+AIQIhAiECIQIhAiECIQIhAs9LBAK0fV56MrQjRCBEIEQgRCBEIEQgROA7HgHPaVsEHB4S/+yJm8sFZdt+53xZOPeeY+9HCloVUOW5NQGPauYK1Bl2Jeu3JO1sSm9rVTpbK9JvrUs0aEksQ7NxLZVkODLVIDfka3UUon0FIdPTlqMUFaADIIUG5JHtkcu2otCin+ffdLgJFAFUAAIAF253CrjAEhRLU44BVgBNAKCqyEM5GeUQNsvtQfOb7np9hZum2NyrDvX4AdOwTnYFo1vmAgpcOYeyDUB0+/YdGQ5ShU3ARlWtAd0Sy1/Le9rkNqdcw6EQEIkHAIVysSv+5JNP9HgsVV9++RVtt4Mm2ksdgDN85nDLwbWrGN3amLaOMoOfXNPVcMAejqFuPIAylOW5O9UKOLedBp6Tz9ZgtKkjvS9cJehKSG8L57q1cVzGttnUwXSMQ3IHcA5efZy7orJ4LYNaI4VUruxjnHnO0Y7mCcV22GAbD1SGqhDO7b9BNqmqWq0+YyiZA2ggqvU3+ZmtHH1iLcvcQLU6SuTWo7Z0s5o0pmZl4cCSTE7PS1SuYmgMIpcIcC65jTO9hTqaOYZyMdPtEAZKzYzcnvlGiZHaGqsEV9Xn2hbqkg5l0OtKq7ktmxtr0mxuS//hb+Tw4UOal7fRmBiPZeKCxS2XAZjZmAASG7Ty+Kh6fgDQtnh57PjewZ7PjyLALR6n8wnANxiMxw7jyhXSlOsbDrxMNiswzt98802Ff8xxFOd/8zd/o0ASgFq0uOZ739DAtb2urv5UJXWc6HmAPzYBAF4Bf6wLnMN1ALLUhbJtHtm8A9gzxs16eHdN8LnFHHZVvOePZoxynZ/+9KcKwa9cuSLfe+17Mjc3k49JU6Pqs9XWtYFxpe1Qm3ZjhK4St1zKkuesvis7rZaeMz+/MLYpB+B6zmbmgefBZS1wgO1zKYpGyv9pD/2jw4iNA2mqm2Z8XDtoJYa6oWVoOWZ54hzA+sBrz/fNhhOUvSjiaQ91uHDhvJw8dVJVtgB5L0PXrdLuxg+fnwBa3ZAxnoN2e+fxoxUtl3Xz1KmTuqGEOqQZfWIbH9RKf9hTNbMC+Lis4HZlfUdGyYScvPg9WThyTrLagrTSikwtHtacuBU2SuyBtsXflV8GXM253ODt0x7FjQz7HWPCerZQ7D4CtH1GQMNXIQIhAiECIQIhAiECIQIhAt+qCARo+63qrlDZEIEQgRCBEIEQgRCBEIEQgadF4GfktM2yn/wp0NbL/GPg7dOgrUSoA0d6g1zlsTyzkciwJ9GwLVm3KcPWmnQ3H0l7c0UGnS0pZQNJUNJyLKfFJQUZgAUgjMMWbuKjOF1f39Ab7SjIgCoOGoAoruAEyDkUAnjwnpv/QBPggQNcbIc/++wzBUUo1lBnkg+RB3DDH2Pw5gAuB1Kek9JBovLE/Hb6cGTAcnJqSst3SEvdgR8ADFfGkTsUcAHYA1g45AL0ADg4lty6wCjq4go3yvc2owxG3Uk5nAd8mp2dk4WFebO7za/585//XMEKitS///u/l6WlJYUwgBXy+AKQORdrV66pUBfAmsQKrKiLq209zg7bXLFLHWkDkIuy1EK4VpOpqRlp1BtaJg+H7w53+UzBe56HtwjdSqhF89y2fm4RMu2q78h9bLljGQPEm3L4nnZjAwzpAvbv9q/ZHKuyL7eydjii18pz0vIaMAq0lRzaRihgCxPT2KUBrVFmddBPlHhZPtBBVpGHWyPpRxMKbecWDkhjakakVJZhxrwB2iamzMuBrVovk9dZoS1Y1hPYWpZNB7ZFeGsJb3MLcQWu5BjuCorS7a1Nae00pXfvV3L40LIsLx/SsWN1zwWD+XinDgbtAM9mRUzsTbk6kFE6kEhVi/mmjUIOZYfrDvF8bBfnFHMGxaTmT87tu+kP3xxAua7c9LnMesDYYq3A7pexhk0wT1eEo47lesU1oLh2OfAfg33WBtSc+WYErusbBTxPtNkMt7StxIs5wXs+t5yxBuZd1WtKe9uAwfqjytl8XFJndwDwec0cLldsfqyurmru548++kgatbq89NJlefnq1XxDQCYrjx6puhTgiquAXhMLYrIZZ5kMU4OaSQ5TmafElbywqHGZ45dffFGPJWbUx1XEA3UmYEMD/W7t8Y0f1NVyvCaaZ5r4OmRVNW2+4cEU2zaefJMGccTi+IMPfq/QnXVoZmZac/ZeuHhec2H7GNDxpJt01Cta6+EPnd+owXUDB2PRNjBQD+rOWlytsvGmZEpdtQ7PLbGx02cTSiky+/IRcLwnG1stGUZVWTp+QQ6dfkmy2qJk9XkpTSxKOoqkPBr8gdJ27+/kZ4Hbrwptn/Z7Xudd/mWAts+KUvguRCBEIEQgRCBEIEQgRCBE4NsagQBtv609F+odIhAiECIQIhAiECIQIhAi8EQEvgq03S9kxRvMDle+SmifBm2xbNUb/HqDHPikd90lG3QlG7Rk1N6QfnNVn73mmn6WlDIp4+iqcCmTdqejIJX6AA2Bs4ARgAKgwVWn5JpEReUQh3O5Ye+5ZfnpdsEOmCiDh4NOoAjgx/NMAlQ8/6tDIodNnFdUdTpwdAilN9QLCmaSSXIuwABIwdOVqdgVA0xM4RnJRx99LHfv3JUTJ3JLzxwsA1h++ctfahtRzNJmwIur/oBAPFDmGjAyRbDnlDXFa01tRWkPVqRALs4DeB8/ftxgcZZp/X7zm9+MbaBfffVVtYfmvE63q9DWARPtcjjjkMeBDzGg3litYvuK6o12X7x4ScubnpoZKyAdaNIGh0KutCsqeDU3b4V8sqhP7VGMdVEZW/zO+47vqQPtj5NEwS1jAxBk6kuzzwaoOgBiE4FD4UyhtymMI1THKj8k/yb2x2YXa/8zVSIfWnwMdvlDgT72yFKVxzslGZYmpD4xLVOz81KbmDJoC44toaa0XJ6uo4WJmsp25LpaiTzR7xPQNj/DJpQlfrbkzzIaDWTQ78nOTlOajMd2S6K1d2T54JJukCAm3q+0gxgYqOWanj/a1MMWG4O2qi4u+Wc2Bn1t8X4qzhefS16Ox8XBpdfBNzswT30+MkfZvMA4Ycy5pbaruynbbYsdkDoAtv6xNnmOWlfuajvVErqkoLMIjxl/1N+V5r5+8HnxWpSPst7Ppc4+jomtjr/cUpi6ATu9XOakbSqYUhDKmORY5iWQtZKUZXFxQVXR5KFlzfr1G2/IrVs35eDBJYWebDyxzS+RbG015dHKinR7Pc3TPTM9PQbQ1In5SR2A3DxomythbYMB/YnSvySj3Bbb+4d2m+LfrLs9p7fOD8Y/kBbb7jRTa3ZX4Hvea87tdNq6IYX1XDfhLMwpvPUNF76RAxt64LDN5V1bc4e2Zkmcq8nzuWZ5pG282lgkJCW1Ftd+Z/MDcFwTB4/UqaHT7kq7M5C+lKU+syyHz1yRZPqQ1OePSEfqUqlNSozV8zOUtj6un/Y7NEDbr/LXRTgmRCBEIEQgRCBEIEQgRCBE4LscgQBtv8u9H9oeIhAiECIQIhAiECIQIvAcReCrQFuHJ0VQ++eFttg+osJDYWj5NTNupqcDSfstyXpNGXU2ZbCzJml7Q9LOlmTDtsRkCI0M9HCjH8CIVSjqsaJlJ1CDG/w8UNABHAANCkZVhbumeRkp53vf+56CBIcERQtUhXUF6AdAKKpXXTHnqj+3dPXh4gpBh7V7f46HVQ4OVtfWFEKjBqROXO/QocPyyiuv5PbEZbl167asPFpRK1NAqoFEYmFABNgDZHWlK2WQv5VysW5FHUxMXMHKeWZHanDF2pdoea4qdFgEOAJC8R6A7XbGDrKJ6RfXr0ur3dLzAcs8OR6FocNWh8Z87qpmYBNwiO8A8EsHDqoFr8OvIhj3PvG+8rHpmwlUdZrbzo4TJ+fB9mP9p7eBrwF+X3zxhcJqyp6dm5OrV19WaM4/CKmDK2P5qSo9DIpzK2ZVFQ5MmadjAeUxHFbtnhNV+hkYMjjr4KqouFQoqeJzIG8kw6gi661YelKTcrUhjckZqU1MS6lclTRiRphFMopJ024D0ERKuS1ypLmjUQhq1DR9LY/cNNle5zRZbZVV/osKcyC9bltazaZaI3fbbVkq3ZW52Vkdi0WFMsPXALZBXy0ut7V22MrnmmeaimCl62rcXKGr9cgBr8emOI+8z2khcfRjiCdl0V/kg33nnXcU8DEP2KjxF3/xF5rDmYdD2yJI5ZqmaDc46/Nb7XRzRS/rCdCXNqPm1w0ewEagXg6dHfr7nOenq+uL13AbcQef5Fd1GEz9fK7xuriRxK3OfS7ZnE/y/NGmbOYzbWOef1ZVxO2WQtvtLXLodmViojHOuQv4RYGKy0Fzp6Xzj/Idyvv1P/30U203yla3KffNLVwXe+ER4Dhfx7wdblPtlsi01WzwbeOF9Tk/gdy23rgK1+e9rxmoY7W+2t8IXu1Yj/M41qltiAC0jtcDt6z3jQk6N0xpSx9SHlDZxhGW5baBRtdDnd9A21iy0VC6nY70ewMZZSXpjWIZlaflwPELMrN8Vqpzh2VnkOj8TNSi/Fnmxru24fv9eRGg7X5RCZ+FCIQIhAiECIQIhAiECIQIhAjsRiBA2zAaQgRCBEIEQgRCBEIEQgRCBJ6LCHwzoK3etjeVYU6RsEomd+AQYNvd0mfW2ZSsuylpd0vSXsvy3XruTxEFNNxgP3funKpsHWBiowmYBVYAIIC2AASACd8BegEAnIMqlYfnnwQ4OCBx0Mv3roQDGnAsPznW7Uw55mkK5KKCsAhufUCZQ7Td4idvLk9AEvB1bm5eVbMOUTc3t9TCeHZmdmzlSz2BF4BUXnOe1xdABcACZAFrabPDEdTIKOxQCx49elQOHz4yBrgOTYibAySHJg5uuabbNnMMFtIffvihJBWzpD5//rxCW7cuBpIAbx0Y034grVvU+nVQ/JLTFnjsMIp4F8EYxwKTKM+BG1Ca65HT1vtDAW5R1VzIscox1Ik2UgZK3w8++EBV2lwLG+DXrl2T48eOjQG2qmPzMnpdy0lK/BxiAW3N3rVk0BaIBLRFAVjI9UkZ6pyc181tcvVzzdtqZaZRRVrDmnSGiYxKZak1JtUmuVyblKxUlkEW5XMol6DnpqhqkaxVRXELIDJr5KI/8y5SGme6VfxL/ltyebZbTc1pC7jt9bpyYYHxXhv3meXhVRSc5+M1oMb1UFy6CtaamEPbCEj3JMxy0OnzwefR3s0j+j6HpUU1LscTPzYnvPvuu3L37l2FrMx98k6zPvg4c9Wsw1bGJuf72Pacz65CZywwziiT71Cbnj51SgEmqk7j3baRxEGkQ1jmMRsBGF8ofhmb1INrMR/5jhj6OuVKdsY2c1mVvEmiwNRj5GuSKfMZa+SrNeCsY15zKhuEBHRa7mXbWIBymjrSh56fWlWo+cAAVHKsq6j5yXVQ1aPiZT6j1PeHw3JdL8uJVHSjh+XKZl2mDqxV5mhgNuTAWY63/N157uMsk0qlamMnh/meo9jWNnME8HZwjXS0C8x9A4apsG0t9Xnqc1XzK+f9RNziPNerrStmbW19znqQqNJWN63kFt+JdjQ5bsmfjLV/LL20JIOoJpOLx+XwuasS1RekV6pLpTopCbmdv+QvhuJGqL2HBmj7XPy5FRoRIhAiECIQIhAiECIQIhAi8J8YgQBt/xODG4oOEQgRCBEIEQgRCBEIEQgR+P8vAl8F2u5Xmz+v0tZvzpvKDwvKLEslHXQ0d23a2ZRRZ0OBbdYD4G7LaNBRlR55Ey1nKRAClVqsIMQVbIAVoIjnRvX31N8VnkBMoMDkxKTU6pbfloeDN1fZ+Q1/BzKuqAWy8OA6rjwrxmyvmtPL3k9pq7pGYMBwKDUUcdvbCnQANTxBYg6xPv30M7l7957Mzc4pPCLHLO1DGQosBWycPXtWTp06NVYVu/0qwBbw4upBoBZQCXUi373yyqtaJnHr9cjzaCpYVzK6spJ60n5XwPGep+f+XVtfUyRHvQBblE3f0C6eqBY5nmsB1YpAexd8AS0BOhbV4thziEtf/Pu//7uCVsqnnVgqo5yuN+qW4xUaU3gUIaDDIc+9SZ0YF8TIFZn1RkOWlg4qxEJVaxDNAK+COpSjUZ5j2XNgKrQ1gAY1NetvxisWymajrBBz/C9MU46SK9QVuHYMdqyRjKKKDKKGdIclGYxE4kpd6lOzUm1MS5RUJc1iGapafVdtq4rbvHy/TJblur8n/mXrelu3Uib/7UiytC+Dbls6rR1p7zSl22lrLtrzByOJAWu5HbSBU7N7NpWtWSMrWAV4KUhEcapYN88latB2DNryinpMfY4UVarFY4v2yN6HXJLxhhIcEEofMpYYe8BSB5TMc8YpD8aMq1opn7njkJTX9DljAlhLPlWU4FwDAHzp4kXdlGB2vNiWG/wvKj8p+9/+7d90jqlqe3ZWrl27puCWa7M54L333hPUp9TxpZdeGufYRbEOKGaDyZkzZ3RcU3e37XYovXzoYL6hI9Fr0O4vPv9C446ilg0p9TyPLPVstXZkMOjrJhbaAlhn/YyTso4/7OZ9I4bPKY5ljSBuKKzZEMI85sHc4VnN84Kr1XpuO+/rB3MYeGzwdqhxZX2hHmzOoJ9ol25+SCivpH3hal3frOLqdb4jZuwM4DvfcKHAXDcQ2Hrp0NbhvOeINpvuoeap5riauilkCpFt3S/naw4binKLZM1zm29O0Py4qQyGIv0U2/KaJFNLcvzCKyK1OYkas1JK6lJOauOc5U/77f51oe2X/dXgGwpCTtsvi1T4PkQgRCBEIEQgRCBEIEQgRODbGIEAbb+NvRbqHCIQIhAiECIQIhAiECIQIvAHEfgq0LZ4M3mvSpEC9/vsaaHee6y99ycox6HtQIa9lvTbGzJsr8uos655bYG25LMtZQO9oY/trecbBDgszC+qOspVmsALoAI/Ua4BGF2B64pTbs6T0xFo6EpLQAhAETgCYAE4OuR1m2CPiys+XeHnMSlC2b3gdi+wHQNEQ1gGAXOLU2CEq91om8OkdrujIAdHUeoI1KUttAtlMaAF22Tq7qAXVTHACYBFLksgjEMRVKrEjXI0x2Wc6HcOF/me+Ljqt2jD7Pk3XW3nAIfrAjv8WIAZIO3jjz/WegDW+O4HP/iB1scVvW7TrMq/EfFA2GbU1mNXVN1y3vvvv69l86CvsItWy+h8jOw1Jy0CYs6hPFdWupLPlYwKcNQ2VxTYGtCJtb7atwVb2CIMNqWtqW01H2a5qobBBjXhtwa6SuTINCSfw3G05nl7fQOBjolEsrgug7Qk/WGm6tpKfUIqWLBWJ0Tislokj7JYbcZ1bqFWHCtu9aq5HXLxn7UFYAtsJf9tNpRoNFCVbb/Tkl67JYNuR21hqe7hGcs/65a2gDGdzjnE5jt/PxoC6nL1J6RXhYpYzxq89c0ADmd9/bAydvORej/5T2A+kBDQx7E63hQ+Whwd/jpAdYXtGN7lF/JxNy43B9G8d5Wnq/PZRMGTB/MIeImqlLy2Do69Lr4mMD/YUIAtOecyJ19++WWdn8w5QCgweH19TaHtlStX5eTJE9oOoC2bMDgfO3PsnVnL+I6y3nrrLYXJx44dlRdevKRrAXXluzd/+6aqa1G5/uVf/qUszM/p9dbX1uTGjesKJwHHqPeJgULwUmzW4Nev6/xnDlFf5gbrIeXSTr5jnXDVO/XkSf+zXtWqdZmdnZHpqWlVAe80d/J5Y3OmUq1Io96QndaOfucAne8aEw0dG7bhpjvOS+xz34Aumx9E1xDskTnfgTzx1jGF1bIq2+1Y73fbZJHqrGDcYnPMA2jLcVxTIW6tnsN3tiDk+Yzz85gjjOF0CLQdySCNpCcViRsLcvDkJanMLEl5ckHiyoQk5QmJxID+0x4B2j4zPOHLEIEQgRCBEIEQgRCBEIEQgRCBZ0YgQNswQEIEQgRCBEIEQgRCBEIEQgSeiwh8HWj7x8BaD9bToG3OvfQw8ttmo54Mek3pt9Zl0FqVrLsh0t1UlS35bJPIgFC315X1zU3Z2sI+NJHLL740BpTcwL9//77a2wIcgCEKWFDi9vpy/4F9BwABTLilMjf4AYDkdATkAjQMYppFLTfXPdeiQyIHS4BNs8ON9ZrUoXieQ6i90JZ2a9n6wl73C2o/hQx5vk4gKtegzc3mjkHW+YUxsHL1rCte3aaVegB/Pv/8c1XxodhzO2dvD9c1eBLlIEwUAAObeABIfvSjH41VdQ6yOMcVia6Q9Xbnvrxju1iACnl6eTpMBxwRYx8frgjmmgqcsf1NDRLu93CFnqtiHXRrW1S5St7j3fM9/h53L9PhdlHp6QCQuPf6fYlzIGhwEFAZKQAip+g4h6uDyxSLVSxUhwquqrWG2hcX7V3LlbLE5Fgeq29RFe9CW5fhalwzACaKWuxwczvxclXKtQmpNKYkqTQM3ObQ1sCtQVp7qDRW7ZGf8EbWkac4WZ+lLFVoi0X5oAuw3ZFhtyMyGkqlHKv97VTNLGrd9ngMcB3W6mS2/hrliksUkYwL+2qkOXOBucUxWgS3ez+389x+OVNgtrW5qRsV6GvGkOeeLvapl8O5CslLpuAsjjM/nvnjc8iBZHF++KYNHzsK5JnzWOAWcvP6uKEMzud61BMQCfxEperQH6U7GzC63Y62A9U8x7jNMapZngBZQLErVxnvgFLKxOZ4ZnZGajXAo+W2Zg3zjQPkhk5iy+ONPfCDB/e1PsvLB3VtpO66ASbNpJXXhzoDbLkuc4r3PndZN1HvqjXzcCiffPKJfPTRR9Lc3tY+YgPNiy+8KMePH5PV1TX58MMPdAMNa87ExKRcuXJF28pGEnJHsy7wHpB99txZqdUqcvPmDbl37+5YvU/bDx5c0thRd84FsJYrifY99fS+JT9vr9vTGDM3fe3W8Ui+XOSxkQFm8jebOteU4D6vbd3Nx3Bui8/mEbUaxzJ5OND4cmovFekMIylPzEtt/rDMHz4l8cScVOqzUq5Mi0SsD0+/lRSg7XPxJ1VoRIhAiECIQIhAiECIQIhAiMB/UQQCtP0vCny4bIhAiECIQIhAiECIQIhAiMCfNwJfBdoWr7gfqN1PifssoOvg0ss1JWcs5FDkJnopIldgW/rtTRmgsu1uSNpek+HOqkSDliTRUJKSKATrdnvS6WOvidKqKkePHBsDC27eb25ujsEH0AFg4HlZ3ZrXIILluQUKAECAufwEiPIdnztscutTyqdM2gOMIIcmEAVYwgNIQs7HInjiewe6+6oKgYDkswWGjSGtgWI73vJ1AnBQ3tH+5YOHNActcAJoTJtX19ZkanJSTp8+rfGgLQARVHIcAxSibQ6NKJ+6kMai9gAAIABJREFUuZJWVXf5tR48eKiqWMoB1KAQ1JyYA9TOsUIcV/bRXo+Vqm6xDM5zcVJvYqNAum8g0y1N+anws5Cr1uEvCmqFHahcBwNtA7CaD+g74sznxbY4jFPQjfpyZPk5XZXtkN2ATlnr4rl1vV6c6yBJ+1mhjeXSBe6Mc9WSQzXPW4v6G6tVHqr0TMltmmo5vX5PypWaxOWKtFptbavnCY0TIH9FARFxR9XbH5haELUfCutOt6uqUlPsMSYiSQGyUSySVKVUrqlFclKtS7nawDwc4p1D2twOWa2TgdhmuazKSpLO8kCyPRpCtGSEJXKvrc9Rv6sQN46AuSMpx5GUy7FMTlYU4hMv2sjDxoTlUVWYC83S10MFXPTB7kaGTGKskjOzxCXGrnRWu94CZN9dK0x1S9lce211Td59551xPYD/wEA2Z7ilblF16xsqvK6upPaNGFyXeeJznX7j4fB071pHHVWNjiVznGg/e5nUD7ioNsF5fljfFODqXS/PN2WodXRu3e5zxO3a/VxfX6gj5VhuWDaHWF5b7IKLUJd6MVcop93asXlcryvs5On5u7Vc7Itpb2qg2SG3x4S2sPYATKkPc89jyeaO69ev67oELF1aXFL1PGsNa8Sbb76payRlshnm7/7u77QuHE/uYY5hrUVJfPXlKzI9PSUffPC+KpBZs6gn68uLL76g5wNs33jjDW1DrV5VYHv16tWxswBjgw0q2Oaj+HXXAfoMJfHKw4e66Wdhfl6OHD4s9ZrZMxOEjY11hejEGOjMGkJM0qGtCf1eV9XotUpFKklZ0lGmyvfOUGRQqklt9qAsnzgvUW1aatMHJIqnJIrJl7yr/iZuRVX+s36z+1aV/bes5NP3KRtaxnMn3/AQ7JH/vH9DhdJCBEIEQgRCBEIEQgRCBEIEvhkRCND2m9EPoRYhAiECIQIhAiECIQIhAiECXzMCXwXafpmidi/IKB5ffF0EFMUb1gZtE1UxRiVAzkgG3aZ0WwZso8G29JuPFNpWpC+xYKdqsCKKE0kAYUlZbTBHqSmm3MoT8KA5SAcDBTuu0gM48DmwQ4FazxRZgA3UqP4eCMRxnreVejvgKarwAAhvv/32WOULfCBn5bFjxxQuAIEdjAJLgR1ABi/PbVSxRE7KibaB1+Mb7p6UVGGd2YZubzcVIk40JhTAAhiAG6iLyWsLpCA3Jn1Ae6iTg1OHY7Sd8qgfMJQ4oTg+dOiwxoIY9/tAIBHsmFHdcW2gGOfy/a9+9auxXSw5ZAErbjerlsC5ctEVh7TpCai6x/62+L0DfgAlIIi2oegDTFMeMfyrv/orbdvecTdWZEqmwHPl8WMFTl5v1IUorN2W1WNNDPwzXjtYtv5wa1+DkcTFAHCkClzek8dzrMjW2AGjU41bmok0JidV6c1Dba+Bk5qHtaL9yU8KAjQDcbFQ5nMFuKgCc3tWVdBGsYxQzkbMCl4DastSKlftZ5xIKSHXZ1kicuk6+Afa5tbJmoM2t3odAVZRvqZ96XexQ26p4rZWSaSKrXEGJh5JOYmlkltrM6+w2SVmwFnPnal2yOQVVTUtysZdmI29LQ9y4xI7xi196DbgRWg7nhv5JgYfW2y6uHfnruaKJTa8pz9//OMf6xh04M53zI2iAtwVwj7WXJ3pANPtvekzV636+lUEbZ6rV9eE/kCVrZzjwJX5V1Tj+3j2ujmsfUJ9vMfamTq65XNRAVysh75m7OXQlmvy7LQ7Us6B7uTkhFol82CsktOWJ7FmMwbH2caETFqdjoJZ6sd3PH2jhq09lseWOBfzhNOPKJ+ZKqxLM9PTOi5wBbh9+5Y8fPhI5wLzlnzb1JE5ef36DV2zUAkfP3FCjh09KlPTk3LjxhcKXimXY4G1586d1fOJNWvB6upjKcWRrlfYrDOO1Ib98ap8/NHHei7wHLtp6kubWEfu3r6tbZybm5VzZ8/aGmIrsty5c1vXbdbVs+fOWE5pVNQjnAfW5cH9+8JcObK8LAcWFnR+9lH2ppE0+5k05pZl+cRZKU/MSXX6gIxKsxKXJ3Q++rrkvwOLvz+f9utcVx53YnjKQcVy9zsk5LT9mn8shdNDBEIEQgRCBEIEQgRCBEIEvtERCND2G909oXIhAiECIQIhAiECIQIhAiECXzUC3xRom0lJQUeEmi8aSr+zJb3WumS9TZHepvR3VkR6W1KPR5L2OzLo9yRGmVepK6jC2DUpma2p3nbPUEttKBDgxjuw0dSjZmfLa0AsUNehLWCC91gjczOfm/hnzpzR8wEPwArAjys6i9AW5RYqMs+rCFTgXB4ozLANdQB46tQpOX/+vFqScj2sUR3mYJVbzwGJQoLcCtbVdcAD4AXQBBACLFhcWNQ6ulLVc9M2GhMKJBxCUm9sSGkHls+c41av5JgFmlAG1slnzpwd5/AFwDgsckDjUJPYcS4QFYUt53r+S4XU/Z4MhpaH1+2iiYmrBh2Oj62UXaGZ5zI1mGXWyNtb22rTzPVcmQlg/uEPf6jX9MfezQEAD/Jmvv2732nuT9pMTFABAnm8bq6IdgW0jxXvG9R03ucKuFRt6zmGY3D6WFnqoLHXAfpZzVDO9voD7V9TD1sczH01zz1LrMtl6XSwfK0osOU1n2l+zX5PqgDiHBYzb7JSjKGxAVwpySAVGUCHS8kutE0M4GLhC7wF+ELoxvmT87yy5Oh0MIvqNkv7UpJUyijAs1SydKD5bKuVsnQlkWrV5kWn07a8vJp72HK72tMwN+UW40uL2XjR7bQ1NzDjiPnHuPK80q609bFRhK6UrarPzS355OOP9RzqwXigXxmLrr524Ok2vvTb3k0Dvia4Oh8A7CpbbHfdkngvGNM6ssFiNJLWTktu3rihYxTVKOf87d/+rSpNfW7SbuaB16molPV4+fpVbLeq1nNlurfDFbYOhVHY0gdAcNpO/ddWV7Ve9AMbRWamp8Y5mKnj/ft3NeZ8Nzc7q9AWRenOTks3OQDkWcuWl5cVqLNWsTayRgJJybFLzH3zB3VRpbECTlZlU0YTH9YCjsMG3HPPojDHpph4o3rVdblWl6Qc6/rcbJottKm5bTMO9dkddx15/HhFc9pSH1fdK6TP1wzaQEzoD+At9Wm32rLDNbsdHX+obXWtUfts1tetcU5z8uvqBoQIe/ySrkMrDx/p76ADc3MyPzerMSWvrVokj0pSqk/LwuETMr98TKQ6K1H1gMTlad1cFKDtV/3rJBwXIhAiECIQIhAiECIQIhAiECLw1SMQoO1Xj1U4MkQgRCBEIEQgRCBEIEQgROAbHIH/DGirCGqsDP1DC8i9ijVV2pbMbjfLyLfYkV5rU/ptoO2GZJ116TdXpDRoSj0RSfs9dX2t1hvSH4p0+qhp63pNwAM394E5n33+maqsgKNASm7qe75LICMAghv4qK94OPDlHAed1BWo4eDBYYu3ge+4LjCCc4qKXMrjGsBclF2u+gVsAnI4B4UrOSkBCwCJQ4cPy4mTJ6Raq41j6LCKa8aAtzhW+IpqjeufPn1Gwa0rgKmHP7w+AGjgx89//nNV3WIhi6UyIIM2UT/AM+CMeJgq1+CWq0sdIvGZKwk9P6jbzlodY31S3sNHjxSY8jlAhWs6dKK9/voPgZ7ln7VxFCnYwSIYW+RHjx7q9ak7il/6dqyqzdXJxTEGiBoMB/LxJ59ovB3YocokJ6erj00pSm7acr6BIBorP4kn0JPrcnylXFZFHq8VIPb7CnrIX9vv9RSIowpMSrHat2reU/KF5nbBKF7twQaCspQS1NWZAjPTVwO74lxxy0YB1LKxjAZ9qSYlSQrQlgSb5K5VgCtsYDBLZM1Om9shq52y4lOzRQacWV5bHrv5c+0Iy21LCQBbWCyvURaOhn3Niwo068c1y3vM8ZGMISfmyEAya4WpkYFh1p+2HowVoTnY9blBG4tzzAGrK2XdXls3YFBL4g8Qx7K239e+Y44rRMO2OIfHPpYcBBfBJ/3O95zL3Ee9yZzFHpfjsBhnvrhS3efWE2scmw2Gqaw8eqRW4ox9xgBKW89d62PclcIa+Twu3g/eTldq+7U8BzL1YY56+5jLrGWA1Fq9JktLi/o98WRjByrVm9dvqAX15cuX5eKF82adXCqpQpW8ttSH9QhVrOV/xuZ6KJtbBi5pt47lJBnHlM0PxAqYC7T1+PpPxpDmoM7nB+uWqtDzecBxPndMzW+K/11bdvKCM0fy2ZBDa+v/XHWal4FyFyGs963nH8Z5gdPdvlvbna9N1EvrkuelJh7F8UqZXg7jW9+ri4PudFAPad3EgKpeZ1okg2Eq/TSTYaksnSyR6cVDcvzcJRlEExLVD0tcnZEkIV+41bU4Nr/sT4Svq7Qdz3TmYOFi6Si79NqVCx9/2fXD9yECIQIhAiECIQIhAiECIQIhAt/0CARo+03vof+PvfdskuvKzjVX+syyKHhvCJAg2ABIgJ7NVht2a6TR3FBIGo1Cv06fFNIHKWLuyIUk3vYku+kNSNCAhCMMUQWUzar0OfGsdd6sgyJIQt2tvjQ7O7KrMs85++z9blPgefa7VqpfUiApkBRICiQFkgJJgaTAXSnwu4S2eYjhD8A3gNuNDkgdd4hUKluv1/GwrL1O09aaN62/Nm/WWbTB6pz1mjetMli1aqHv4MoBa7Fin8zN28Lyqk3PbLGdO7b7Q36gGSAGEACoVe5HuekUVhPQAax47LHHHM54yNJK1QEf4AeQyouH+wrbymc55XioL2ibB0QCE5QJNOVN2ZSnUK3UCYBIKGZ+8gKOHDx0yO4/dn/k9syAU74jI5R0wWEK0KTRGLPpqU1ef+rA9zjouBdABaApUCFXLPXD7St3qkAZ9+F3haZttzv+GXgokM09gOCCtepT4FE+Py33wo0HOCfsNTrhyuMt/eS2C4gXuW71HfejfyhnfHzCpqamrV6LvgQU8qJMOZ8FtVQfjT8fY8Vw+3WyENnqQ64HcHGMe6mPqYPyoTJ+lNsT5yuaAHoC8AeI5PiVjz+2c+fe93KaKysOvgkVvX3rNneh0g538hUKHqqZlzsSCe/tADjqR6hkx5DDgrXabXfaAv3odyDYxHjDrNfx/LP+H6W+4QFYG7jVHbS4aR3iBn4dHSOMs4+fyMkbADdz+I7wGG0CtpGPNkIhkz8aBovLFnjF7ziNy5ObA4KXih7Wlj5wyJ/lAnYIR37boLZRuyxnK5px/vhYwwFufl6MwN9n5DjWOHX4Dujudkf5lTWWHRZ6KOhoo3LS8ruc1PQxdRDk5Vo2Nrz//vveLqAt/Ua43odPn/Z+yG8GUNnUx3P3DiPsMC/uobpoLPG9wG0e4PI94315Ged839cBQpu7O7Xd9o0fbNLgM9/j/FWUANYynOds/Ni+Y5vPrx07to/Ck/M9IaTRmA0Te3bvilzdvimDvMCrro87590t2vew7ArRrbkmh73qxyYP6sY4B06r713frL/lQPbx5HA6IHXMTf9//0nfKBd46BYREaiz1i7XOAdpNX9ibSS8d9+1oxxtcmGs0yfqb22yiEsiZDf393UkC2lOtRwCZ2CYdlE2jmDyrvd7bAYg7/PQc9oWMmc61xFRAJf7sFyzhVbXGlNb7L7jD1rLxq04tteKtc1WJvS5csvmNhTk1/g7/X630Pbzyom2ZetGdmKCtl+kfDqeFEgKJAWSAkmBpEBSICnwVVEgQduvSk+leiYFkgJJgaRAUiApkBRICnyuAr8LaPu5D4ozcJt3jn3aacsT8qL1gEL9tuez9dDInSUr9Zas35yzwdpNqxc6Vin0rdtq+YPzVndg12/csoWVlk1Nb7IHHzxhbQ9hHOBDoIyH83KAUg/ADLCDh/mAGPLWAg44BjwBePK7wAjtA1oISvJZZcotqjypCu0qJxzQQblhFd5UUIF7AYdwylEObjbe9bFGPNjPwLcAadw3HGKAnFu35jOgOeUhRXkBaQjPCrwlTCwuQYVgJayofgdUUQ+gjEAt5QpUE4qXOtEO7kOZQCy+O3XqlIMjHQdUUg566Tug3vLKil3++GN32uLGw9mKO1bhoJVrGH3kOERH2nDx4kXXBghz77332gMPHPccmQKowFbpkAfq+bE4gjXFgHbuss5c0aon91PoZwG9cBevbzqQg8/dq1l+VOBc1CXAGo7GM2+96TlCAUKMqdOnT9uObduzsRJ5VYFAnp+zVLYG/Ux9ur3RG2BGOOT33v/AWq22HT5yxO45fMRDJbvzD8BWLlmxsB56Vvk2o+2Zk1YO6SGmwMhfG5Ax8u6GAxagjS8WsGsOjHuEMe4rX6/HOnZIW3bwjbsQABfHW8PQib6gTeEeNJ+DEWYW0AXEU83knI75gxb1WmUU9lf6+9jPrte40Pqx7r7OXKoeghdnaOQe1uaL/PUcU120OUBAVWF3uSeuba7HJcuYZg5xLXmp83mPBWv5qbnsEC9zsGq8KF+2nPoOALPxo40LHsL45k0HxYx5QCVOfPJhM145znr1y1/+chTSm3nk60S97vUE6LJRgzC+Bw/u97mmMMWM024n8gajSR+39GBgjXrdVlebtrAw7+cyL2s4zd1dX7L+cOjrEvdmXmujBm1Aw3/913/1NRb3LhtfKEMaRe5ixnvRSn5f+irGjPu4h6xh+hyQtAcszlzonBW/xyYOfZZTNvSNUMm0aa216rrl+z/mStHdzwLoXKO+8XGVAUyAbJ8xkkF+3PLoJWexeU7mng2GAZTJm86cx2VbLRWsUmRDRS/WVny3pYrNN9tWGZu0w8dO2KCyyWzsgBXrW6xSrfk4yW9M2Pj38E5/T5XdfD3L+afPym9YuVMZCdp+7j+F0sGkQFIgKZAUSAokBZICSYGvuAIJ2n7FOzBVPymQFEgKJAWSAkmBpEBSIBT474a2/ph+g6PoTtCWR/TkuHRou7ZknbV5K/VXrDJoWr85a62F61bqrdpYtegPywlVacWq9QoVGxarnie01Wo6JAAeADMIDwpQ4i0wJ0BJveTq5KF+5D0sOnzjWh7uAyQoC2gh8AMYkGuPMhTSU/AGoKGwmhwXOBTklauP7xUWlN/1Pe7AKqFnCcObhQcWzApXZ5T/yiuvOES9996jdmD/Aa8j5ch5yr2pM6CW9vCi7uSt5Xugaz7sM+FOAT/cA/ccYAhw2+l0HXADhoBYuOoIFQvslusOCMvbnaToWom8lF5vQpwWCg510VuhYdUmhXLWmAD+Xb582c6fP+/ACF2OHXvADh26xwh3Kj25nvbwUzAsHJ3xyrsgoYYKe4xzFW05LiiGngAw6kj5tEUgmXGh8UN/ALQA0ujs+TnJ9Voo2K1bN+3qlSvW6bRtrNFwqOa5fbM6A7BibJBrtOubFNCfPJ9Ly00Piww0vTU/78D2jTfPeD8888Mf2s7du61arfn56DOeuYMBuAW/P+GOQa/xckgF7IKWYQDN3I0e2lX60BauAawC1jyUsnn4ZoevxQihHM7acMxWsNxmrlK+X+32vU7oePHiBR8b/N5aWxsBMIdTcZGDtvxY9j4pl/x7NKYf6YP8xgL18W39mc27CG8bzkGN+3x4Zc0HbShQyGC54unjfDhzhazlPDmw1f/alHGbuzZzfvrcJtd1qexjg+vl8ld/XLlyZeQmpWxc8LQN+MecxC3LmGd84LZ/9JFHfO5SR15smmDuAErRmXairdoY7S/5fKMMbUIhhzGRByqVyMFMP7iztN+3jz++7P1GPRwEb93qzm7A7eLSss9D1hjmunJVa82j3oxF6qjNCIK2hAo3w41e8nHgeZMzqE1nEeqc+rFO6HetFRHyuu+O30q5OnIr0z7BV373HLPZi7lVqUboZrnkfdNMh3D7sbkhQHFs3vE+yRzBUbeB6+Hrh6+xQP7Iu+tbZwo4kOlTwG3B60V49AL1IPR5F+c74ZP7Hqa8OyzYUqtrpfq47dh3yOrTe60wecgKddbc+ig8+8a/i/n1a9S47Je7gbbqm43XjuZ8ctp+ljTp+6RAUiApkBRICiQFkgJJga+BAgnafg06MTUhKZAUSAokBZICSYGkQFLgdwNt9bD5s5w+dwdtI2/goNey9ir5bG9axVatOli13soN663MWanfsuKga8N+z/r9oXV6ResXKlYo161UqVq1irMrepXQvDg1gWe4HjdtmnZYgVMKYLAeYpdcoeQqbXvo21/96lcOE4AYu3bttsmJiRGEFSAk3C/fA188p2eWP1MhQuXQEgSiPnKJyXmrUMkAGF4AEF64vnj4X8UVmgE4jdNwiQWEiza0HQzWqnWHf0Aj7gOsBlAApIBoABbKJc8v7aMcwCsOQgGVV1991R2uXIOzFYcubjjOBRx5uN3svgJJ4VwLRyWhXdGPduC84xx3rDkUDGCp9rjjL8ttyXfz8/MOjoBDCrUKIOY1Pb3Jj+E+BdDp3tyH/uQz7VWuYmnNzxGsFJhRjtxsE8F6GOgI7Yx2aAVAUx8CcI8cPmybHXLXAoYa4Ckci4ApD2UNJO+0fRzhWJT7t7WKkzlyaXLMQyJ7KO6eu1s9/O1ay4bu8l611998015/4013jj/99Hfs1OnT1up0HNZv2bzZCiXgFNcGLA4mHiFpA9v6AHFIVcpy13K/POx2bfo9Aim705a3wiizeYJct2gHpA7H49A3QwBuw7FJv/dtbGLSxxNgjjzD27YHqCb0Lv5drg/3ojkU4xpe0oB6VwF3va73JeOPzQNyuDIemIc4YIGPvgEgFybXoWWhaGUP4R0bFvJvQTq5QAnpy5u5R79S/rFjx7x871NAYjnyFssxz/eMScHkvMv2U07bXOh0ztdYpU6//vWv/d6MVUDngw8+6KHLx9xVH+Ou1VobzVttwugP+u4WlUNY7tJ89ADmNlCU+dbzkMIBHH0zyuqqXXAY3PP77tu7J3IGFwo2P3/LNxugvUIuM8eA9/S67qE2U57uz6YRjgNzWWOluztxcbkWh1arV3wuaH2Mvme9LfrY8E0MXdZyHOsRrlubINwLPgTgZuG6M2qpfRlyzHK+h58uFnxzypYtm63T7vgavrq65jmlOTc22oQbOuBslqm7kOXWlRs4g7qAWuYT5ff7XStXCVdPfuqudTvksTVji8qw13F4y8YG76NS2VaJAtEbWqE2ZmPTm23L3mNmE4esWN9qlQzaap2S6za/bmm9z/+8W2h7p2v1HXX2OuZOSuGRP0+xdCwpkBRICiQFkgJJgaRAUuCrpECCtl+l3kp1TQokBZICSYGkQFIgKZAU+EwFfhdO24C28Vj5TuB2o4Po007bonX7PDzv2aDbtNbKrHVWbljVmlYZrFhnadass2KlYc86q83Ip1muWXOtYyutjlVr4zYxNWWNRtVarVUP/XljdtYf1MtpqxoKYOV/KkQuoIRH9eS0xWEmgAisu3z5kr333nvu/gSIkDvyvnvvC/dopeJQSuXwezhzy+5wc0hSLDm4A1wFDAnnK9BPkAhnK5/JeVp0B2IABf2kjFqW1/XSpUseTpU6Hjlyr4Mn7ok77uy77/p9Hzj2gOfA5L6UCxTEscexo0fvd7AooBHhWoEtUU+HrMPI/yn4rBCz9LOcb9QNTd58803XjO8feeQRd4l6uFLaPBw6wJKD0h2m7bbr+fbbbzukk5sPYEx4V84VRKNOHlZ1EGBELkMdD13Dxamx5eFPs7cfywE/AS2BMIXUpRzA4U9+8hOHdMA9ynjiiSfsnsOHbXJyKuvDCO2KptwToOqQFPiZAXwPTwuc6vN9QFsAnJ/HJoF2Z5Rr1sHccGhXr113CDo7N2cPPnTKTpw4aZtmZtypjAaAth5ErViO74CyOG2zHKGewzMmYeSPVf7WbF4K3DIGK4BO8ob6GBsaxnWKZhaHwztAr/+e5fkM123B89fGpoGm/c3f/I07NHEiMvfo75PHTzhsZXy51oWARQL3Pn89lHHB4S4wG7cjIYLfOnPGPsEN3uv5OHjqqac8/zLlqN8DJIej2NuQ5RjWZgDB1HwoZPryzJkzduHCBR9vhEBmzvzg+9+3++67L8Lsrq35fbReMU/oW15AXqAo85Z6aENEfmGlLZqr+Vy5lPPKK6/aG2+8bjdv3vJNDbRrz549frlco0DpcjlC8FIX5WxmfQCGA3UZB4xN6iiAKlct99HcpB7MMUDxKy+9bCsry94njzx8Opy6WUjfGI+x1jhsLZWsVGYtGHgfaLNJXlvKfeONN3wMHD582HPl0idskmF9uXb9moe93r17lx08eMCBcMyTyF0cbQ7Xq9ZhrUNaK70tjEn0z0BrrIU4bmONojyiALz8Mu1bcQBOHmnGHeGefRxkazE/gduuWQZxmZvuxCX8d7aGUDegMhsJYrwWrFSOfOHMjUqFzTQFdy8PCMntIaBJM92J9RNo2+5Yj7WzWrdCtW57jjxovfGDVqhvt0q1YSXm7yhc+fqaVSisO+FznvgsV7VP7Oyv7G/2D5oEbX8z3dJVSYGkQFIgKZAUSAokBZICXw0FErT9avRTqmVSICmQFEgKJAWSAkmBpMAXKHA30HZjEZ8O4xiPmO8U3lEgLQ9q8+fF9+SzdW+erSxcM2vftP7qdRsrr5l1Fqw5f8OG3ZaDJhx3wyHOvlk78/Y7trCwaMeO3W8PP/KwOxIBacqDKPAn8KBwyAIeHOchPhBkfHwig6Xh0OIhPSARUADsOfP22/6gnhcA8lvf+pa79BTWWEDKH/JnIUk5JiDI79wLuMD9HRBnUBEIwveEPgXOLOKUHQ7so/PnHWRRB84B9jzxxJN+LZAUYAGIOXLkiH/HOQAp3txr547tozyPCuksB59CAVOXvAs2H3IYcFMp40DNYGAO1gq+0AYACg7JACdjDnHQCNgU0AN4G0BTjjpyadKG119/3Z2EBw8ddMi8b/8+L0OvcPdV/RzaRx8Cs4Ba1FuOVkE9HLj8LlewzgXE45JVSGi5BuW6BvQDrIDe9DfhoNG4j8JjAAAgAElEQVQGKEVf40pWTttPj9+stoAvwFLmTqZ+gC9CqQacWs+Bug6UQxN3Kg7NxyIQnLE3Nj6e5VGOenMOoZWLlaqHUwZeURd3NBPuuVr1+wGjHMJnmxYoE+0UytYdjr2+TYxN2Gor8jd3sk0G/O45dzPdcRTTdwB5NOHYn/zJn7hLEzM4IX15Uz/ynlIXykcvxrKHRL7N27ceupoZzzwbHx/z+wHMcTkDVikDqIojHEeqQuPm4aEAucYA5/BdhK0Ot2mE0o3Qt3xPCHA2PNAO6svc2bljR+QszTZIaC2jDL1+/OMf29mzZ33c1Wt1+4Pv/oGdOHEiwjO7kzhcnAoRDGAFHOKs1XpTLAW4jPDMwEHcsAHt8uujwow7KMw2PFAG80sbDqgX/SoHMP3NvMk7cbmGUNVXr1y1mzfnvP/vOXQwQoOTv9bdz2zUiHZKp0Kx5OvqpcuXHVaz8YM+oO1orRzdtI9rqRfj66OPPnJHMdAWEL9t2xZ7/LHH7Oj99/sc4IXGqiNj1UMTZ7pvdIOz6WHoTmPcuOs5cWP+hZYXLlz0fL98h2OfefPHf/R/+tgJGMv6Fn3ra0TmShZAlpO8Xotcs2ivDRsjp7TbcsOhywYHD3+fbYjoddo2wN2cbW5RqOiOh/DvW31s3Pbd/7AtV3abNbZbvTFl1Qru6iIRlQPeuvwAZL4Y2rAAnI02cp6//U8s//d5WW0//cde4yruFK/8w6xCr3/s5Mmj76Z/KCUFkgJJgaRAUiApkBRICiQFvuoKJGj7Ve/BVP+kQFIgKZAUSAokBZICSQFX4LeHtuuBG/+r0Hb9gXLZ+sOyWb9nqwtXbNC6YbZ2zerFpg1b89ZcnIOKRBjRFnkLa+5Y8of9uAYrAWiq9ZqHjsWpCoBQPlo5MQUuBe4ADXJ7eU7TdsfDgm7fsdPzTHK+oCSwR9ACByBQQCFBlfOWc6enpm3+1ryDW0EAYALAi/sBWYG9N2/etBdffNGdcFwHyCAk8UMPPWT1sTG7MXvD/tePf+xARGDm6aefdlDk0CUDwnk4CbQBTPHmeM+dgQpvHGGTOZ/zKEPuN4VsRjPqKJcgUAl37vjYuENh2s+5/AQwU5ZyBcvZJy3Qjt8BDp0ujr1w7HIP2sqbegKYgTWcK6As2M74zLtqFeZWwJh+DAAZrly+F/ASAEI72sNx2sY1wKs8wFc/AagEreUk5nxvW5c8uMUI95zLnesoRSFVMygl56c2D+RBo67VNRt/qi1oofDNGoPUqduNvJm4sglHTTsZu7iugeACzTidAVi0neP0Oe2LjQoRJpyyOF/jBqekcjsDabmO8LeMG65jAwFj9s/+7M/swIH9trIy5+5GXKsAV2lbqVYiv2sGqzdCbj47hCV0bW48oCX3l5OUMZzfVCAI69Asg7IcRx+FKRfU5DjnMX80v/LrgOaQrwW4QAGknwNtf/azn3nIdcYrfYNTFqCMRjFG4g+Kg/oueYs7WejjLK91Ecga80f9Kue5O44zcEq9CCGscjQHpIPGJe2lj9hgwEYD1iPWDvpLGvhcGBK2mzUhNpwQjpoylpeWHOTiKGU+8A4tcFebNVdX7ZMbN3wDAWV7KPUMiLOe8abfWctY02gvIBzg/vIrL/v6tnXrZq/T0aNHs7WAcOAt33igTSOC8erHEbz2kOZ9K+TyIMc5sckkxgAO+6G9+sqrPravX//E2/7kk0+5S7tWI2fwmverNNYaJGc+beYa6q51T2CdY5RLePcK2mSAPfqo7GO3nf2t8YjLGRim3h7qP9u8sevISVus7rZBY4fV61NWrY5bsVC2YT/AbDBooG3PhoUIR5555W04grae7TdB2/TvtqRAUiApkBRICiQFkgJJgaTAZyiQoG0aGkmBpEBSICmQFEgKJAWSAl8LBX6f0Fbw5tPgqmi9QdkG3Y61lq9ZoT1rpe6cNUqrVuwuWbu5YJ3WmucSJJctUStbbcBI18bHGjYzQ2jkhnX7PQ8fjINL8En5RgXS6DQezvPQnWMKLepgbTB0ty4/OQaY5FygFsAPNyk/AQK8eajPw34ALwADiLKyvGy7du627333uw54fvrTn/oxOcx27Nhp3/nO07a0tGwvvPC8hxSlHDlUgSBT5PCsVv3YwsKCAxKcbuTmFYQjJCjAl3yShI8FugBAOE6dgC3kWD1y5PDIjSrXMPUlDDEuUsEvriO0KW452kiZx4+fDFi7uuYQhlDGvLgGGKMwxmglqMvvgqRAzsWlZYcpOPcANbjzAEBARQfLGWzNuw3zIEcuxXC5hSvPQUoGrhUiOVyogLIxvz/9jW5ALYVt5lx0BLaFKxTH4+0hoBUeV1Bn3RXY9XHhmTc/A9oK/graEQa4loWF5t4CwLT1szY4CEgJHmvjgACwu59rDc+vK5hKXQlXyxuABvwH5BEGl9DOjGPgJWXSv598csOefPLbDhqVu/fKlSvukqRup0+f9rGLI5VNAvQXAJDx+POf/9z78X/8j//LGo2Cjzs+UxfBf2kqELkRTCskLtDW3cFZfmB9L8itMSFIn3dQC5zpHPqe+ytsrkCtdNbYEQCXntS93+tGXuKBcvhmoDXXz5TDXFTIbNrNmJc7NTZ/RJhu6hBjO8aXz4d+/L5h6Iw+q36RwzXc67zYLIL7mPqRB5f5o40StPncuXO+/gCPcQ0zr1SWgC+5jT0PsYckHni9L1+6ZB99hJvcfK4zLxgQS8srDhIrWeh0AXTKZ11QtIDXXnvN2/PAAw/4XOK8yBke4d77A3LImruoqS9zVsCZftY453yNk3y9C1mWZTbraCMD49XDhPubMNIR1nllpembBGJzS9/HZGxAaXlobnJKc76AreafNq1QX+YKn7VpAJ1pL3PiowsXPBw+jvuZmU1eDmtsu9V2BzGhnLkXjuAA5eGI9TDklYptO/CArTT22WAsoG29NmbFQs0jRngm6gzaDoY9I5fuehDkcNk6uB0maPu1+AdXakRSICmQFEgKJAWSAkmBpMB/mwIJ2v63SZsKTgokBZICSYGkQFIgKZAU+H0q8PuAtrRn5KDKUYt1UFfy8Mjd9pp1Vj6xQmfOKoN5axSaVuwtW7+97DkDeSA/6PMAvuwPsgFYhL8kxCcP7Ddv3WLLK013tQI0gVVALMIKA/MiHGg4TwEMPKznwbzAIA6zSrVmK82mQxeOEVL3tVdfdQgm4EsuSgAKsILvCc8JIASGUNaunbvsj//o/3D48fzzzzn8arUIb7zNTp06bXv37nGQMz+/EKFtPXRu0evoYZrbbesNBjY1NZ2FGA7HqZzC1Js2AhgALoQjpq5yUgKXyQt6771H7PDhe0bhPgET77zzjgHoqD/AV23nWqAsdeVFntzjx4+764/8qwAroK5gKQBD4aPRKNx8hKcuu+78BKq/9/4H9vLLr9jc3E0vFyegQCDnCAppLCj8sSCL3IhcuzF8qsaUcu2ih8AQfUw7X3jhBf+J3gAUwBY5d3fu3Dkak4JFKp9yBXQVdpncrvngpHcCtypH7RLEXHdUBmgKeLf+n5T53ylDTlLarE0Fck8C9Trk5yyWrFqrOxg6/9F5e+nllzxcNsCWsMSAcgDeQw89OIKZ6POv//pvDvn+8v/+f2zr1gifTZ2AuoxjHLuMKYA8oJ4xQl8DcQW9/uEf/sHL/uEPnx6FuqUc5SrWxgLBRc1/9ZfGO65OwspKH8HZ/OYObboQ3I+cp+Gs5zuHZ+22vxnf5E+V61sObs5T3miFAqfN3reZwxWYCbTN1zHv/qRuHFOeXvUTbUU75rI2irAu4ERmTmnN8HDI5QCHvOScxQFL/TRWol2R/5c2AWWff/55H49PPvmku1YZ29JQIZQFsVVnymSzyCfXP3En8a5dO71Pya/sUN1zzBJ+OcIG+/wDOJfJwT20ldVVbw/nMp/pB8YAaxR1Zb2jv3HhUlf1C+WUK5HLW9Ca7wS71Z8BuUOPjZDe57rno+2FzxTyOsoBGyGw10HuMAsdTk7evgNP5kSc07eyr60Rlpk6Cohz7zzAZ5MLL7SlnbxoGw5yQh2z1tGH2vBD3168cNFzne/etctOnXrIw+dTJnDc3bKZS3jTnvusO3XIoW2jMW212riVijUCxzuUJTzyMAuPLKdt/BtAoZH56Zmlk9P29/mPo3SvpEBSICmQFEgKJAWSAkmBr5QCCdp+pborVTYpkBRICiQFkgJJgaRAUuCzFPh9Qts8nMq773AcDYYla68uW7c5a8PWDav0b1mpv2jWXbJBu2kDBwy4jcpWKlU95C4goFIu2uTkuD9sX1ltWq3ecNff4uKSu7x48C4oIWAAwOFafgIy+B4oSY5c3JSEnf3ud7/rUBb4+8///M+ep3E4GNqevXvsicefcDhGe+Zuzjk040E/cAPItWf3TndYEg4VuEDdBFdmZjbb2tq660xhUCmbsLIefrjV8XYAbXE3UjbuMX+MXyw6nJK7ERjBZ2CKQJIgSqlEPlj0CgeinLgKUSynmkLJAi4EXwi/S5mAj1oVV9jQAZlDmXJ5lHdWMISyBK3z4Y3Rs9lcs+XlCFNLO9QngnUC6oLSeferIKxC5dJnG52EOGnJq4rG9CNQHScx5wJs+Y5j1A9HIX0k+Iam0kPQWS5HjjmEISxxr2eFDB4pILjgq84RkKM/BH3l5pMDMe8szM/J/KYGLxdEg/s7A02CTEDbUpWwr20Pcby62rR33jnr8AhYe99994XrvNv1zQrh8K15Xk+0uHjxkv3iF7/0ELJPPP6kQ3k5H8+cecvOnn3Xrzt+/Fvu1n7//Q9s3769dvz4CasTfrzTtXMfnvM8p41G6bYcwetu4IBjclBKx3wbHTo6rQo1Be+kqeCjnKz5sNWcCygFaL733nuuBWOTzQs4iwHKtF8bMuSs3OjoFOgEZPrYy6Ctxt9t9c6gvb5jrAgOK6/v2lrL1wQc8Q8/fHo05yi7VqvaIJKY+vfUjw0f1H9ubtb7DFge/RcbTDTXmP+sV/SvgDVlaMODALQ2G3AO5xMu+5VXXrFapWpPPvmEw3fyxKIVLnBQISBSYxRoy1gplst28dJlDwdNPQHFbHagzeiO+5c2M86JDBC5iwNo87PTZY5GiGBtwpBjPL/5xPMuZ8A3P158LPSBuQOQZjhRh5HNlTHD537mwEVPRTygLNa80LsWG108r3asmw6mM5e7QDFtYSMLbWD8yIGvTQHk3L5+44Zv/mFcTU9POcDluOfVZjNIteLjmPzBHlq5Qyh1vhp4nad23mP9TYdtOEZO22mrVdnU0rBigTy/BUy0o5y2Cdqmf6slBZICSYGkQFIgKZAUSAokBX4zBRK0/c10S1clBZICSYGkQFIgKZAUSAp8yRT4fUHbjc3WA/SAILhlC9ZcXrRBa86GrVmrDRbMOrds2F60YW/NSo6xCtZuD6xQKJnbk8ysUiZHZDyQL1crVm807NateQ+JC0QlzKUe2uOOIuci8IoXcI8wvzzcv3nzlkMOcgnu2bPXnZhACcAPDkZAB5+BAZSrfKqUo3C8AR4KDkrrjZrfg+t5cT7hggUWBLgiHGq478LpSThMs6WlFfvlcy/4dcAZ3o899pjXWS46uW0ByAAfABygJMJ8hlOOnKPUV86+fD7ZjXDK9SRMrJkDGupG/lMQYt4NqXy6nCe4wT0EmAWZd+7cFU7drnJQFkeQT3CY+0mjjeBSnxUCmfsKcgN2uDeOP0JF06+0B6gEnMJNS3+ttyXCwgKIBbcEAikTsC5onHf+jVyx5NMUxM1Ao5y53CPv4OQz9aI82kY9AT4CRtq8oPbFHAh4mXfh5jc26B60u0044eHA+4bxRpvpa4AbUEl9KKjL+AbA+iaHSsXdtjhD//zP/8Loo3qt5lD6/PmPHNICpY4du9/GxsY97yljYc/uPVauVLx+akelHAAy74zlszYPaExr7ufbG25PwG2EvdZ6ILDKeGe+MrfkQqXugoAcJ8cuYJG5zmdgKblmgW/0B/XeCOvkUL0tVK7DywKRaUd9kAe8d+oHyhcYxLkMxERTylUIbjaNMAbCgVtwaCs4Sd24hjDDFy9e8HoStvupp76dbZaIfNqMYdrM+kNZjF/VTeBY81jwVaGDlxYX7eatW1YulmzLls0+xjvtlpd37epVu379mq9V6IVDGYcoEQFK5Yr1+n0PO4xzVZEJuD/rKf1CyGYAJ23VmNCmkFIZmB9rkfo2nyubdmljRL7f1S4HuWySGBbcCe2Bgb2sWF+LJRy6kTuYc7lX5Hcm12yEZ6ZcvzfhEzJQm3fSa4MFUQl+8YtfeFnowN8DNNcGDubxlWvXfHMPoZHRgnWE46x3N65ft5nNM3bk8GHPb0s5t0Hbodnk9gM22HyvDRrbPDxyrTZh5YqgbdGGPvD4O0C+6rybNu+09VUiOW03/kMifU4KJAWSAkmBpEBSICmQFEgKZAokaJuGQlIgKZAUSAokBZICSYGkwNdCgf/d0DaACHkfB7ayeMsK3QUrtOesUVy2YWvOBu1FKw66NvTQxoSLNVtZadns3JytrCzb5plNtncvDqhpK5SKHh6ZML64bQnFC+TkJXgAgCVsKPADtyCwAujFiwf/POPH4UqOQoApD+HjIX7Xw32STxHXIj8D9IWjj3N5mO+grhNwbCO8GoWFzbm++C6fv9RzPfaH9tFH5+3Z//Vjm5iYdAAxOTnh7l/ayTWAKnKTAiyADdxbzjyg9EsvveQP+IEQuMSoK3AFSAHsBbw8/PDDI/ce7ec4cC8gKvC5YjiDYQVy5fJTzlTBOs6nreR/xLnGOYRAxjVYqzVsMIy8noI1XMf5/BTkkzYCQHnXMHUjVC+uZ4AwACvcoMe9HPK04rqUc5J+B2QDkuUi1f0EywWC1R7dX5Nabt5RONsSQJ16D90ByysPbQUBgTnUkzDD6MTYos8effTRUT5S6ZZfQPJgML+hIV8v1YlxDkzrZZoWPY9mgGOvU7HgsCpgVtsBU4D2ki0szNuN2Tmbm52zEydOZpsJ2FQQ4cCXl5dGY5kNBAAyyqrVa+F2zEJHM97K5eIIuOcBeB7OalypX/k8AtRZefpO44E2KNw34WkZkwLqjGPllKa9QDXPodrv+1hmTtOn2ghAf0sDgX7mqsaB94E7moGE0SP5fh3Bv8ylOQolnIFHPkeI5OYovy3lB9ANxytlVGsA7+gjgXnm4CefXPe5TPuAoLuB4+XyKGcr5yrnr9YUPqOLysqHf+fa2LQR98Ulj5MYjdz9beGUn71xw27c+MQhJxtUGKMAUoY2G1f65I/O2qy5gzboT321eYVj9A/rKe3mvoRHBqCyNvKSu5Y20gbNPQFsrc95tzVAn3FXLkSEgDg28HIjTHEvyi+wtsemkAhHHH2osgilT/1w23OItZx3NXPi0mDWE/5ecM2mmRkra42rVn3+Rg7dgo8RjSHqvriwYNevXbPxiXE7fM89Ph99/e7i7g1oTAj/8W37rLrzARs2tlmtTnhkoC15bSse5j+y2HpgZzNBW3cX83+RzzbCIydo+7X4R1dqRFIgKZAUSAokBZICSYGkwH+LAgna/rfImgpNCiQFkgJJgaRAUiApkBT4fSvwZYC2gIJet2fLi3NW7C6atW/aWHHFes0b1m8vWHHQsUEXlxrOo7ItLC7blavXrN1as927d9mBA/s8dCt5YHGJAWYBIoTBBdwBLAAHAAOcZOSR1GcBGsE7gClAgof1fAeMAHJQngAarj7BVoX3BCoCkHiwvmlm2gGMXKgCk/QtsIuX3Ir8LqecwF+xBGhYdhgJPKlWqrZ16xbbsSPysBKOE/cZAI72TE1PhfPXoUjV1lprHnqVOuKEA1IIugKsAbeACoBu3onM/QkVyrX8vnXrNnvooVOeP1U6UiZgVgCJdgpk8D3l0m5AEPl56VvaA+y8U9jZjc7SvAtV8JKfhCkl1KvCrN5///32ve99L8KxZmFbgXO4RAFL1EHhV6mzHMv0l/qAevM9ZQgkqT7qC4Exc1gU8Ig+UVvk5BRkBv7g/qTvuA/jiJDQzzzzzCiHcH6O3wngCjrxcyO0dU2y/6kcjSXBcEG2EeTNILnKA3zTFoWc5ns0o6/CAYnrj3HJJglCzhJem7CzhLstjY7JWSln50a3cT608536FQbFf1jLdZk/Xxow1wCB+RzD9Jn6mH5T2XyvOql/BHtHZZPL1tsYYM/nn//e/1xoS7laRwRluVblow0vxhzrAGGPm80ICe6hdffscg3zfab+kdN+fSyQtzvyXHNO/nc+o8lzzz3nm0+U65Zw4BqLHqI3A4jM3Vq16vfmu9ba6mitYB2kP9HS2+Ku5rLn1F5cWr7N5cwaQv3QgA0SjCHWDsIjM875LBd/r9/L1rhw2moeRqju6sh9rnFL39DHAs3UZ6wxZtVy1V2rC/MLozW90ai7axjIjEuYMMlssGG+Ry5b7gdID6dyqVTxTTxvv/2Ot4dQ34cO3eObdagX6zp/LxjzRAUA/KMJ6yrzg++bzVWfC2hImRrntK291jIGjm+a8Vy25nWmHkBeD8u+Za/N3POwWWObVd1pO2nlyrgVilUH5JEvGyAb0DactxSb5fL1v3uBbPX/d/vvhPwGCj3Eyj/MKvT6x06ePPru3ZaXzksKJAWSAkmBpEBSICmQFEgKfFkVSND2y9ozqV5JgaRAUiApkBRICiQFkgL/JQV+/us3njWzZ3TRZ0Gkzys03E0B5Ta+8rBGv8t1pwfgOKpwTbWa89ZbnbPx0poVOjettXDFeqsLZoOO55ssFitWLFWt2xsa+SNtSD7XMX8DLIC29caY10NOO7lCBS29ptmDd4U4lbMNqBDhis3Dg+I8w5HFi9ChCt8JNOGlsLOXLl2yS5cvWxNXVrnoUOEP/uAPHCQIFim0q0CRwFo+vKzfB5CEw7FYtnarbQAQyqnX6u6g7AOHcJf1Bx5aldCsOFr3H9g/AskBScinuA5KFVZYOgArAnxURqFpaT9tIewn7jJC5xJyFkBM27kGh9+ZM2f8GlzMDz74oOsd0C9yRkpXtGx3OlYuA43Ko9CwtNNhG2Aicx1TPuFigZ7AG3QAduEipM64V4HN7h6s1RwKc1yOOjlAgULq47yLl9/zjkUBTkF7wTH6FmhNHYA53OvUqVPuNA2fW4QH5rUROEtjoJ3CI3MuIIi6Cr7JrSkgLGg5gohZCOL8PfJOVUCV+jb/vaCdYB/9xb3kBmVOANpoI3A/2hxzVnXQTwZZuCUBcOFujPPDdRi6r28+kJ4bwbzadCf4zLjy8LcZDNT8QpcAxeGypA68BYflfs0DdvWj5pvmlTsfM1ioUMVyfSvULbDSdfA1JgAZOgHcgZT5nMtyFCsnssa8wolTNs7OZ5991j744H3fMHH48GF7+jtP29hYfRROWhsFYh1YDzPta08WVpt6cB/lilU7GJvMFUAp3+EsZ56oD3CVcpx6sGHgwD7m0Tbvs8WFea9DtVLx0OmEUad8yiEnKyGwW+2uXf74Y3fUTm/aZPv3sSkm8nKjD+WzSYXvcPkz5xSK2sOdd9qZwz2cp/l81NQx30eUx7gkxDlzRqG97ztyn+3fu99d0G+//bZvJgkwXPJ1hxDomzfP+JrI3w5Aq8Yo8DbmVtGhLWGrWT/YUMKmDtzY9AvnsNGEsPjKef3AAw/4ukh71CYAPOPj4MEDGciNTQ6Uh9uWfMW+MSZr22g8WWwoGdQ22d7j37HC2Dar1KasVp+0SmXCCqWqDdkIEsEmAtg6uI0Evp7ZGnAbSW8jDHWGbvN/Z/NgNv/7p/4WZ18kaPtf+idSOjkpkBRICiQFkgJJgaRAUuArokCCtl+RjkrVTAokBZICSYGkQFIgKZAU+HwF8tD2NwG267D2i6GtHjzrPnInDgfkn2xZZ23Res1Zmxkb2qD5iTXnr9igtWSFQcefYwNsS6WaDQvh9iM8KzltC4WBQ4fG+IQ1VwO28RAekCEgq7CheTW4Pw/fBYkivGy4rGgXoJG6BhDAZUa4z6GXHeGDyw4veKjPw/8Ig1q1PXv3eOhh7qmwpAJ1DkwyRyB1CbcZ4Crn/CuQwVchMdfDtQqIUm/KvXL1qgOP3bt2echYLyTL37i4tGTnL5w3QucCKYCcAlKCeIJAcgvTRtoWjsKyNRrhMg6oHuAMkEP+WOoAjNq3b59LKhich6cRFnXgTtsIKx0ATVCK+0WY3YDbzz///Ag28T05fI8ePernuKut3R6FZqbf5PaV8y3vzFVbBfbyGwU0DgUSdQ71Ilcnjl7qhJORvvrhD3/ofUo7/HWHzQlyDUrbPJiSq1vHNBZVb8E2yhB4VR01XvNzk3y2PnY2AJw8xAyXYeSXBS4ply+aKU+sxt/6OATOrgOiPBDeCIPi2O1rS76OapNguJzsAD/mJwCO6m/dssWhYx6iC6oKxOpn/m7qX8FPjT9pquOC+vwE3AHkFW4ZFzqQbmpy0l2R0DP6G1jL+FLdtcFCmmq9UIjlqENs6mDu0BbG0IcfnnNICAB+9NFHrFYnr3UAb17xc11EHVtaWnZ3KGHOFQYcR7ugqXRgPgBwFRFA/c3GildffdXnEtc/8djj7jAFJna7HYf287du2dTUpIfQpo6UTU5WD7VdKNpKc9X7CD1wpdJWPnOe5ivue+5JPag7v/vYzmD/YBAuaMYcmzEIGc69OY97smZRBmX+y7/8i9cXDSnjqSeeMtzDUxOT9uG5D+2tt970DSq4allzHn/8cdu6bavr531HoGHCgmebRlQfJMYpyzrNvbmfh4LONnEwFtgMQv24JnKDx7pN/3Ae4xUQDLSVK5n7sMHlyuXLvinjwIH97mj2v2mEoS7EBhb/XJm0fce/Y8WxbVauTXpe23J10orZ3zIfDR4JOdy2Dm4zpy1uW3K+8/L25cKLaxx8Hqi9bYZqs0nuy+S0Tf9CTAokBZICSYGkQFIgKZAU+LookM2DpLEAACAASURBVKDt16UnUzuSAkmBpEBSICmQFEgKfMMV+DJAWx7ut9ZWrLO6YP21W7Z1wqzfvGGtxWtm3aYVB70MRpbjQbeFOwmYWq6Q+5A8sm2bmJiyj85fcGcWD9tPnz7tTjMexkeOSSBihM3kBXxRCGPAAQ/nyU0JqAAocG046wAsuKYCTgQcDFAJRLh585aDnoCQddu5e9fI4QjgBAgAAYAeAFTcq0ALAToBP0FHIK4NA+S634rQvP5UP8K4Cvoo7yeQGTC0aVPku6WuN+Zm7Z2zZx14AiIAHVxHPQEVQAyupy4REjScsAGuA5z0+wEeCLGaB01AQD7TBrTKAzppGy5JIE7FIRDAGx2A27o32uLUI/8sr7NnzzrYAURRJ0Igo5fgWN6JKpC3rpn0wQEa9dYrD/10LA9sdR7lA44At3IEoiv5eadnGEdZeNsc2NR9BFypK7ryOcKrkn8TiBNu5Dyo5ZhcsYJhGo/5ZenTmymifXlmSpV8jDgUjDCt5KllzKI7fUU59Mm6NkAlypJmXBW2v8gdSntjrOv79fvQrRFm+PNe+T6jHoTWpZ8ZA4wrNhz80R/9kYM0nMHSTGGHBUo1Pjc6bgUyNS+lb75PGYuMWfqVsNXAeMYYjs2nn37a7jl00EEbznb6iP6T45P6KBy61g7qJPAusOszlTysw+Eo7yvhkZkfXIf7nry2nK/y1iE9oXQJ7RuQb2Fh0d2faAVYfuqpp3yeKHqA4ChrCmXRdu7DtdrQgVseeEv9D+zbNwKz5FsFBl+8cMGdqocOHfS1TmGmW2stW2u13QFfyzZGxLgp+toB9KafGE/oJxdyXm9f1wzgGfMFqHr+/AV78cUXfdMH5dEeQiszvwGptBcIqo0kx+4/Ztu3bbPJ8UmPYEB7cOLS39R71+6dI3d4hCJmzCvXdADkmONlO3/+op15+4ytNle9zqx5jbGGh+Tv9mKTCseIauB5yrsBm1n/Y6NIbDQR5OYY9QAiL9ya93zj3r9ZHnPCI/f74TJmHFWnd9jMgZNmja3htK1NWaU2aYVS3TcgDXDvM3WLWV5bh7ZDD48c0Db+Dvy20Naz4rKpJzdhE7T9ohUsHU8KJAWSAkmBpEBSICmQFPiqKJCg7Velp1I9kwJJgaRAUiApkBRICiQFPleB/13QVoCCB9uDAbkWl63dnLdha962Thasu3zdWovXrdRvWXHYc7enGS6wcvYG3PKgHjjAQ/qiWaFkn3xyw8EgUAVYCbTkwbmArULX8uCdkJY42OSmeuONNxyCkAsXFylAQVAtDzQF9AQA86DSQ5ma2fwCoT6r9txzv3R4wkN+QjpTJxykQCrKJrQm4EwA2XNPdoB8AcTkngTGRe7NADO0CYcYAIbPQFkBTsptkQtyYcEq1aoDFuoFnAA+UB8AFmUcP37c3Xj8rlyY3BPnIJANmgC8yIc/lnsRjfldoFEglJ+AHWByt0eo0qGDGbRFY2BUgKwtrgVOS8rnOPekTPqGt8ZJvmx02eguE/jWMdVRwElaajLkYW/+d/pBIZoZF8BjwG3P82USszRAVB6k5usieKg+EpiTe3Sjy1ZwMA/Lw8kdr08DW2+hH9t4X50vxyeADE3ZLCB3I2GaNzqTNabysFt66z6qR/5noZQHwLcvM6qb+oGjbBb48MMP3UWKxrVqzXbu2OG5iTU+gIC8BGe1IUD9q/mgcZGfI5qjOlfnaO4z7gG2wEd0YV4wzycnJjw/dB+IlzlJGZMCx9JA/SIXp74XIFS4aLQLCBv5aL1vSwVbWVn2vuDetJM1gE0e1FPhwpnnzJvYQLLiY4/5KYenXK7qK9VR95EeHFcu2fba2ii09Gpzxef/3Oysw8b9+/eNnOw4RW/MztmFCxd9/QBwsq7kdQVUMreZm4BX9ZUctb5BoRiQdzhcB9HcE1jPmgUIBRSfPHnS1wB0UO5ihQxvAIwJqc66n7nGpXexxMaU/si1K1c1cDUguu4/tFK5atevf+KwHj253+7du73Ncv5TZ22s0DxlPLLuMV6B7+NjDW8zzmRFb/B55JENstDh2UYgwvbT9yqzNr3dpvYeN2tssWptyqr16QzaNmxYKGfQllASTHjKzEFbgC4RkxVK/rdw2iZom/4xmBRICiQFkgJJgaRAUiAp8HVWIEHbr3PvprYlBZICSYGkQFIgKZAU+AYp8NtDW0WLvfvwyJJXYXmBtu3WkrWXb5l1FmzrZNHz2QJtK9Z1py05XAuFig0MF1fZhuQPxIFrA6tVy1av16zbI0xy38HA8vKKh6wEegi8AkxwvuLaAtgAZgATQBcgEg/oeZjPG5jLQ/o8dBJIyrv+aIvyZ/I7TsbVtZY7cOuNur3wwgu2vBRhRgEve/butcP33BOha4cDq1bCiQcIwd3GvZXnMx7Vfzp3qoAMYId6cw2AQY7UcqVspXKEwZ27edOhC23h/rxxGRIqFm2AGAJAAkK4Ei9f/tidbzhlD98TYZC5D3WVu1AwTGF/+cyL+6Iz91hYXPYyjh17wKEyTlrAD3pQJ8CNACGQCbAst6LguMDrRnetwGBA5sh5mg+bmz8uHQW35Jrkc77/VA7nC6i687KGo5ixF687QVvBT90DMMe1lK88ve68q1ZHMJpjCu2bh41fvAQJ3OajNUd4Y6AVkOy111635eUlW10lR3Df9u7d585SwnrnXbTR/+sOZYFmOcGzFmcbCHLtz/IRq67SWz9jQ0aEmM1vmhBMLpfK7qYESsqRq/Okr8Zkvn8ZI+jKMcak6ks95FjNu9g5zqYF7qEQ23zH9eVSyW7c+MRef/11h4Q4gCnzmWeecZCs+a825cdYfgwx7wWU5VpFU673ew8H9tJLv7b333/f60C4csY+TloiBuTHjjZxCIQqpDhjh40YrBX8zvzVGNU4Vht1X9zMnXbb+9/DifdjnpC/ttVac3Cr8YoW8wuEC75iq62W9wv15CVwS98FvIywyYBQwWzlifXIAAXzNZCX1kvOZe7THr7Lu+jpd20moGzcqkVyk7fWvI/qdSBr9B/fs8ahD2Mhws1HzmrCP8c8iugIhDTXeXIqqz6cx3ds5OF3+ltzkHOYv4wLQknv3k0I+k1+L60XaMsKHbC4b0PyPPsmlsj7TNn8PSqPz9jMwZNWaGy1am3aao3pCI9cbtjA/6YVCKwQuWwLAzM2I7kjNouvMMj+DriD+c4bVr54vYi/Jt6+3MnJaXs3yqVzkgJJgaRAUiApkBRICiQFvgoKJGj7VeilVMekQFIgKZAUSAokBZICSYEvVOBuoO2d3X4jVJP9cnfQlpPzbsSAgB1rry3a2vKclbpLtnWyZM1bl6299InVS4MM2pKzsGrtTt8Wl1atubZq1TrgYMYmxiP/ZK/PQ/iOP2ifnb1pp0+fcieZoBgwEpjFg36grMIC85kH9AJDCjkKbMT56oA1F9Y0QiYrTPJ6kNqAR8DYkITrr1276oCMa4ACAkFcD9TAfQjMII8l9aNOhAuWA0965R2GglSUyTXAaIAHbeDt4K5c8jCrb50543W57777HMLwyoMnQR7aCFwCfAAxLl685HB7bGzcDuw/YDg0KZvjyukpkEWZgh0co06EqMZR2Wp3bcuWrXbixEnPUSngjA60HUAmZ6icgXLvhoblEfQRXM7DQY1N3X/kTM7qJBiYB81y2HGNXJKfBm6R35TvAa61Rv0Loa3KlfOY9iicLH2EvsB1nNwbXcS0VXUVeP7CyettjLNGobT9l6Fdu3bdXnzx13bjxqxDJXSm/x9//AnbsWP7CLRtBMUb+3RjHW7Td8N/Fd/p2o1rh9rmMHQwdCCnjQAafxzLjzWVAQQDqjIulXeWeUy4W20YkFMzD/gFCQX3BZLlFL929Yo998vnbCmbi2zm+MEPfuBzlTHAeOZ+3IPPGrPadIJGAfJi08D6/cIxTLt6/a49//xz9tprr/l4AliSlxW3akD0wshtTznKqapw0QEAe74JBHDLphPmNNdLN87hGG/qg4MVfWqVagbvVz0HOC/y+LLhg/WN+2sucO9ur2f9QcwNAWPajfa45DWGGceazwLJ1BsnrEccGEYOa61XtFE5bZWPmrrk1131fb/Xs2q5ZIRzRtMIO971c7UJgO/dGe1gNnTnM2WE2zec4ITOR3NeirygMcdad+bMGdeb9gDRGXt8Zo6yAai1turhj1mTqbfmN3XkTVDjiuf+zsJcc/9CRE/g/MbMTqvMHDCrb3aXLe9ybWod2hJVgXTkAFuHtryBqwFuI8UtYfJ/c2h7G6jNT+pi8djJo4fevZu1Jp2TFEgKJAWSAkmBpEBSICmQFPgyK5Cg7Ze5d1LdkgJJgaRAUiApkBRICiQF7lqBLwW07bdtrTlvq0s3rDJo2rapsq3MXbT28g2bqBWsSEjgPg+0cZo17cKlKzY7N2fTm6bs6P332pbNm9w1Vq3hujOHmJH7cLPrwEN+Hp7LUSawo5+ChIAHQA0P+ANiAAzj2tGD+sw96I/RM3CbD23roMCACT13hgFEwi3Ig/wAFAITOGXffPMth1AAXEABwPbpp79tY2PhIBRUE4SigXA67gkYwbkKSOEeRw4ftu07dgS0LZVcow/OnfP6A3gAwqor5QFh1GbaLYBJ2zwSMCGZAVEF5bjth9PN8+YOHPqgNXUECAI7BGMI2xyuuoFNTc84WMOZJxci53FvwTaBNDkk5XAUsIk6rQNywUP9FIAT+NT3eaf0ehjVcIDKnYgmgj20gTqpbnIXtzsdK7mDDsCy7oDOA2SVgwMS0Ac8+9WvfuUQnLfCUR89enTkMlR4243tyU/gfLvlvr79uwzqeErbqBvtwRUJdKKfd+7cZdu2bbUdO3a6Kz1ch7HRYiNY1biTlnfS3fvjC/6rWOUKbqK35pJr1enaIMvlSv8xngXXAGbUkXc4KYse2pgQu7xpm3Ii//mf//ltDmvuKzfkp3UKOK7vOQ9X58UL5+3Kx1dcC0ImA+8Ushyox1zlGH2L65yxnA9VTCh0yvTNIxlYZO3QC2jLGLh69YrPc8aVACFdpo0lAr9ynKMJbUcX+vSVV17xtjNfqaegLTCUMUcYYNy8XEdO6PuPHnWgyFxFv+vXrno5p0+diugE3c7IDQ2ALHnIc7M+Idir1dFYou3MCdqgSAT81CYOwq0rtPTU9JRt3bolc66GHnrJUUyf0rcaI/n11TfJeOjhPp3l0y3Wo+JoIwXuce5H5AC06vdiPjM/cNhSLmvvrflbdvnjy95/aEZ4+nx0AbR86aWX/DggnPzVHKdswdsqkQuykMzaREJ/3CKX+fKSjwPyiRPS2aF9F7gcb/phbGaXFaf3mNVmrFrfFNC2DrQdC6ftHaBtwdc68tpiwGWDUMEKpc+Hthvn8cZ/BNzJaWsJ2t71v5XSiUmBpEBSICmQFEgKJAWSAl9uBRK0/XL3T6pdUiApkBRICiQFkgJJgaTAXSrw+4K2Dnky6JaHne7EGmTQdvGGVW3Voe3y7AXrLM/aVKNsxWHf1lZbNhjinCrbWqtrrW7HocOmmSkrFYfuhAMO8rAdsCb4x8N1HuwDAhRWVYCOc3hQL6grmAKccLdWAQAgGBAgjHP4yTXKFSunWDhFI+9ppxNwdnwcd2qEA+U8XI9ciwsX1+8777zjcJN7UR7Q9ujReyNvaQ5ShjvWMxuOYC7lA+R4c2+cYkAlBwuVqlmxYM3VVf8MJBGwpR9wub766qv+k3sCf4Awyp1JfwGiPFRrrz+CYNyTcoCywCxAEWU/9NBDfn9AB2VEW/tW8L4IYB7Auu/18VDDmdOVnwHAcOXFwBV4uyO4zo1tuYYVWlkORcGVfB/Sb8Ar3pSLVrgR5fClWNpCGymHcSAHc7VWGznd/D8GMzjqVclAuoAdwBGYzfuF55/3+wFw0eWhU6c8LLfCWeehryCymndn12v0f3bbkRKqk+aWdFO+TtpJmzQPgVCMpzwszs9RXb/xuzwYErT9LFike9MudOXNi3oAGdmIMT42NoKfyqvMcbk8da3GLGG3CWMOPKSPyU+KK3bkTg665w5efgqkAiRxKuY3CYzC8fqGjoINeuEM1Utj+N/+7d8cflMvdDx9+rQdO3bM54vgaoTWjTVC90TjmPddZ+2aw4K6AcWHfg16aO2SW14bGdSnWqc4VwB8/V4RghoIicOdeek5affudUczc4sx+O7Zd7zPTxw/bps3xyaOXr9n1UrFoS6h3GusA43YvJDf6KB65+d4c7Vpq81V+4//+A/ffML505um7dFHH/V1DGhJKOaYS0RD6Bm5cxtjY6ETcDZz2/qY43dfwwvuCq5Vyg6Qvf8KxWyjDEts0V2oRFZYWlyyTrdr42PjmauZfuyz/Hku6g8/POdvxh8gm/lXIXx8D1fu0LVnDaUv0Yu5LrCPbnHvAOvOha3g+jImrl+96nnJiUQwQ+7v7NpeL0J4s/YPKxO27dDJyGlbJzzypruCtu60DXYbnlvfEPTZ4ZETtL3Lf/Sk05ICSYGkQFIgKZAUSAokBb6WCiRo+7Xs1tSopEBSICmQFEgKJAWSAt88BX7+4hvP2tCe8UfReRCVk+KLHgb7U+UNHOtO5X0WtB302tZeXbC15VkrD1Zsx6aKLc9edGg7UStaYdC1TrsbuWytbFasOBgl/CaxI0tlcsHWbKW5Ngo/zMN8IFmAkHD4AUnfe+89u36dsL8ND9eLA1SOwgjpGRCFF9fTdh7qE+b26tVrNj9/yzqdrjvJ7r3vPtu5Y4dDYlyY5DjEkVkuh+sugOHQQ5NGOFwe/FPvePCOE4/f2wAszzs77pCn02lbqZjB2SxE5jpcc2pg5UrFoQAuul6/72CEMhxc1Gu21mpbpYpOke+VNghUogUgEVce8AFoC3D1cjO4zLnVas1hOecK2ACtgFXAIaAt56Hbgw8+6MA2D/sCkIVLTO5gdzwXCh6CNcBqycELZQLYFVq2WsXdXAngZQHb8k7GcNJFmGreaAEYApTyQm/eAYhDg2vXrjnQItcuL0A1EIdQtfnxSl8LhjMWjhw5YvsP7Ldare7t8JCl+f8idKiiORBhbjvtjm2a2eROaDYU0DY0xu1cbzT8frTntnDBGcTWfNsITr2t2XXrPD8DuLn8xzGGOj5e5bDkWu5//PjxLH9qwLI8uM0D5HwdtBRsdK0CbfNt0HEBevqDdssVzqYEjS+fk2VyrMaGAMYh48ghX6s1crkqNLlCcsvhTbmA0onxcadaMbdijGgTgBzhtEX5dQVKcdHLeR9IzDy/tJy+yv1MWawZhPtm/WCMP/zww/bAAw/4uGKcACJpW71W9zGLwzOgH2tT5Fql3WtrqyM3MWNXrnU2TgAVCWc+s2nGXfGbt2x2HXzzQrHkOVyB3LSxPwineN6lysjodIHyMaYAjbjtA0aHWzXWo77DS/Lcuuud45nTHIcuIHJ6epPdc/iwbZqZ8fI479ateYfltIM5Q9hlxpg2Sfz85z/3jRz0OWvr9773PTt6331ej/c/eN83p/h6lbn+WXNq1ehv5g79PwKlPaIIVK1cYU0tWGut5ceAqWwgYSMKmrCphPnOfKbsmZnNNkYI+sa41wt3c6MOgO17Gz1P7fiY97M2FAimR/+suTYe6pmxORh4va5dv+abb5i76DmC56trtry05N8xFtkooI09vr0mW8P7pTGb3nPMio3NVnFoi9N22gqVcRsqT/ttOW0HhtP2bqGt1pIv+judnLbfvH/fpRYnBZICSYGkQFIgKZAU+CYpkKDtN6m3U1uTAkmBpEBSICmQFEgKfI0V+MWLbz5rFtA2D67u1OSND4Xjs0LWroeu/axr5RgTcACIuHO1vWZrK/PWW5u3zsqs7d3asMHqrPXXbpp1m9bvrHnITiuUbGAV6w+KtrrWdgAK6CwUIwwx0BJIKlAHXOUegALegMYAC2vudMQdBTQA4BAmFOACEAEgAtoEfQACP/nJT2x2ds7vKYcf8IKwwArhy/WUA5R0hxYhnUeQLXJEKkxzXus8nAsIqdCzgN+iO+UcNhH22N1mAX65L+efO/ehgyXKf+CBb9nBgwcc5AINlpaXPKQq7cENC6TmGuCCQhnn3ZYCWZSPTkDOcx+cc+i1c+dOz8OJZgojrTpQFtBDn9EIsokGcsMqTK50QAO0ZQxwPv0DMFG+4bguHIQ3b91y2A6EBOLs2r3LoTsvoBJ5jAFo9C/1+9a3vuXhYx2meMjXgb3xxhv24osvOojhe/r/iSeecEciLkOAHADt7//+770eABwcnej27W9/26GNO942hBQmlyVjT31Kf8qxiS7qX+pFe0sVxltsJlAYX80tOcR1TT6Ur6BtOK4DTgreZnf3OlDm5csf249//GNbaQKMW+48JOzrX/3VX7k+OCvDNbi+WSMPZXX/PIhVHeW2JlyrnMhyoHMO5V+6dMnHDi5yxh59qvHnIYlpf6HoLuU8WFf9+UnZgsLaNEDZcsLjlCbfKC/uAaTXOMTxWMs2bSgMOkuVgKePrcxJDwzNzwGtU9okIC0YC9xfTnJCAjOm6NNt27e6A5f5Ncpj2+uOHOO02fu+VPJ5ovDP6ADYZ1ze+OSG7d61212qjF3GKWOS82mr51au1TIAzJoY9aYtiiJQqZJ3l7kX2wu0CUXRABjT7hh1F3KELtYGE9/csdbyEMlsCtFLZTC3uJ6cyJHvuTgCy9SDfqEtAOzdu3a565Q2s7mDXLzkDAa8smb+4R/+oW2anrap6WnP8wt41bpyYP9+m5yasmIpHrtQL9U/2hoRD3rdnl29dtVe/PWLPk9jU0DF/vIv/9ImJidsyBo4HFinFWHYox8HDmS9TUBrxtlgsMHtHQ5cQO/7H3xgL778iu3evdPXGzY+yI3vYNzDx5uX5Y571ulsU85gOIhc6IOKbT5w3IrutJ2yKk7bxpQVHdpWbVgoRajxIi7xQQZr16EtQF4Zbj//r+z6X95PbbBwCJzlHs/9gS70+sdOnjyactp+jf+Nl5qWFEgKJAWSAkmBpEBS4JuiQIK235SeTu1MCiQFkgJJgaRAUiAp8DVX4MsBbVvWbi5Yd3XBOis3bPeWmnVXrllvZdas17RBt+Pg0gpl6/TMrl6ftfMXLjk8OXbsftuyZROJ/2xictLBgcKMAnBwi/KgX5BMwJJn64JmEdo0wmQCeoA8crkJ+BFKGCgIPOENwMOhCVQRPAHoEtoTZ5dyPeYBn+ClfgoOMcQEhgTCCeup+uEoEwwd9APgdrvhUARezM3ddLcq9QJckIsS8IvTdu7mnOdVBfgAXAkNKiDGT9qntlNuHiqvrKza+fPnbW52ziGTcmgCyIAowAuuzUPYT0PHAIvokXddKgQsOpNTkmPoS5mEnsWJBzynPKDjWQdkb/o51AVA9sgjj/gYoL+effZZh74cBwrRVnLHykFHOdQbuKN2Uj79mM+vSz3+6Z/+yeETZaOnwuG60zZzct5pWeCYQu7yO9fTTrQCwAGHcPrROQKfgmbUU/0t4CJoqPHBz/gPUcBQbkOAQ531o4wXdPjJT39qn3xyw+Ea9UC37373uw6rgZ0ArDu58zbCW7V1owMY+IxeAs+0l3YRhhcQhzMTJyRzkk0Sp06dckc25zGf3VWNczSDswrHm58L6ivBTgF+jT0c5lCyerXmc4E5yU/6mr6lvymP8zXWpXkeym5sY35Oqi/pQ81n2vXWW2/5hgjc9+MT4/boo4/YM888M3KNs64w7hmXAEmu5d6MN4VY5zvqi2bNlaZNjE/Y1NR0aJRtapHGPrcrFc+/Gq7P2EAC8EVrNq7s37/XDh7a785QXtzv+rXr9sabb/i13//+9/2n5i26Klct5yr0sWAw0FUaUifuS59oXaQdnEMfMr58ncpyKuOkxQkNkGX9BPpyPgD/qaee8jHBJgnCT7PphBffMXdPPvigO9UZx3M3b4bTtlp1XTTOIi+zGfCcvN6sJdTrj//4jz3vcJvQ+JWSdd2xHJsT1Pf5Mae+kCNaGy5YT1eazXCB12u35fglOgI5mYl0IIhLHQmxLVe35lGvWLfpfQ9YYWxDeOTKmFmxZgMr/t6g7foqkY34lNP2a/4vvNS8pEBSICmQFEgKJAWSAt8cBRK0/eb0dWppUiApkBRICiQFkgJJga+1Al8maNtbW3Rou3OmYu3FK9ZauuZOW+sDdwhzW3Fou7C8arNzkcd1z57dNjZeM8LpAsUEVeRAxEUrp61ylQIqGo3xEcwFinAOL0Jv8vBfnxVmlwf3crRRDuBATlWBupHzeAhU7Y5yyCoErj8wz1yagrAaXHlQVcTNm4VYDbiwPgTDATb0nJA4wXCyBrgc2PJywFRgEfB5rbXqYVYFNzgPSEKZhDnmnjghgU+EDgZ44VDFUYvDVfdttyKUKuBJoEjhaqmZ3Ln6mXcqAgwXF5fcdUk+Uo4dOnTIQ8BSB8r9u7/7O4d7cmQCSQGuck6urDTto/MXHP5wPeAIR+OuXbtGoazpC+rnOTo9B2UAGjk0+Sxwp3DYfCfgpJDClE09AGmUR7mMl8gjup4rOQ9v830pyChXMQAfZyDnjE9MOABaWW1GmOR6fZRnVmPkUy7eDBKPxgfIdtA389DgGezPnHj5hSpCdpe9fa1W20M7C5QH+CzFVRtCom906OXdtTqmOrKxID9+BVK5JyGmcduiJS/GJCCNTQNcj6aL8ws+BjQ+uR4dBNY4hz7gM3pynM+8GMfuQJ2YcD0aGVBXiFv6IUL1jo1AuqBtHqrl25//faMOHvI6y7UL7Kd85g7hhFdWlm3TzLQ7MVVHvifHK+cyVjdv3uz1yL8FTmkPZRP6l9C9rFlowlgByDI3GSvf+c53fO7wvcAr7X355ZftzTff9DDsJ05+y55++imbxGmaQV9c5EBR2v/kk096X+BYj80fXZ+bZ8+e9e85zryinvQF0BQ3Me1hMwTgnbGLVoBSgK7c8nxP2GjgEpJeTAAAIABJREFU8rAfLlOcp3Jha33gnvQLL+rx05/+1AjNzPeAUpzGx0+ccBD+1pkz7qKnv9GAMXTyxAnbvWePn8/YUC5uxhLa8PYNLYSd70Ykh1JmK3edceD6Ogz0Lo3Go2Atc13ht5lDXu/MlayNBQD2udlZW1le9jHM2ilom9+w43C7OmHjO4+Y1Te7y1bhkUvlMRsWqzYokH+Z6ApEUwinLYtv+Gsx4BJZoeBg97d12vrfoNsXimMnjx5KTtuv9b/yUuOSAkmBpEBSICmQFEgKfDMUSND2m9HPqZVJgaRAUiApkBRICiQFvvYKfHmg7aL11has0wTa1mxt/rKtLVxxaEtQZEBGoVi1Yqlm5WrDejhv3SmKi7blYYtXM/gaEC3y2HoOyP7AH9TzWU6tXi/yFcrNidMN8HHuww8dFpL7U65auSC5XmE69TsP6AWx4F+EHSV8bT7saN4xKTel3LZ5V6U/UAcmFAsGuA1QF0MwnG+ANs+WOAKJOIk5Bzfta6+97sD1iSef8JyUuI+BoUAVgAxQAYhGm1V/hTRFC2ANUAQwFvkqI+/sWGNslDeWugjeAjdC374DKgDM2uqaTW+adkgVDmZzZ+DFi5dGIYjJEQvIUv5IhQ2mLtwP6CNAzv3q9YYD+W43XIrSjHMFl+SSE/wUSBUgzMNb2sb3+fy9cuxybOO16j/X38PKRmhivfKgVQ5afqIzb3Kh4ga8dPmywyDCCpMXFTcxdYjcvxEOeDQGcjBV93PYnIV4/TxoG2Bw4LlzmQcBsMOZjcbuiHTn4frY4reNY1F14acDKc/TGs5qh2K97ihvNGNMY165oKVFzFNC9kboZsYk/fXmG2/ak088MeoLhbCVDnzOu2MF/xgDjC3a1fW+NFtZWvbwz5TNdYwhQJ/CAcsFvTHctNotYPtZ0Fp5djlOn2rsaWNApRr5melfNhf87Gc/c+BJW4C5P/zhD10r5W6WS14uZcCzj69hbC7gOvrq+eefd2DKtbhkcaIqV/f6uhBhilutNa9DtRZ1oRxeHFOebtes2/V6cJzfmbfci7b5fB9jQ0u4wZXnm/6V45gy+cx6CQwGCtM31M2d3Pv2hUbF0igKgeaN9OZ6vgN4Ar95a2MIIYjZlEJdzr571n7961/b+QsXfezfc88he+yxxzzPNOfjiKf+tIW1Dxe52kJe2CKwlRzhnt83wkhrDZcWaK1xlh8HDnSzEPQAU41vfs7emLX33n3XPvrwI9u9e4+Dcg9jPIiQ04q+4H1Qn7TKlkMBbT2n7Sar1KesWG7cBbQt+JjwUNe5ZARf9A+TjeOYz3qIlaDtF6mXjicFkgJJgaRAUiApkBRICnwVFUjQ9qvYa6nOSYGkQFIgKZAUSAokBZICn1LgywJtWysLhtO2uzpruzYHtG3OX7FCb8XKRfhjAXRr9cakWaFiK81VK5ZK7ijrdtes02n7Q22AFA/ewwmKS2odHABUgIs3b97y45s3b3FHJ3AWaPv222+70xYghOOUB+4AIjnsBEB4+C+wks+16A/GgWFZvlEBirz7EzggCHwnZ5/gBkCMewvqhcMWaBZdyPdyf0Yu1qVR6FHKIKyng1+LcMrADQAQ9f7Rj37kcFb1A25R98gJGflfaQX3dPfZMGAbYV5pC5Bk9+7dfj7ncj1uXdxyHANGnjx50gEKOSYJbyzwKO0E6ORuEygVaJe70j+XywZkD30DOvGS65I60O/0ryC6tOMahT8VHOXaPJwRyEMb6k9Z6MB1Ao/aCKAwq+izwaQ6gp5yaTNu5ucX7IMP3ne4BbxeXFqyWqPhAO7EiRPuOFwHd+tO8Y11HIF/1wAn3meHR+a+5P/FQfnJjVm/x549e91Fqfyxfc+3GmNpI7DMw1sdkzuV87XhoNvvjUJ0R47TANq0R9Aq4H9nFHZbkB+w9j//3/9pf/ijHzm4U5hxzSf1FeXh5iRMNzCU/qENaMfGCsLUAteWF5e8DOYyOnM98A+IO3IGZ/lb82GYBdjkEtac0EKZbz+/AxsVAlwbMMiTC+RET8oGsv7jP/6j/6Q+hPEmbDI6UMf8xgONT0G1fk9wPMIBK6w49WQjhEITs7bxHSGRBY6pc6WCa5Nc4e0RZNcGBY6r/nLZyhkuOKuw8ArhzCYP6kBdBMAFn+kXwh4TCpvxwZqAG3jv3r0eJphIANKPOtLnfOZ66sF8pU2Un4fGcr1Th7aP5evuNqYM+pTNJaw9hFsm/zRrw/YdW41wzOSoZt3xDTq1qjWXFu3mLCHCCx6WGf0FoLWRQHOcesSaWvS/AdzP5ys5vCcirLlCvBME2udJFhLdx60nI48NDtp44NEYqpNW3XaPWWOzVWvr0LZEeORCxQbkKL/NacvcHvrfPMe1w0g+naBt+gdcUiApkBRICiQFkgJJgaRAUuCzFUjQNo2OpEBSICmQFEgKJAWSAkmBr4UCXxZou7ayaL1V8trO2p6tDWstfmzNWx97TtsK0BaIOCxapTpmhWLFVtfa7oIaG6tbrweg6HvOwQBW142QugABQnriHAM44Agj1CehWzdtmrETJwIsyq1ZzgAtD+8Bd3KS5h1neZcmA0AOxABD4VaslANaCX4pJKpCC+eBUB6YCS7xc4BLrJQ9rHdGxyP7cNjyFtwCrAYsCyCD287dgMChWkBn7g9AeueddzyMJ+FH1eaAM4Q+jvy0AFi5RAFDhGJGB4AtYUqBFtybMgC/grA4dbkW7QiTClShvnE88nkKFAnUCkgL9vFTTllBPweADkLWHZ4CiIJfAk0CQpTBd7RHoAnN8y5pyheMV0hezuU7ORmVP1VAOWD2OrTM952gtByd/AT2UH/gEq7Ei5cuWmNs3Kampx06Sj+VS3l5sCyAmC/bIc4doe36f6ISlviFF37l451NCPTvtm3b7S/+4i9sz5493oZBvxdgaCN5zuVXzi9weaetxil2XeqGrkAuxgBQNVyfLZ9/vKVfjM+WjwN+/6f/75/sB9//voM45ls+DLJCj3MuY5cQwLSL8ccL/X7wgx9YrVrx8sbqDXeRs3mA8yiLsU4OXQ/Xm+12EGjV3N3oLt74Od8HCu8raCsncL/f880RvV535PIFMBMOnHOAmYwpObsB0NSV7zhG27lvEXg3GIzmAN9xTCF9805PNAF08mKNA3y7w7nIGoRLt+mbKJi3rHHcR/BWfYmW1IP5JFe4HKcKjYyebGghLDOhj+VIpx+BoJTBvNdmD210qZYr3pZ86GutXbRLrnrqonmpPtE6QLsF05epZ6/n7vEqoewLBa/Xz376U3vrrTOu39hYw/70T//UHnzoIQ9bzFr4/tmzdu6D973tQH7aoQ0QCsetTT4A8GZz1etWr9Xs5q1bduHCeXdMH773sLt7laO60257TlvqpDHjiDWDuFqj0LFbHrfJPcfMPKdthEeu1qasVMFpW7Gh57Qd3h4eeQRtneaOpuJvGx7Z525uYg8LhRQe+WvxL7nUiKRAUiApkBRICiQFkgJJgQRt0xhICiQFkgJJgaRAUiApkBT4WijwZYG2rZUlazfnrdectX07xq29dMWat67YsLts5cLASsWyP9zuD0vW7ZF7ds3dbROTE1YsDt1xBngAkAEXgbbHjh3zN/k85a7iYTpgsVZr+AN4ATGBKHczAVCy3JqCBnLZCTDS+YKGCqkrhyHQVvkW5UpU+QI+68Ds9v+0oE0eJrVYzIAwbrVi5saMULeCn3JoCnYAct5++x2HDkfuvddOPXzar8uHrkUj3H+cI5cdx3Ekfvjhh64fEOiBB75lk5NTDosV0hboK7egHMpoIOgheAqsFMQhTG8Y0gIQSg/BMDkHpflGgOvXeYjSAOG81IeUpTy2+g6oRJ9tBLR3Kjfc2KUR2AY6Cq7loZ703tiXdwKeXMf39L/ajL7ucCSU9KBvpXLFQSJ9QT3z56pP86BWUMjL9vFJmORw48V4jSMCOvTtBx+cc4C51mrZzMxmO3z4iDs+eTkYzq7/LGirxU31UH/lP9ca9ZGrkDIZH7h7gXi0FxiL45pQ2AonrD7k/Ddee8O2b9820oL+8E0PmcNcQI+ycMjjFlduU0IO3+shcruu3/TklI/hv/3bv3Voq7Hx13/91w4tNf84F1BJXwfoG3PgnJ9LamN+4wXf5UPojkAdoaf7PV+LyKvNNcwDhVCWU1XhnAGAzz77rINogOzjjz/u4ZPrjbqVi2UDBtJ+hfLlp3K0yqVP/xJ+mc0naEOobc3HwZDQvH0HlmxQITQ3x7iHNgTE+ldzPRkjvIDbOOQpj/KpL/XATQuI51rCT2sDCvOEutFeQXmNZdYXz2XbWnf75mG4XKjUwcOFZ5sVBJO1YSPvamfMr8+D2CAj1/9HH33kayR1vvfeI64runP+mTffsIvnz/s90AFoy/rAJpBmc8XHlcJFHz58eNRm6sZYu3z5ki0tR2SBHTt3jBz4wFpFIGBOsi76uMlC8astaNsujtnmex6ywthWh7X1xrSHRy6V6wFtfeME0JYZTF7b8NS609aBbWze0Xy/m3945NcMzd3Y8JGg7d3ol85JCiQFkgJJgaRAUiApkBT46imQoO1Xr89SjZMCSYGkQFIgKZAUSAokBe6gwJcF2raby9Zambfuyg3bv3PcuivX3Wnbby9ZcdizUrFkQytZq9O3S5ev2fsfnLNGo24nTp6w7ds3e8vkJAOMrK6uuROMEMh5YBBOO8ImAxzCRcoDeoW05HE5nwVdFeo2HxJVzjfABS/KAKjwOUKVdm1tddXa7c7o+yiHUMUBQQMARq5CvQSWyGkb4YmzMJke7jnCEANhlCsTiEIoUmCF3KUAHqAvjjRyy9bqdYc+ykN75swZDx+LGxZIoTCgtAlgizuT3JD79u33crzdg6EDEtoplyzgA2eygIVcs8CqPNiLMMIBHfLAW5/RgvpJPwFgjrtLrdu1noP2nnU6AZuAQnnXI3Xie+onZ61yZvK9AK6gm2DtOlgmvG3kEOYnIEntUTjZAFPRUwFH4/9pW4TGjdCo5N4lv3LelethrW1o9caYt4E2d3u9T4UlprwvgraEYB0Meg7FHOIAigLxjMYSY4w2AN9wnzN2xscnHLop/LOctuoHjcE7wZ48oOR3uQjLVVzakdMZnXHDAgEZp/QFOU6//e1vuyuWPtD8pG7oeu3qNTuwf/9oPuTBvsaKoL4AnZzQApsT42Ouey+rB+D43Llz3o+4fO+///7ReKGujG8gH9CUstmgAMgDauZfcmPm4Zv6RnVTfV2fQoRG577KIY3WnMuckKubduDA5Q1c5N7MRYe07U7mEA03MmCfY3lXuPoL2Mh85Trc06x1ATJ7XhfWIMAl9+X+AtMal1q3qCMv6iIXLedwLU5WoDYa8VLIZOnEefm8udyDtpeVo7nX91EpDTXHOEdOasqifvQNb+XaZozQV/Pzt/weuKbDvb++jmizTH6DA/egDF/DOx1bW21ae63luoyNj4/CUzNe3jl71l595RWfQ5tmZuypp57yOTI3O+t6sb4tLRF5IKI4MM/V56BPwK3rOYwQ9P0sJLSgtOYN0HbL4dNmY9usWgfaTjm8LZbrZmxGGkHbmNNWiM0pER6ZdUXQ9u6xbYK2t03n9CEpkBRICiQFkgJJgaRAUuAboECCtt+ATk5NTAokBZICSYGkQFIgKfBNUOB3AW3XHxDfOdyqdMyDGDn8/GF9u2WtlWXrrC7aoHXTdm+pW2flmq3c/NgGnSUrWfZw3HCgVm1xqWk3by0Y0Gjr1i3WqAcQBarIGQtHifyo5dGD9vX+XAdcAnhqA2GJefHQH3ChcJiCE/lwnnJ0AiEAD5RF7lJCo3o+xnbbw2wSrpPjghVynHKPPKRU/SKMarhAgQ1y1/77v/+7hzsFTADkgDUAMXI8qi4AUGDLcrNpE5OTt7kMaeMLL7zg9SNnL9BWjjn6Yd2FXMtcyOHiJGwrkBFgyH0AKrwBG4It0j6fZxagKbciAJgX98jrhtsP+II21Ae9lT+T89999127eu2aNZtxT7UZuELZChWtfLS0kfajD5oTglhAXiBW8A2QSB8DrpSTEz34zLXSmbLbnbYtLS7a8sqSu7jp3927dzksE8isVHDw9cP1mnMGAk1pX6fbtaWlZQ/BCiQCRKlv8+GABZc1HgQQ/TOQdjiwaqXsY8ODZheKDovpq3BTFtx1CuAHVNXrYw4wNSbdIe71/Pxgq/nNDtw6Dyu9LsXI8amQuEA2NhQIFgLXcbkCb7XRQflKyVF69cpVe+rJJx3oKs9zPicxt+CYNjkopLdc7xxvEBK4YLbWXB3l0qX/6HO5rpW7lDowfwC7uFDdkX7kiIf6JvQv7cVZCnCWM5+6y1GvNUDubDmwB+5aDtCml+A/1/JGJ4Fm2kj/cD/mizZ/XPn4Yzvz1pnRunPffffZwYMHRzAVXTUuuY82O6yD/oH1+l0HtoxDtV8bUPI6UhZtZb4JhubHGyGcz54962GXCSvMOM9vcqAteWhK38j1HnmGy+FE9c0OkWOcn3KkahywhlAH+kUbZDjvueees6tXr3gdWa2B20RNwL2tKAis1bUs769gtI+XbAONj3FygWcbKZgX1IMcyLzm5m66KxswSzv37t1n4+PrGyvYfHDx4gXXFBfyzMymUT5t1kTArzuNM2e912EQObTpW+UaLk9us6mDD1pxfIfVxjZZozFlleqEFUo1KxTLHuo59u4MshDJhCaIlAD+/7mctp83ZzeC2tsGpJKh37ZNiMjLKTzyN+HfeamNSYGkQFIgKZAUSAokBb4JCiRo+03o5dTGpEBSICmQFEgKJAWSAt8ABX530FbOw8/+p/KnoI9ZQL92y9aaK9ZtLli/dcu2T5es17xuK7c+zoVHLlmxRP6/svUG4TwNYIW7jRCdBSuXyqMH/8r1up5XNXK2cr943e5y9W8IHVksZg/2yw51AAq8lBuW3+U0VE5Efca996tf/cqBj1xjgDnClwIF8m5OytFnAQ+gCvAC+IVTOEBoxcPLcu5//ud/+jHljQVkBEyY8ba12y2HgrNzs7a21rJt27fb3n37HKpxD9pA+cAIQA1QTflb5fJVWFaAEBoDIqcmp0ZOQeoEgMLNSDs5j9ChOBXleKVt/M59ACO0pVFv2IGDB0aQmOO05cUXX/T2ADwI30tZCiULPHvllVfszTffsoXFRavXGw7XgGxASAF3rqfeuBdxIJLTmHbSxieeeMLBofpPYANoxvmEhAbycc/Tp087xFsPzxrOOl7nL3xk77571sum/cCjU6dOOWgOuB7QSo5ShXzlM3XhPhcuXLSFRXJttuzo/fd7e2nHRoepnHrcN+8i9Lpk0HasUfM+oe1AqmKx7HmQ+e7q1Wt+P89P7CGAJ0bayrmad9reaZnTfVUHnaNx4n086I82ImieyEUrsJkH5NxbABRNbt28ZUcOHx7B4HDBr8N96qDvBN61htBuwB/5TQGUgx4QOuaUXppfefjMmOXejBO0Qn82PTA/5YIF5AG8KZ+QujhNGUuxCSTGP+NH+Xlp+/QmXKDhfNZ4EIyWe5R6CUpzjupFmzh3/ta8Xb50yZ3wwFnGOuMMOB8bPHCes8Gh4+HgBU3DtR8bOT6+ctlu3pzzKASAVrl4uYdc6NQdxz1jmfGu3MqCypwLLGV+Mi8E/Kmzu8QZc6WS35+X2qKx73CbtbYdIYPDpR75mlkv2DRC+ZSDrmzAAI6rTPSkfi+99KIBsrn20KGDdvLkgz6X6/XaqK9Dk5j/2uQSY5eQxW2rlCvuiI22sxmm53qyKYaf4eBv+1rIWhfRBKK8Gzf+f/be9EmuKrve3jlXZY2SqjTPA5qQmhm6wd30ZF7b4WiHo/9N//zNX/yGwz1gv0CDQI1AiEFISKgklWqunIc3nr3vyrqSaeDX3e4W0smIJKsy73DOOufeEvmctfZd+/jjj6xcKdmxY0ddBy1OYb754oB+wHFBWuKRNS8UJT0xd8DG9p2xwsQuG5/YZuPEI1fqGbQtmRciHkUjKx6Z6ZT9jXJoGxHKfzS0HUWrhydfjwRtH4N/5KUuJgWSAkmBpEBSICmQFHhMFEjQ9jEZ6NTNpEBSICmQFEgKJAWSAo+6An9taOt1ENtth7btjRXrNe7a9gmzYfOOba4AbTesWhq629MKFbNCyTYabVu8t+SQEqft/M7t7nZy51o1wBlfyke91XB7AmDud7VmLiZArXJv8ToNh/4Fv0CK3JwCQHxpL4cd2+RrugJ6Prx82WNOaQuu0Pl5wMn2zPkHbIh6jAGhBqO2CaheuXLFoY0AM/Dm1VdfdXiLgxRgBIzjfUEZd+b2o5YlgKLRbFqn27N6fcJjkuUCVlQq5wLw8AQ4KLZWMdHEruJwXV1dd2B8/tz5EZgAurA9UbjALR5PPfXUKAJX8IRjAw6vXPnYQTJavPDCCw7HpDfQg77wAKYJ2PI7Y4gGwLXbt+94f2gr0c1ANsUj5yNd0e7ChQseG8vxAMlEnrKPXIA6Lo5QonxxE/Ie5wYGA7F45EEqP1/9/Kp99NGHhkOU7eX45VXzSk5B9qd9quPKPhcvXrQPPrzsLl3g87nz5103xlCgkv3kvB1BFQdQW0/eH/S7Dq6IfyU6ulyueL1c5jx6Xrp0yd5//5LPZYA5fX/ttf/HHZO+fxbp+nUQ6D53b9aYPLDlrVan7dBNLlqBq7x7VA5u6amx94UOLLwYDByYybGtBQb8rkURGo88ABRYr5SBl22rlHAe90euXV2nGm+BQzm/5XaXHhyb/VmMwBxi7hIZzPzBla5+chzc4cwb4Cd9ZQ6cPPWEg1RF83JcdNF5BBaZlzzy9w3BW87fbjbdact5gMXMIa4517vVGrmAgbnATUUPczy2+/zaVVtZWbaZmWl3cgND84tltGiFa4SfOYcc/5zTYXrm5gemch4e+QhzwVkBXC2eGLUlc9n671mdYt0XuIe98cYbxrVKu4DC6PfTn/7U5zmaKeXg5o0vbGnpnvdxdnbGr2PmSsStC+hzXw9wzP2UucDP6AaQhXOimzQOR244W/mb4U59alt7EgALX6g/3cnipTdtdWXZpqaJFt82+ruAHkv37tn1a9c9Bp97BzH1Pte7PT8fmsQ1NLSpXQetvPv0FrQdm7ZypW7FYsUK1C93py0x54pGztroeLWYi0dO0PZR//dY6l9SICmQFEgKJAWSAkmBpMAfr0CCtn+8dmnPpEBSICmQFEgKJAWSAkmBh0iBvxa0FbxxWEM87mbD2psr1tm4YzPjXSt2lqyxctOGnXWrYkYCylrJawAurazb1aufW7PVtCdOHrcjhw9as9lwpy1f+ANN+bIcWMm38/rSXuA25L8f2sqhh2tRrj5BCLYWhNPPD9ZpFFgLB17boQHxxA4m6nUHqYK8fOG/6HV3G/5FP+ACIEGLgL6fffqpgzjAy86du+zHP/6xbW5uZDGxhRHgqtWqDhKAc7jGcBtHXHDf7i0t2WdXP3eQAVDgKZcYAIYYZ4CoanqilVy3OOwWFm47IN6ze69HtApAKg4Xtxztp99AC2CKQJnqy4bjddnbgEsNl5x0ZD/aARgClMiVmIflgqGADVxyAnURHx1Ql3YLogMscc/K+Uy70FXATuBGrkRgKn3ld+ApjkPFWKsGMBAJINZqt2x5+Z6Dc44PDEM7AXFBSZ0jf4kD4dBi4fYdB0kzM7O2b/9+d0Fy7PyCAvUxv/990NYBLpApol6BtURPM+bAJ68Ve+uWXbt2PSKti0WHxGfPPumwm3N5rVtfxPCH45EfhLbqn1852SIHIFO1VvMasQB4xoQxRUvmDNBTY6H9FBnLXGGBBYsMpLm01oIFQfA8rBU45jju3PW50LWxbLGGYK/miOoZ513tiuqVC1jXshym6AfU5/zMCcClrg3mBcD2V7/6lTtGef/UqZP28isv2/bt20auU/TwaN9CwccZwEob8k5bzqv2OXSkT+6Ij3h0PdiOuU2sM0CWNgCSGU/2AzKyqIMHUb/cF/ldUeNyudJvxod7hpIAfG63Wr4vx6LfjCfzCJjKfYPt2Yb2+/3Go7iHPr5yVnMP4336vLmx4bCU+x5tUNw3+6ALCz64/3AujsF5fvGLX3gbdC0wpthl+x73HBHZcgLn78u6p8rNLJcr7eLew6NWG/N7LA+5veWGFkymbaoDHeC27ddJq9W0qcm67d69y9vKAx1XllfsDm7tdtvnO0/GjoUI7CuXLeeb3HnISrtPm03ssnp91mvaVsrjVihWssVIAW1H8cij2HLgdIK2D9E/l1JTkgJJgaRAUiApkBRICiQFHmIFErR9iAcnNS0pkBRICiQFkgJJgaRAUuDbK/DXhrbutAXaNpoObbubd2yq2rHqcM2hba+5apXiwMo4oQolG1jJNpsdu37jhi3eu2t79+6248eOOLDEjTtWG8siMIEfVRcCqCFwsaVMRHbKCTeKVS0UHFoA53gP8AckASwp2jUf4ZqPBvVjONAqjOo/AilwlwoyFooFjwTGpeq1XFttB4C4Lok7Xlpesps3vvRzz0zP2NTUpEcgNxqbmftzqwelUtE4XgCCAHQCnXfuLtrHn3zqwAJYKsDD5/QNJyHOYKAMblpBJY4ersOBO9o8ErYY8b8ACM4haJOvX5t3UsrZhw6hz1YtW8FA1cdUJKqAL+cXTFNMMFAyYqsDFgnmRX3KgLlqN3ALSJaPGBZk1FjLVZmHuDqv3INyHzJucb6h9Qd9j6dVGwQCNY90Tp2PffVwF2ofEFf0MSl7rC8axxwUmFU/8vvpPbW3XCoY8cYOuqlPOzRrdyKylrYC5Lx2bqPhc29qatqq1ZpDKDmOqevJMog/9LgPFGdz4sFtq2M1n0u//e1vHcABq9AfYPvyyy+701PzQteXoK3DtnLFaz5HJC1RtQHoVNM4vy/bazFFHsCOj9UiJpsaoxnIVw1bjYeuV8G+vNYvWaGYAAAgAElEQVSqc5yHbPnrSGOk+UnbuG5w5NJX3t+1a6cdO0596KhRzfs4SQGTHJ+609Sn1UN9Ubzx1lzrhrcyV/uV4/NkMQgOaoAyEBkXOWPLviMQzJi6i3/rWpXu9IOxYn+Ox2IJRbbzGe/Jvc49i7lCX3EYa2GEtND1xuf0wWOqq1UjHh6gvbK87GM1t2PO46/l1qX/bI9+zBcSBbjvcP9DH6Apxwrg3o3o+0Lcj/La6XoQ9EZPzRl+Bkx//PHH7qTn3n/48BGPuWZhia5zLfTIO+JZXMGTeYzeLOhgMdDszJTHI7NIQ2MHnAWy+z0lq9k7HER8OfurbbxO7DxkxV0BbcfrMzaO07Y8bsUCCyf4m8GfjG+CtmzEfe7rr9mv+8vvAcvDFI/87f91lLZMCiQFkgJJgaRAUiApkBT4LimQoO13abRSW5MCSYGkQFIgKZAUSAokBf6gAn9paEtDBP/4eeS0beC0XbNeY9Emyk1/Am3bG/esZECZcNoWShXrDQt288tbXmd0bKxip0+fsgP799nmxmZEzfr32vcDQ39nFIUcoIwvzAXyHJyZ+Zf11KUlIhRYQZ1T1X8VIOSLfsEnoIlAmQPJ4dBBGvvTN+AE2wMMdgKxBgN799137cbNm6Nai8AtYnmBApCKogUYLVi4agNKRO1O4PQWFI0v8AfDrXqeDhWGuL061my2vV6inIpqq3QAUOBAy7uI5YqLCNSSu5aBIAIntJE24TCUM1KxtIpORg+0wy0s0AZ34fwcH43ZBmCjuFi5/1QblvMBjiJ6tWyVam1UA1jRsqqt6UC013MnHLrrc8E9/a65J+gsQCRnJ+cSvM4DWPRqd3AaFrKaqcSeRrR1OPXKo5qWHFOgLA8NY1yc6fi8C4BrDpt45B2heeCsC1egkf8RLZcZ04BGPPq0Zcj7FR8ToCGxyOg3Xq/bnj17bW5u3iEU14dHYn/L+ph5eJuHZ5y3WI76plqEIMcmc/n8+fMOBdlHED4P9v1a6Q+sXCq5O5o5oSfXA1AynPIBmrRYQI5s3m+3Wpmzvm29rM6qFlbkI3y3rvut2Ot8m9QuAUgtfFCUMHNCdZelR96ly8IJACNAX9HjAFsgK8cC2gINda/hWAKXjD/9xVXvx+SeSOx1T3VsA1azL85RHPdATu4niiXmHsO851g7d81nDucAilpUwtgAbNGa/rBAhONoDmveoCvvM0d0Xl03WozA73KqOpScmPD2vvPOOz4XaA81X3ft3On1vKn7zLXPPhoXacyx0IzjMF/5PCBx34aDuEZy6fVbLu8szlqwn2PTDjnf6Sd1cdfWNtzJCxRW3WLuU+jFK/d27mkeTZ1zyKIVT9qxb+8e27cv6h6PtPBrmdj++GrI58cDTtuYV0Wb3nPUBjtO2LAe0HZsbNKdtiNo6+VrAbJ9Gzq8FZjNO20TtE3/jEsKJAWSAkmBpEBSICmQFEgKfJ0CCdqm+ZEUSAokBZICSYGkQFIgKfBIKPDXgLZ5eCNo29rYtE5j3bqNuzZWbNjsWNcaKzessXbXSsN+QKZCyUrlmnUHZveWlz2uFnfbnj27bHpq0p22OFf5Ah+ApS/NGSjVlxRswfEomCOYwnbtTscdcqqtCHDgARDRvgIWAkgCSsVSwLhOp2tvvPmmQwgAGsAESEJNV6AexwYaAAkADYADXuUgLRUi7hbCx/Y40ACGQKGAoVFXF3A3dPdVAGnaIagLxGs02nb188+9xivxnYA0ziPHJfrgvqONHI8IY7nRAtAUHfS9//v3vQ/ADRzBfCZQo2hjnMOAKOAHzmBAScDtcDzLlae+czz6hguPPklbxbYCfjgefccpumv3nlHEqfoqAMQ52RYYJdgOCMs7o+Wu3QKtWS3JnHboKJel4ndHF3kGU3A3CxLzmVydApqaU/pd8avh7OtZf0CkMG5w5km4dnnma6Hmj6Xz56Et4w649fjYrDayatriEsflubnZcO1YRHD69Bn74Q9/NFpo4GDZ/4/2D7v2/NPM4Zh3puZvev3hwDVHe+aJID4uTsCfHK66PuToFEik/ic/v/7666O4XI7PPH3xxRdHkI3xVTSu4DaA94svvnBYy3VRtIJHYTOfVE9UNZo15oLpgsByTQoss59qJOsYzEe5WbU4g/0Ux+vtKanGajjseXBN4SRlW64rxfPSBpys1IxmnNj+1KlTDqnr9XHvj5ybtJvri31UU1fjImcsv3Msrr+Z2Rl74okTtm3brI+F5nPcF4o+H4gv5npjgYMvRmi3vc8ATNz3fM61gwNfCzo0T/Px8nkHr6Ar9xkinL+8edPvF9u3bbezZ864019uYoA0rnnNDRaOKMpaCzdicQxRw9SFBVhvzboHFxFoUYgWYHBc1UWOyO6o+UwfaTN9AcYCdJk/9JVa1oyR3//b8fdDWnH83bvnbaxWze6v0XYWHDBWrnGhMLq2gNV+3WWgvVKt2vb9J6w1ddgG9V02No7TFmhLLfGKL8yJ63Bgw0LfrMA9XY+AtkOPSGbL5LR9JP7RlTqRFEgKJAWSAkmBpEBSICnwv6JAgrb/K7KmgyYFkgJJgaRAUiApkBRICvylFfhrQ1ugB27OdrNpncaa17StDNdsx8TQmis3rbF62522AR7KXgew2x9abzCwaq1q42NVr3tIjOXkxJS1mtRzrFqvN3CQBESdnaGO4JjH/AZgwYd7P7QVbBsbH3eoGXAuIB7uNmrkAgbkGOOLeUVp8gU9UABQBci6dWvB/vv/+2+Ht6WsDiQQBODpDrYM0vHlP+1ttdtWqwbY5EF8br/Xtxtf3MgcYBEfC4wBTDko8ChkgN8g4jVHkA13FzUSi9Zsdez69S9GtWtx/AFYADO88gRQX7161Y+HG5A4aAEVHKRL95bsd2+/7bDj+LHjdvLUSQcWgqzAGYAPsIbj0pYzp8945DKOY0A68cZeB3JlxRYWot4q+3D+l1/+gTtBBfzQlajny5c/chAFkNuzd5+dOn3G5ufmo6OFgOjozvk5LwDs3uI9u/nlTQfGP371xzEeuJOzyGpBSNpO3VCPJs0QCZ81my13zHFs6gVzIkXujtcBrV2H4jxoL33ilTYwL/x81JklJjvnEJWeHu8MpimWbGVl1e7euWNLy8vurAQ2HiSmGpdhBkv9TLQ9B0/jLY4Sbl8+AvIAbaml/MGlS/bexYu2sbHpbaHm7JNPnvO4YuA5c5j5XAUuft3/1Wau8awjme5yqMeOaEufHEyXw+HOe7zyu3RwLQYxV/NQm2uKeOT33nvP42wBscBJICYRy/ltceS6U9OjwPt288YNr43qrs5B37bNzNpzzz3njnXFDtNX5hzXKe+xP8fnqYUXtLGCi70/sC51VK1gy8tLruvs7EyMZ6Fo5Uo5ahs3W+5kJ26ajRwIZ9DWF1FkfVT8bsDEiKz2uN8i49S0L7644dCQPlI3lzmLm95B4HDo966F2ws+t3bv2m1Hjh7xNnIu2qB7Ee0HltLPqekph4+VCpHkcR9QO+S6FYzW7xyf+a7jUKcXR+n+/Qdsenoqq5eMazfarutFLl+ff8OteGWua8aksbHp19CODFgz1mqTQDRjwPaC+F6PPHMZM6aMedzjskSBrAbwVmx6LKBgbjE+grICt/QRaBvnxhkfjm1gLvcL+joxUbcDBw76GLAYhrnCdnI7T05N2Mz01ChymmO7s57FEt2eUdeZa9F17Yf7Hk1ZnOEJBhWg7RO2WT9ggzo1sOW0rVnRAPwZtAXYOrjNot6zmusObBO0/Uv/syidLymQFEgKJAWSAkmBpEBS4DuoQIK238FBS01OCiQFkgJJgaRAUiApkBT4nwr8+aCto5lRfOVXaa14TX157+CnT53QrjVbLYe27fUFK3WWbeeUWWdtYQRt46vtolmxYgMif4Ff8KxBz8rFgtXGah4HPCwUrFat2a2FBQeSuBtxy7rbq1oNcAAA9lqC8c96Lyk4qi3az8UoRz1cRRQDIQB9ABXiN+/cvuOAF2B2YP9+O3X6tAOPVrtlFy5ccNfn9MyMHT50yOusTk5NOQRUDCr7cW4BEEAMEIw2Axbe/t077vxqt1vu3Dt37kl3IeJudFiLCkiS1bKV5vTFvVtD4lE55lb0J9vgtAPUcD7cgEAfXHXUvVXsKpwEiAF4Vo1e9gWmKFYaXdgGjQJsB8zi+DigcYfRX84PCOFnQBWxsYwDoPKHP/zhyNlGGwQ9AcnozGNufqcdPHzY2wYQAeSqX+iE05NIa59Hzabt2bPb/uZv/sbm53d6H919nEsdHYWPUoty0Pf6r/fuLXr8LJHDe/budYhDH8LJF7CRGOqAfT27d2/JlpaIpV32sQGWEcEK6KNt7sbzGrhbwCsgmtn6xobXTf7440/c9YcWJ08+Yc8++5w7/zinHop49tmf1ROuet3aji92iGheahuHq/n27dt244svvJ4tkG3H3A7bv2+/zczM+nlmZmdtdQVoH47QfOStX8E5QKwY6bwjnXbQJ+Zfrz+ImsfUVi4UfYHCKBo660PsywziP3G9bbklB84A81AuAKD0y3T3OYeTXNCw4GPOPFq6d89h+rbZbR7FC/wE/rI9cwEX6sLCgo8RbcPxDhQWYKdZwEIc9uzDfGIBgkPQqSk/HnPhPgCdi2t2FzBgtlKyvkPf0FSwdPQ7UC9bbCFHveKXw7nZt16/xw3N5yPzn/sXx6G93/ve90YLRgCLiiQP530Ay6ihHItLPD47WyjBNc6D641+8znHUPw0c1CuYGD59PRM5hQNKBqAN1vskkUuazEDI8s8Dwd01FRmXUO/18nuq0XvWye7Dqg5Lq19fmX1dOl7RFBHPd5yKdy23ie/zw+tw5zPHMTjY2NWn5hwkA0EB+bHPd18HsaikqLfL2I+RV8ihaE8qp8cjumuL5JBM3Rkbr399u+s1+3Z+e+d8+j9iFhH44H/naFP40Tjl4my73qUc0D7qC9NhD8LjMrVcZvcddTa9f1mQNv6tNWqdQf5RWM+Z3+ARi5awK3f2fWXKYO2dA1E/O3c8V/59zfVtE3/BEwKJAWSAkmBpEBSICmQFHiEFUjQ9hEe3NS1pEBSICmQFEgKJAWSAo+TAn8OaBt6bX2Z/CAIErgQnJG+iqztD4e21ti0XmfTmss3bbC+YLunClZo3rPW6h0rDDr+RTywdmAlG/IlfDGgE9C2RLXbctlavYGN1ev+PlGfOL5wtgJdgKmAQ9rJl/gOYXLQVt+dl0sFG/SBUuGiw70ol55ifD/88LL9/ve/d1ip2FacpQDVubkd7pQEmHj9Uf+yv+Cgzx1ipDwDWBxQEHOLeziibsMhW/CI5y9u3LTf/vb1kaMUgEFk7LFjR0fOuIDk8d3+/WAtvvTnCcijL9euXXMQhB4vvfSSwwsBDMUMs51ipL3uqUOKnrcz3KJDB0oAMPpNDC7vyyH3YGwxbW40Wlat1BwKR+R0OFgFTgSwgNPsD7ghJjZqvwb8Yn64a7dUcsjjYzWqK0wtyYF9ePlDB25jY+N26NBB2zm/04FmgOSqQ1uccPmFA/QXeAUcIy5Vkag4on/yk5+MoqJpI+1zkFIw3+799y/ZlY8+suWVZWtsNtwJ+f3vf9+jobf0ou4q+w2tQly3j1fR583169fcEQtkBdSeP3feDh0+ZEAttqNPODrRFqCECxRY3+vg9g3YI9ckc5mYZC0IcPjf6zkcY3/GMg+PgVwOWqnR68A33Lw+5zPnorchq9urKF7chziEFxfvuit5cmrSXdWdTtvHE5c62gBoAzajd0R263oawddC1Lbm2B5J647Xqre7k8XO+pzzeSDQywKF7FgZOKWYL+ODY1MQkp+J/2Vs33jjDYdwvIdeQNuzZ8+65uzndWwrZb97sf3Fixf9yfbMJyLNeTLXY9uK19JlsQZgnLbPzszY/PwOB3cFrqFu1/urGtjoxv1J7vQR2PbFDDEnA2THtcqD4+M+Zh/Asd9XfDyG9sknn/g1yDXFfOM19I39dS+gvzdu3HBXKfuyqID+58/Jth9++KEfk/aeO3fezycb9iiGecgikGgriQU+97J7vq4p9aPg8DJq0nK9Rp+2IKQH/TpUjoUnATvlho0+aHEN85b2Li+v+D2MhRycZ35+zg4dOmyTk1GTO7YjCnnLverx6IO4R7IPC0wYV47ntast7ssOjDtdHzvGiQUot2596XN3//69Vq2W/d5TLtVsbW3TPrx8xdZX1+3o4QO2f+8uKxqwvOvwt0vsed+sV6hYsTpp41M7rDK9z/r1/VaeBNpOWbUSzuathULxFzH+HMX45/6ajsbCr4PcP04e/Hv6Tf9u8YVPzI/chgOz0+dPHrn8Tfumz5MCSYGkQFIgKZAUSAokBZICD7sCCdo+7COU2pcUSAokBZICSYGkQFIgKfCtFHhYoO1qs2H97qZ11m7bYG3B5sZ6Zo1Fa3tN204AECDiwGxQIOa4bCW+xSaeFJiAE6wyZsPM7ceX4oANIBJf3hOJqtqLAAdFbAK1vAYikKvdMhv0bGpywgHOZ59dtbt3Fx0AEUvMMQBgOPcAoK1Wx8Een+HkBQSsr695rCjwkS/Iw4kYcaVyLsoVJ1epPlOsJ2Dm3tKyXbz4ewdxtJF45dOnT/vX+XKbBbDdgjTxxX/AEYdvFk5bXIOAGV5x2+FI1Bf+HJ92oy+gGzCCK5j+qKalnMZoggsRCESNXGAWfQ8oGC5X1frEvXv79h1bX99w3U4+cXI0Boqvpa2qFzoC2BnAUh8BeYCUQhaNi3OObdlP4NdjgKvVUS1JflbUtI8z4Mb9alvwUE5jopVxbALI0Ic+E7P7zDPPjPrCeAHnAEPEndJuNADc41CkHU8//bTrwRiq7eF4DIcsD42/R+oCKTOgLzDO9qrDK2BKOzk3EA+decR8iuNpnqnP9BenKXOU/jCWgDq5mNlHjkxBo3ycs4CZ2ipoxz64y+kzsbLMBebSP/zDP3itY49IdndxLESgXbQlXwdV7lD6oHhuOTbzrl7duKSFFndIyy3IGYsjBH4dxBWLo5rNnBtgy32AceYzFlfgNlU9aoA1wJtFAIwbDmj6yPbMZ66VLXd7gFjGHNAP6GRsjh87ZufPnbXZ6SkfI9rJPHWwu7npv9M2rhktjNC1T19oiy+cKBY8IjnqV8eiDjmtBaTZ/9e//rU71okyZ56yIGUrrjjOzb6q40o7+Jzf84slFI1MG7QwQa54gCWJBWqf5h2varvGPD8eAQV5AmJ77khVNDIWUoeOQxZThPM+S3LPwduIGI55GItYuO6437799tv2+efXHPbOzk77WJKigMsdfXRN6R7EeBK/jauchQXowHXLvYnIfMZtz97dHoVMhLqAJiAXcMvxcM4zLsyhcnnMOp2B/e53F+za1at2/OgRe/r8GZucYFEHEdwRi9wrlK0zrFqvOGYTs7ttcv6oDcb2WnlizsbHo3b5/dA2UOxXLXbSteDY293+/9Npm4e3X3eMBG2/1T+J0kZJgaRAUiApkBRICiQFkgLfUQUStP2ODlxqdlIgKZAUSAokBZICSYGkwP0K/LWhrZyUa82GdbsNG2wsWm/tlk2XmlZqLVtn466VcNqWcNma9fkiv1i2UrliZRyHxATzJT+uUmKTM3gEJAFUAuT48p6IUeCVatIK6qkmK3ChVq3YzPSklYoFB1RvvfU7W1xctv3799np06fcnQf8UlRmxA5HrCpgFyCCixEQoVhg3lNNU325zqtglbskiUbNYpOJFwYgBeggohjn16ZDSM67sbHu0IlHRBXf77TVl/+YioEeuB85H3AJsAGIkutVAC+Ou+ERw0ANdMKNi7tQAEguY4AdwAgQe+bMmZHrlnZybI+abbe9Tumnn3zqsaV79+5zJylwj88jSjXiSt2R7C64su/HWPEKYOJJTVZABWOPLg62KxXvP05H2ucuz9qY11HleCPg61Gt4TYuDm20H/uorqaDUuJlM8cnOtM32qcY2hF4zCJ6AeEj0Ja5gdkGjRR5645Ej1KO+G+5GwWYBZZ4X2Df6zsDkDLIy++apw6gMmibrw/KsdUXfgZIEXcb9YMXXHPAo2oV006BOzkQtxx/W/VD5eKVI5ttgPpvvfWWHx9tcG7+/Oc/93ki8EzbBS4132kX78t56jU/s3FnHFn4oL6HUzKAtH5WW/KLHgQMw2XZ9aec4xp/tOM9jzDP1RnW2PAexyTPl33YHiSmY2k+6/hR67jmfec6+ezTTx34PnHihD355BmrlIrWabf9mALA1N3l/Cy6wL3N3Mov6GBbzuPO3EpE9wJuueY1D4HweahNn5hrAvvuAs+cvfRNLmHGgbGhn2jOg7kmPXCt0ha2U51fnOos+nAw6zWft+Kr83PBdcvGSYtgaAPbVMolKxXDOSxo65s7bwSOMr7EbKvOL1HCfiYbDMJZy7G63b7Xf6b9gHI0p8511BwvOQTHFYwWAqH8TF98IU6WdhDgOaKVcdTz5LZ54sQJO3v2jEPvCotCiHL3utVR6zr6U7RGc9MXCdmwZNXquJWKVa9nywKfYb9t/V7DBoO2tVoN69HH0pi1BmXrWM2md+yz7XtOWH9sj5XqOxza6n6Sv+503/5D/z4RqvWsiD8AbnW8P3SMBG3Tv/6SAkmBpEBSICmQFEgKJAUeZQUStH2URzf1LSmQFEgKJAWSAkmBpMBjpMBfC9rKneXgcDCwzU7LWs11GzSWbLB+2+q2abXBhvU279mw27ACAICo1BKuS9yrZY++VAQnYK9QqTm8pfYhX7wTb8qTL/ip14rrUJBW7lcAJK453t+1a6e9+sNXHN6GW67tM4H6g3LPcdyAQUQsUzcxInh5OrColB2kbrnFtur85r+kz8NKwUuBLYcaQ2pthjMOCKP2NhqbWdQz5wxo6/G2OaeWn6dI/HHFul7n0tzpB9z5t3/7N4/kBVS88sorrokcwXLVyV3pzrPMCShwJmCgtsopK2jH72yDUxH9KpWqn3tyYnIU3Up7FBULAAMioz8ORxyv/EwNT0D7zOyMjymxozEWuOY6DhABwzjgcPv+6Ec/GjmGBU4F7cJtO/AalYqC1ljIsZuPgc47nwUO2Z42RMxwOBP1pF1Ra7fr7/GQG1HubrVdMCncrlGPmIfmgOAu2wmYCy4KvqEp2+f7R5vYHl2I98UxTXtOnjzpsc1EhOchKG5CaZB35+XHl7YothqdeAAY6ZvgH1BYCxT4XBCac2lBgsaD7QCFgGU5XwG/uLpjwUPLoaj0zM9DzX/GXsCQdgtqC6ILSqtNOoZHS/dwUG5mNVpLfj76OzU95VG/mpO8H7VQSz43dW3Tb4BhgNWIuKU9xOLi6ORe1NjcHAFqoomB3JwTVyix27hCw0UaT8A6C0vYtlKt2BNPHHdHff74WuBAW+QqjvP2fBw8/tsj2Pt+LlypLFhhP6KgqVPr87fb9W0BmwBQ2sZ4cp0xT3gfFyv3He6tHIvjy3Gfj07XNRLO3PtrMHM7os7roE+tV+5TfnfKvO5ZEoDXilYcdMTWD011YQPacg+khqzuubwHwOaezr60iwUsumY4i65vzV0WZIRjOWoX0ycWHTCvt8/OOvilaVyF9I/EBbmdNdc63bZvt7HRsrW1hk1OTNn42Lj1O20b9Jo2HHSs329at9exLk7bYcWB7bAyaTNz+2xm13Hr13ZZub7dxsYi1UD3a/0dzN+/v+qfH4K1XxePnKDtY/QPt9TVpEBSICmQFEgKJAWSAkmB/6FAgrZpUiQFkgJJgaRAUiApkBRICjwSCvyloG1erDwkcpfWcGjNXtc2Npatt7Fkw427Nj7csOlKzwbNJWtvLju09S+lqXNJTHJ/YH2ykocDd1Piwtxotmx+526rT0y40zAf8QrsEMgBTgAviE6l5iWgEKj74gvP2eFDBzxKM6BYzb/oB87yBT4gR44uwbt6fWIUD6yaioBVwSIBXfovpxrvCcjl42MjMjNq7QKFgZ4Cdpw33HUBSQKu3V/T9j4Q4Bii4E5XQVn6gJsWJxpQlIcce3lAyPvAKdxt7INLU3BExxLE5lWOPQAex/Panx71S/1aulN0CKSYZfZhLHD4AU94AFOAsETOMieIGwYm4WCuUV+3VMrqVg7c6ciYAXk5F1Dq7/7u7+6LGxZMcjg2GNh4bcxjfYFZ9EuO4yfPPmknnjjhY6N4XTlDFfuMFjyYV/RFY+8u8QxgClAq8lhuUgEvQVq5IjWP2A79eNImdCN2GJDJMeWi1XxCJ9oljTWv2Za5yjGAWgJpQHnF58rRjX6Mk67Dr4K2AktygKOJgCjgbGs+xlwWPNQ1JvgrFzXvA2svXLjg40YbmVN///d/b8ePH3ftBRXRWvHF9JWf0UGQT9p5/dzM0YwOml/0jfOjkeA25+M4ijiX27paYwFGRCqz+EERwoK2mkf8jo4C5XKFa/EF7nxctrUMoAokymUt9zHtFODnZ+puEzkOZK9P1O3MmdN29OiRkR60n7Hl2mDscZYyP2iL5ofuB3qlbQKuaKzoY8aP3wHmcgwz73hfujC/qR9768twa9Nfrmtgs+a25iLjpMUbShNA42634/HI1LaNOrteMtljkVXbVv2Kayjq0Q68pu/IkutpClxrjCPtZY6wn8aZ8+v+wXv0hbmJu5hUBHeUdzrG/TjAbYyvA27gbKXi72/yeRZRXfb7QNxnOa/Pqx41iStmQ+ozV6zfG1qn1fa/SdSzxWlLTVvgb2cwtGa3YL1i3WqTczYzd9BqM3usUN9rlfo2q42NjxbgfBNkzf/NTND2kfjnVupEUiApkBRICiQFkgJJgaTA/6ICCdr+L4qbDp0USAokBZICSYGkQFIgKfCXU+CvBW3zTlugbdcGtrq8aL3NZRts3rNKb9W21ws2bC1bY3XRCgPiTwuZs3Xo0BbA4K63StXjbQdWsLWNTRdP8ZlAETmr+CIfaCHHmLsgOXcWSQUfYYAAACAASURBVFurVdwdFm7ZiPEMKBFOWzmvFFXc70e87xaYDcACeJALMx9ryjH5nM+ADIJKcq1p1AuFkk1MTnqsr0e2DocOKulTrVYdRehGvO1XxyMPLbQBEtBGgTU5W2kXjjzagybAUbk+gWGAJGJEgRy49XBEso2iUOVs/I//+A+H30Tcvvjiix4DyyNgcNTXjAjbnrWaLVteWXZ3LA/cfQAWj7PF2ZxFy/IZsFMOwk6n6zG0clsyZr1ud+SUBOag6ZZzb6s+ZDgazVrNpl356Ir3C7jjTrvt270OLTVLdWzOLZcs+gnKueNyGJCIfqmGLHriXAYELy0tuZY4JQFrcirTP56CXgJ/6IAzFpCM0xKt0Jj9gdaqvYp+mjeaa4KptBfgyO/owHixjZyY9Is+KOoXOCd4q/kmwJr/XfM6DzE5rpytvK85KfgUiw6iNmg+LlkLD7gW6S8Rt8x/+kc/WTDBcXVd0g45djkO2wM1Aa/oQ6wt8FJjw36q+Sqgp7lM/y9fvuxx5+jN+0ePHnWNfSHCEGgYQFr1ZwGEmgPohq4CeHmnseYnbWRhQDW7b0T943C1qi6vXLlyXnN8zTmBx0o17jsBOkNDjsE5//M//9Ndubim6btgtvouB7eOK6DL7wKVAE00wGHLPGCxAw5SfhZk5p5KLPxbb77l85k2MD4s8iAOHc20UEGLFhgvgf+4l/WtXCpYEe+s7o/9uA5HADe7Rz8IbSNDOfyk3OMZF9Vv1jnyi18Ut874/ud//squXPnCTp06ZC+99KJfgzht/R6Z1QLXfdkjr3Fts+iiWrFutigAxzT3WOqbsw3HB+avrK7axfcu2cLCHdu9a6+dPHHC5ue22bDXtmaDBULdiFjvD2yzazasTNvU9n3+LI7PWWV6n1XGgbZjo2j4vG7f9Bc/xSN/k0Lp86RAUiApkBRICiQFkgJJgcddgQRtH/cZkPqfFEgKJAWSAkmBpEBS4BFR4K8JbQVngLaDgtnK8qL1W6vW27hng8Y9m5sombVXrbFy2wpe19YrIoZrK3Oj4kgFDLQ7XStVcXYGGOXLfmDWexcv2vVr19yZBnwE3ArI8IV81AmlpmXbv6ivVXGIRqQmsDDgUfW+aFnBV2rGKrpTTj9q2uLoUjysHGUBYwb3RejSf4E8AceAHkOvocirongF7YAPgktfBW0FNgCMQGVAgtyYihYGAlFr87PPPvP6tYKM2pdzAciAPECyfI1I+pCP2WUb4A7vAXfk3OWc4W4L9zDbAN8AlEBejvvqq696bKzqu3IMufgUqetOZIeWRFFHHK3cvrQX4AVYUoQsmsp1KujKPtTnXLq35PAOeMg5cRBzfvrn22TQUY5SxkSgPo4fOIk5p3MrphlwK2j7t3/7t/bkk0+O+qKxlbsV/eW8BfbioiSuFr2A3kBkILl04VwOtjPQJdijWrjsFw7HqG/L2OGSpM3Md8CcIKDmqYChYnoda2WRvfwsDXBl0kc0Y94xbs8+84zt3LVrFCFMO2ifQKXmmwCu4GrA+4Dtmvu6BtXHfNQt26Apcc8sIOBngXb0DTd3uCUFtqWFrjva8qtf/crHnTFCFwDka6+95rq0O8yf7mihhWoyM0/Zh/nNfQM3MAsT5GDW/cUduizGKET8bkDCWFySd8Iy9oqa9vtVtkBBEBEwGGPYzmLWK6N5jbbaV3MASAtAZS5xPRHzDpClv4w584hjozVtZdGBrtvXX3/d+wW0xdFN29hX19X7739g7777rt25fce3QyfqIhPvzLWiPucdtwL/vFcul2xIbdpeN1vkgeMWx/sWuNU4hVY++8wKArYRHc39F8jJohk9dN3k5zGf0U5ipj/99DM7cCCuIe75LO5gEc3y8pK3m77iHK4zHkSaZ23Eacu44LTFed1sxkIIxrTVxkletffee98uX/7Ydu/eY2eIbp+aMBu0zYZdqgAbldU7A7POsGqF2qzVt+21+uxeK4/PWXlqt1XHZ71G97eNRM7/EyP+5BV8kdGDj/yii7xr/sHtUk3bR+QfbakbSYGkQFIgKZAUSAokBZICX6lAgrZpYiQFkgJJgaRAUiApkBRICjwSCjws0HZYLNja6pINO5vWXl+01sqC7ZgsWaG9Zs3V21YadqxUIAqZCqdZ5C7QrtO1peUVu7e07PVbT548NYp+ldORL+v5mS/sASl5JyWDKHcatQxtSN3SqJsJLAAWOlLI6rvKORtQK+J/8/VJAQRAW+3DK4BBkA93ouKEgUBAKLWLbdkOhy3QdWYmXG0CUO7o8/hQATbcxlHTVl/Wx2vBoS9tX1tf9+ML4AB/cA4SL8yxiSCWa1JRs4KgcmnyPsAOMAIscgdbpeLvCYwqklZa6BhsL0BD33E9sx/bnzt3zo+zBZUD/mkf4Al9wWUL9OGYAVdLNj6OYw1dQ1/FCIcrDxcj/S+4G3RpadnjUGdnZm18PGqb0idBVPQFzuRBkgCuonhDe7N+BtIFiQF7OBcBgswzAB+OY8AQwAytObbgr2Aer+gvxzWvaheADTiKTjwAZXJvOtguMycjJlbxv+yLtp988qndvHHDlpaXfK6fOX3Gnnv+Oa9dLODtoAwfZAZpNafzc1Za0D8itYGDtIf+/PKXv/Q6woK1vOo6EAzWNaXFCoKqcpVrrmkhg0Cnrhde3Q3Z7bojHKgNWATEAV1xy8ptzL5ydKsmrq4bjs/1BtRcBNaXyw5gcatqAUK1WvY62LqG6Os777zjoBgg+tJLL/mYymmu65lFCNTD9rjhasW1BhgyXnIaq//0h7EjopsIcCA4xzt27JgDVsYUeMyDxSPMJdqnmrrcJ9iHY8j5q3sFi0xoAzrRbxYjcI3q2pSWihlm3qMJ0NcjhDOdaQ/nbLU6tra65vOJa577FDWR0Z7rCU2Y77SJec7nWqTh48f9iMU1gNvs2nVgy53bmWPc4zg21zjPcqU0um+yEQ5oruGAsz1/VZ3nvGud9xl7Oa1pGw/6xmeM99LSPfvNb37tbnb0BPgzB0q+uCec6OXs7wIXOfcNFvHwvjvAu22/nzY2cVBn9xYrWLk4tGqZ3jBPW/63qEssfXXKCuM7rDqx08amd/uzNLbdKuPT90Fb/U35Nv+QELT9upq233ScBG2/SaH0eVIgKZAUSAokBZICSYGkwHdZgQRtv8ujl9qeFEgKJAWSAkmBpEBSICkwUuAvBW2/zgHEF9FtXIKthnWaa9Zav2f95rJVh00rdtet1N2w0rBlw27ThsQXl4vuIKW27fpmwz69es1u377rrsmDhw45DPHoy+HQJur1iK1sBQgBMClSU4CHWF5iMQGihQJwMBy2QNuIgy2M4BqgAcg5MTE5ik8OeBJuT8AvX/rzntyiHAPg9eabb3obgA5AFkAD7jXAjSAZ2xJpTD3b6emZDKK0Rq7NqGNbsEF/EDUgszhRQS+5uIhHhmjiVuNB29RGuQkBNjg9gUHADkAcAMnbgGswi3EG3uAGpc247nCS0l5F8XJsOfoAI4ApwBfHA47QT8XWyg3K8RX/ix6MmeqWCvwpGnV1dc2jYWkHEHrb7KyDF9rCtoLHipNVdPPVzz+3L65f9xqdQCMcxadPn8nc1QHI5WBVPK/6jGacH2cmgIv+7tgxZ9u278hAEnHdJQefwETazvYCwRxP7kr0AWyhiY4raMv+7ibOuYYF8ZkrfIbO6BuQxzzOlTqgctjFsQZ2796iQ0SetGl+fqc9//xzvpCBOQ3sA37zAIQx53mVE1YuUoFG3sfdioMR7WkX44mOjJ80E3wS6Ob4eTjL7wLScsHzqshmziPIS38Vu8vP7Kdrhp95Dyiqc+m+8mCtYAFpfc68Uw1cAT7O4/G3XPPdrfGkLY1mw8Elx922fbvNzsz4lYaOHvfcHzgEBOx+/vlV1/aVV16x48eP+XXDg7ml+sMOBstlB7a43KnviyP2ueeeC4DotVO57/Q8ChrNaTMLG3DDcxwdI+82lXaC33mnsmKEOQ7QG6hL33/605+6xopeD2gfkBQ3uy9s6UWtYoFx3TOZW7RfCy9o189//nMHukoN4N5bLhc8Mpr7LvdPnKro1+307PbCbXv/0iV3hANOZ2an7dTpkw6AmdcB9CNqm/lK+8LBG/MhX9NWn8U4FnyMBeM9naBcto2Ndbt48T0fK/ZnYcX3zp+PvxPdjrcTh2230/W5EPfiiMzmZwf6rknEOxcLZYfS1LMtF6mrTtR907rU7R6WvJ7tsLrNKlO7bXL7AZvYtseq49utWBn3v0W0i4fu1d/mnyMPQtsHI82/zTH4EsvnR27jYaFw+vzJI5e/zf5pm6RAUiApkBRICiQFkgJJgaTAw6xAgrYP8+iktiUFkgJJgaRAUiApkBRICnxrBR4GaOtwkdjUdtM6jXVrbS5Zv7lq/cayTVZ6Vh5s+u8loij7bSsX+fJ5aAWika1oy6sb1un2bNfOeRsbwzGJCxFwQHxq1dbWVh2EACgBJUBSAYaosThw6AKIoG4uTk2+UB8bG3dYAKi9fv0LPwbbAIePHj1mtRrRneUM/ET8MdAhHKLxBbm7vSoVB57//u//Porm5T3aAnwkVljwxUFDteYAZXOz4WCFtsl5J2dYQFoQboA8wSnFKwMZcIVdu37d4QjnB0ABRoAWOPGAMsA4omDZn0heQCt9UuwwP9Nn4CUuO9rKEziiOpr0Uf0F2KITYAXYhKNR7lJBcjnl0ECwk1fALO9R51a1VNHl7t1Fjz3FLYmmHBe3JboE2I3amXI3OlQbDLxvgKrFxXs2Pzdnp06dcdDLZ4pQzoPPYjYPaSd6U/8WRzLjT3/27ttnTz31jMfKsp/cvfRd4FMwRpBL4FV9F3iUuziciAMfI7TjXDglOYccxHn9+oNe5uyO+slOYLLayxyHcQa0ylmOwxY4xUNzWfWGy6WorayYW/UhDzz5nD7w5Hw4FVVvWPBQrlm5j9UnPmcxAP1i7qAX8w53N2On89EefmY+cixFHufbphsax2Au8uRB35jTcvIKOAsS53XmuMwXthVwd9g76PtCi9g23L36nPsDTlaEjn5xb4j4de4xui645nHGT09PjRYw0JYHnb+ML4sAVCuXhQs+V0YQfuDAHc0YB+41OFoFtbl2OLcWfvAKMNUCCKUI0AcBf9rB8XAGcy70z+uVB4AxhtmiEABfIaLedR/4/e9/b2+88cZoIQNj94//+I9+T9Vxup2235PcDZ8lB+Cs5dlud+zzq7jTf+f6Me+LpYI999yzfi+cmKhnaQgRTcwx88Bfv9NPHppzmje6H8jBXq1Qj3zg4FYR0EB/ngBjxpu5fe3qVb9fcJ84fPiQt10RzF5Pm3rFVrJeN/pRYLFFcWClAjXNiQZvZ9C2bG0bt/LkbqtM7rLZnUesNjlvtYltVihFcoOuZ9qva033jT/0hztB22/9T5q0YVIgKZAUSAokBZICSYGkwGOqQIK2j+nAp24nBZICSYGkQFIgKZAUeNQUeFigLa7YRmPTOq1NazdWrdNYscbKgu2crlp12LDNpS+tMmxZcdC1SpHI3L4NiyUrVsasNyw5QB30cZUGwOOLcYACkBOIRcwrgAMn6dzcfOaqLbhzChAjUIdTFvAKDBC0xalJXU9ccgDFM2fO2LZt2zNoEA6wiDCmjmXUspTLVjCBjYGjgldAK+AnQEaOri3walauVN0l6xC3QpuiT8AhORGjDqQbakfQNuDvwNqdjt26tWC/f/+S7wvMo03AQOJeOTcwBGgFQEIrxSTzO85QwAb7ohtAjSdwiAcAnHYAnuXylbNPfeSYQCw5WkcuvqwvtJ9jAkcZIwAY43PmzFmbm9vh/WZ8aDdwZ21t3Y8FiMT1Gu7KcAhG/cmqNRrNUS1Yjs9+uElr1ZpNT8+OQLOcmorR5VWglXazH7HHOIxpF+P71NPP2AsvvGD79u333xXJK2iddzPLXS3XMpqgryKnOR/68T6OTeAy0Jo+MTY/+clPXFvVMlV7iWplvnpMcub0FYTMu3e3oGNcD+ob0BDo6tVD+wGNFEetmrQ6jsZe4yogGO7zLVAtx6CcumoP50K/y5cvO4xGL4A7tYzpm6CVOzszPQQT9Znmus4N8AQc4lRlzAHcP/jBD0bzN992jqG2COozlor8ZR5xPTn8HlK7esvJKbesAD/XQH5xgtq55TLmXhIuZhY5cA3xO8fhPBGvHVpLVzkuOTb3s3Dox18YAXEBbDle+Yz5iTue+wnzlOhi4qLloJcjl+Ny32PecS6AeSxGGRtdsxxP16/+tg0wj2YFnDUucoNzPuYpEJg2AYxVExt3MOPT2Nw0Iqf37NltczvmMggvZ6nZ4t17PieY96trK34dnD9/zs6ePeP3C42D7ocaRwHa/FxRRLegdn7hgO/nbl0i5mMBDQ/muWuU3VtxVX946ZJrtW/vXjt37uwoLh1giwPaa6YXy1atRIw6NXBx2hKNPBx0/G9GuzewrlWtXahbfftBq0ztsW07j1qZWrbjuMMr7th9ENp+m39TJGj7bVRK2yQFkgJJgaRAUiApkBRICjzOCiRo+ziPfup7UiApkBRICiQFkgJJgUdIgYcF2kIrmo2GtdtEJK9bc2PJNpZu2dxUxaarPWsu37JBc9mK/Y5Vid6kHmexbMNSxdo9s2oGbculgKaCNbwCL8JFSy3UcPUBVVRPleFU/KjXUxyEiytq2gJgew56eAIpAK24eYGjgjvhGI26i9RD5It9HZO28jP7RxRpwJxwPIbTUrAJsOnbWEQb0+4Aj12HqNu2hTNvBDSo8ZtBW0XSAhpo28LCbfvNb18fOUWBNk8//bSDM0XwCkrRPsC0nKU4/M6fPz8CUWgHKAL4AVn5GYcaUauCu9JCzlf2oW0AWWAObaYNaCjQzbbAHuClu1n37nV3Ie0JEB51bXmUiqVMm6FVyhV3J45cpsOBVStV29jcCDDa64/gLb8DonC5RQRszJ88hGT8ePAqSEm7gVPARjTfs3ev7dgR9XzVNtUNzUMjgVaOB5znfPRP0cn6nGMCES9evOhPwDpaAsGef/551wkwxvlGNVLdxD28r4Yoc47PaS/HUKwtLtSDBw+O4pdpowCt1xXtRp1e7S/Yx7gyvjoW8x2QTF8EbFXfWM5VzT1aJwhIPz/77DOfLxyLMWXuPfvssw7/OQfHZo7n43oVf6t6wqr3y7Fxi77++usOuQVtf/GLX/ixFektwK1ri7bRTpzamrssSmDxxcmTT3g8LrHEROniXCdKm2Ovrq3a+tq66832M7OzNsZ9hu2JUsd9Oxz49uF4j3nKggYtRADYMpaqmSz9dd1xH5LOU9OTNjs7M5pbcg0L7sqVTl9UW5Z2cg701PboJnc/UcYcH7B78uRJH0MeAuwCiLomwvkJ7AxHKHNCtZMVUcw2nF8QWtfyr371K9e41WxaqVyw/fv22rFjxz2me6w27g5l7k24VZlj3Nd6/a4N+n3buWunA1t+xnnLPZh7WNSdxekciwS0yCLuLRFBn78WH7yuOV7E3cc9XX1nzBmt0HZoG+vrPm6TExO2c+e87+Nx8qWSLdxesGvXv3BNDh4I53OB2uKDrhULtL/j96JOf2jtQcX6lWmrzR6wiR2HbQp4W5+1Sm3CCpmmmp9+JWeg/5v+SfHngra+yCB3soFZikf+JvHT50mBpEBSICmQFEgKJAWSAt8JBRK0/U4MU2pkUiApkBRICiQFkgJJgaTANynwUEBbt4uaddo4OhvWbm3a5vqitTfuuct251TZaoNN21i8YdZpWLkIWBiYlapm5Zq1+gFti4WBFd1DGA9FTwri5iM1BcEUYRwwt5dFGocbSrBQcagCdPHFf0A/4pd5AA8EAMLZFaCH91XvVWBL0czsJ1AGhFA9RgAjcdHvv3/J3wM6f/nlgh06dMBeeOF5j4QNR1nUotS38FtO3aFRuhTX6fUvbozcmsAGgKjOKZegoDEOOqALxwGuAVAFSQRD6A91LQEutIOoVV4Vecy+W2DQbH19zR1sADreV2SyQCTbA+3kRGQc0E2ayh0HICsThw24wZVYoP8By9iGuUP7b9++7TVfafvszGzmritYwWNJcXQO7psfEXPb9WhUQBIQFRco7cyPF+dl/1I5gK2ArwAux8iDMEF+xp7+0B59Lt0Vf4w2AFeOQf9xcxPjjKboo9q47pIcx+kX84vPmQcAQSAawB3wDiDnWADbl19+2eGv2sfPzCkANosCqM3KuAi0ckyOAWxFTyJl0QLwCLjlXFoIoahnuRvVL81r+st50YL2qR4t/ZObWXVKBcrddZo5sQVyOV5EnVccrDH/0Iz3gJCqCatt8pHZGide2YfarswR9AXaMi61asV63Yj01X2D8WBboD0PonuJ+hZ45z3NTb8fDKMWKufm+P/93//t+7JI4Wc/+9koolqTT7HNQGgc/My9I0cP26lTJ0dRyLp/MT6MGc5UHkBaLQYQ0M1fy4pS10IRoC2LLYiR5hX4q8Uj6kfeLQ1HBKxqzgjWSlftq7kgFzOAGAftnTu3bTjs2/4D++3smbN26NBhq4/XPa6deGQWw0R9ZWLKWZzSzhYDDK3TbfniF7/2ALiqsfsAPJaTPH/d5RcQqF/A2biOo3az5hIO3IhQjkUaY1Vc+g0vWovTl/cdaJdKdvPLm/bh5Y9s0B/aEydOuhuXBPxhv22FIXC37fekgZWsOShbsT5n/eqcze0/bZWJ3TY+PWflciy0edDV/E1/n0d/y1QDN/e37dvuq+08ST1B2/9b2dL2SYGkQFIgKZAUSAokBZIC3xEFErT9jgxUamZSICmQFEgKJAWSAkmBpMDXK/DQQFuPBO1bs90MaLt2zwadNWutLNju6YrtqJst3/rMCt1Nh7YekYlzqTpmg2LNJqenrbGx5rUGgS95kIQC+h3QBKwCdupLfkV/8kV9gIiobzmioVQzLJVGsAoQF6Bx4DAGEKJj9HoB0jgPgIdXQSjFIAsY6/xyjXFcXL20b2l52X7969/4vpzjzp27DnReffVHI8hGHzwmGtdfBgQc4ngk6ND6AxyG4dLkHOEC7ni0LA+ghWqehqO463BI7QFgAlYAXOwLBOJ31XgFRgo+CbrSVkW6sm2r1RxtT39xBHJO2kt/eQh88rOgL/0GPtKGTqttExOT3o5xol3dHRfRpz0An5kDsncuXLDr1675eAArgZYTWT1XK5TMhgXrZjG1+fkAnHz//ffdkch5qZfLU5rSb9oKCNe8EMyWo1vQCyAGtCO6ljkCZASWv/baa953zQXar2PI8S0QyyvzULBfsbdxrqhjy5jjBgS+EunNmARsveoAmDl85MhRj52t1yf8d3cOejwrbm737rlLVM4/QWRgJU/FNQPmX3zxRYd+PAQTeRU8e9AB6ddnBjEFxjm/YB21bpmLvHKdAMpxGcuB6iA+g9YC14owl/OcY6l2q3SVE1gRuLQ374YGQgOQGQvgMY+QFEjY82uHeQXgvfTBBw7zqYv6zLPP2q6dO61cqfjnebc289HnRVaPl3Fn8QPnoj04XKVx/l5AG5krnAvHLoAXlydjrP6zDT9zLeBIp+/UpGbxhYC3FgOgD8djO65jYDaubYFroKQ00z66N8qly5g2Gi0fl7t37jrgZR+0EvTV/YvrTPcWjse8A0LfuXvHa7zuyBaJcO2urqzZ4uJSdn8pu2t5z+49XoOceVwochVHTfBKNRZnAFAdNA4CiMsVjCZoq7j2vHPVxzNz4fr9JGZs5tyNxQ5+Xftx4/7Jzzh6vV5wCTd+1Lr1+zjx8N2u3V1c9Fq/O7btsPr4mBXIFh90rd9tWqfbjNjjCguIKlae2mUtm7HdR86b1eZsYmbeUwK0qEavo7/MXpx8a7HRV/3FTk7b9C+5pEBSICmQFEgKJAWSAkmBpMDXK5CgbZohSYGkQFIgKZAUSAokBZICj4QCDwu0VSxnq92yVrthm+tLZt0NW7/7hc3UerZzomCNpZtW7G5apTT0L9N7w4INihXrl6Je6ebailUrZYdYAqeCR/rCH6iBs43PiQwFFim6FGAAZHH3qoPeALU8gVyAAyAcYOLu3cXM5XfCj6Eao1FvtDSCSYIuAAHOA1CQO0zxr3KqcU7O0Wy1vX7rF1/cGEXzsi/tpU6kYJnX782gbR6+OIDxWr1Dd4bKWce5AToADzkgaTtgx+ucZjU3gVq4GQFPgBribBWBLEijaFLaiwNQIBdXJkCMvgUsC1AYuuKQDjgBcJEmilUWvKWdgC8iZq989JE1my07eviInTt3zsGtnK7AVEXnAr4YV14Bx0BXQJO3wd12gLZS1HLN2sAr/QEME7dLHwCs1NUFoAly01f0BwF1PFI4YCXPvGORftEngCcRvqrjyrj90z/9k7ddbj9BP/YRxOEzOU1Vh1S1aHnf+9vruBMwtMSpGK5wPqcfPIFzaMn5GDce0p+xBaKhaX2cyNaAuTx1jdBuYCWAkPPv3r3bn4qsZlvBUrnGNafl/BQozDs4aSOgn+PiRAXyAYaBgkRxAyPVTl4F1qU/r8BIReJybuYR7zFf+BwnsSLQ5aKnLYxV3mkpaAmkAzA6M8zqnmrcaRt60T60lLNUxwLyM99oDxCSa6VUjrq4cc8ArMc9hW1oH2NDOwTq5Q72udPtOLiUpoq5lpOaOYp2J06c8GtMUJvPdRyuRWr+cj5FIjNXuCbQm201//Nzj591D753b8k+uvyRu62ZCxybvuE25vrWfpqbWvBBu7nXdLsda7uDFZd43dbWNuzDDz70BQW4/7mOZme3eVT77t27bHyclISCtbtt6/e7Xpva44y9ri4wPe7Hut4AytyfeMUpzfXKfUygW/fCUT+zRS3AWN6jjT2SEQqFLHp5aP1sMcdEPSLr6QPjdOfuopPfyUlqfM8G3CVKfdC1UmFg/S73saYVykUrVsatWxizwvi8Dcd22fZ9p6w0scsqwrdvjwAAIABJREFUYzNWyerpys2tfzzkAW5+XB78x8WfC9o+CIdTPPIj8c+41ImkQFIgKZAUSAokBZICSYHckvskRlIgKZAUSAokBZICSYGkQFLgO63Anw/a+tf+oy/07xcFYPZ1MslpxBf3EZG8ubFi/faaNVcXrNhesrm62fiwYd3NJSsMOgHLALaFsrX6BauN163AF/7V8gjQyP2ZPzPAlRhZQAzwI77sB4LhvA03FMAgnF0A24Bz3rvh0OEeMANQtHPnLnviiZMOiviCn/15BDxoW7vTCfdmr+/wY8eO7eEWzerqsg/gg1e5KtkfxzHnRrSNjYBR7AccwbkKBAqHY9TWHH3ZHynTwTrwDhJz6u0qW6vZcpDyL//yL95ewMPa+rr3//nnngtIWas5MKJv6AQgAohwbkCvnJPsL/hM3OnHH19xgEJfAG8cU20E2gr0AkmIkQUsEpkMEJvbscOOHT/ufayjS1ZrstlqOuT58uZNrx168MBBdxcybvRXUcKqRYtugp7Vai2r2VvwONZsVlqxWHaBgNkRmdr38RVs4nfGJqBwzIdwSg/i/SwWG1051/1AOurhsi/64bS9d2/RQSftxm0piMg5BV3l5qWdzBHAGlrTT8YEWIrrD/f1zMy0dd0BSK3RgKyCrvpZEFsOYLlMaRtgHmgY8Gto4+MTDsTUFrUPkTgOs4j4bwHIgLqKDSeC2yeaMVaMKedgDgAI0es+BzXzOounXV5atgvvXvBraenektcyfeGFF+z8+e85kGb+x8KLuJ5UozXGvZO1LeoScz1cuPCuzz+isnGXHjt61MaZJ6oVzb1iEA5L2t9stdy5urmxaRMTdds2O2vjY1UHclxT3A9oB65sYB4auLM5i+ulPY3Gpn388SceB8y4HTh4wF586SXvu3RAT9W8RUPuBVc/v+qa79u/z3Zs32HlStkjgFl8wZgCFtmP65N7AvG8gG7GcXMj6jXj9mUcFUnOHJUj1ttGjWAHtRPeF7/PVKveFs5Fv9CBe4z7W7O6vGgdYLllH310xeHvvcVFvwa2bd/u94nTZ8747xyP4/Dq9xev6V32a4o5ynHjteigFp045trquu8/NT3jCyuOHmWRx4zftBrNTdeZMdF9mOSEuFYD3DpIvXPHry8WlaAN95yjR4+6dmgW1wJR6L34e5QlLej+zBzytAXimVUPHFf4KI2g7fqwEODtdy7Y8sqKHT16zI4dO2Zj3K+7HXfaFo16uW0jXcG4pitjZtVp6xanbWb3CavNUNf2oPX6sZBIrt/836O/OLR94Mus/nCYatp+p/8FlxqfFEgKJAWSAkmBpEBSICkgBZLTNs2FpEBSICmQFEgKJAWSAkmBR0KBPx3aSoateMcH4x//RxzkA8p52C1QBVjU71uz07TNxpq1GivW2Vy01sqXNjdhtnemao3lBeu1NmzQ65qVKmbFqkNb4AbuJ2dKmWNVjsh8DVm+iF9f33CgMTMz60CKSGJBW0VrOhDNHJp8gR+u24LvCxgAsvG5jg3I9GjWQsApXHq4FYFDABaewKTvnT9vc3M7HLjIPUl0JpBMzkIgStTMjfhOABiONY7BuflddUg9CnkIZA79AxSFlu1W2zYbDZuaDOgDWPk//+dfHN41mxGVCgwFOAEHR465ctnjPnENMnZEB+N6xbWJO454Y7naBKNoF5/jAEQ7YDOfTRIdjcvRY0gBbQOPev7w8oe2urJi8zt32vdfesnbPpY57gIGUt8yaq6ifa2K05VI56jzqjEDCNEeQdwAsgFQgTT8To1bIA4wcGNzc+R25Hg4awE/cgG7flmsr1yiclYClKmriwuaOpcAViDd0SNHHYSHW9XJl4NbNPeI7G7PwRi/8wCceR+Yw9kDBzcgCpC5urLqY/TkuSftxRdetJL3Y2AT9QnrDai7DOCLqFcBLbmPmd/MK87L+ModCyBXvDX7Mn+qlVgw4PN8MHT4KgetXOF+7Q4D5vFkHBEYcAhGo34pcJ3Ibc4NWD5x4gkHXIoH9z5njnXO1263DDcnQB5wyvgdOXzYtu/Y4XVM6YuixNGNeqheA9lBed9dku5izY7129df90UAtO+pp56ys2fP+Jj69eP1cYF9ca3yAPZdvPie3bz5pc/Xp596yo4fO5otfojodQe8xEhncbrMJa+HzO/Fol8/Vz+7apc/uuyLDwDzzz77jM3Nz1mrFfVQpS3jBfhFozfffMPnIdviWmV+AuUdxpLTbObXxdXPP3d4z/w6fuxY5vSOhSO+kGAw8NhmfmcRyhc3btjM9LRDaxaH0Gm1WTHaul8paljzO2pjR1y2u+IrYx5lzHHDSdzxdrDw4MCB/Q482W5jYz1z1ONgH3oEMPOD+efXDItPWPRSjHhnkgOWl1eye1jd5whueBa4uEN8c9MXRgDRp2emHHSWHC6zkCagLT8zf7j2VlZWfWEBkdJT01PhGO9GFDxxy+6m5T5WBODG3NE89j4z97mGfPFG0Sq48nsRnc/cvX37jv2eSOqNht8nDx/cb5P1iEYeDrg3Uc+2a9zZBoWKDct1q07ttPVOxfYff8rK9Xkbm9qFd9rKlVK2oOb+GOQEbR+Jf0alTiQFkgJJgaRAUiApkBRICjwECiRo+xAMQmpCUiApkBRICiQFkgJJgaTAn67A62+9//8ObfjTB4/0h0DrV70f7/3hL6OBAV/ntC0OzYr9QUBb3HPdjjXawLUV21i7ba3VW7ZtrG/7to2ZtVats7FsvXbLa8oOrWyDAg5KgCBfuOMsrYzctsAIgdVwDAJwcJqVRhANXsEX+8USMC2UiATdLeew3Ft8DhwAruEcA9gA/qj56ZG2WRzv2xfesU+uXAlQ4CCk4nDvmaefCqCURdJ6Dc9C0WGg1ysFf2SuPmAJ7ahUccDimCO2s+vAplLJIlGrVQclUdu14O5e4Fljs2G3FxY8BhcIgpsVEHHjxhce8cx59uzZk7kix0ZAy4EOkM3BR9HduESRErtKRCrQFqAoCOgwOHO3qfYqsBo3HJ8dJLp0565wawLceLpzNGr/AoMcHnl9yXCPevxooeDAlxHo94de+xIt6BtPYFJEMvc8Wpc2Mc8YewEaOUQ1MwHuVz7+2K5du+YOTSJav//9l2zPnr25eOAAwgEZ42fGnOMyLvx++fKH9sEHHzpoAjo988wzdvjwocw1HbU36R8PuU0V0csxAXUcn3kYfHrgQIvoarTDxTk1NW3nzj1pzz33/AhIu0PW29B1J7Uc4UBA2sLYEv/N/MQhTZy0oC3QEOjPZ2jJiauZi5b5QE1gNKXdjPPhw4dtanLS51pAPoYkaurKAdvu9byO7rvvvWs3b9x0ByvO6WeefcbOnn3SxwRwxjzymrpoWSz4XGfO8tprdxwgK0oYzVQHmv6iE4sBFFnM9Sx9BaqXVpa9/cw34CnXl+C7YB/HlfsYjS9cuODwFmj7/PPPe3973YigZh+Pd8Yx325nCyh6PgcEfr3uaT90Z15Pz0xbpVzy/eW45pzMM/YTsP/gg0s+DgcPHvLFG7rXUFOXewLXHrD2zTfftMW7d23X7t32wx/+cAT8GA/GzgFlFrN8984du7Ww4Mfau3eP7d67O1dXeuiLJoCqLIBQ/V2uN4DlFgyN8eVeVCyUfX5xv9FYEB2NHoBgP17mVPf9C1D9uGn6QgJfmEBqAU7eSAzQWOnaZCPmJPcnwDdxzNyz2BddAMT79+/1uXqfuzubj4qwD+DM34GAuqFnVvOcxQj9wQh4q04tc7mTLbpx13pWv3asNmbNxqbHMzM/cRr3+gOb37XP71P1WtnKhZ4Ne20b9HDwD6w/LFjfqtYrjVtxbJvVpndZo1ezvYfPWH1ml/UHZRurT1NO+096KNb96yvffv0p1IR8U5LT9k8alrRzUiApkBRICiQFkgJJgaTAQ6TAn/hP7oeoJ6kpSYGkQFIgKZAUSAokBZICj7UCfz5oe7+M/zdu2xIgptf3GoMObfs9a3Va1myt2eb6ojXXFqzSW7NdU2WbqvRtffFLG3bbzlQHA0IqCx7tWyjyZT3gNlyqUVsy4m950KYAKFHzFviFa4zPAVhej9bjWQPa8T7bAAk5JhAKeAQsxHlKhDDb7Nu3z+s9AkQ8QtfMnX/EKOMK27FjzqHevr17bXZ6xuGMw9csLhbY6tA4c5XRMdyz3Q5OLkBX0Z8BWCL60yN6hwEzyxUcvgEDcbR98umntvDll7axvuGRqkBlwOKpU6e8vYAk+qrYYoCwapHKhQeg8fqP3W4WR2uZe7Hv/UITnILAjLxzD/CnepNA4ieOn7DDhw55/wLw2Aj6MCZALofQ5ZJ9/vlV1w1ggmZ7du92t2iXueG1W4se2QygAxbS/unpGfv+97/voBFN5AIUsJVzmnN4rc4rHzm0BU7iLkYX4p9jbgSApt2qm0r72FbuTwF7jgGcwyX6xBNP+PnlDtVx2I/5wu9sy+/87HPVXcNR5zTidhsOuhk/2kA9UsAr/Qeq8upwM4NizG+BSWJ3cekyJwF+tJ/o7x/84AcOJaUz20ft2b4vIpBrlf3ee+89d4fzHuOKpkTOOsBkvnpMdDgV3RWKC7tScahP9C1zgv5RY5QayYrz5tyquxsR4kTFVqMeK8C6t+UYZlscyrQDHTg31xY60CfNM7YTBOe6wLHsix+K4VTVtcXv3s6c61W1iBUpzGdoq2PLyQoo5ji4TdGf9qotqrermro4RQNkEqUc9xrmKQsdeACEVcM2HOBbGkQMdfSn2257/O5EvW6ra2t+n6Hf27dtc5c8ALxWG/N7FHp/cf2635OOHz/h0Nhrtfa7DlZV/1X6f5WDXLHqAuG+MMXd8EWzYdzLFJ2tbSN1IOaAwG3c+aO+driLuV7LViqG9kF041iRCBBueKKb11bX3Ml/6YMP/GeuX6D7kSOH7amnv2fbt2/zfWMOxWIaOc155T2vVWsxt3VNqcY4aQM4aBUnH1pHnDStAtD6Iplu1yrlir+O18f8GqTu8t3Fe3b85Fnbvm3WJserVisNrEg8f7/j96V2b2hdq7nDtljfYZu9qh04es4KtRmbmNph4xOz1u32rZjNiz/2HxsJ2v6xyqX9kgJJgaRAUiApkBRICiQFHhcFErR9XEY69TMpkBRICiQFkgJJgaTAI67AwwBti0Bb3K9E2NrQ2sSedjvW7jSstbFkrfU71l5dsJlq1/bMjtvG0i3rNtZHDqxef2j1iQlb31iz8fq4A0Xg3+rqukMkoEm4+QIWCBoAiIBl42Pj7mwEbFRrlRHAAZoAR27evOV1N8+cOe3HYzvgGOAnoovH3c3F8YBboFXAnIOMft/BJCAGoED0KXGhQB4eAUocxWbRnY5sPZLUQQkmtgwGB0CJ+F3qthL1C4yoT0y6M45+AzQ/vnLFbi/c9uNzHmrMAtIAgQGi49jAji24fn+8NY5IgWFBN7S6cuWKvf32234cgT36zgMQkgdmDsiAfNSStaGDL9e4GnVSeU/wB9D0/vu/t48/+dj1BJABVQFq5RLxxuH8Q09cvkA94DvQCsjIWNTrOIAjlpnfAS98TsyzA8osIjXA5cCPzecCtPRDLkv6wnl4D+gt4Em/PU7Y9YsayDqfIK1irgU35QxGPx4AXs6bP46AL23mfc6rSGHe03kdpvsUCCDJNrg9AeWAW34GJLOIAJis/ZiDisP1edkj5jj6AbR99913XVOPZX7ySa8TSuSz5gd6SieBz85gOIpudpd5oeBwUTVEw2EbT2AYOrCIIiApizSKFqGxAfTQD9B58eJFf6XtgOczZ86M4sDlWI0o6ogg7g36I2c9WtFOrkU5uTU/dR61SbCSY6G5xoRxoj/A8DfeeMMdubyH+5P4ZUC4xwhXAX5xjbPoAJc/bk7e4zr8r//6Lz/uyy+/7GPOQ65/XSecm6hf7lfod/rkKXeAEw1MH9DQnedZ9LlcyUB2Fi5wDZw7fy6ubeK3C7i4476iOYpm7sztRXSwFovoT5uAbPwOGWVMcDmH0zlgaSQAhGY4z7NrymF+1I7lfjJaJOHwlm3jHuN3uVzcAroQI43blv6zCGJh4XYsOhgbt4MHD9qxY0dtYjJqWPs49yLGPhZYcP+kpnEr6sUWA9azje6r7DdZj+ssFl7EQh7u661mwxecbNs26yQYtzR9bTWb/jcAnVlEwYGLpXBYV4pDKwy6Zv2WGTHlQ7PusGR9XLbj261bmLTmcNxOPPm8dQdVq43P2uTMdmu3elYox4KCP/aRoO0fq1zaLymQFEgKJAWSAkmBpEBS4HFRIEHbx2WkUz+TAkmBpEBSICmQFEgKPOIKPBTQFuTYJxq0YINiwdr9gXV6Pet0mtbaXLH2xqI1lr60cnfN9m4fs+qwZSuLt6xYGLiDky/nKwC3LDqVqFCgBvUTjx077gCKL+gDVgTooa4qABJgACA4e+asg9t2p5VF1/YdvACQbt68Z3v3ztuLLz7nrj9BTL0CC4B8nB+oVqFeaC3A5Mj9pbqeHhlKfGjAPkExXIeCDQCIACXEfgbUdQfvAAcuNRij3msDqON1RiNud25+p8OGDz/40D64dMnPAcADNANuI0I4jg30EKzyQNNMu6wVAbYFWbKakvQRJy1wT1HJgA1qdXJsYKvOwbaMjbtOm21bXlqypaV73k5gLCDUHXLDoWsEFAeMNVsNh0UCQAHnAFfhouMcclQCiIA+vAIEgV1RN3PZn4yz182cm3MI6rAxA1i0T8dRjVdBVyAmbSFGl/a/+uqro/NyDB6KeRUA0/H5LO/MBUIxFwGqQGAAJBHTjIcAGv1yt3cWE6yYabanjUBOdKJNuBP7Xh+34vOC+QCYZ94BYnsZQNPxcFoz4EBIwCk/46weAG2zuSCopXZzfp6am+GQDGC+FadbsE4/QCf7yYXL54o1Zn/Gj34AytiO+Ujf2Y72VD12eqseswAmTlWODXien58fQUeBaoFXd6pmfdrcbNi1a5/7NfvxJ5/Y/Ny8vfI3r9ihg4f8ehQwHTmO+wNf5EHb3VWewVHaz7n5HRcoCzcUvUx92fF6fXTt+Ph7jd+SdTvAVdzvEZFM3DXzEoc7/Rbgd0dsL1y5QMdPPvnELl36wGsWP/vMMzYxMWkTE/Uszrns9wHajHOe8SWSm9/pL8di3nAsruliMeCqQCt94XNBd/05y4PaALIxxjEU1PMNd6ogLO8GtPWf/Hhys0a/tmrPChCznUcu+wINfYUSblstQGE+R1x6LKQA5BLjzLiMj0dUNbVzuc/wJCUAFzSLOoDnuJw9KaAUdW8F4gV6uSYAsnJcU4PZFzcsL/kxqAE8PT1ptWrVxqo1azSJEI/r0Rfl1JkHUefW+l3rd5o26LbMqGtLDd9CxUrjszaszNhqq2izu4/a5PZ9Nj41Z8Vy3Urlcb9HUYv6T3kkaPunqJf2TQokBZICSYGkQFIgKZAUeBwUSND2cRjl1MekQFIgKZAUSAokBZICj4ECDwe0HVghq2fat6J1gZK9gXW6bWs31qyzsWTttTvWXVuwbeNm++en7PbNqzbstwzDVakEuOxbpTZutbG6wxEiVoEtjUbT5ubmvX4rMAVIwCM+v+pf8gOGcKrlgVTAgg2HuoAVAAFf8ivqVgALIKFIVAdn/b61Om13yPE+8AsHnEOEbrjdFMXq4OmBYr8RPxuRuWwL6Ip9opZn1DIduAsvXMBf2vrGhpUrFTty9KhDwe3btm+VGM6AWEAX1XqMCFNgToC5OLagkgMcQBG1hotFB528p7arziWf/eu//qsD0h/96EeuIdGmgB4AI33ATblwa8GufvaZQ9CZmWl3cioyNiKDS67x+vqan5ffgWZyOzJOy0srDp+BLHJbAsRw1wLuGFeA7ttvv+NxvUTaMma4gQ8dPuzjEOA7qwmbq3Us0MjY0e7f/OY3DqKZI8T8/vKXv/T5IyexgOjI6Zk5GOVqFcBEH7ShNqbig1lAQK1Z2sb+Di8z1yi/o4PAE6CTz2iDorrlsAXaKuJXYE7gkfP7vKsQy9zxffO1VrfG3hymBvALN6bmsuKHdU0I3snBjBbNTteBqtrLvnJEytXJOLz77gX75BNcoWWPo37uueci9rrTsYrPlabPZ/Zn3NFNdac5thY3aP7RJrZlvHV90F9+xhX7zjvvuHsYOPyTn/zE540AvRyyXA/MG/TG5cpCBI6JIx0oii4sHMDRzoNjE6U7NjY+0p33aXcsEOja1PSkTU5OjCKvNR6KKg5XaHXkCNVCBzlEB30WMPS81q8WAXB8NMWJCkDebDS8hvO5J58cLS6hHTrHYNA1v8VliyF8QUvmDlcU84PO4zyQj/HOattmLuktN77SAGLhC9ec5rDuHVvXFzWBY2GKxs+5ZxafzG2JxRm8av4zP6LG83B0jRMvD6yVk3x1dcXH9XvfO+/x3dwr/N5VjGtbc3HrnCzsiVrDbLe4eNfnCE5bxpn5W6tGvWq2YyEB0fS6FpnnleqYlYmFJkOh3yHT2+dEf1i0Vr9gVp22QWXaGoMxO/TEU2aVKZvdvtf6xvVQ9NSFqLn7x1ekTdD2MfjHWOpiUiApkBRICiQFkgJJgaTAn6RAgrZ/knxp56RAUiApkBRICiQFkgJJgYdFgYcB2hZsYIUhtVv5qWjdvlmXWoHUnG1uWHtzxfqNZWsu37Ryf8OO7Z+zzdVb1mmtWnHQtlIpolUrY5NWrUV9SuJV5W48ePCQw5jJyamsPmvABL7gbzZbXn+ScwEzcHHl3WVsl3eUCVgyfgFYo76nf4kPEOx1vR8CehwXwDZWG3OvmdfyzLlsPRo5A6b5OQFLlXttVL80Axr0j+jV27dvR+Ty2rpVqhV3cL7wwgvhfmxH/ct8/dyIFQW0hGtOLtE4Vw6uZK473M7uQs3ijwVTgECKKMZFChB57bXX/BgRgRvaOlwrVdw5R2xvs9lwByGgBHilKNvZ2ZlRhCnOuWar6cAMYPX++5fs008+dcceQBroqeNzrm3bcOzGGADUALxAGfYFygB5J7K6uzig5ZSVCzTv2PS6olmNUY9QzWA9gJW+qK6qtsnDLgFPxtcjmUulEZwXyFRkLXqxr9y+cgFyXOYiwBin6N07d1yrV155xfuieeNgL6uLyiv7AUdxhivaFyc0+yp+Wv2UuxMoqjho3qPdjCk/ywGs82n+o4cWQwDg65OTDuAV9yxYz9gDZfmdvgCtr1696r8DrIGOiiLGd077OTc64YiXPoq61UIJ4B3npx24tYF298PocPnSbrSlHYyZHKP5+FyOzfyhXW+99ZbrhkZoTfsYH/qAHmyXdw8rXpv3aNOFCxcMmPj0M0/ZiRPHHUKyjwA02gb0rfn7sdgi3OlEewMh6cdwWLBuByAYNbpxqtNXXLrsx2IEFpGw/aFDh8IhzH0nq8EdizI6Nj7GtVAbRYRrHHW9637F/YZ+Pght5Y5VZHvclwRgIzKZB9CWxSSCruFkBrh3rdvr0DK/h8X22T1hVIs5HLe+KCS7VrQoguNq0QHnoe/cz9ENQM49Gp1ZRONh8tQzLsW9jZ8F8v3+TAR3qeRzjPvlwsIt34dFGLsz3alCTixyRIYPHQAzbzge9xH6R4Q/QLzgMcokFVRsWKpa1yq21jbb6FVsYvsBm99/wmZ27LNiZdL6w5LZkPsATuyIg/9jHwna/rHKpf2SAkmBpEBSICmQFEgKJAUeFwUStH1cRjr1MymQFEgKJAWSAkmBpMAjrsDDAm2H1vMvwwcF3KoF4/vzXrdv3VbT3bbdjWVrr922fnPRtk8WbftUyWOTW40lKxWirmJvULZCEegUrkFBG758J0oUF1e1Eu5SvnQHiBBhijsTQPPyK6/Y4SOHR7VC5aYNqArU3PrfgF6PSFXcU+Eek+O2XCnbyuqKjY2POfBxo6tH2FZGsJF9cTtGRCk1X4vu8nLXmh8z6qXilOQBOGi1gSCWwYyKt5sYWKAR8OfEiRN2+swZm5/fOYojBZYK1rGvgLPikeVKU7zpg1Mdh20pc/wKPKqv7AMI4dy0j7hj2gLMA3jiDgWqVCs1j3P2PnrcaoDd69ev+bYcg22PHDnsMIYxAcygDwCP8yg6lTECpgDY5GYdHw+wFvVr2T7q2fJg3B1qZr9Dq69fv+7OSuAocAeXNSARSCQXKcfjcx4AM7lN0TIPuQBo9JkIZNoMTMNFqmOhi1ywHEuQX65l2swDYKd5RJsAidRSJYoaMPmzn/1s5GAWPIy423Bi0wYWKODG5EGfAPiMieC0xi1iwgPYAlPRAz0B0wBu1V4V4NMc4XfAO1G+zDs03LNvn/3zP/+zu6YBbmwj167qF8v9qP7TV4C9IoK5onCWKkZcgJjt830FSNNewOX/z957fsd5Xemeu3IhZ4AgCTAAJJhEKlE5OLTaq6ftq/4+d2b+vzv96c7q5dvd9thuS1YWKZISs0gQgcihCpXTrN/e7y6U2A6kut1DSefVggFWveGc55z3BVy/8zyb61y4cEEXKNBH+uJAVmPKo7rJHI/GaKU1d+PxbzhYXTsWHqA1YBxnNo5xxtQd8Xx3IOhQ29zADYWvV658odHfJ06ekPPnn9E56k5lvz79Yf7i6KUPjBltp04umpvjFKcokdIWXc3iA+4R5iCLTjy+mzExyNtSiM35GMe9fE7GRofl7NlTcuzoEb1/NLqamr/qau2MQfaI4v3XdG63omcGDwl97unIaZ1be5bYc8rd7fST+5P7LpO2CPJGsy6NJjVkcazuL0phH9/iMWKbMwrr6S9RyMwLNsaQ5zWvdUUOWfrBc0Pr/MZiqiXOZ44HxDKHGT+0ZNFMtVJtzwnGg75zX1E3m32PHzuq9wka1WsspBFJJUkGiGlEuz9ri4WCpFMpkWZDahXmUlUD65M4sJNZqUpKY5ElOySHjp+T7qED0j80KdVGIvpdZM7qZMJD7r/dHxQB2n473cJRQYGgQFAgKBBa5UXHAAAgAElEQVQUCAoEBYICPxwFArT94Yx16GlQICgQFAgKBAWCAkGB77UCTwO0lRi1W82h2sKR1YxLoxmTZr0l1XJZqsWCFHObUi9uSbWwLq3yppw9eUjK+VXJbS9JrGHOTKBtpWrRqbhMHbABAwA7DYUiBkrdLUc0K+AFEMCH+Ml0uh2x6a5MB09ACyCMR5YCTogDVqxBbVlcqemUQpJK1eCRxZwm1cXFpduu3EZDcNCyqVNUHYIGBYHBxH5yPmDg4tKSfud6gEEgJ5tFC+OqM0CM07dKnGcqLQMDxO9aTV11okVOWgM334zqNChtsaTeF+Kd9RrU661W23Uz6Ttf9AtwAgABfPD9ww8/lNu3b2t73nnnHTl//oLUqjUp7BlscT1w096797V8ffeuxr3ibqRfGlGaTOi50Zkvi5C2GGn66DHB7oR9+HBFdQJaA5RwUzsU9f7QHuKjaeMnn36qwFtjT1MpBX8ATnfKMp7upPXzoAPXcCjJeNEf+uoAjvFh/vziF79o14L1CF8/D//2ueMuV3XxRTCYcaCttNPHlmMHBgb0NeYx/6Z9uvCAOROPS253VyHqMjV4EwmFqDg42YfNa5r6uHEM5//lL3+pcx8YRl1navfiQPQ2MWHrWgfa5i3nox0ATgDu1JFphWTeJ+aDQTxzk/uiBZ9bvN55LvqqTvBqTc/L5s7YzsUB6E3MM/VIgZRogNOUtnJtBcsd8Ntr/3IvMocsJr2ofWAhAfePOeAt9huQ6noDSC1C3cCow2sAPWPMuAFbqWvLNTmPLiDAXS5233JN12tnZ1cXezAGXrPYAbM7320xQ1Li8aQ+/4CHAE0cwIBqzv93f/d3Cm8fXTRBDDSxyYwjUcKZVFyOHJmSV195SY4cOdp+LumCkKgusTtlHeJ+4zu1rLV2LS5YSwzQrWULV/hyZzt1wW/fviP37t1XHQ5MTOrcG58Yk0TSnKn2rNkHvr6QQtsQAWp3QnttZHfsJkheAJZGGnc+w3yBxcOHy/Lhhx/L/PyKTE2NyiuvvKLQnXO6A3hfMwPCjC0wmPNZjHdcwS2LXJjz5UoEhru6FYTTDq1kHenCU7LejEmh1pLdUlPqiV4Zm56TIycvSPfAhFQaSYklMpJMZtVcS58b9Rq+5m/9t0SAtt9aunBgUCAoEBQICgQFggJBgaDAD0SBAG1/IAMduhkUCAoEBYICQYGgQFDg+67Ao9C2/SF91PE/Ft37OJo8ep7OY/7de7GmxOINafKffm4exUoSk1ypqcMJt21xZ01Kuysi9R0ZG0jIxFBK8luLUi1tS0IzfrNSKlWE2rJAEK/lSCwmtV/5IJ+o5OHhEXN/RrGcVoexLt09PQpcqZPqkMfjUfngHacWbkbcXcAlwBjwiJ+9TxY7bE5PhSEEgybi6iYEXhCV6RDBnLwW4arnACarg7KqgAXYhIsPGAYo43ynTp1SR6Q7Bx+NNQY6AC9xyeImBuA6DOEYq5NbUbi8XwNyf3TaY6P1c/f74E5bBx0cgTZeO1Jjmnd3Nab38OHD6poFJD18uCoHJg7I7MxMGzxyTLFY0H7WG3UFf+jNtXEWLiw8aEcbK3Cs1cwlGdUXVedxuSwff/yxPHiwoNfCjQo8TiSs1qlDWYVuHfHTu7mcXoNzcBwxu14bleu7a5bjcEGiPds3IlcT5lqkzYA8xgYtqZ3qkcTo4fVhPc6Z+YPDEuDJ3EEnru2uTc7p8b685vOM1wCrwFsF2VG8tjtWuZbHATvY5j36wHucy4Ghu0fRhLECgvIeLkXa4gscvDapt8fBXud9TCS3AVVboJClL+qMNpcjm7k3W/o65+Df7j7m3/fv3Vf3Lv1jLIgmRvPOhQZ+nzJ33S3u48I11MMY1Vz2uroeGw3QpB4qTl3G+7XXXlPAz/4GB20BB//uBKL8Gy0cvvqCBK6LM5vx8zrA7pDHpcr9j0sbMAwM/vWvf6374WQmStpjo/16vIdjFIdtqVyVnZ2cFAslXcQApGWuMMcYe471hSPuQuYawF0WEFTK1AWOy8zxI/LSxYsKtR3Uqk5RPDqvucube8ajqTm3LRapq6heQ5jrwl4NZpte7Msz9Ve/+rXs7ub0fNlMl2r8yqsvy6HDExJjMU4EOh3ccg5bpMJ3q2HrbaNdBloNDFu5bX4n2AIXzuXPG98Xbd5//325efOWjI+Pycsvv6zPR8aOeeh6eZsBtHzpsytaaMNzSLVLEuXe0FrqXF/BtT21pVQoam1yda43W9KMpWS3VJfNvZr0jx+R2XMXpXf4kCS7hqQhaZFYUpKJtF6jWQfq69P0z/7q/HO/M78NtPVFK37RdhR/Ryvqzebp83PHbjzO7/SwT1AgKBAUCAoEBYICQYGgQFDgaVYgQNuneXRC24ICQYGgQFAgKBAUCAoEBR5bAYe2loL5zT9z/UPkP/dh8p+60JNCW0kAd4CYIrFWgtBgEimlTgRspSrVclFr25bz67K3vSix2pacOzEppd2HkttakkwqIS0hZhWnrcVsAlH28ntaH/TO7XmZPDgpzz/3jAwODCnQ5IN5PtgHNqnDqlqV/N6e4L7FTefORnfkAQmJoaVvwFMAE2DEa7wCEvb28tLdDYgz5221VldwQmyygVsDEsAErk1NXWDq8MiIQg8gJscBsa5f/1J+/2//JtRirVWr2iZiYXGz0YZOZ6w62pyA4GzTOq+Zdh1UBzUWEZvW9jlY64ww9XOqe1HhN3Gn5hDjmg5MgTT8m/cBP5zXnZb8jAP1/fc/1P6++fprcur0aXUCahxuKmVu0bi5jFu46ep1WXjwQL786isFuoC1M9Qh7utTaAtkxx3HWDgUtHqTDQVFXJOatowrENHdn+yPfm33ZzrdAattvrvTFVcjjlWgLmPy5ptvqgPV++eg7VEQ5sCU/TqjdN2pSVuAtZ9++qmCbMb32Wef1fq8wFKfC7TF44EtIrbQjsTl3A4JHTbpPUb0NrU8gY5Egivn2nf0qYuRmssR1NQxi2p/cgzjaM70THuMHea709xdml6DmOsx1jjjfeNeYX8c0IBE2q4O5+ha7I+L2cfPHbm/+93vFKpWyhU5PnNc3n77bYX43CssoODauNT52aOXmQs+H5kbgPZ8LmdO2sOH9T00oE/ozlxk4QYaMg8PUws1un/Yz1ylVrvaa5i2YX2tpvG4K6urcv/evbbLF6iq59B6qgl91hAL7FrRVtp19+5dnRPMUSC9L7JwGExbTeeYrKysyaXLV2RjfUPnHS5wYK8DVo71iGCfg66vOsHrdSmV9iSdSsj42Kg5PBuN6PzmCvZ+djrH+RmtHGBXa1VJJMwdCywlWplFLQZSPQ2gJdvbO/L++38QHLcsAMCpCmh+8603ZPoI9WYduFrKgF9b3bYJq3/rOvhiAtPHgGmzAUzndwIw1yLl0Ylpz2IXT1Jg8YQvknDAj66MAc9rXNJA76NHWbAzbM/lirn4Wbyiz37qaMdx59b0i3ZptDW1zpMJhbdcs8LzXOJSl6Tkyi2pxbtlbPqkTM2ck0z/uCQy/fitGVXtI7/JDII/PdB2//eESKPVCtD2sf9aCjsGBYICQYGgQFAgKBAUCAo8zQoEaPs0j05oW1AgKBAUCAoEBYICQYGgwGMrALSVmPz00QM6oet/BbRtxc1JBXWK8RF5C5hn9R35QJ4P2SvFvJQLW5LbmJfy7rKcmB6S/kxD8lvL0qwRkxqTShUwkWg79YA/1EcsFCzSt68PN6Y5cT12FYch13iwsKAA4uHqqly8eFFdk3yw7yAARxof5LM/rkDqubqLFY0AV4XCnkIF3FxABeo91upW8xGYbODNauBSjxXIiLssl99T2MU2MzMjIyNDsrm1qdGnDqEG+gfUTebOzU53r8EnvryGJNG55jZ2J6E7bYGnCisiEOsxqA6CFZjg+qSmbQQv3NnmccAAKfrLMa+//rrCEK/NSh8VpOX3pLenX3WkjziHgXoHD05avVpiRxNEOFd1bOi/14Gl3b29PQpqAZj5XF7r4gKFHKgQge1tNljW0hjdW7duqfsVOAPgPnrsWBsoE/dMX7w2qddeRVMAH9HJ1BLlOm+99ZZCeYfV7hR1Byv6uePZorHN3crmLj+OdXcydUe5hjm+p9WZyxzyqFffl3mG+xTYhCa4Oqm1qlGucSJqRUEmN4s5Suu6WMDdxcBRH3ePo/V5qm1pNBSgsqDAgTXH8rO7Tx3c6r1HXdSoXw54db8496c5am3hQkFu3rwh16/fkO3tLXWLAt/REPho7kWdzaopXzhJHWxyT83MzCqc8zFyAM+94+5wc1vavHlwf17n1fz9eRkZGdaI58HBIW0XY8N8wPnKOZkvvGbRucC5ehT7DdSvqHOaucOijdOnT+mcpu/cp+Z8zivEzGaJviXO2J4NPBPW1tdlc2tDMtmsRjCzcX4HwUBbh6IO5mkXY8y/JycPSl9fv2ysb6n7mcUK01NTusChVCRa3DS5eu2a1q8tFYuaCDA1PaVzHLBMJHsyHpOubEZSKRyzQFNzp2rN77qBb08g4DWeT4wtfdva2tbxwG07Mkp92DHp6+1TYK7RwQpMLTbdFnfg1t7Q/nO/oxt6HD58SHr7uqRJbVu9LgtXiLCmlrgtokglPS7aY5itRrDFueM4p863SDzGs8gcuDbnbVNorX0jlWF/PikaVVeu7ffBhx/I6tqqzr+ZmeM6J/VZVqu2FwHUahV12OK0rZTLUqnaQhqFwnrdqvR0kb5QklyhJE1JSKURl2osKwPj0zJ57Ix+T/UMSyzVK60Wv79IV0horLKOHb/b/sKnSP8VTlt95rfHTwObA7R97L+Wwo5BgaBAUCAoEBQICgQFggJPswIB2j7NoxPaFhQICgQFggJBgaBAUCAo8NgKvP/Zl7+SVusb0PbRD4//+tAWG1ZUa5Uf9WNlattSS7QlNXVGVaRYyEshvynVwobWtZXyusweHpasVGRt5YE5NtURZmCUs6RxEOqH+nF1xCl0UNcXwBA3X1PSUYTw1/fuyfUbN2VkbExjVB0c8R2gA+jyKGQcbwA1YAUggphkHKyAB9xhQAd0ox0AB2Mc5iLjdVyhtG1lZVXufv21bG5u6bm4FjGqr772sgLd9fU1PUdLoUJSwZWDTXXoaQRzSx1/Vj8SaGtQi3BPnLyAQtoPOAJGAJ2Ib/UY50cM1u1YZ1y/ABScyIAZYOZ7772n7Qdm8QV0/PnPf66OUXckGxSjzy2FtrT/xo2bcvXqFW3Pa6+9IsePHzcYpC66mjrhAEfWfvu/W8AOgN7S4qJClYOTB+X06dMKYL1eJTq665e2lssVPQYYxvUV2h49qmMPrHS3LNdwlyLXAmyhEV+cG50At2zqOo5qgi4uLipQBW6hIe3pjKFl32+4HxsN/TdAl3Z6BK8tHMANnWw7Bv1noN1nn32mkb44GInj/fu//3s9FojNOKvJNoqTJXYZ2Ag0HR0d0dq6IyOjUipRB5faw13aD+YTY8Z5V1bXpFypKBAGlvrmTlD6wRzHdex6At+Zmw4lmX6MLTcU91Iun5ObN26ocxYgOXnwoJw+dVrhtAFtIGZKXefUsbW6z60oqrpPwT3jidPaI5T93kN/YKPVIKXusdXD5VpXvriiLliu87Of/UwOHJhoO0zdTQ6q4p70OtLoZ88Ku1foA/WRL1++pHPg+edfkOnpKR172u4LH+inQvOGLbxgo27tzdu35MbNGwp6qavKd471xQjMJ3722rkcR9Q6TlDOdfLknN4TROoCJwGnPDJw2DMvzLXdlP/xf/8P2VhfV0BPrenxsfHIET4V3TdNe3pGLmiPtXbo7rHB/mxzxzO1cdGSec38Ym7j6p+dnWk7YnmGcRybOdftGcdm8ek2F+zawFZLDWi/1zJnvjumGXuehxq/3GrpfUU7uAbgd3bmqPT1EpVt5/Y+0A5+5vo93T3R4piqlCtlbQsx6pyXfXJ7OdXK3OEW/+33Dn0wl25V+vt6ZXBgUAp7e7Kzux3VY27p87VSKmkbc7k92SuWpdZKSLEWk0zfmEzNPiMT03OS6h9Tl20s2SXw7Thx0kD9qEawqvYf+BTpPyseWZ9lHX8dBGj72H8qhR2DAkGBoEBQICgQFAgKBAWecgX+A39uP+U9C80LCgQFggJBgaBAUCAoEBT4QSnQCW3/M2Cti/fnQO+/f68lLWr+ae1LS5I0N1BMPwCnhmClVtPoz0J+W+qlHUnUcrJ6/0uZHMrI8UPDsrJ0T/Zy20IlVkBiXEHMPphzh5jWe42gojsbgQcAVa1RurMrxQiuAdmIQfZaonzgb447c0ISpQtgwL313HPPqXs0nU5qfUSPHNaKiFrL09yr0rJ/A534+Pz6jRty6dJldaWycX5ic//2b9+RdCatzlSggtZHVWdZTAGmwRP7AF7BTNOApG7A4kZTNja25euv7+k56AvfAUMvvviiDA7223HRV2e9RR0fHKIR0CqVywpp6PdvfvMb1YkNMIU+QEIAibtXO+dAKpWRUrkii4tLCo8Z4xdeeEEGhwYUxubyecmk0zI0PKSACigOhMbxBtRdeLAgD5eXFVYfP3pMHaqd7caB6RGwjDHOQSCNwzHGTMctkdAIZvrg9YqB2J2xwObgNGcsm9dPNUljel6cuJcuXVLATlvQEk0d6hqopy6xOVD9+p3uXIeAHqXcGUNM32gf4JY+MG7EBQNXeR0QBFRLRk5u2gT4w5HN+wBV5iLfgfv7gMxgGxD2088+l/v351UTHLxAYV+M4HVM6QfQFiD8xRdfaHumpqZ0MQMLFBRaxlrqttV44RgO3rrsbO8o+ON9QJfdE+hvdZ0BtvQbfdhnZ3dXFxMA/bke1/WoZcA7gJkvNnSmXw68eW0vl1eISW1TIDttNGepRSs75PU5gl60j2sB8tDW68xyfxCjzDHc0yzS8AhedHSntb/mTls95+6ubG5vaTs7HdQeUczxnB+YzfUA4ByHa5a2jI9PyMjwiN6GXV3Zdi1W2oLTF7jM3P3qq+s6B2knOrAg4Y033lDI6s8EYLa7mR99Hvszwl3GfGfeEP1+5coVndc8RiYmxrU+7Nmz56JFB9TApu6v1et2DWyBjLmWaaPBeca32q5ny78755XXG7d7t6n95Tv31e9//5625+jRaXnrjVdlYmJEz+OuYe9Pvc5rDX2efnPu2jOQcyiAjrV0HHmGA8Jph97btZpsbKzr/N7a2pQj01Myc3xG769iqaD3jS7AabakVqmoJnuFkjRacSnVRSqNhIwempXpkxekb2xKEl1DIqkekTjx6y2J4xYmJNnr+rKI5tHVMU/wl0aAtk8gVtg1KBAUCAoEBYICQYGgQFDgB6lAgLY/yGEPnQ4KBAWCAkGBoEBQICjw/VPgDzht5c/HI3+bXj8ZtOWzd6v5hzMJGAS8UEcVNQFbIpV6XSq1qtTKRclvr0qjsCmlzQUpbS/JM7OHJd4qS257TWpVi/41kBnVTCXqF2CUxCUXUzcmAARgB+ixGNOUJIgqbjTl//3Nb+Tre4ty/Pi0vPnmG+0YZAAasILvQBOgAMAASINb0Wo+cl0cqgaN1JmnoE2Zq34nHpSfgaH37z+Qm+qS3NNzAW9OnZrTqFdqSxYLRa39CkQCzAIb1DncUYIYqEF8Ke9rDKeIFIpluXX7rly9+qW2mb5yDZySr7/+mmrtdSwNgtpxDi5ps/YnHldHpsesAqu9Ji9AzmORPZrXXHUWC0vfabxBHHPe8j6ab25uyCeffCKrqysK4n784x+pm5DaklyL82m8NI7CclmjRnu6uxWmOHgzh21cQZ3VT03p2DoU9ThoBUatlqyurSlsRwfcscBm2s/mdU0datF+h4juPuU8AESPsQYGAcsAQhb9S51PQPnXCkdpK1AbyOmR1q6Nxw+7rh6hbHU292OW3dnoMcbooDHYTXMe8jpwk/kICAV+MlcercdsgDih8d9ffHFF47hxUOMU7gShDp8drNIf3L4AYCJm2ZdFEQrlojqzzEmHo14/12vGKjyN4pO9j+7CBqITAd7d06Ntpv3uPta48gcPFOShJ2OJgxUgzT6cl8UL6MHc4hpeQ9jPoxG6kdPZvwPzbt++redm/lKXmnvXAb07epkTPkauM+MLeGXxAXr4+HPf+iIH3K+d1+R83GfMVWoacyw6sjCD5wbXdec8EcdAQvqkTvloEYbrxr3BvbS8vCSFYlH3GxgYVO0KRXP+49Jl3vX0WA1hX5TQuRDB494danMd5jX1lnFrc38R1Tw3N6fj7e3g2cKYuzb7c9fq5VrkPLHV+4sWdNFK5Aj3cact3Ku4qu25kdaFG5tb2zJ//36kba9MHZ6Q3t6sPqvotznM9cmn/9YEgmZLj9+PjCddoCT37t2XO3duSzqbVp25B7lP9VnJvVOvK6BeWlpU3Q6Mj8uR6Wm9b+oNm4ech1rLFrFfklq9KclMt1QaMWmleuXg8TMyMTUn8e5hiWUHpBXPisSokcvCo4YkWFzRaugilGY8+VRAW8YuxCN/m79owjFBgaBAUCAoEBQICgQFggJPuwIB2j7tIxTaFxQICgQFggJBgaBAUCAo8FgK/DFo+23ikB+92JNDWz5MBto2CUbmY+59aCtxqRCzSY3BRk2215elursuqXpOVu59JRN9KZmZHpdCbkMKhd3oQ36Dpnzgzgf87r7b3t6R1VWDLsAanGpsfPAPCk2m0nLtq6+kVKrJ4cOT6jgDuACErN6i1YnEBQmEwDUH+HMnGXUchQ/qW3ZNjelstnT/SgV3YVMGBgclnc7q6zmcgpubCkaoUZlIWj3efD4nu7s72k7g0nPPPauxxvVqNXIR01piew04Am2bDYsjBVACWhcWH8qdO1ZH1gHrsaPH5NDhg+rYdYitH+SrudbqjPrYtZ1hkUOM/YEsOCO5Jn12EMMx7ib1OqrmjsONieds/7yczuvH0kcAFjWEgSgPHy7r+Yma5lo434CNGmDbNGcw/SFGFdiCY5k6phb7TB1NIlcNNBvg1CK/OsboTMQzYwG0PXz4sB7n/eB8QD2gFyCYzQEqY+Igh3O685Kf3SnL/MC59/nnnytoBObhgnz22Wetlmcq1XZQch2gPUAauAbIY9P40ii62e8pdxYrRMe9F48pzLa4Yas7rDG0UXSwA97O6Fpe876ub2xKsVRW+NqvDkQ73qNrfRwdehpksxrQDuAU2EmzDcjRFEDoejF2HinsdXB9znA+YPDtO3dkbX1NHb8sJkBz2sT95o5jIoSBxpwD8AaA84UFtMFd+ep6ZdwB/NRhrlRk5eFDdVcfmJgwN2bkwN3c2JD1jQ2tA8s8YBEB+zmcBSD69XnNATjfWagB9AWU49KlXnIvta3rtej5gfO03q4biwbMZ9p3+fJlrbXMMwOXNm5bNq2rHAFonlcadU69Yl30YECUua/RvvGYPhO0Xqq6XOvaFubb4tKiLjTgWYZO1BOmje4Q9oUFPj/83vVFGPwb/apVav1mpL+vX1JpHKfUvq3qc9XmKAsAbM5QC5jYYYW2kZNVF2fUo3tfnwvmrPZ6tTqfEgmrPR7dS9zHuGa5jt1fxNgTwWyuYe5ruzcsQUGfc9yTPFtYGFK3f3NOoDGLJhYWHki2O9teyEA9c5vbnJcKuyLU9+ZeJOGB+r380mk07b7idYe2uXxBYomUpLK90oxnpHtwQg4cmZOekcPSTPVLM9kjzVhGJJbUZ1Ws1ZQE59FlRyL1WMKg7Z9w2zoY/1O/tP+znLaPfpDVaLVCTdvH+ksp7BQUCAoEBYICQYGgQFAgKPC0KxCg7dM+QqF9QYGgQFAgKBAUCAoEBYICj6XAo9D2PwPYcuEnhbYG9UShLS4lg7YtafKhP9GrLYtJrlbLUs7vSKO4K+Wdh1LeXpH1hTvywrlZySarkt9dl0YduNpQiJBKpvRDfINNTa0h+3D5obpqp6YOy+TkAYUKgIdytSrpjMEdwIeDCtybAFPFyupItUhYAABwEdhqoAmwF9OYXxJ2HXLt5nDnrcvm5rYUiyWZmj6iDra+/gGFEAAmq3UblwcLD+T6davrmMvtKqzBdfvTn/5E+vv6FHyoqwwnb1Q/Up1TGl0KuDB4ARAuliqytb2j8AFgBxgkajWVstq4Dr9wxwFxzY1nfQOUtBQIW5yzx9Yq8GmYg9GPRyd+pm3AGM5tELslscht63UoNeY5gpOAaf4NPAXiffLJx+p8m5mZkdnZWYW1GlfMxADQ6c8WEzv/YF5dyMAe3KzAJeOzUTuAjArN4+32a2x0BOcAdtQUph/lUknPCVQjrnl4aEhefe01dfYCRG084wpc1N0bOZKtrqfF+bKggPeAerh519fWJJPNqpNzempKATTOVvYHRC4sLihsq9fq2t+5U3NaW1mXKzSbOm9tDuSkVq9Jb0+vjmE6lbS5V7M2sY/V6TRHo7tD227USDeHrip+LK5OzUy2S88N+CK+GPAFFOQ/h2K4K3mf4xUw1qpSreAmrUs6mVAN1Q1M7ddMRoEjYwkgz+3uah1hoChw1OrxWs3fxaUl+cMf/iB3vr6r0Prtt3+krt/eXu6lit5X7Mu9y5gxBbhHrF5qFMlMVDj1X4HJROVG84o5BcRkPLkWtVm5vr/v8NIjmtWhq5onFd4adKzrODFGtP/Q4cMKX5krXiMawMw95fOIc2S6snovohP3PIsQcD/jWiW6G7esA3SFeQ27nsNnB/MKpNWpb5G+++51c4B2AnZi2gHJyw8fyqbOqYb2l8UCuMm5H6tA1Sj2G02874B2r/nKc0Cj4iUu6SRpAE3Vw9yzVQXIBt5rVps4mZRSqaCgfX1jXQEu90BPT6/OV6Cy3/eVitXA9vHnOrjsuYfZBgeHZGh4WOc48y0Wb0kixjPGx5W57b9XrFa4xiNHm/5bXcZpfabQP40TT7AQJ6XziblNLWVi1xlrv394brN4gmcC84j+0ec+En8AACAASURBVGeF6TqWDSmVa5JMd4kkMpLuHpTRg8dlcOKIJHtGpJnqk3osI81YSmJAW55TYtCWLyYvv8OaCpz/+KY43OPtH9klCr239IjH+q1uOz0Kgi2dQQexfZYAbZ9A0LBrUCAoEBQICgQFggJBgaDAU61AgLZP9fCExgUFggJBgaBAUCAoEBQICjyuAkDbVqv1U/Z/FLT+RwDunzr2T74eQVtctpprDLTV/2IKbpuAJHW4lqVeKUutvCdbq4sSb5Tl9rXLMpBtyfMnJ6Ve2pJKuSDNFs43ah7yATVASySZyKiLLJ8rSjyRlP7+PunqxmlZ1Vq06rZriQIJ2skH/0AEBRVa39CgWGft1rYDUeOYgZkWjQxIAxYAMYA3xHUCewAZc6dOycGDh9RxRzv0w/hmS0Ha7du35Oq1a1ZPsdWS0eEROT5zTF54/nkFNcAFdXYqSAVkxdowxs5j0LYeAReHJlwLaA38AXwCtBUKqQM0qTVSLcYZaBjVx1VnGLDSnJb0pVwqy15+T0EP0cA93dQPNuC+D0NwzFUUoKYyXVLXKOiKXTty+A4NDet1iXEFHN24cUN+97vfydraqjpv+aIdQDMAJiCVPjA91LGndVTt/5YBFmkf0a53795ROMa44cwcHh7SfxPhC7ziWhbhbDGyXMNgWlm+/vqutrG/f0Dm5k5q+81BXFfH3W5uV18bGhpUwOqwmrhrQA8wGxC0m8sZ2GKODfTrXECvTDojxOfeu39Pbqlbc1P3n5s7JWfOnGnXcuU1zv3gwbw8WFiQ3Z1dBYdAuPHRUXXZKhhKxBUiAnYB//RtcGCgPWd1DuEWTqUU9O0VCnpsb1+/Ok+TmYxqiYzM+UJhT+E1WuC0HBwcaIMtryPLeFiM7p50ZTOqcV9vr7plGQ3mHm5mIr/v35vXc58+fUqdtB5FTps4fmFhUeEu0A9wDdy0aGsDhR6/a8DYFkz4YgnAbrFQkHwup/fdwYOTbZcv40obidqlnzYPhvX50XZGR4sufPGB1pnO7teS5fXrX32l/WCBxbmzZ6Wnt1dhrgNV+gHk4x5izBjjWCKu16S91778Uq58cUV6+/rk1VdekZHRER03XfgRXZ+FF8xLNgA+x1ndYnOIO2A2Z3XDnJqRu9ufpbiGqQ8NCF9b39T7mDafPHFSF0T4Igq/rsYiE7MeE+nu6pZyxRac6HNBny0G7g2MmmuY54ku5FCQzqIYc5s3WzhXa1prF9c09xKu/skDB/QZh7uV8zCn/P6nH2gFVJ+fp6ZvSWZmjsj58xdkbHzMaharG5eFJJG7Nxo72s7vBMahnW7QakmpSB1xosVTet9RD5zFFjzXbL2FLT5hgQ4asq+606MYe/ZlEYLWBicCutmUUrGoi072qg2pNuOSSHVLItUrfUOTMn54RnqHJiWW6ZdWsktqrYS0iEAWFpaAvalrawuQ9Npg3D9T0/YvOW0dwv5nQNvOD7PqzWZw2j7uH0thv6BAUCAoEBQICgQFggJBgadagQBtn+rhCY0LCgQFggJBgaBAUCAoEBR4XAXe/+Tar1rS+ukfg6lPDF7/yIfSjwN+2w4gjZXUj6f9BwMFkbNOayriiqqUpZDPSbm4J9VKSVaWFuXBzcvy/LEBOT7ZL6XSjki8LtVKUWvcapRtk7jNlKSSABViRZsK+wC7tXpJ4smW9PX3K9RtNixiF1jkscoOkPj+Dddi5GjS+Nt0Sp2WwF/+3UvcJvVlC0WFkYCq0dGxds1RwJw54HAsphVsLAJfFhc1ShkIB/yYmTkuAwO0zeplKiwBPmgEszlk2zordG1qXUa+eB2oNzAwZHUhmwYsvOao1hBNWS1Krcer9W0N9sW0tiYRpjYkd+7ela2NLSnsFTTKeGJsQp555hkZGxuxcVL3b8R5zRwr1UZLNrdzsrK6psASSDo8NCyzJ2YV2NJ2XHBoBDQF5hw+fEiBzJdffil3796VAwcm5eWXXlH3IPAUB51BLWKtzTXI9dHyow8/kJ3dXQW8QM6x0VFzPANqIyewgjCxWphAKU6lEczqKE2oG8/jSIFs+b28QmUc2uqaPHlShoaHzPkbtwhmnIhAL5yTfFfQGBMFVpzDrmlOVWKRV1ZXdbwZSyJsx8ZGFYSZU7YppVJZa/7iPN7c3FK39bvv/oMMDQwqsKLfaEQcM67S9fUNhaw4ewF16n6N5ib6XL9+PZpXFTl46JC8+OKLWluZhQUeZcy1cJdubGzq9QDJIyOmn8NrzvPRRx/L+vqWjI8Nyk9++lM5dvRo5Los6ZwlzhjYubS0LNlMVk6cnJXjx47pmHAPAI+Bs8Bx4DAME93YNB44chszNzzCVx8JusjA2sIcwNF8/+uvdc5Rexoo7DHNnMs1cEemO1etL7a4gTEgFptFGbT98NRhXUDBewBltD1wYEKGh0e0j177Gahp7eRZEdOFDDheGeMDkwfk+PEZdb4+eLCoc/z48eMKp1Mpm4t6NHCw1ZQMz6dWS+8PjxLvfH7bPfnNLwfH/nziucMcyBeKCuUnDxxUZzOLJ/jyhST9ClHrEgfLto2f5vRFSMW1QE19DlsfuT+0Jrc78AGT8YQuFAAQ4yb+7NPPZGFpUZ353IssiHn2wgV1+jLHrR64OWNx2NMGIoz5yuWKMjk5IifnTmrdWXWvp4Cvlj7g8xgNzGkt7ZhjrWsb1ZL22GarVT4oTZ7DpDfgHqdGsIJbkUaLxTVNaUSamlO8KXEW51QrkgIaS0sXBEgyLXuNuFRiKYmneqW3f0JGxo/I0Ni0ZPtGRVLd0pCEhiBrMoE9OSwFwX+XqaZg3P2PkR4H0j76O9z0/9Nb5+/aR8+vbu7o0M4Ps4LT9nH/Ugr7BQWCAkGBoEBQICgQFAgKPO0KBGj7tI9QaF9QICgQFAgKBAWCAkGBoMBjKfA0QVsDBW1y266hyEsW/cqH/hYDDLQpFgsKnHa2t2Vz8ZaUlq/JT145JyJlqdcKUq8XpVkHpsUoMyutBo49XG04aRNSLBVleWVRdvNbMn5gRE6ePCG1GrVhLQ7Ya5V65KzCjOjLo2g9NpZ/05aVlRXZKxL5GVOHH3Vz3S3ndUPNzWp1cb1+p9cDVeBaw5EK+EspTNX+t6J44CjyN6KKCrc7/8+Jx18SLy0KpGuSzxdkQGEfr+His9qRxLrq/iq8iY8rjWvj4tQaoC1qbta1Fud7v39PioWSxb9Wqgp4/uEf/kGhFmDEHIPmlMZpyhmXVzfk6pc3ZW19Q4EdTjwiqZ97/lk5dOiggjKup67juDnlaBKw9tKlz2V5eUVmZ0/IxYsvSSadlQcPHigwBp4emJzQOF10dyjEz9Sy1Pjpvj51mALL8ru7srSwoOemliixtp2OaQd8DpjQRR2G9bqCeOAd1x0aHJRjx47p9RlXgCivsw8bDl/gIVHIwDmHbe6c1nBtYn0jYMQ50IB5pBA/imLmdQAq84m5PjExoRBanbHGq3UOXbp0STUBlOJefumliwptab9BRuom59p1djnmyNGj8s4770i9aRHXbIzN1atXFU6jpbpLz53TOYxz1ONmaRP1hNfWduTAgWF59dVXdF+uRz1V+s/GOOitHC3k4Bxci+hk5hL7Aau5DwmT9Shx2uv1gjkf/bJFBwPqlkUrzkUbmSM4TAHYp0/NaXwxMNjHxR+AXpPa6+3aPLcY7dXVVXU9r29uqG5ozPmpm8ymtVojaK33RVQXl3nltWtp08bauo4F+45PjMupM2c1uttj1n0umd5NdXVS97Req+q9Y3HWTU0U8PjnPwZrPdLXXaad48yihVg8KclURmPYHy4vK1AlZh0n6ejIsJxCp74+dYonkrhN6xaL7WL5cwaXefQqsNOhrS+WSCRSOldxom5ubMq1a9dkYWlJF9SgN5qcO3dGzpw+o25bq39bVTc3bSIumUUbLDRgwQowlnvf46A10SBBhHvyGwkQZjS2eHZ/BnM9nNUsOmDOHz1q8fNEieN2TfDMxkGsaQCWmqAAVBeWWNwzoJZOFvN5rUmbSSWlVCiJpDKyJykpS1pSXUMKbMfGj0pX37jEUj3SSmSkSW1ennwxcyM7tFVNFWI7tN3/lfxtoO1fOiZA28f6kyfsFBQICgQFggJBgaBAUCAo8D1VIEDb7+nAhm4FBYICQYGgQFAgKBAU+KEp8F2BtnxQ704tdaVVKgoAAAHEpBa3l+X+5d/KkfFuOXFiSkqFbYlJRUp7u/qBfFJrDaak1aBGJK7Mpqyurcrtr29LsbInM7PHNMY1mUxbOnMEdjrng8ZcRg5G/4AcSODACrBHJCoxrEDSl19+Waanp9sxr358O15V60PWFQzRJ6ASMAuHGVDUz8376kSMQJxDpA4EENVz5RVHLUANzl3VuNlstlvKJWrnAnWIoK0pnFKXqNYAtrqhViszoZGvvKCx1I2mrK6syq9+9WvZyxe1naPDo9I/MCCvRbVfuQ51gakVSSRpqVzS8169dkM++PgzhcU4/oCDuDgvvvSiQnLAqoMaahEn00l12QEqgXv5PPuPSm9Pn3z55XX58MMPdf8f/ehtefbZCwqXgaZoCuA2+GWRrgAuzoOeX315Tb68ek26urIavQyMdFCu+tbN6clxwELOgz7usPbxdvjKv9GO8wMycX2yUZcVYARk9PcBg5yTmNzhkWGF5T6G7OMAjvZ6DLHDOV8MwOvAZ2JycWYD4XiN6+NWNBf3qLqRO+GkzyHgL9HGnG90bExjaNUpGYu1QSv94It76+DBg3L06FHViK0dK4xbWB3T5ngHXrNxjC4ESKf/3f4O2Pw8fi60ZkHA9taO6g509f5zLgDvrVu3FKBSt5gxM1e1zVO9RzXGvCqZdEpBno0/8dd1bbu7av0eRS/GlfFBG2oYLy4tKhyemp5WoO/aOxClr0Bad987xAcmA57RiXm/sb6hIJDzj4yOq+MeJ7HXobYFH8QgW83rJDHIjXob2mrccisCpB31iR+Ftz4XH30W+fGNRkvHGu3m5+/r/UHUb29Pt8Z+v/H669KV7bJatfWqNGpRXV2AaBNnbYSOIwe/ukQjpy2LRzRmWBeAxKSnr0/1Zn5tbG6pTjyXWUxBLWfiyXHlAjLRYWXloXzxxRcKWRmfixcvav1qBaoNA+S+kKBZx3VuT7n9Phus9WcVY0j/WLhw7dpV3ffcubMK4GkD7lmiln2+EIcMpOU7J/cFNO5EJf6dOsl8VcpV6RoYlnwrKbVkj/QNTMjEweMyPDYtiXS/1FspacXT0lJoSw3wAG1/aH8/hf4GBYICQYGgQFAgKBAUCAo8PQoEaPv0jEVoSVAgKBAUCAoEBYICQYGgwH9Age8KtDXgQ41FqxEImAOE4bKizmslvy655Rsyf/uSPHNmRvp7U1Ir70qlsCupeEy601lJJdIiTQBEQmqNpmxubcn61rpkurMydeSwui+pjejQttNZ6z97DUxgAfDA6jtazCpRtbj2unt6ZHLyoEbVAocc2tAHP+5RCAb08uhl4oJxhwFQACvUCwWcEq0Lw8CB65HIBjM019S8shGIALe2WnWt92lutbiUy9R4TEq2q1tnDG2gP4AbgLjWxwVw4wIkUlQdtzjU4lov9tat27KXK0gqlZHx8QmNgDWwlVB41tvTozU9cQ4Cbmr1htz9+r589PFnks/ltf2AlCPT0zIzOyOjYyMKuxTCcD3ADkAF2JVJaQ1YnHC444DF16/flJs3b2p921defUXhrwK3tTWFv8AajUiN4lg1DlmjsZuS292R7a0tbSfuZ8bFHboAOyAfbl93jfr4uGPUYaIDVne9MbYAMsCRxbIOKXxkAxACs3Cmst+JkyflxIkTEk8aWHSXsc7hSiWK1O5tx//yPl/uKFQoqbU+kzrODnQfjet26OVzyuGlLxZQp2q1YlA+WoTgrlxgKRsQtRN4uvvVI7rNIZzWOeRucXe5ujber865ynl8P4vAvi63b91RIE3UNhDUnem0H20BgbyOtmjKedmH8wD4tQZzVMuZ19iffnFOrkE/WACAi5hxYoxZTMECCRZYMDZE5jL+Hj/ubaa9zA+gOHOGNhCnzOIBAPfU1JS88MILMjE+rgst2Bhf7tHlhyvqLOdczAnmKIsGeF416lVJaj1q7jmi2y1qGefqfky2x2Xvx+L686cT3NJXBeNa6xa3ako2Njc0XpzIZn1GNez+Hh8bVZc1Cxn0Puf5oXHQFl3MPtx/fp324gIFyq3IIW7QnGhiFoBwDhZk+LNJx7/VkmTS6hIzBuiBlgbibyq0ZR7Ozc3peCgoj2oW80Tj/ESh0y6DxvassvHk3BZd3+mQ39zc0D7wXLBazRYdr/WfAeYa9cxcIQIfUG2/S9iIfLca1gmpVqmlvasR5WOHjkieWP2+MRmdmJbR8Wnp6RsXSXZLQ6FtUlqxuOCRtmhkA7dWeTc4bf8Df5qEQ4MCQYGgQFAgKBAUCAoEBYICT6RAgLZPJFfYOSgQFAgKBAWCAkGBoEBQ4GlV4LsCbZUtKAAwCMKH+IACAE6pVJRibl2axXW5e/0zqZR25MLpGalXdiQlNYk3qpKh9mi9qfVK06msJFIZqdbrUqnVJNvTLdneLj13Mg4Qsz/31X0Vfajv390ZSxscZPEeP7PRxnQ2K93dPdpOXIIOPoDMwAZgUed5PaLTQQmxntl0WsECjjCr6WvtUX+bRpdafLHCpbjBF6+xCYyIx3CY4YAs67HAo0QiqT5cICjXwm1n/WxqRLLVx7W+A1C0j+m0QgkADcdXKnXJprNSLlfUTYhTsa+3t+0s3c3tKIDE2adu1W6iife0vinuW2q38sV13C1HG5MpIBxxxDWNvaY/BgWpC9uSeIyoX6tlCQDDwQc0+9d//VeFcUQ0/5//1/+hAAhnK6DSYLmBSSJP1ekcQX+0BMQBVanTCugD5gIOOb+CvCiC1V27DvLaTsDIlcgcZF74uBKLy6ICzrm9vSP37n2tbZiZnVWHKyDZQT4uWRzajA9x0SdPzmm//XwWKWt6MHd6urujfpgb0mu+8r47lg2SJdtf7iZ0gAl8K1fKWsOZjfHyY7yPDsg6nY+dc9agmdWWpZ9cA+jp94AvTlheXlZwyHmo64qDl5/dwTw/vyC3bt6W3t5ejWMGjDpc9oUSDv4cnKO3jiVuVK3xnGjDf7Ri/OkH16IdtMuhLe0F2DLW2vdqVdufy+fUAU0EM1+4aTkO8PuHP/xB5xrQFeiOu5hjaAf7MNdYGABM575Bz91cXr66DiTO6X60Axf2CWo5d3epq5Q5mYjhFrZx5DmQjBYquLvWoSRt7Vw44o5v/72iczIW01rYPB+6ursVeD+Yn9fvzEfqO1Mfm37o/ItJ2xntTmlWrNAXrfFKbdf2s8WeCVZXlblo96q2M4pR5vmAQ592VsqA84Y64RVixuKSTplr2xe6MOb2/LHnJppubW3q+319RF1bXVuHs36cPTesjrfHLnPv8RyxhS+AV+KXeyUeLQrB0Rxr8cWzoCnxGPePRc5zDiLk1eUsSanUcSrnZK9YluHJwxLrGZWBiSMyPnlEevrGJJ7oEYl3iSQy0oolpakLZoC2nNPA7aPQ1uoD729/Ker4j/298JeO8fvTf3d1nsOdxDqPOt4INW2f1r/MQruCAkGBoEBQICgQFAgKBAWeVIEAbZ9UsbB/UCAoEBQICgQFggJBgaDAU6nAdwXa2gfRDa1HqK6pyG0L7ODD/vzuuuztPJRWbVeufv6RTI72yfSBAelOtiReL0uzUpJkC/hHPVE+9LdYyxogGPAAPRGRrkyXJDqcXfohdxSF645aABDXxf0HwAEqAD348B+XLe49wB3gADAIBAQq0E7cZbhmgSgO2jy6k3MqhFOAU9fIV3Wx1eoKunDIAm0BprjA6AfRo+6Gpa3qhgP0tuqSjLW0niSgFpfs2tq6wiuACzG6AKhsJouRNgJCqnIEKxv66X4qnVEQQ4wtccj1elN6ewZkY2NT63X29Q/oPsCZ27dvyb17963WcNXckDPHZuSZM8+oQ9GcyRWpKGwvRu45ooyTsrO7rRBeQU0yaQ7juEfF0gMgocE+oA2OSvry8ccfy/Lykvz3//6/K7AFkv+vf/5fsra2Ki++SPTqjPT19ihcpHYnEIhxYqN9jI+7ETketzXX4DzUTAU6Uk8W4AbAQxTG2x23tMPjum2OthRA+piyf5moaOKou7t1/tI/onOZA0TY4sRlYzwAl34ssHhtbU2uXLmi7k7igS+cPy/dOGWjWr3MMaJhvQ4tOjMXmTdeXxZ3KW2mreqyjVy9uKJ5j2PZgHm++MCjmr1Os9bzHRpSLbz+Ljoy5gsLC3p+XJOAUq7B5u5zoDh9om9E4VosclVBXjbbJbs7uXbbFPiXSu1FDeb8tnq/bPTJ45n5N07ber2q0JY2ElONpoBUYrBpr9cu9uPc4exAtFKzuOex8XEdV0A+c4uIXeYE5/zlL3+p137uuedkZmamow/2LCK2mgUhyVRScrm83J+fl08/+1wd6u7W5lnx2muvyuzMjHRl0wpNQXlxdYDiYsXUTpSwAWkHtz6v/FlEVHqzsV/juv2LJRbTxRV8WR1VA/3cS8BtNu41nMO0icUazCXAs0N2nh3mQmXRhtVidVhsbaStgFd7Jtl9ijPfXK+8zrxgEUYiYQsJLAIch6vdH1a/Gqeu7UtbWbTA/Xb58mV9th05MiXnzp6V0dERbdv+vgDehi7U8XnLNTin9lN1I0ofx31aEulMVGa7JrGmfSWkIQkWqcQMUPN8rTVw+YvkChWpNomNjkuxUpNM/4iMTJ2UkYPHZHDkoCRSuLeJjs9IPJWVJi5brY/rsPaPO20DtH0q//wJjQoKBAWCAkGBoEBQICgQFPgeKRCg7fdoMENXggJBgaBAUCAoEBQICvyQFfjuQFuHkThCzWlr0Zl84F+V3d0NyeG2rRVk5cEdWVu8K6eOTcrB4R7JSE1Ku1tSKxVEmnUFFgCSdFe3JHFFQi31g/8eqVWqksKRGjn5uM6+s7Kp9RiJ6LU43nMKqoB5wD++FOKp69Ecfg6KAAuAO3fnulPXXbjMQXWN4XqsUrdUJEtMcjKlbXVHG9APyIADlhhUddlq/DEEyL7wvuEmk2ZNNjc21Ml55eo1BTQAkd3dHW3zP7z7rroKzaFltSzdwaeurpgohFLIVmtoXVygbSbTJbU6cbI9MjwypgByr7An//Iv/6KuV3WeamRtUw5OTMqrL78i5585r8CI2GQABz9zTeBqT0+XNDWq1ECq1f2sSbVOPGpLkomMxITXzXXnUNLgT0wjZwGFuFYXFh/Ip59+qrDz3Xffleeff15df+tr69q3gf5+7Y+7Qz1mVeeTRkUDzA360Jfbt2+rK/P8+Qvt2GOgORCVfgIy0dDPo/oxlgApAJLGU5srG/itMa8ti+RVh6Y6xqsK4dCbeQUc5Nx8ARAvXbqk7tELFy7Ia6+8Yi5gddMm9D1vC4sIqP2KW9X7CFAFYqIPEPLYsWOqQ7a7S7a2tzVCF624JkCVvnqtX9rG8R999JFqy/voSd1XA6FJuX79K4Vt9AFISlywuR6pn2z97tw6gTnv53J7GoOtIDtyN3OMxzNzP7Ef5/d6tozd4uKiasN4njlzSqO5uSZAkrZyDG1BC9y39AltmevoymtsjAn/TqVTMnHggALaX//61wptT548qRHnwFa/b72Nfp/owguN4I3qEScTeu4HC4vyhw8+lPX1DW07mtCXl19+SU7MzqjbNoVbVF2ootAZQFrnZldn/X691U6A665pX/DhTlHXlcUiLOKoVKp6DjaLRo5r7V/iiT/44APV0tt1+NAhmZ2Z1XFlTlUqJWk0DJJb9Po3P/7gvIw9235ctsFbFoSkM9Q1bkmxVNT7qB2x3KL+cE1SSeoPW71axh1duKd4tv7bv/1etrfzcujQhLz91hty+PChtoPckw+KxT1dqMA48wzwceaZwvk0Xj6RkN18Xja2c/pzf2+39HalJB1vSaxZEcHpHMUx05ZmLCmVRkw2cyWp1BMiyaw0WgnpGTkgkzPnpHvogHT1DEosnpVmMyUtYdFPMkLuAHRgLd8tGnrfaasef9UqOG1/yH9phb4HBYICQYGgQFAgKBAUCAr8tRUI0PavrXA4f1AgKBAUCAoEBYICQYGgwH+JAt8VaAtQNPeXOb8MnuDSxGlXl53ctsQSTbn/9Q1Jx+py96vLkmoU5dXnzkimVZG9rRWpFnPSrJWlXqtqNHK2q0cGhkchB1KJ4n8btbpkcGhFDjGuBwhwOAKgIm4UAIbzEeDg7kC+q2stnVaHHcCI4x0auZuNgfXY2U7XrYI/YHG9JrVqWWrVqkIlddg2m1IoliSeSGqsbR3QAB8gJhnnMQ49XHGRPol4S91khUJebt64Kb/97e/0mkCWrmxGzpw5o7U4idt1dy16es1grW+bTOj1DRrFpLcXGJiJ2pGS3r4BdcgRK0sk9D/90z/JtWvXzAEXsZ6pg4fl1YsvyczxY20wVyoTqVtU2ApoAcJQwxanLV9AFweXxNSurm7I+tqWdHV1q8txZHRUMYi1t64Amn4BnArFgnzxxeU2fASqAiavXb0m2UxGXn/9dXn22We1nxYb29DjOyGcQzLcuWjLOGpt0kRS4SluQIAux7322msaqQxQwunJMWwAQhzWzAleY56qUzeqs8k+zGGPLHbo645CB7q+KIF5BHjNae3ctMbX+kIAnMK0H/c016D97i4FbF69elX/DdzCzQuY1lDbWEwdoexD+4kvxpnqbfNYaKAuYwoUpg2ui7t3aSuv0QePLua+cDcy77O5xlpnVBde8FpTI3g9npdzcF2v04qmtA0HL33jOgBVwDwwenpqSt555290gQN6mqvT5jHn6VwowRzx+47XvWbuyuqq9Pb3KdDGWYu7Gncwc+fo0aNtnR2k0nZ362oftdYwDlnROHOF/AKUeQAAIABJREFU3pms3Lh5S+bnH6hrm7mA3sQjDwz0azRvigUKWkC7JRldhJH8BrT1xQMe0+0AtHOudrYJze3ZiFPWxtfjs9GO+Q7kB3gzTgBuADjPsosvvth2QXu8Ov3pBI3+C8k17qy37BHG3kZuUCK43fENzGWjrjbQlsUYOPVphy4iyHYpuGWRAGPe09MtBybGpb/fQLsDe37e3FzXe5DFKIzXSy+9JENDg3oevnDc0q9rX12Xe/OL0tffJ8ePTsvU5Lj096Ql2apJq17ROsjw6FYrLuW6SF1SslcRKdbjUm4kJJnplYPHTsro9EmRdK/E4l2STndLPMEiE1z/MV2go6BWSCaI4pHb0JaTA21tC9D2v+RPmnCRoEBQICgQFAgKBAWCAkGBH6gCAdr+QAc+dDsoEBQICgQFggJBgaDA902BvwRtPRpTP3SOnFuugdfQ89c7a+o9us+f040/rvU6/ql2+4f9j7ntGv5lNRAtBtgcafVWQ0q1smysP5RGOS/V3JbM37wiWanI2ZnDkpaKFHfXNRqzUikqSO0fHJS+gUGpE9sJMAHcSkx2d3YVZOFKA/IB4ByceGxsZ2Sou9+85mIiRcSvgScHTQAVzuGgCz2ASPsAyyCLglpiSYWatDGtrQkAskjZunT1AA/w0QJVAVxpqTebUq7gjItJmjjQCGhm0tSkjCk0Wnn4UF2EExPjcvTIEYVEHp8LvAB+OiTieB2TRMyil7WGZVrS6ay66XDZxhMprVeL+5X+ApKBQO+9957G+eK2A3idPD4jhw4c0Fhigz01c6RF9XM9hpWxBdgyCdRpW69rbPD9+/NSKgI++SopWPubv/kbhb3qUIxcs17jkvOjM3CR6y0uLihIvnGdurcH5Mc//rE6Y3FLA/2AhIwxLlGLjG3pd49e9fmFC9JqhlYVHNI+xtbrcgLEcAri/uOYV199VQEo+zB/mE84b9EYuOoObF8M4IsD3FEKKHZXpy8MUNAZ1exk4QHHugvV4Zg5Kg1eOkhzcOc1Ye0uakkmS+1d7gcczQaBO+cj53CY7IDZ44q9zixt8zZ7TV+Nx40WOnQ+N4B8tJNjmJMAW9zahb2CaopWfn3Oyfh8/vnnqjUOX8bIHbmcl9ep/8wcyO3utEF1LpfT/TrvW/ZhjHAlc33GhnYCf2/cvCkDgwPy5ltvKRzmffY1J7dFYfvW+W+HlrjjcdqyEf1NRDpQkoUU+fye6sM5NSK7q0uSibg06lWNRU6xMCIRV7eu5ZRbHLTr7VCf9qMR7QdIMg5AZfpo9zuw0savxbUjd6zFpVvUMvswr3/729+qg5xnIO3hfmC+cm8xhq0m0e12HNdiQwsH6f6zx7nzvi+m0Q9KYJUxW5TA9eh7b2+f6ghQ7lLHPm0hDj2tkeTLy7hmDcrTJo3DbgHek+05yqlZmGFQvt5R27xqkczJROSIBoTThrhcvvKlEH99aHJCJseGJBVrSKJZk650QqFtoVDUurSZngGptlJSi2VlebMgu6W6nDr7nByYmpV0/6g0k10aiRyLpUT4Elzz0cdCwFqctlGdXK3h2+IZ3gltueOebHv09+2THP3osQrx/fdsx4nqzebp83PHbjzJucO+QYGgQFAgKBAUCAoEBYICQYGnUYEAbZ/GUQltCgoEBYICQYGgQFAgKBAUeGIFvivQ1uJ796GtwTSDYAoTiOOslkVdnLltKW6vS359WXbXFqQ7UZUTRw5Ib0Zkb2dNkvGWdPfg7CpLAQCSyojEiNZMaSzv+++9L3furMj4eI+8++5/U5ccgMOBk8d9OsTwaFIFTrjn1IkH4DSXLvCCYx2k+b8ddHgf2Fedhom41ACYHfGjRCJzTmrIVqo1q2cLGAOGNlvq0OMa9MFcwk2tTQkgxQUI0ABg4tLs7+u1eYKe6BjVgfQP9rUeJlAMmNtqKNwD2AKIiSoGEO/s5hW6LD9clZ7eXpmZnZHR0VHVKb+3pzVu4UbxZksyiaRCqf34ZaCtNkBfw6lLZDN9Blbi8MVNRywvNXJ3dvJSqzZkZHhEzl84rwCP2rfMBmJl3cMG/NKI6QiGo0OlUlbwDWxlHDk/zlFgHQ5VQCHACiDoANijfQFKvG8O5Zq6mwGv9VpdoTM6MV8Yc/blOoBm6gjPzMwqjHLnqcVq39AIXFzOgFvgF+DPYBbgyRyyOFqZIzhKDT4DVC1amRquADWgbef8csjsccQOXB2u0geHjIViUfoH+nVcOYc7xWmHQ1l3mnstWY51B6zXb6a9DmJt7llkrrsi1QceN3c32qjLu6tLgSntowYsTt+7d+6qu5I4YtzraO7uXRZOsAEo0Quox/WBi7SRmGicoYwG1+U1rsE+fPEzxwJyP/zwQwX4nOfiReodz+rCjO2dHRkeHVEAyvn9/nYXP9rSHo/y5Trs56CbOaj3ebWmwBJHeC6fV2c28LYTyBtLtTq2CmzV6ck9SrxyUhqtfXcsd2G1Zu5gtGMO4UQlhp1rc7/hPMdBTdt18Qgx21rP1u5iuKI/X/x5xT0KjGVOmys4I+PjY9pWaiVTT5tnB+3u7TWQTl1mBdFRvDT3ny8a8OdY53OEezORsv57/WI0ymZsMcXq6ppGtaMlbe/p6Y2c0cR+U786pnCb6zIv0RtnLf3HfTs3d1LjnB1um0PbnPDXrl3VPs+cOCn9g0M6B3u6MtKdSUqrVpJWrazx860oal4SGUlkeiXVPST3lrfk4VZRjp44K1PHTkq2f0Ti2T5pxrMKa2MxIpGTGtdudWrNZdsJbW2IWYTETx6PzJ5Phm0DtH3iP2fCAUGBoEBQICgQFAgKBAWCAj9gBQK0/QEPfuh6UCAoEBQICgQFggJBge+TAo8Lbf0D5EddtQ4j0eSv6bT9U9DWXa7NmEipDlirS6WQl/zmujSLeXk4f1vWF+/I6ZmDMnd8UprVvDTrJSE+eG8vL9SITaeyUiiU9UP4TDajMMHigLsV8uEKBHJo9HEUF+xOWwchtAMAohBOXYuAB3M9ujYcw/4WDbtfs5J/exStOuLqdYVQxK5SUxbIBrQYHBpWFx8Ro7j4cNoKrlsIrtIgzm9gBehh4C4hmQiwrKwsa13bRMJgI+/BHtvG5nb1RYO26gyNtRRCAaDUaVquyf37D+TWrTuS3yuYWy6TlblTc3LmzOk2MNNas9mMQuEm9VfpM31qNlQDd02rHom4On95D9Bm9TYrGkF848ZNvUZ//6AcPXpMYc3Q0HDbgcd1DLZaPK+7dD3m2ecn1wGYso9H7Hqc9fT0dOT2W1YwxnUBq2+//ba2B1CEC3DiwEGrU1yrtd2LjB0bIM2BMaDQXY+8DoQESnqtVeAxIJF9AFKcHxc0cAug+cy5Z6S7p1vHj/lHvDPzDzBMHDCXBFATpd0Jdjrjhx2gOrT1/XTuRU5b2g24dSjIvhyn8F5jXy2W1mEuxwI/gZjoMDg43HZw0k/6yDlwH9Nu7gX2JVL88uVLGhlOPPOLL76ooA7AyHG3bt+Wne1thahE9XrMrT9nvS2dY+ntLBWLOr9zuV2dewBvHN+fffaZtgegSXw1bcddTS1U2gUg5j3Gd69QsDrQkRucvnEtxoQoYdytHE+fvI0eTa2aR3HUyURSz2f3bEl6eon23Yfi5so2tzmwVu9Laer9DrRNptJSixyo7lT2cQe0/upXv1LIjGa8zvnoB7W16bfqVrfIeHX+6hja2gx3ebv7n2caz4qu7m51AwNheX4sLS3K8vKS7OVzep5Dhw7KxPi4aoa+Vn+W5yPPMXtO+DPY7ml79hDBTWQ6x+Gu1bjqZEr7uLW5pfCcsWDOj49PyFtvva3zkOMtajuh0JZFF4wFuuIOZky6u7tkdnZGoa0nGNjcb8rS0pJ88snH2qYXX7woJ+dO2TO7UZcYMJpY5AZf0XMonlKXbTLbL1t7Nbk9vyqD49Ny5tmXJZ7ukd7BMWkm0lrzVl22msXA4gR73rIoBoftfjwysQ3+XlxiUTyyAdsAbb9PfzuFvgQFggJBgaBAUCAoEBQICjxdCgRo+3SNR2hNUCAoEBQICgQFggJBgaDAt1TgL0HbThj7qPPnUUj7XwltHeIqMMBVysfm8ZjWUWxV61LK56Sa35Wt1UVZmb8liVZRTh6fkJkj41Kv5GVlaV5iLdybw1KvNSW/uydlrc+allRUj9Mdd0AcrgNg6ITX7bjZKIIUyAEEs7qyBmvYACVeoxQABoChbiYQDygGqCOaFGcmgEHjVFNphbZdPd2S38trjKeBInPcAm1xyOG2BcpYW5IKoTWGWaNSExZ7rDCnJvl8TibGR62GbZ143f1Y6sgA+A2uoN4wnHpWAVUSCWJo83Lp88ty9+49yWS7FB7R19kTM1ojFwcp16vWKkqLzPEnkgAwCpGrBqv92lwQCNQZzWuQzkCoORpF9RsYGFSHpYNwj0l11x9aK0iK4LjXNjVHpEH0RzfawrhxDJG4//iP/yjz8wvyd3/3M7lw4UIEjqlf2ytvvPW2HDt2XGOav/76rmxubsn0NHViT7YhPODInNRxHUfaYDHFDY2EZQNEqWs5mdR+Axnn5+cVQBHPC4yi3i/XATxSKxgtcAO/9uorCmyBfbgKAb5s1PbkOF9UwHE4E9EWEAqY5j3GizmysLig7w0ND+v8c8cscxaHL8cz771OLn3CoYyTmHkLeH7j9bfaCxmYz9TOxVELDD05d1IGBwZVW87JMVxvZHRExkZxdZpD3iE67QIKejSug2LGm3NwLOfxe9JjlNfX1uTWrRtar3hkZESdp8yZX/7ylwoFAbZAYiA553CHLNfh3Bp7zoKLbKZ97zAn2BdnLu32eYhGjAFf9N8dpgoMGywKsLmX7crKxuaWOtIZQ5u7A1H8M07amkYQe01b5gbx4dyz1Rr3r0VVs3kUMtegjivucJ9XzBfGHXBL9DdzX+OUowU0Nt/towuLSbbIY/bp6+tXiM7CD7445+rKilz78ktZWlyUarWs5xsbHdXFGLMzsxGAxc2Mo50IZYu0535X6B2jVjH2+pg0iOcmdSBmc7/ZaOk9yLE7O7vy5ZfX5Z//+TfatqNHJ+Xdd9/VurbMe9y15tCuaOvdDW6LZ6zONG52j4bmHMxXr2+9vb2l4zw2Nq61cWGljVpVwS11volF1uhx2pjqknT3gNRaKbmzsC6xTL+cOv+y9I9MSjzVLZmefiINpBWjZrgBW3fZ+sKTFvVscds6wG07bLHz2jgq3A3Q9lv+lRIOCwoEBYICQYGgQFAgKBAUCAr8ZQUCtP3LGoU9ggJBgaBAUCAoEBQICgQFvgMKfHehLeIaAFRwy8/qXGxIvVqTWqkipdyORiXnth7K4r2vJJMoy4Wzx2R0uEu215ekVa9JX3e3lAslqVWINo1LAvdb3GJ2gS04C4EjnVDRHZUel+ww0CNiAanUlgX8AIYACHx36IsbDPjFd46dm8OlekbBjscpp4hsjgNKE7KxsSnbW1uysrqq55qbOyXZCDrh6gPMAERor7p7iRMtlWVza0chWqlUUNdaT3eXzM2dEGnhBrN6kbg1o+qLyhTMOaf/KzHgYALXHBA4KZl0Rra3duTjjz+Vr766rmAFkEbt2vPnn5Hpw1OSSptTM5GMnKAOKqJx6nR8OsSxPhNzC8wFNFn9TTZzDAOlDbp6XK9Hs2o90ITVHbVarvvwrLNGL23VGUPbElY39FGXOH0BhAJRgZVA9Pfff19h5IEDk/Ljn/6NHDo8pSDvt7/9naysrsgbr78uP/rRjySZSulxG+vrCt1OnDyhMcrAPebQzu6OZADx6jK2Wryd8BmQb3G0vfqd/ns9U8As/6ZNfb29kkyiUVPm799X9yj9OH78uMJZPy/9wKHLHGR+nTp1ql1LtlKtynvvv6eOYSDn6dOntZ3MLZylnBNACwgEenJd2gQYwzXLe7TzmXMX9HrMO4Aa4Jnv6EZ0L3PeoavX52V/d2a6W5b7i9e8prCPk7uFvZ6rA1T2pw4rbVh4MK9Qm7nNooHnnntOdaWN6MexAFuH2Z1R5gqAFag31aHPSgGL5jX9P/jgA3V2AqTZcEyfP39evzgnuusijCiuuL+vX48rlkpy+YsvZP4BUcYFbStaAnuHh4eimrY1vQ/V6a5LIgCr9sVc9wh12uaxz4wP8wStvM6u1YvtVdjNvaLzy932ujICx63Ne+4j4K2NgWjct84XjZg2/b/44op8/vlnsrW5qQsnRkdH5Llnn5MLF87r/Q80ZZEEQBU3bEJBpt2nniCgGgOdFeLal897v4cBt4uLSxrR3NfXIzMzx/W+R391DDdZSJNrR9LTT+YZ77H4RN3KiYTqwTOBcSI5gfnKQgp9FuDiR9umPU8aTatNzO8IIuZrzZgkMz3SSmRlbacg9Xi3zJ55XvpHD4sku2V04pAUylWL/dbnJMCWe28fhvObR122+uWu26iWrQJbcw/b+8Fp+x34kyg0MSgQFAgKBAWCAkGBoEBQ4DuqQIC239GBC80OCgQFggJBgaBAUCAoEBT4pgKPC23/XDyyn/Gv6bS16xvwYrPYT/sQXIFETKSuEcVdsrdbkAaRnJWqlPZ2pJTflOWFW7K2fFsG+2JyavagjA91S624J5VCQerlqjSqdXXJVnCmRu4uwAygxKGDQwl3cHJtr0PrDkCFiVrj0qAcQAVo57UgPWIWAAXgws0IbMMl2I5/pV5tIqluWlx+9+fvK+BdXFjQqOKf/PjH0tffr33vdI/i1lOnbq0my6vrcufufQUUQNtSaU/GRoflpz/5sXR3AXdj6jjTc1gVTHXKKcA1G6wCW7J4gTq8BzSRVly2trZlaXFZI22JVyWadXho0NrfbEg6DbROWSSrQlSHNg4tDPCYdqYTUJX9POK3EblSqY9L5Gtff58CQI5Da2AkDj6ALePvY+MOXgO21Jq0Or8OrRz2utY+Zz2CFYjlYI9xXllZUTBEJPPh6SMa77q0vCyff/65Qq5XXnlFoSiQ8JNPPlF4hFv2F7/4hYIq2gxABZ7jikRhB1OMLZu7sH1uO2z0tuG2RCPAKnV/rQaqaLuYW+gB8AfcsXkNUM5Pv3EkMg8dMjIuW9tbUiqX9Zw4bWkTmnIMEbzMe47hPc7rLlLe57poSn1Sd8TyvkNody77Qgefpx4D3hkRzjXpnwNetMfxzHznWswtdKOfaH7v3j11FFPXmPq3uzs7WsOUKG72o73eVq7rNYVpp1+3833ahPPY45F9HyAhrlbuU+YAfUIHXMRAbK8d3O43z55oocbDlYfy+/fel5XVNZ3TXhf5zTfflKNHj2id2GajphG93GLmfK/r/RJPUJPaIrwZE+aGjyPnQSu/R2iDO3LdvQ4IBlZqTdUoMp1no/7c2q9xS7T5+vqG7OzutucPzlTcuEDqlZWHUq2UdV4dPnRIIbzd/9R0ruo8o5Yvp7U6ui2F0VyHfrQAtsmUOa2rVYXAHqtNvHEbzjbsHgWap1LU4rZFFfTx6pVrsry0rHOUWGrAN/c02gBt2Yc5x3P0+vXrsrW1qYtfiFDXBSw8vgDI1KJu1KVa56shtXpTqvWWVJsijVhaqs2k7NVicvTkM3L42Gmpx8x929U3JA1qEquLlg1AHUFbyoHrax6NzBwC2lpENM9JabGgptNpu//763H+Dnk02eJxjvF9Hj1W50fkwO78MKvebJ4+P3fsxpOcO+wbFAgKBAWCAkGBoEBQICgQFHgaFQjQ9mkcldCmoEBQICgQFAgKBAWCAkGBJ1bgcaDtn/oguBN4sc9fG9qai9JaY9eKoG1Uo5Nasl3ZbtnbK0uz1tRSg6W9nBTzW1LIr8rywleytXZPJke75NTMYelNx6VaKEijXJFysazu2Lq01G0L5AEs8F3r1NbrCh0AVlwbgAJocjDlDj0aSNwoYBMHGPsAvzyWlLZ7PUygH9CIfdxVaHUoE1Jv4lZNKqxaXFqSZSBWYU8OHTyojj3gKjCH43BfWjQqAETUvXbn3rx8dumqOnIbjZrs7GzJ+PiI/OLv/zfp7enSeprEhaJhXJ21GHtxx1q0cyyKOS3XqlrTE5BXLpWlp6tPnbVE3+Zyee2LOXaBNxbF3Gyacy+eMIBNowBJDsuMtTu4TUWxvUTfAnvTUimXNaIYZydfOOiIOT12/Li66IiOJmIYIGzwx1y2HEtbuJ5CMO0fhj8DLbTVndneFo5xB7QBXoOX7rR2x2u2q1shOk5IYCd6MHaAJGAeYBZoS01caoz+/Oc/1/4C/nC8Mm9eeuklmTtxUucCMJBzsDAAJ6Y7f61eqNVHpl2dLkVz0RLzWtO4awdcHtPrQNqd4H5OB5Ecz8/lCnWI0wrT2MeBLtfmmuzjILwzjtiPd70adXNtdjos/TjOa+OR0u8avxs5xbl3ANtcB9jGFxqgG+/h5v30009VI1ytuGc5H6/jOmaBA7VxaXe1UrE5Xym366521pHmut4v7jMH0A7maRuLEphLLNpwyOsLA9zBrfdHPK6LLLwWsd/z1IfmUcS5OA+A/oMPP5KlZSKhaZ85ct955x2Dtj3ddo8QY27Fq/V95haLNVjAAJx1FzOQ0udEp8vWoa3DS30+4iwFKEbOWtrd0meKOV518QiO2itXZXn5oaxvbOi+AwNDMnfqlN7b1L3mmuVSUbqyxEhndB+NcI7x3MlrXWWrj53UuUgbgLaAXN4EPuO25fWFhUW5cuULIbYY4E092snJg3p/KnSOtdTBSzSy3e97+gyrVqqyubGpCwQA9NwrXg+b553fpw76iVVmHvX3U0s4JilqhWs2MsC+pcC2VK1JvRWTZjwtxUpTcqW6tJLdMjg+JdOzZyXVPSTJrkHJ9AzKXqkmA/390mqUo3QCllyYc9aeYRr4LjF+0WhdW2C1Q9tEFI0MuGWLnLhP8Bs6QNsnECvsGhQICgQFggJBgaBAUCAo8INXIEDbH/wUCAIEBYICQYGgQFAgKBAU+H4o8DRBW1O0M0Ky42eFEHw4Dq40p22U5WtHqJssrrGXyUSW9F+NPMaZiNu2UtqSnc0H8nDhhpRyD+XAcLecnj0i/dmM5Lc2pVauGJxtNiSeMnCnLsJkSuEpgO3hwxUFmMAi4MbY+JhBisjpmYgTxikKwz759DOFGwCH1197TVLplNZstLqcAEQiUA2Qdbo/8/k9KeCsrLekt69PiD+mHVubW/rz0MCAgoxcPqeOxIG+fpk9MSuDAwNSi0Ae+9+bX5RPPrsse4WCAtqR0SE5fvyoPHvhvBT28jLY3y8xpTvEqWoXTFe8oBHcyRfyMr+wIA9XVrT/e/k9yaSz8sLzL8j5Z55Rhx06EZOqFWvV2cq5mgaEFWAnFBqx7UelSuQWNKcysBxIk82Yk3ZlZVU+//ySOgGBncShUif0pYsXtT4pEa+0W3UjvrlmtWMdIOosisaES1vdUrtWGxgn4tp+AN/S0rJsbm2qCGPj4wqHuqilqmDbagQzjpwjpiCqaX3B7hqdt1KtqCuQiOTRsVGZOnxYx+93v/2d1kZtNBvy7n97V2OMtzY2NXJ5aXlJ5k7OyZmzZxRWAhi9XiyOTmY6+uH0pK20hxqjaF0sFtrxybgP6ZeOQwQIHdQCq7TGcTymdXR5Hyc258XdCDRjPjP3AYW4FomqRiuD3AbGAYm4G1kY4EA2HqPGck2KBdzoMe0v1wXOrq2uas1lHJr9fX2ys7OtY4rO1G8myph2Xbp8Sf75n/9F3bM/+9uf6XvcYzdv3pB8Li9Hjh6RI9NHdGEDMI+5gLu7u6tb9bI+Mx2o1WqObWpSa9T1yqpCye2tbYWpBycnZfLgpDqP3RXKvgZq49LV3SU4u4GvWos4qlGLDtzTRebi3p5CWXQcH59QSKjRwESrE6uMWzYeVzf29s6ObG1u676c+9jRY9I/0Kf1nWkrsFbBH/eNBZLrly4O0PMktF/m2M5EjnSLD9dHnjtpud+iWtHqtNWFE1a/1p6NtkAiEY8iwWMi//N//j/axt1cXucZ+h6fndV44Ynxce2P32PJRFLPldvdlY2NNV1IgjYTE+MyOjYmaeKWaa/ej+bbp54t8BYXMwsX3n//Pa0xjBP62WeflbNnz+g9iitfIXvMFgAA5m/fviWVckVmjs/KyAgx211R9Ls9R+i3147254rdA+bS5T3mVioukmjUpFmjfndC6hKXUrUhjXhaJNUl2/mq7BTrMjp5VA4emZWegXGJZ/ok0zMkkshKo8lY4JVtSBw423bZWn3uNrRl1OJW+ds23gfaosU3nbaP+0GSMeFvxik/SbhycNp+P/4+C70ICgQFggJBgaBAUCAoEBR4fAUe92/txz9j2DMoEBQICgQFggJBgaBAUCAo8P+DAg5tOy/9qIPW37MIzn//p/DjvuYfuP+xbu6f1YHEo3tZTUY7R+d7+y8CXkolHHfd6qysVcz5WS7mpVzckUJuTXY3F2R96a4Uc6syMzUhJ48ekkalKOVCTjKphDTqVYVZ1HsEnqQyWWnFErK+uSn37s/L1va2HJg4ICdmZ2VocMBiMxVYiCTVidmSQrko//qrf9V6ljgxL158UQGMOcUaCijd9WmOT4OMu7s5uX7juhQKRa0jixvt5NycgeEIRNIfHJ2LS4sK8oBcZ8+cUXcZEMsBcG6vIA9XVtUNC/A5cGBcgR/RrEAXaoC2tdSoT3PjKcfVN0Qdvp9+/rkUikV1v2q8aVePPP/cc3Lh/HlJR3DbBqalsAiIlskYxAH+AW5iSQCGDZwCF0AisDqCO15jFhBXLlc1mvXjjz+R+fkHCic5/eTBg/L6669p/KlGxEZOaKAtbTNYtA86PEZZ41s1LtYct8Sdai1dQPzOrsw/eCA3btyQ7e0drdOJg5j6vEAlzpvNpKNrpaIYXQNSxD+be5o4aKsRqu5f77eI1i+9d+++zM/fV2j23HPPKxBcefhQo36Bm7hIL1y4oECSdlBTFrBL7DJaoQ2Ch8WsAAAgAElEQVTQFxgMICRid2hwSB2mS0uLAuTHhTw8MqzgjYhYzsv1+vsHtL4s82ljfVPBIw5XorWJqAWgbm7iZEzKwUMH9Ri0ZYEAsByQSyy1R3wD3ajTy77jY+OqKe3li/l77txZ7R/O4o8++kQXJzzzzFl1RwOD6TPXJNqYOrrAuo3NLbl27Ut1sJ4+dUomxok3Fh135g/uS86JwIBU7k0gIhv/NuhX1ftOI7U1xrtL5/2HH36sCxtyCqKrMvr/sffe33Fdd7bnrpyQIwEQgQAI5kzJCg7t9utZb9aa1+41P7/55+b9PNO/jNuzpvvZ3bYly1SWSIoZBJEzKueqWXt/7ymUqEDJttwyfcrGAlF1695z9jnnAqrP2fs7PCxAvjA/p/nPOF5qzHsGoTzrEnOOu4hsFz3OtUuY/uDBA+zt72usCEUJgC9duqzIZG0OkLu7KRcz2861yu/Uwbme6WDnhgYey/uG1eW2CHEuEc5POcPbBK1RWyuNJiJRlyzA191+FXNEswY1AbqDvHSw2pfB/ONNIea0Jfz/8KOPtBkjl83pGPaZGxY49wYHBgSgCWHNMW+x5XQ5c45yEwEfjHW/ceOmIDj7wbEyZ7ptEpDBHSGN/bNnK9jd3dEGjcnJCUxNnZRmilOWZnRsh7C5sYnVtVW5bFlHmpHNnBvmJrZNBtSpXrOIZrZNNX+DmrpyMAdu41azikizgghaaLbDqDZCKDcjqLZjqLbjKDWiiKWHMDN/Dn1D44gl+xBP9SIcSQrRsq447wmEv8e/c4L7jN1svvAV/PbS758gkDj4ZWVI/ts8vsxp+2Vn+EaO3OCX5/O/vZvtto9H/jaD4o/1CngFvAJeAa+AV8Ar4BX43irgoe33dmh8w7wCXgGvgFfAK+AV8Ap4Bb6NAm+9f+ff0G7/7PkPfl187Jed68sg7fPHfd0xX/6afcRtD5GGrp+/qkfdH2GH5ITUu1XE0cAHgUe1Ukatwvq1R6gWD3G4u4rNlfto13KYnx3H7NQo2vUS8oe7iIdaaNEFF4miTWgSjiAST6LWbGF3/wDVag2jI2MYGR5CqN3WsSFCWwBxOjnRRrlWwZOnywJ4qulYrQo6LCwsCIDx4WCF04LAlVDk1q1bgrp9/X24cP4CLly82IlZrjMytF7D2tqq3IixaEzgiM44whECJz4IiUhi6IBz7lbhBdWatBhkc9OGBVjoQiTwcY5KQknCEELfjz76CPsHh8jlsoI4rBt65fIlzE7PoN02dxsdeDw3wYnF4cZ0fYJRxr0y6rkTJyrIRPhvca38IpRzkJUuVgK7+/cfyKFHSNfb24+T09NYXFhE/8CAYCoBKWE2IQ5BuKvzafjZgaqu/2xrIYCuUGQznXf7h4eKiX3w8KEAu9y60SiuX7+Kn/30p4JrdEHSNco+0jUYTyZVZ7Wvt89claGQIJ1gFUFdqyXwSTjHsXY1e9kuQlWC9lK5hPW1dR03d2pOLlM6DAlnCdEYE/zKK6/odc6d/+cXv8D21hYWT5/Gz3/+cyTjaVRKZXzw4QfY2dnGzMwMzp0/i3QmLajGKFpel2D01Kl5xdN+/NEnmruMaJ6emRG0vffgHu7evas5QwczoTABGOvy8ovu36WlJbkjORacmxw7QuaF+Xkk4nG1mfHGdKz+wz/8F9VAJaC7ffsukokELl2+IIcrx3F7ewvZXFYudUZ6c1ME5x83KBjkC6PdJFQPK4qX7mTdh7QvgnONkDK4P3QigM2tWq3TdUsnMd3UYewfHOGtt97G0VFWbnOuL8aC02l+4eI5ZDJJJAkKWYu3Vu9Udu7cB4MNBtrIEArh4aNHuPWHW4LBjMfmuHAuUjdC6EjUwTyrr0woW681tAbZH67bzn2P68Y5YwVtu2Le5dpl5LeZ4BnHyzlICBuOKHG4E8XLA4z7so2MKOeLdFYbsHVrovtebu7WuNpDmG9RxDWtI8JRzqFELG6xzXKQWv/pJN/e2cGjR4yoXtM8mZmdwys3byLT26ufGcWutAG5fc1J3BnXALpbZLnFkFvt2obO76C2iyM3WGzzg+fgOPAaBOylUln3p77+fonE5+mc5nGE8/xON3OtWkQi0kCzXkW1CTSQQLERxVGpjXI7iXT/BMamFjAyMYs4HbZJJhskrAY3r68Id9tU8/mHe8L9/jkew0C14PDn3/jtoO3zVxWgf+7JbwRsu1qje2/XOTy0/TZ/LfljvQJeAa+AV8Ar4BXwCngFvs8KeGj7fR4d3zavgFfAK+AV8Ap4BbwCXoFvrMD3A9oef/jtGv5NwPAXOhk4w1ptgh7+yU6HWAv1ahX1ahntRgW1Ug6Foy0c7a5ie+0RQs0izp85hakTQ9jbWgUqBZC/MNK3zuTgUATRRBKRWFxVCQn7CKsUnUpQS5LSaqJF52cAIZpoIRrUxSX0JEhjLc3XX3+9U7/U1bUl4CGwIDih63FlZUWwjg5dwji+TtcjgSLhHoGLc2ASHDkwrFqlQU1S1tgkbFAEsqAQBCEEQgJYQqBKxymdrXKisr+Eju22olzpnqPrb2t7WzCZtSYz6bQA3NTUJBKxmCKaeS06Ywv5vEAtYTMdjQRAdGoKzDVJluw/oRxkcMC2u2YqNeB7eAz7Qoce2zkwMCj3pGKR7SQGpBQhS+AT6dSlFekKopjd/DBQYUCH8caMvG40WsgXirh77x4+u/9ATluO0fjoiFzEF86fQ6NexZ3bn2JzY10OQDpVCYrOnj2LxcVFQVg5F4NasWwT+8N+8OHimhXP3LKYYRdbzPe5f/NY9nVjY0Njz/qdBKXUgLVFHSzlfDh79rxiv+mcffe9d1Un9MzZJYHeaCyCTz/9RNHLfX19cvbSrU0A/v57HyKd7sHNm68I9IfCbXwSHMs5RQcvgTyvz/ffv39fLl3WlGUdUkJbOmXZP0JbtrE3ncGtd2/h0cNHGBsfw2uv/UAaErqzP3QAsx2EeA7ese4oHa18RGOMISa0NXBH4OfANyEc28WxM/ho4909h/haq201lKV1JIZyua5+Eto+WX6Gp09X5Cyn9gMDfVg6vYDZmSnEYowoDwn2ccrY1CJwPMZicoUH85aO3YcPHym6m5HLPB/X6MLiorRgdDnrKRuEtH0n7AtP/IVkgCDq3Vyyx9dTjHiYzlOgWmmgWCihXmuiJ5NBOp1Eq11HNMrI3jbCqqEalFoNoK0Ar0Cu1ehVPHIXHNbxQU1tey8d76Yrn3drksBWd88ApHMDAjco0HG/v3+gtcL76snpGa13xmBzHHkOxoqzDY1aBaFWI4Ce5tjtwOmgz27duAQHd4y7Jyq1oFhUPy2+u4InT57IgU/of+bcWdXVZTs5iKytqzrXEYvMbjWqiIYbKBbzaIcTQLwXB4UmDopNJPtOYHRqCQOjJxWLHI2nEY+xXrFLNWghHLiUtSPnBY9vA09fdK4ve12bbjy0/WOk8+/xCngFvAJeAa+AV8Ar4BX4G1HAQ9u/kYH23fQKeAW8Al4Br4BXwCvwsivw0kBb4x0Ce62WcjflQFNNzzrdVjW0m1VUS1nUSodolLPYXnuM9WcP0JuOYWlxBsN9KZSzuwg1G6jUqjqH4pERQrPdFoilg9E9ouEoC6aaC7NeV7Quo4ijiaggBwHYw4cPFW1LCHrhwoUOuHMf8hNGEF44cOEiankNumkJKXgeQtM33nhDkaQu7pQOM76PII1wj8ez9iyhYX9vD07Nzsn52w1MCG3pYCOcMBehgSrW6mTsKaEMIczE1KRgnWqHBrV3SWVUtzIcRqVs12P0L9uWPTpSrc+RkWFcv3FddUj5oA6mmUUju4dz1vI7+0ENCCkJ/RwIdf1LJFNyT9PhKPjJ9svR56JlDWhYDLLVunXXcn03V5/FxdIRyPjTfL6kuOsHjx+LZrEm6xjr0U5NIR6NYHd3G//yi18gn8sKRB1ls0inM3LB0l1JJyrBuYNMLk7XXbO7DWpbAMb4OqEfHxw3HkdXLo8hpCKstDq0YYFhXoPw014vqa5wsVCUG5bxrSenT+LExLjauL6+jp2dHcVlE9imUmns7XEzwCqGBocVOcvxjcbCithmtDHbcu7sOblk6ahkDLKdo08gl88TWnJ+cL4SVibiCa03jhHdmmw/x04u46CusZyzgcOSQJOOU7kiozEdU6nWBOXpYFZt5wAkSp8A2moONelgPoa2fO54TlstUc5nurqLhTJ6+waQy5fktmdd5IrqVccV593Xm0Ymw/nEucC6tUCEGy+CeqXPzxvn3ldd2ypd7uuCwKyrO3XypDZhcEOFudUJXC0WmcfrvOq/rVM7tyzCgWu4C9gGQLVSrWJnZw+7u4fIZfOoVuqCtpOTJzA6NoxUinCabQ7cuQLOQe1UfacbuSmnN69ltW3NEW8PWxvUW1A3aJdzsxoAtXupztG1Znlsrd5QEgCd+VwvXN9cQ5VyRa5crmPC+kQsjLCc0cfXcWu+G866NcHvbE+3O5hzg/cE9oHndffTB/fv6z576eIljI2PatNGo8a61nW5/HVPqXEzCudNHfFEEogmcVioYzdbBeL9GDu5iJGJeSR7RxFP9iEcTSIS4YaYANwH81ERzi56/Wv+GPDQ9mX/S8n3zyvgFfAKeAW8Al4Br4BX4PuugIe23/cR8u3zCngFvAJeAa+AV8Ar4BX4Rgq8PNC2DX62Lkihuqy0y/IDeChytd1qyP3VrJfQqhUVk1zM7mJn8ym21p+iNx3HhTPzGOqNAY2qYlz5oT+hGUEMgSGhk4vyZDQxgdvjR4/x2Wf3EI/FBfNOzS8woLQT+0vo4MAI3aeEYQRzBBAEXQRihAwEFgQ9ii4VgGgI+LI+KEEXn//JT36i+pnOfcjjCdEIOgjfGFNLVyzPNX9qDm+89noHmnQmA+NOw1bLkyCEsIvOQdZepdOTkKveqGP8xAk5Tk+fPi14Q11VR1LAMaa4ZMK9P/zhD+bkbRFe5zA8Miy4fO78OZ1f0bNy7n0e2jrw7KAtwaFzpLKtfC8fBsRYu9KcwUJRdAwH9V4JhRQdGwBC57R18M3BKZ5LYIXvC5y2/DHT04tSpSIAxfHk8Sm5pOsol4r491//CitPl+VCZiTr2Ng4bty4Iact28ZxJKx0rkHXLwehhMmcA1zOYKsP6uJhOda8phtHno/jyuM4X1z7nT5sc7lU0dxR3WBGeQtb2rkjUcbpGoyT+7FNl2JSkbKZdAb1elPuyljc5oCD3YSabIvpaKDUIqwJ6V0EtcV9W83ZkuA5wTWhKJ8nQK5WqoLiNketBqkD1Jwj7A8htEUM15BMJQVA2RY5xENhRVR3u1PNMWrxyN0PA2UWp8y2x+JJVGuEwgmUCWqTGWng1izvAVzTIWql/6K36F3WyDWz+bGl0kE4us0dZGc9Vs4DOoWtxmpdLmFeO5VOqqYr9ePPXCu8RzAemXOJxx9DWxufz/UlgLbZHOtaP8DD+4+RyxXRbNBB2sD09BTeePM1DA/3q75tN7TlJhWB2za/syO8l9i9yo2voDg3tnCORGytcf52bxbha9rw4HzxnU0wwUaIztwgiG1r7KgJ7wF0c7NHdKIzXvzE6IgikjnmblODg8Va08H9rlsH197u+wCjs10b2f5yqYTDgwOw+Pb46KjuTbwXMDKdEzedScnhzJ+5zlM9vYilMtg9zGN16wCI9WB8ahFDJ+aQ7htDIjMERJgIwHnNeRdoSJjtgDYzqV/wCZCHtt/ozw1/kFfAK+AV8Ap4BbwCXgGvgFfgO1PAQ9vvTFp/Yq+AV8Ar4BXwCngFvAJegb+kAi8LtA2F6GRzrlKDtvpiEVeyuqD+bBhNtOpl5A63US0doVbOYePZMnZ3NtCfieHSuTmMDfai0awhe7iPBh23dK6hKfef6jzSqdZs4uCQEawrWF1dR29fP65eva7oYIIKQjAeR1eeizQmjGDsLOOSCb0YM3v+/PnPAT8XqUuwtbm5qVqnfJ/VJz0lgEFnI0GIQVeL493e3sby8rIilnltHnv+3DmrrVk3aETyYPVq6bSNdFytt2/fwfvvf6C21up1QbXh4WHVP7106WIAmGSfFLwgWMvl83J18n102hLs0WHHeqmsr8ooZ0UfB7CWYMWBUwc4HCRyLlTCPcbqOshGkKkasRXGQLPMsNXBpMtWXxGLg+WXAz4MtO1+OOhJuMQH65vu7OyqXi8dnj09vRgZH8PU1ElBSEJ2+RWbDbn29vd2BcOLhYKcp2Pj44qtJlBlW3l+uqj5oG4OUrI9zjXoHLjHzkbWJo0KZsq9SMgXuKb5nIsF5vEEXASj/M7zJ5MpgUgeQxhooDVkdYxDBkqdfo26QVu6bQlICduP20h43AigeFtzRtIFc1ugjXCy0bD60kF/+B5jpbYOFEPb4vsTOjfnEOclr2njY/Hc/GJ7OT8ZWXxwsK+o7qGhQSydWcLg4CBq1arOyZqqBhsN2Jlbk0Vev1DRM5ibbc2RTE+fYnsZYc5I7lKpiip1VfvicthGtQGB69lAMCOSDWLyfZ/PwbU2WB1R9om6E4Dz3zu7u6pzy/5wLAaHBjEzM40TJ8a1Nuk8bzcNxpuwLhqcYnwR2ur1UEgRxI8eL+PO7c9QyJcQCUXlYO/v78V/+YefYpzO0hhBugU3UxauDZOHdb25zrkpwOpFm/bH0cTO7erWiC3LY7irDQWBS5itdjHLbjMCN1CwTjjvIXK/Vqr43e9+p0ht6jM5NYk333wDczPTCLUJti0qnHOJl+p20rItnNf84oPnc2tC871W17rgGNBBzPsvx1E1rOuMxI4I9PMe02CSQpA6wHnInR69/UNID41hY/cIT55toh1JYmp2CWNTp5BIDyGeHkQi0496K3AqC1ibQ5n3Ec0GOY7pxP76h4e2L1LIv+4V8Ap4BbwCXgGvgFfAK+AV+G4V8ND2u9XXn90r4BXwCngFvAJeAa+AV+AvpMDLBW0N4Kk2pUAEoUWYqFJqEiK06P6qV9Gg27aUQ7l4hOzhHvZ2NpE/3EI63sTl86cxPjaMQu4AR/s7aDeqiEeBaKiNMA1tAol0CtJFGkE4mkAilUEyRbhW19UF0QJIQahHCEGH7YMHDwRiCQdZL5Qw9qtcpnw/oQ/f56JD6fx1ccLOtcnjCMiOj0mo1iMBCQEGr2VghPVfowIorqYuQSQds++9975gJp2DPObUqTlcvnwJw0NDaDVbAlN8XuerVgXFCAyfPTNn7+DQsKAmXZOJZEIgjE48QjK6Drv/A8rBS41J4AZkW9k3Ok35cCCXzsPd3X1kszm1jXBv+uRJtYvAyerImtZy5AWA7Isuw7CALaH5kyfL4HkZ6xpLJLC0dEYu5mQiYXV46SQtFPWd8be57JH67lzBDmA5B6C7toOUPM45f7v76hybDtTyfXSVCpR2OQ8Jgx2wdhCXWvO6hM/cLMAY7FKxgHQ6pUhqujzptuXxbDcjbF3sttyaGsNE4LQ056xgbzQiCMd5S+jmNgOoLqlcqnRnmtOQrmkHfeku5rxkOwmwCS+5yYCO71KpItC8tLSE4eERwVDnMn/77d/L0c05zDWUSiXwk5/+BAsLC9oIwUdccdouTthc3M9DWze+cl2HQ9bfuDlsY7E48oUytnZ2cHSU1ZzihoKF+XmcGB9DONRGvV5FvVaV45b9MxN2cJ/ojgS2O0fgMOY9BSgUivj4k09w5+5dacC2pHn+hXm88spN1SMuFemSbcoFyrZzXMzZahHeXwb5iCbrdKznilhf3RR0jscSqhfNDSlnzp5Gf38miEfWrJOxnLK15bbl7KeGdF2bq9Y93PXYVldHuvs158i1OW2bIrQOA1Du5rTi5unSbba0FrmBZH1tXQCbmzdmZmd0Txvo69HGB84rc/larLpbK+67u2c5579bY3SGc57z3sW5NNDfh0SC4Let2rV0dWvsglrIBPOcU9x0ws0KrDue7hvG2n4RyxsHiCR6MH/6HCam5xFP9yOW7EM81adat23WAtbYE9kGmxEIbUMBbD/2Hn/lb2UPbf9Cf7D4y3gFvAJeAa+AV8Ar4BXwCngFvkIBD2391PAKeAW8Al4Br4BXwCvgFXgpFHh5oC1hLYEFP3QnhFEIaic21MV+0jnbajC6lBCqLGBbLmZRKRdQONrF2tPPMD7MerAnMTyQQb2UQ/FoD81qAWjVEI2EBAQERGtNhKJxIBLTtSIxQrEQQkGcqzkRQx3wSvhAYEJ4Q9hBkENQ2V3LkZPKgTrCJkJDnoOQjmCAYJRQT45T1dmkC7Wl85j70qJHGctqTjYCjrpqT3YDGxdVypqlPI6xyuvrGyiXDZIwhnlsdBiVUgn5fEGuVOciZU3UWJyOtzYOj7KKL6azkjUt6Ybl62wHnZOml7nsukGbAznsL491INoBbPaLtYAJg7a3d3B4mEWpXMbk5CReuXlT8cQuelZ1ODuxyXYd97PF9DYFRuk2fecPt3D3zl3pQQdjOpNRlPN//a//qwAQNZSmAfAmxLG6tSFFKBuEsyhiHktNXAQ2I4v5b6ezi73udtw6eOfO0Q2tCWbZXgJRPggEOa58nu/j8zu7e/jkk0/w+PET1RQeHOjH5SsXce7cGdWxPdaYUcYcoxYqpYrOQ5DO52wuAFXGhavOL8FnuLN5gNfjwzm5j290FrnMczog7GAVYezW5pbmCucnARjh3YULFzWHk6k0NtbX8dZbb2N7aweFQp5eV/T2ZgRt6Qx3tWCjQRzzMfz+vNPWja9rF8Ex5xBr5BaKJcTjSfzh3fewvbODXC7f0fH6tatyn/f2pAXn6LTluDo3sMvAdetW11Hd55DALzdfRKNxwX9GAr//gbnTOQeGhge1Zl599RXVgmZfhABb3NxQ7cSeG7S1WOfnH9RDTtYmawUzFrmNVtNsyqEw67pyMwCjwi3e2WoH8xrH8chKGwA3aJi71rmhLcLcYDHngq0ZWyfHDnADqwT8bn269eOgq50vrLlIeM254pIECHjp0pU7t9nQ2ueD2nENOcDP51wUd/dadVCXx7N28wcffoS93V3VbF46vYj+vl5LPWCqgnNdB31kOyuVGhinHIvavD/IVXF39RDRnjEsnbuEufnTSGb6EYokkUj1IRxLotEKIRyNa5MPH8fQljWWA4dyAHS/7he+h7YvxZ9DvhNeAa+AV8Ar4BXwCngFvAJ/xQp4aPtXPHi+6V4Br4BXwCvgFfAKeAW8AscKvEzQtt1mNKw55uieaqnGo9V6VDQw3V4EHa0matUyatUSWs0aGvUK8tkjFHK7KGa3sfb0IYb6Urh66SyGeuM43F5Ddn8ToVYNqUQUqSRje9uoN1oCta1wFKVKHaFIzOq4Vsr6wN/VJiVoddDC1Wvka3wQ3j59+lRffC/diSdOnBBsIRjpjtZ1MceEH/y3c3Y6AEKw52ALHZw8xkXbdkcRuzhegq6BgYFOvC9/ZoSuomDpWgvq+FpkcyRwF1d1DOFSvpBXTVjVjkyl5cojNCG85fF0xpHbNBs1af88TBUkCWJ3CWrYXoJPF5m6srKCDz/6CIVCSdCYQJCxy9evXcPZs2fR19tjDszA0eygi+urcw9SE4LrSCwup/M77/whcF9mdL6LFy8KArv2cEw4Tk+ePBEgrVYrAk6LC/MCkXyPczATcFs9V6sHazHUBt5d1Cv7xX7yZx7HYxzwZUw2XydI4zH8uduRy7nDOsi8Po8hyPrww486Y5/PZzEyOiyHJ8EWoR7BsWtDJMQaq3U5XVl7lmMnmEwnbdPa5b40f5p83iJr3YYDtofzgXNJ/w7ibK3WrQHcf//3f8fONmFsSTCcgJgQ8wc/eE1x0sViWdct5Au4des9vPPOu1g6O4+5uRmcu3BOtZ153lgkKkhJzfmwdWIRyd3xyN0bAAgZGdfL724u/p//43/IqUk0yrHi8RcvXMClixcwODCg6GveJcxRbLV3u6GtA8a8l3A+UxuCRAPfMeQLBXz88ce4feeOzk2H6YUL5xWPzvdWymXVtDVoW5Mj+quctm5dhCJhsIZuuVJDMpFBOBRFPldQLDCd1IViVsCyG9ravY0x5NEg5riBZot1kg2uu7F1a8FBes4n5553MdwGHm0+cGzd2nT3HbdRxOoxRzUvBaiDPvJ+5TY48P7H/u7v72nN0YVNeM/1w40XbtMIv7tNG26N2Hpuaf3t7e1jbGwUJ6cmBYHpkFb0M+8bvNcwGrnZRLNJpy1jm6NIpXvlov/ozmNEB2Yxf/EVTE6fQjzBFIAMEuk+hEIxtJWSEBeYF0IXAKZ7Vz+oDro2NHBOBmkNX/W3g4e2/q8qr4BXwCvgFfAKeAW8Al4Br8B/rgIe2v7n6u+v7hXwCngFvAJeAa+AV8Ar8GdSwEHbrzqd+9DfPtP+vDvsecdb9zm+3WvuvMfn/zbvtzay/mQ9cLBZRUKrSmixl4QbAjA8QrUym/reaNRQrZRQLOYVl8yI5GJ2B6vLDzEymMZr1y8gEapja/UxoqEGUjGeg2AyhFA4inY4ilAkjnYoigbrX7bbiIXD+OzuHcWFMnr46tWrArEEkgQfhD6EJ4QhBwcH+Oijj3DnzmcYGRnDj370Oubn5wVC+DoBEGEIQRjfbzUeW52IUwdceD7q4KJP7f2s+xgLXJYRlMsltYkRtgSidHKybu3JkyflruV1HJCLKgfaIlblgo3HDQLDaoAyXpiuWsaYVgIo2D8waHVQBYvoRI1BycWqIXpcV9PNEzfGDmjz/GyTq21pNXPfx6PHT+SEm5iYxJkzZ+SWHBsbU71Vwr1oNNLRKtLluu2GxMyUpcuU7XLA1UFJxiu7mrLUmHCOTsrbt28LdhKkUjsC7r/7yY/NFRq4FrvhrIucdsCP/eRx7tjuiFoHHd08MKDXFkhTTHSlIiexOQgrHZj98OEj/Mdvfof9gwNUKmVwo8Jrr72GGzeuYWhwQFHRVtcWcj2GQwGMVHS01QFmJDLBrHuY0444IokAACAASURBVJTr57itfM3B724du48pVSqKyHW1bH/zm99i+cmyHI8jIyO4ceOGxiud7tHcrNcMBHMcqrUqiqWiAFy1XpW27G8+l9caTSZtY0LHLSqsdtxO97zVY4XVGC4UzDEZCmHl2TP85re/k+uX1xseHsK5s2cxf2oOmTTr7Yat3nPggrWIZLv/fO7eEzht3eaJcDiqee90cPWhDXTXgnhtq3ktAK560rYObe0fQ2nnaFakterPtlFvNlGrNxFqRxAOx3Tfqsq93UYiydhoQtk6mo2qtVVjGkeMrtG63c9CYULMY+juoCj7wM0RBLa8Jr+7mth83gC8uccJTXkM283x1X0tFtNmlZ6ejOYkX6f4tao5xNXHqIF8rheuS66dO3fuCMAyNppzgpseuDGCx7kYcHffOV5XMW0yYEIx6w4zMYCbPwiw48yqZ1y3opBbCEWi2jzCjTrNVhir61solioo1SOYu/gmekZnkcr0IZXqQVQR4TGA9+1wzHTvhLe7eHWroevc0ExucED/q35PfhfQtvucX/wN+fV/ADzfHq2XYG53f5jVaLXOXT5z6t6f6c8JfxqvgFfAK+AV8Ap4BbwCXgGvwH+aAh7a/qdJ7y/sFfAKeAW8Al4Br4BXwCvw51Tg5YK2FgtqIZcGa913g7bmuKX7zdWWJNxgfGmlUkK9yjq3R2hW89hce4LdjacYzMRwfnEaI/0plPP7qJayQLuhmo909REYtFQTka6tmEUn1+v45//7/8KDB88wMJDCz3/+jwIWzmHpIBnHUfG1lYrgBttHcCoYAgNRhLrOFedcms7taA5YqxPpoou7XXOMsmXcMUEgo3N5nXv3PsOjR486sa4/+9nP5DJ18IZ6sLYrz1stm0ORTrRjl6i198nyUxxls8jm8gKMIyOjOHP2rAAw45HpGCTQoTuO4NbVmmVbHVBw39kv9pEPA8PWH4Kkvf19RfJmMr2KMqa+gknSyKKPCeAMKFksK7/z0YGNRFuRqGYGoRNhJo+X/s3ATRfE5DJCmW3Y2NzCr371K0Huo1wW4VAYb7z+On70ozfl1OyOj3WgSQ7lRqMDO934dsfPdiBkVy1f9zqPd+PpNkt0v5d9Zc3W7Z09bG1tCcyNjY+q/jCdmI16FYTW/KLT0jYp0F1uQDAMi/pVDV1BKXt0j8fzYLn7XtMNbPnvaDzeqUGcSCStviuvErYIcI4pIaAiu9sGkTkTioUitre3sXewZzVP0ZIbl7WKdf0WAWC041pWm1UH1qCyc4uqT3J1s45vSHOOY5zpySCVzsgJmi8UNZ58vb+/z1zyQXSx+H4AG10tZXOZBjppEtm/DbLriY57Xdo5/UKM+a5ja2sTB/v7OsfI0LA2FxBAO4e9wTNzdLprWdR6TY7cdpiO7ATI1CMh1lGO6n6VzR6i3iC8TykqmTHBimIXtI0hGkkKtBLohsME8AS3tpHDXZvrplQqoofu+KAGtovk5tx1kdcGy80t/jy4d85YbRAJ1kxLtY9tw4hz/1MmxSR3rUV3ru7jnOv/+Y0oVgc7HGxeqQnYElxz3ccTUYtkDkeVphBPZtBshRBNpPHee5/gqEBHdAKnzl5B38QZRDIjSKR6wDlKp7lqnPN+HcxHV7c3CFXvArbOeRxs/PmaX7we2v45/yrx5/IKeAW8Al4Br4BXwCvgFfAKfHsFPLT99pr5d3gFvAJeAa+AV8Ar4BXwCnwPFXhZoK0sWYxQtaq2HXdtUKUwUP7ztU6FXIK4Vzru6vUKysVDtBtlHO1tYePZIxQOtzDSl8DC9DgmRvvRrBVQzB8JkBGGxejcikTB0pO8ejQSRSIWw+am1YdlLOrw8LBq0tL1x2hQwlhX25Swlg8HTCyi2CAUX6MD0UXmElQQcjhAoijmel0QlSCErzto62JdCWj4nGJLQ1Ab6P5lbOn584xznZLj0JxuBr0EbUN05VVUM5PnTSSTgqfu/Xfu3pWzkU5bQqHZuTm8+uoPML+wELjzGANsjs8wa1AKVB3/Z1S3+9S5ToXEgpqxDoLIvco6qm1qFBcsF/wJauESXBGKOY3cHDC3YFMgMZfPY219E1s7O5oXhINnlpYwNDQoJ2S9zhrHUY0L4RmvQ5fyv/7bv6FSraCvf0DuZ9aP7evpCeom0zFqjmkXJezG9HlnajeodQBQ8zRwt3a/7qCkq0/M87vz8rie3j7FcheKZcUb081IgEdwnYjT5WgOcgHSoHSqrhn8z5ypbYFSjnb3mHzVv7uduK7NbH80ltC8ymQsGptRvtQinbbIaLe5gPOG7myOGyH48rLFge8f7AsixhIxXL58GVevXNEYOAho9amDOdMFbbt1Y38I4tgO1s1l3WM5t1NJucMJH3ltAl/VcW3R/WouY85JumG5ZqmIg6ifA5UB8DYnadzqRBOOKpK3qWjecCSsNfjgwT25Sjc2NrS5YHZmFteuXsXc3GxnU4UgdeBydhHpclvTaU2vaDSGUrmKx4+WsbO9h1y2gIH+fgwM9OHCxbNyVocjhNUGnMlEGaPML65Vc9rSiW/ucQdNXZ/o2OeDznpCddcP13fqxfHi/ON7uKHFtZORxHSB8x7A+5qDwVyNNkfs/kudpX2wRt38duu7e4MJ162DuC7W223AaAdOZWqme4iGz+LH48kEUpkexBJptEIx1FphfHr3EXL5Kiq1Ns6ev4zJ2SWEe0aBeC+i8aTiqm0DQ1C/NgDynfLCQSyy/bJoo63fKeZmftHDQ9sXKeRf9wp4BbwCXgGvgFfAK+AV8Ap8twp4aPvd6uvP7hXwCngFvAJeAa+AV8Ar8BdS4KWBtg45Ojec9HN/tjuf5zG0ddGXPIqOMNZHpJuLQLbVqCB7sINq8RCV/D42Vh4g2q7g2qUlzEyNolUro5A7QqVcUrxmPBZXIUTCDjnHalWBWheXyyhiwpzd3V3BP8Yls74jQQnBigOxbsj5fC6X04/3798XCLt586bV/AwccawBSrDCmFF3LH92IEVO0hBjcJuqr0nYMjIyjHLJao4SdLp4VF4nGThV8/mczkEQTZcf40TpTjWwEkWxUMDtu3dw+/anii89ODiUO5gxuNevX8fEpNX0pPZsg4EWQpfj2qm8ngOB/O5cvK62aDe4tfqrBuJ5fTeqDtry/IlEXKBONYSDIXdOXWp/7959HGRzODjMyhk6OzONH7z6ChYWFpCI03kHRMIRgbdavSYnZSKZEpCma7hFbBMOIZ1MKHSb4+XAU3eNYgG9oN5rN+hkm7tBoAOR3c7VbtDLfztQ65y7PIfB4Qj2j9gXwre24okHBnrlZiasZf8ZIUu4bY7ytkAV+6f10GqjSQAaOCG755y0lX4cK/vePU7d/7Z1Yy5OgvHt7S2sra0rWppzm9oyItklqssZGQppDdy7d09ub0Y8E9r1DfTh2rVruHL5Mnq5yUAO0e6Y4oA+BzHOrs0G/qltBIVCEb19feJvHEPOe8YYu8hv6aia1nTtBucmwA3Gi0+7GtSmgzluzfhr4bR8vdFoodZVo9jdbg4PD/Dee+9hbW1V64sbIZKJJC5dvKh6w7wfGJBvaFzUjK5Ias1ztFEolrC8vIKPPvwUtVoDtWpDGwpYy/XqtUs4e/Y04omIxlgAs8120jUeQSRMFyr/3ZTj9+7du3I0E9ByPOjINsDNzRg2Jx0wdfOLenBM6EodHBzo1Gl2UdXcDFAsFsBay3TDsg+KZA82vxDcqjYyW6Tat5FOHLmLZOZ7uIbYLraPc4ObU7j+uI5VC5oaaU8NV58BW0ba1xtWWzmVySDd0w9EE9g7LGJ5dRt72TISqUEsnrmIsYlpxNMDCKf6gGhK97OIYo7NHm3beoJ7UvB7ovtXh2YcG8DjmNLwgt/HHtr+hf5g8ZfxCngFvAJeAa+AV8Ar4BXwCnyFAi/6m90L5xXwCngFvAJeAa+AV8Ar4BX4q1Dg5YG2Lr7Uya7s08+PQeDa0wfsAYghvNKPjFZtNQVcGX98tLeNSjGLdqOAzWePsL2xjHSshYtnF3DyxAjCaKJeLaNaLgaRuAaE5HRt0m2YFiDk99XVVUEqugwZRXz69Gm1i0CDUMnVNe12nNLNxnqurOtKiPLDH/5QYNTVmCXwIOwg5OB1HOgjDKFblE7Ro1wO+/sHODo8wvjYGC5evCBQWyoW5ZRjWwkjFSlM5yBjbFstnZdgpNGEHGqMIWUbLZo4gtVna7h3/zNks0eYnp4RwGHN3pHhYbkFK1VqSCcmHYDm3xUwcy7ZrnFwsEMRumpP4KR18cGq3xtFNBoXLDs8OFBkNCFSMsHY5z7F3rL/bLfVKTa4TS0ePHiAW+++h/2jLKo1RhdHsHhqDtevX8OpuVnEFcNrkcYE2/yq1urI5QvIZHrM5Ss3p4GpduBuJVhyLtvuGrbdYLM72tgdcwwJba64PjtQzXnhzu3cwq4/nD+PHi/j4eOnODzMijzRhXnlyiXMTE8hHouonS6OWhHOhHOEtoTwdBnymoytDTY5EEh2AycHj78M2h4vJltXjKTl/GNNZkYR53L5oP5pC3Nzp3Dt2lXBSkZO83yMPOaYMNqZNU43t7bVh8EA8p6cmkIingig5vH6DRKdtVBdW11Mb7NpdYAPD480Pxh5OzA4IKdnMXCxu5hfOT612M2lKjDLedZqoyW3MuvIWiQvH27DAMeZa5BgmH3k3CMgZm1WRnZTT/aL7vp33vm9+sb6vHOzc3jtBz/A4uKC3mOAn07RtqC6G3PNEzmXo6g1Grh9+zP8/u1bqJS5AcTiyumgvfnKNSwtLSAWjyARZ11durDjiLOebYPnJCQNo1wp4tmzFfz+9+/iyZN1DAykcenSWVy4cEGglHWb2V5+cZ3wOZ6LDmhuxtje3sHw8AguX76k+s2cUy4OnM50AVVuUuEGh3Zb9wXqyP5p/sbYNvFkjUf3fY1j4PTk2uSmFK65K1euKEqaY6kNC7W6/K1cz60WI8ztXhWNxxBjLd54UnXEDwsVPFndwfZBEWOT8xibmsf45BzCiQxiiR6E44yTZnIBw8GDbTxcEw7aBuCW7TZQaxtEugEu19CLPgDy0Pav4s8d30ivgFfAK+AV8Ap4BbwCXoGXWIEX/c3+Enfdd80r4BXwCngFvAJeAa+AV+BlUuBlgrbOP/U8XLKfLTRZH8YL/hhMdNA2+LRer9HV1qzSTXuAQm4HtXIW2f0NbKw8RCLawvzMBBZmpzDU34NauYjs0QGq5bKggqBqsyEYS9BDR6zqoh4dyZFIaEqAw7hkustYy9NF4bp6kC5Wli40OnQJPV5//XUd76CtuVgNlDgQyK65KOSd3T3cvXdPMCuXzWFqchI//vGPBGHoti0U8hatSw1YQ5TuzMAVt7+3p5qu2XwJw2MnsHj6jMAMHz2ZjK6Zy2VBV64cv7E4MumUgBFBkAO/Fm1c11d39Kyr2+pAh9WlNRdcN8jUcQLhbdUm3djYFPBjzVC6iwmKTp9eFBx0jkHCZwIo6h+Px7C7u4fHj59gZW0DtUZLLtC5mRm5bfv6egzy1hnlbHG3fB+hLd29AwNDWF1bx8b2tvTqSaUwNEBAPS4Y7+qBEjI5wOr69Lwr1QFBV1+1203soGK385ZjSpjF8xDK8xjG7v7urd+jWCHgRuBgLOP61Su4fPmi+gPGI7cJ2GOKC6dGdBjSNU1QKI0ZBsw1EHzvrqnL17vdtra/wZyuzjXbGbcWI3hr+M1vfiunLV3fjLKlY5KO8jfeeB0TExMBsKRL2OA3NxQQ+LMeMqFnKp0WSNQco7M1qE0sx3fgBhX876qRyjYQGGezeTx5/ESRxYdHh2r8zOwMLly8aB1hrdm6Xdt1gPcBxiKr5nI4ov6FwgbLHQymDqr7qvtBQ3Bxa2tb0cB01Pf09mJyagrT05xHfYjF7b3UgeNFaEsAPTw0JFc7176in1tN1KpVbRRw19A1FbXcQDsUQrlUxfLyqqKRjw5ZT5lroI6lM4sYHR0Cl0oiGdNGi1iUDuYoDg9zqFXriqpOphKg8/f99z+Qa7enJ4OlJdssQkDLOcj7kIs0ZrvYBjrS/+M/3sb6+gbGxoZw8+Y1gV6LSjbnPKFtkrWMK2VdX3OMGy1C6NQaJqils5VriEC7280r57cczG2sra1JV/7MqHZCWz449+vVGuLcfaBNMKzTG9JGk0Q6jUa7jaNCEXtHBeweFlFpRTE4PofBsVlMnTqLUi2ERGYQsUTq2OEux2ynwjlYFlhu26DOuau6Tf0dtA1SlBFq2e+Or3t4aPsy/VXk++IV8Ap4BbwCXgGvgFfAK/DXqMCL/mb/a+yTb7NXwCvgFfAKeAW8Al4Br8DfoAIvD7QlkGJGbPCnuqIt7SsIRe7AJzfMnSP0AT6PossOqFYqSMTCqJbz2N9dR6teRKuex/baMtafPUQy2sbi3BTmZ6bQ35NEvVJCIZdFXbGjbVTqNSQDaEsg4iJuCbUIKh4/fiyIQ4hy7tw59Pb2BpHCEAgkPOJDcb21ml4jTCTEc449Pkeo5Ry2/LeLKiUAIuD89M4d7Ozsqm/nzp7F1atXBH7ZP0IjRqwShAmkADr39taW2re7t4dStYHB4XH88Md/F8ShVgXWCG+s7i2hGN2nLYvjleOwKlDDSFc6Oxt0ynXVJmV73VdnHFzEagChnWNPMEhOvbAg8ieffCpwSehFLZuNuqDST3/6d9KGDxeE7SCpnH2tFvKlCuqBKzOVSCBG5yz9pnTyhsOqAUutWQuV0JbQ6enKKu49eID9g0NzJYZDmJoYx6VLFxX962Cz4mEDl7VzabItDtzy385p6xyLDszzNRd5zX9zDDhf+Lqr7enis9n3Dz/6BOtbeygUyoJhQ4MDuHGDruEZjQ3dtuwX3YmK/AWBGl2d9p1gXVAqRHAbAFLOAf6g9eLGx0bHNjkEUb7BcQ7y0onNsf70k0+xtr6m6GPCNYJ8urpnZ21DgrlXCcUbcmgS3ArcgTVS03Jmu3lO2MmlSxjs5jfbrHq0cmmaR5ivEY7u7u7jg/c/0prZO9hXe9KZNP7+Zz/D4PBgZyOC5gNsY0KMNai5XpqE2oy0rgvaKlI8GAOnP9vIMaHrnU5UQtta3ZzZhLaXLl0SuKW7lHrLtU1QHtQU5jpg+12tafaDGwUInF29YsUJEw4z+jfMGPIYCvkSalU6/xvqd6lUQDIVQzLJzRME+lbPmjCekPfBg8fY2twRtJ2bm8H4+Djyhbw2jFi95oygp+UMQwCZ/6QrX5suMhnpyYhrrn1C6KnJCc1z491W85eu/HjgMpeDVk5Yq6NMzbjBQvcUhBGK0iFvGxrcGnGuW+rhNq9Qc26mIEjmPFAMOO9JPB81abeQYA1bQm+05Zpf297BXraIRjiFybkzGD15GgOjs6iFUkhkhtGKJFVzmYkI/OL5zHXONWEA1xy0yuEO7hwhtBy0DRy3uqfQWfyCvw08tP0b/OPJd9kr4BXwCngFvAJeAa+AV+B7pcCL/mb/XjXWN8Yr4BXwCngFvAJeAa+AV8Ar8FUKvDzQVpVJu+rYOmB7DG8doOyGhgJYQRYm64UyblWcqllHrVpEo1ZCvZpHKX+AYm4P+9urONjdABolTI4O4eziHE6MDqJZq6KUz6JWq6BSrYgDEEAQWuXyeUEzOvIKxQI2N7cELAhWnHtW0b6CMyUBSLrY5IVsQz+75x3Qo1OXULe3t091TfkgnKS7tF6rY3dvH4fZI1QrVaRTabnYent7zK1IWCUI1lI9WKILxkITpBRyeaysPMX2zg7a4Rimpudw+ep1wReeNxIOmZMwHkMqkdR5CE8FHqMGPgluNRp0LjJ+OZh8cjQG0cjd89G5VBUb24moNfgjrBKJyuX4wQcfKmaa2tHxOzQ4iMXTCzh/4bzAKx2V/E4ARn329/cF14ZHRjE+Mak6tYyAVtSqzkxYaTUzFZPLSOdoFLliEZmeXvziF7/E2uYmypUqSqUiWo0G5mam8eYbb2Dq5JTGmLDXOWSd89n10aBtYPgkNHUFdwM3IcGdcyUTWDmXpwPxHOsaAXLQJ7q1Dw6OUCw3UCyVFTfMSOrR0WHBvAiBlK7BfjURcZHUJJIBoDIXZOBgDmqqHsNlGx+1v3ucArhLYOoifgnnqnVzwrIfBISFfB6RSEjzjJHV7NNxfdygPqjc6CHVgm63QyhXaorwpmubmxfGR8fUF4JUzn86O9l2c2LTFW5zwmrplrQp4d1b76FULuEoeyRgXKlV8b/9t/+GyckJc2o3GSNMUGvOY4vRts0c0XAU1VpV7mTOYWrh3NCMWOa65c/Pnj1TjVjV7S2VFLPNGrE3btzExOREJyLduTcj2hQQRj6XU31ZzsdoLIaJiROKKudasTqx5lQVxBf45OgRhrIOcVT1VHkcIXYkyn9X0GrXkU7ZBg5qcbB/hHd+fwv37z9VTduLF5Zw/cZ19PX2dcA3++7G1m34oJ6cC1FGZ3NOBBsNBI+50UBzAdLLalNzg0MINd7fgprVPAfHivcSq5vclutZcyqYQ5pzYReTbO5WG3+DoZ063Nyswuvw/azPTCd4UD84zk0Z4TCOcgVs7u3jIFcE4hmcmFlE/+g0+kZOIt4zgnYkg1C8B60IncRAtAvaBtt6bO0LLgsta2OIuWu5maHbaWsf+3ho6/9+8gp4BbwCXgGvgFfAK+AV8Ap8/xXw0Pb7P0a+hV4Br4BXwCvgFfAKeAW8At9Agbfevf1vbbR/9mUw7cue04fYXwLevsGlvvR9di4H856rQfutrmVOWQu9dKD22Hnp6tseN935by01VT+x5mebdS7pYqXjqyaYU6sUUMwfolohvD3E4e4G9rZW0ShnMT7cj7On5zA9MY5wu4ly/hD1Uh6VUhFNQUfgMMv6oyGMjI4inkigXKmoVmosahHHbK4DRnSROmei6rIG0cKEJIS3+UJBMPLRo8eCwbMzszhz9oyAVyjMmqZRc6IWWWu3LrhCsEgnoAAj2yR4apGmBFOEFwKtAWAkhCuVKwhHY+jtG1T9TmkSOM54XkbEtgMYxljXTDrTcaMJ+rRauiZHQu/rOGxdSu3xWJvr1CKUY/GYuXZVz5LRqC1EojHBvbX1dWxubgryjAwPIZNOo3+ANW37reYmYV6jiUePH2NtdV1Aj2PLKNurV69ijjVsWRNTQI3/M2BLSES3oEHTJuKplNyU773/Ie4/eIi9gwPp1ZvJ4PTCfMdpKzzatohYPgyoB8AqgKTmMDwGYubIY7+shrDc0YEjUWzV1VzV3CcwbFiUsdyndKpGEIrEDDBRY7lQ6Rw0oMZ4ZPaFfTxeq+YkZP++tP5uUPuZU9EBVbeeBREJdwXiCNhaqFSqgqhlAjUQgjKKme7XutpDmEzHKaEx4RyhKeF9MwBldE2yPfsHR/jwo9toNNsoFfNatyMjQ4p6Hhrs1znkLG/QbWrgliCUYy2A3GhpM8Py02Vs72xrEwMdpPFEHDdu3lDksqLDGcssMGfrPByKBGuA/Y2ofVwXLrZbsb+BW9Yc1Ixirihqm7V7ubY4R0dGRzA5MSmXKtvqNiXEYnHUeV2E8Pbvf4/lJ8solQnZYxgaGsTrr72Gk1OT5j5u1G3DgDZoWFx7nTA8xLVsurp6z4wJzmWP9L6+vt5AZ2pQxurqOlZW1jX/pmcmMTs7q5rMHDeOAWOUKQDr8j5bfaa4bzpvGfXd19+vc4VC5mA2+GqwmA++xjfv7uyoxjbnCesP04WbSMZRKVeCORds0uDmkVhMGshBTe05d1otxOIJxOOJYE4bKuWGEfY9GTdo7mrlajMF2x4nsI1hP1vAyvq26timB0ZxYvoUxqZOIRzvQaJnEKF4WnVsG+0IEI7qmhF+mVU8WPOurq05bTkhbNzNo3+cy9DJCQ/e+/W/4V7ktO3+nfmiY5+/UvdvxS/+hjw++svO2/2c21Cg35BB1nmj1Tp3+cype9/k97c/xivgFfAKeAW8Al4Br4BXwCvwfVbAQ9vv8+j4tnkFvAJeAa+AV8Ar4BXwCnxjBf6S0PYYIh037+ug7R8Hh7v/VP/8R9wW5xvAWlegs+sDbIG8To1Di34lkKR7tlopol4toVzKynV7tLeFvc1nqBaPMDKYweLcNGZPTqA/EUblcAcHO3RoEnxG0BIYiCDKmp2EQJ3YWQPEhCT8LpwX1GQlQJE7sNVCjTUoCTsSCYFa1rplvcqjbBZXrlzD4uKi4kMJ1whICIMJQlxNU/aJEa2uZq7gaFAT1wCxRZXyO6Nr6awTMCIEZWyuoJe54FydUUKlSoWO20THBUygRmBGcKQ6oow3ZhxsADU56s6Vegzq7TlzEkYEiFz8ro1FGE2C9AhjVqOCQARk6XRSoFkuP5gbkA1kDdD/+I/fYmNjSy5VtolA7I3Xf4ArrPvakxEYlmMzgMlWK5VuzJiAZFJRsRXBxOWVFdVepUt3oK8fYyOjcpKyrWgbILXkXoI91jW22GoBowC8mZOSl7O6udwIwLklp5/AZvBlVEUR33I1sr91wsCQwG72KCeXZ5XzIZlUTG1vTwbJRFxxyAS2jH2lthxHq0dra42wl+3gmAigBy/Y2DgXbLAhI3BYWps5/tZ+jgU1rVVZt7iN/UIWhwTarTaGhwYxMNBnsFgxyuZutSVHkEuI17SY6ThjcOt4urKGd259CCYeF/JZVCpFDAz24u///ieYnZ3WyFkErzl8eZ52K4RWwzYdhBBBs91As1UTTHX3C9bJJVCk3oTwDlSr/3JUO8fu5zcOBEp1bk7HGw1sPPgw16vNOYtANvLH9UXsx+txrOjORiiCf/nl/4uHjx7Z85GI4ov//qc/xZmlRTmKNQ5tAmj2oxnEgdt9yobSYO7e3h6Wl59gb29f/Tp5cgqzs3OKTbd1RZd+URHLjBEmvKZTl/OZryWTKTQaLexs7+BXv/oVDo9yGB7ux6VLFmPd29ejPmjjQYvzMqz14NYmAC5vGgAAIABJREFU1yXjud966y2t+9dff02x0ATjhOXOzewcu6VCHvv7e1p7I6Nj6O3r1/gTinJeuzh3zhdu/uBdkZsOmvWaoC3His7keDKNdiiq+rXPNvZxUKgh1TeC8ekFjEzMIN03jHAshUg8hUgsrnku8Kr/hxFucVw437/8IxzbrPOnf7zzIhD7p0BbNtHN1G8LbfXeYK17aPuN/yzyB3oFvAJeAa+AV8Ar4BXwCvwVKvCn/1X/V9hp32SvgFfAK+AV8Ap4BbwCXoGXT4GXD9p+9Rg5CPP8B+zPf6htXixzXrXoimzUUa9VUK9XUa+VUC1lUcweILu/hYOdNRSye8gkolian8XS7ARS7SryBztyxYYiIUQ6jtOmGkdIpyKa4qFWa1QWu664WkXpBjCQdRwJUBRR3LB6mE9XVpDPF7C4uCR4ubW9I3hKVyxddgQgTDwlTFEdzyD6Vc5OOm+DWpMumtVFlAqWBK+Z6fMY8PJ9vDbPQRcfY5J5vOCo3MnmVnVRzzyOsMeuYeDNXUfAUlG5BtLYh2jMal8SHHXqfcbigqehcBSJRDKom0kdW4q1Jexl31zdzP29Q/zP//lrPHu2Soap+Oj+vj7cuH4FiwtzSCUT1h7VRqUD2KCx1R2mTnFUG3S3Aj09fYKk0YTVy41HE6qHWm/UpKsBaUIuOxeBJBUT4CO0DRtoPoa21KAeAKsA2jpga2bcTs1RF9NdbxCkxxSHTHf14eER9g8PBI3p/D139gymJk8EwIuQmuPrnL3ulLTihg00O7dtUKfWnMHWFloPbc9CADYFDI9rfrJ+arFYFpBfXVvDs+1NlAoFHB0eYqi/H1euXMLU1ITgsaJoFetMN3BUc4JzVzATQKFYxsqzNXz48WfY3z9EuVxEKhXHiYlRvPqD6zh5chKZVFIr0ZzQ/GqjWSdwJfijCxWg+zSVSShe2dWk5fnlOK/VOnO9E/scyOwioTt977ptOGd0N7R1L3cguDYw2GYDurupeZRrgdAxiHCORON474MPcfeze4pypiOZMeU3r19XvdhkgpsHrB6sHLVNcwUzVpr9JQx1wHl5eRm3bt3Cysqa5s/S0iJu3LiO0dFRNc3WLUG9uXWlccHioyvlKvr7B9HfPyBN/vX/+1fs7h1gYKBHrub5+VPI9KSC+cw6slwXjIpvqgb3zs62Yp3ZdsZEZ7NH2ihCt69br91AnPe3O3fu4P79B0gmEzh/4YLqd3NMKtWa7ndyt2pu2FqMhGzecrMJv+QOTmZQb4Wxc5DD2uY+8pUW+ocnMXXqDPpHpxBL9SGR7kc4GtcXga3ZZ81BK1graGv32i97/HEbg754Jg9tX76/jXyPvAJeAa+AV8Ar4BXwCngF/roU8ND2r2u8fGu9Al4Br4BXwCvgFfAKeAW+QoG/NWj7ZTJ0Q9vj1835Kmdsm7CxjhYjUJs11botFw5RyhHcbmN/Zx2FowPEIm2M96dx6fQM+jNxOedKpYJB3wbhTk2QwoECF8ksQBwUfnVtMYhmUJNWToMiVotUoDccFgAhyHzy5Ak+u3dPMamTU1M4d/4cUqwnymjnqkXZWn1Rcwfyy5ycgfsygHSKGO7EGFu0LYGhq0dJ6OJq6tJhm8/ndR65iPVaU7U75bxrtRTn7Gqbdtdz7egd/FeVO280SicoI4qD2GBFC0dQazSRL5RwcHAoLXlOul3p6qXrltchYCJwbdSbuHfvAba3d1CvNQVtCcjGx0fQk04KbAmOy91njJTORXMatzEwMIgi298G0ukeOV2jjLQul1HIFS2qF4TWafT1Zgz41qt2XjkxGakt2i1YRGjbcXcqQtjcuc59bHHEJEwKyNU5Wk0ex7EIy2FMcPrw0WN89NHHikhmrWJGzzJO9gevvIKzZ5fQk0mjxTqwcrgavHORyAS2dq5jp204gLbmamabWgHwCjKyAxCoiOYG9WkgFksqXpdO21/96tfIVUsC1jtbW4iGQ3jllZu4dvUK+vt6ghhirh2b2ARoVbp063X1qVqtY2f3AI+XVwVtOfZDQwMYHhnA7OwUensziNN13WxaXVu1J4Jmg3G6BJ0chjDaoRYyPRz/RlC39nhjALUmLLZ6uF2Ow2BdUSPrv8F720ShKwV1fW1ThVuvBJ7Vak3ud7cRQu51AmUCV56Lcb+NBuKJJAht9w8Osba+IQcs2z88NKRIYtakpbuUdZLdPNSmh2Ctcw1wgwTXOftwcHCAhw8f4tGjFcUYz8ycxOnTi3K62hq0zRaqId1uaZxWVlbw2d0HODjIY2pqHFeuXMH4+AQeP36ktct61mzL0PAg4nFzuFt9WksAyOXyquP79OlTXe/69euBs9dSADjX5ZymIzYeF7BmjDTd/k+eruDpyqpikln7lzHuvCfJza86uhEk5Y43lzGBN6E2319ktHsLKFbb2NzLY2v3CPV2BENjJzE5cxrDJ6aR7B1CJJ5BOJZUXDg3deg+yrhyTTgXhxxA2+/4LwAPbb9jgf3pvQJeAa+AV8Ar4BXwCngFvAIvUMBDWz9FvAJeAa+AV8Ar4BXwCngFXgoF/pagrT7L/7oozCCK1A2sYjZV79DAHoFAu9VAq1FFvVJEuXiEciGLUvYAh3vb2N5cQyW/j6XZEzh3eg7DwwNoNqqK/CwVc/pCq6E4XQdqCLPM1Ru4IwUezBhGMELQZjVNrb6jcwDTaehg4FE2p1qvdLwOj4wIwkRCjD1uCHoRqFh8sNXO5ftcxKtzyPG1Y/ehwUO5e2NW89a9356ni7EuZ69zkQqoNZsCyIQ8hUIBQ0NDctiNjY0KJPLa7nouFvt4EbG263HtV8Iwni+XL2Bzi7U0t7CxuYFyuSTX3+LCAuYXFgSwCIsVv1urIxZLBLA5LvhZrzFKOYVImICOgCyIxm2Zq1RpxIEL2Dlty7WaoG0m06vvrGm7ubWF7c1tFAtFOQKnpiYxf2rOYGmrgUjExtHmSZBL3DbAbto6fS2OmMcIkBPaqqyxuV011rwoo10F1Q1c37v/AH/4wy1BsnoADRPRCK5fu4a5uRlBwHbTxtvqkzplLWJaGwDowHVQPojeddBWjlMjzXoYBDRgz80BhJWM2DWnbRP//M//jEKjilKRseFVDPb34eyZJZw9cxojQ0OBi9o2G8gly7FQBLA5hxutNorFCpqtiOoV9/amBQ7D4TYSiag2SjA2Vysh0IpQPZ8rCvIWCyUyUsRiEUzPTGBgYEBzgBsGnOPbYsFtg4KL3GbfujcrmCua0DOgtuq9jaXmKPVCCLt7e3I5E3ZWqoT0MdWoHh8fl5u0wbqs0j6Gao2bKRLqYzRm8eGxREJR2EHmsWriyhUdDglscnNFtVZRtDLXppsf3Zsr+DzrWXP9sYY116SLGXY6cwzpqOYGDrpiP/30LjbW9zE+3o9r165jbm4+qCFuYyxXdohrg1HSrFVt8chWbzssWLy7u4tUKilXL0Ev5xeBsu6LdMtGo+q3Nqcw2jgSA7dEVGrc4ADB2kQsJrDPrzCBaruN/t4+9PRkNCeqFbr2zWXP9bazn8WzzSyOym3Ek30Ym5jG5Mw8+oZOyGEbS/YimsgwVBnQGnF1sG3O2NDxWjaW3/XDQ9vvWmF/fq+AV8Ar4BXwCngFvAJeAa/A1yvw3f/V70fAK+AV8Ap4BbwCXgGvgFfAK/AXUOBvDdoKyXwFuA2q3QbwkoazIMbYMJtBtWYdIbq5mnXUKkVUinlUSnkUc0fY39nC/vYzHOw+w9L8NBZOzWB8dEjRycX8IfJHe0CrJohLZx6hjZACoQOjPRFmYG+njiidpGxrQ3VQGTUct0hYghXWmY0yFpgOtYQcoQR60VjUjlHtzaogFo+nG5WuPMIknsvigIP6pl3OQxdfTJ1YQ5fnpuuT7yN8IjhivUxXo9PAMR2mDcGdjz/+WNCWsIk1Ly9fvizASShGWOacvHKYqu9WR5P9CEdCnZq5BFJ0t66ureP27bvY2NwSKOJzBD1nzizhtddeQ39/v9rF2p10BvL1aCSGoaER1TVlO/kQm2I14SAKmCmqakMAbQ2SsS1NtMPmLo1G43KHfvjxx3iyvIxq2SAl2zs/P4dXX7mJmZlpxKLWBwIrB9JdLVK6FjsM19WWDCJcBZUCly3hFzWjO7vZoJOTNYWhmsKpVAYHh0e4ffuOHJRVuY37FR98am5WdW0JjRVJLKhuoNTBR55HvkNdy2Z5RJsDrP6ti0gO7MGfq/sczFCdmfMvny8imUji3Xffw6PVp3JJsrbu6MgwZmemceLEGFJxAnNGTJsDVOutbXHCQtZtoFZvolKtIxZP69+ZTAqFQg7VaknQljWLk3KH22YFOj+PjrJ48ngZT5dZZ7hgdZNDwLnzS7h8+RIGBwc1/hwL9TGYb24zgqtLa7q7+racE3SOGkSVVkEsuN0nTLNbt97D2vo6stmsxZ6Hwoohv3jpEiZOnBAcjMAAJmtZ2/cqenr75C7mOtL4ykVu85CRznTpDvT3SVOuvVrD3KvOEc/n+HAbHrj+XL8E8OlcVu1oiycn9Oc9QFHElQq2trawv3eAVCqN8fETcp5b/LkBW2pTKhext7crIM0+9/X2orenV/cMiy5n7Ldt1lAMdDQiR30mk0Eun1U9Yc7joaFhPcdavg3WZabTnPCfoJYR76E24lH7mUsgk04LPtebLcWQ8x5YrtaxvPwUnz16hlwthqHxecwtnsXE5DRSvYOIxjP6isTTQCSGFteXc0ZbOHlwX7X49a+rAfvn/PXqoe2fU01/Lq+AV8Ar4BXwCngFvAJeAa/At1fAQ9tvr5l/h1fAK+AV8Ap4BbwCXgGvwPdQgb9FaOuG4Xl4K08iyx8qNtVB2676tnRACrg05ZhtNWpy2FXLRZQKORTzWRSyu3jy8FPUKjn0JKM4vTCLxdkpZBJhNCp5tOpluXNrFToF6Udry5nGGF3G2LLUqsqthsKIxs2ZelxvllGs5ixNsDYro1npwKWrFlBdWMIk1Q+t1VR78smTZUEVul0vXbokRyJBj3PHUYvuep/d0DZKd1w0JlctI0v39vYErdLpDCYnJwUOeX0CW0IpQqL79+8rxpVg6dq1a1hYWLDKwARWQU1bd00DR9YHx8edw5CQitdk7VRC25Vnq3IP8j0TExO4dOmi+sN+rK+v4+HDR4J6q6trgnanF5fwox/9CIODQwbxFJtKvBM4XBle3GGYFpPLfhDYReJxRfhSy1K5it++9RY+u3cftUpVMJxjsrhwCq+8cgNzc7NIxM1lyGhXF8Vr9Ynpmg3MlQEMNA910IYuaCtYy9qmnIOEXqorapsGEokUGs0Wstmc4Fu92UA6k5GzNhFjLDWjnRsCtorbDVl8rT3c/A1qJAfPMo7WTKwWD2zA9jgamePAceeYJZIpRUVTj6OjHHoyPcgXioj1pLC7va1o2550SvM5GglJj2oATwkQiec5Z7X5gCC62dYmAwLp/oERbG5uo1wpYW3tGYrFPNLphGranjx50qJ0ozHEY3Hs7e7js8/u4enTFVQrjKG2Od/Tm8LPfvb3mJqaCmKuba65uaXYYMacKwrZNl90QzbqFYvYJgI+DFTbGjSndAhv//4dwcSDw0McZnOaU9PTJ/HKq69iaWlJUb9Nrj9GZDdsfRH4s/Yzoa2ryUutK5Uy9nZ38WzlqTYijI2OYn5+HuPjY6pr61zwrp3OHU8g7TZdHEeZs302f10fBcsZgx643+mMdmuZ7U4lk3ILM1KartlcLot79+9hdXVV7zlz5gxmpqc7taKliQC/1X4mxCXQJXD++JOP8cEHHyCVTuLmzZuYm5sT4G+HGNXMOdgGDfQCtZzfrSZikTAScdaWts0qzXYIjTaQLZSxsraBjc0dFGvA2PQ5nJg+g9ETJ9E3MCTAzzjkSDQJhA3YEhBbjPyxi1n31GAuH4eOf/Uv3xcB12/ya/tF5+j+XfOiY7/seg4+fx2E/qrzuuct3cHmuXuu0Wqdu3zm1L1v0kd/jFfAK+AV8Ap4BbwCXgGvgFfg+6yAh7bf59HxbfMKeAW8Al4Br4BXwCvgFfjGCnhoG/AZfZht8NBgCaGtxcnKoxnE2+poRdgyvpU1bhuqVct4z3Ixj3Ipi0r5AA/vf4qt1WX0pmJYmpvCmflpDPel0KoVUcwdoFopolmv6lyMRCVUIeyg66zRJMgljDAHHdvDuOHDoyPF89KJSchDANv5QD6oBcsI3FQyhQKB5+oqPv74U6ytbWFpaQ4//vGP9aE9wStdqISuzhnqoMIxILa+0x1JGHrnzh1BWzrs6I77h3/4X3R9um4J98yR2wwinM0N7KJd6QJ1wNY9b9G1Bm0tCrkhJ6jiWoMH4VAun8f9+w/l3uVxjGidmJwUNE6n0iiVy4pkfuedd9QGgk3GJPP1H/7wR3IXKi5YuLAVOP/o+HUU1UFUOkktDvggm1VNUjptCRY//vRT3L5zB816E+lUSk7fqakJOUv7entcgjaaLUKwmCClxeCaa5pM1Lk2XXwyIZO5Pa3+JoEtgZ3mXautOGL2JxKNod0mzDeoTAhYqlYUU8s4Xs3DFnWHImgJxailg8dWk1WoWvzWUpHbiATuVwdtBW67oK2L263Xm4jF44LFoVBU+paKdFw3EMkkEWP8sNy2ESSTcVTKJQFbxkarVjFrvQquGgDmmpLTu0lAHFF88K1b72J7ewtbW6z9WtV4EfZfvnxR85QOX25MyOdycto+ePBIsb3tVgjRWAQnTozgzTff0HzknLOoXnOSPw+yXFRyx3UrSE516NA0UOtqSXMuOHD7dGUFT548xd7+vgHPdlvOXsZ/ExYTnodYGzcAYy5CnNpxTNke1Wuu1zVfP/2E63JV48/1dP78ebz66k2tJxd57NrqoC0d5c4lzH7xGvzi8QS9fI0/W21aqwsd3K5sUwggSMxNHbyf8D2sDc0B4vpaW1vTvDl16pRAMt3DBn85f47vjdxMoZralQru3r2Dhw+for8/LbcztSCI5aW58YXzncnhiXgUMW0UYE1bzpW0NqfQkVusNrCfLWB5dQtrW3vI9A5g8exlTM6dRyw5JFCbyvQgmcogHI2jxVrGArYcK3Nhm3PfNtXYOFjUt/71gk9v/hiI+vwv2Bedw0Pbb/wniT/QK+AV8Ap4BbwCXgGvgFfAK/BHKeCh7R8lm3+TV8Ar4BXwCngFvAJeAa/A900BD21tRMyB5KJiDdqyVqKDtoQEKjXq4loDANOo1VSfkUavWrWCYukIhfwuquUsjva2sPLoHvIHW5ibHMXlcws4MdwvcFsp5lCrllUj16KBowJqdUacthhFGpdDz9Wx3dnZloOVbkM+fvKTnyh+2MEZtp/gz0WlEqoRaK6srKgO5szMjIDK3bt3sbLyDAsL84ouds49BxWcG1ERrIoubmJzcwu//e1vrZ5npSKQ9t//+/+h9/JBkEfAyHO455xj1tWLdXVcHSxz0by8DqEUa9USwDng5gAwoRHBJwEu32s1XkNy+vHnvb193L59G0+XnyqW9vDgSBGtdAsyPrmvz9zAGrcQdTUIJWarCGF+BZG9tRrGxsaxd3io8aAjNJXOyH7N+NZKqSxAxNqrrGNKRyn7p6jrALx2amnSbejgv6CtxfGavuaKPI5HNrjVaAWgTZSJfSTY4vEGz5+trmFraxvRRByjoyMYHhhQOwiqms26oBiBmAB4UNPTrmvzuNt1GCJMVvusPZ2atoJd1jaDq3RJ8zj+HMLRYVaAb2t7B4V6BTeuX8fi/LxclIwYjlOTZkNw0sFjwVMtnhBCwXgyfprQln389a//HU+fLsvxyXGqN2s4dWoOV65cwdjYmK5PgBiPJeS+fvr0maK4GSHd19eDnkwS8/OnOhsFUqmUQCYf3c5x1yc3xx0AJbRtN+uaBHKvw6LH+XCO63SmR9fkJoJonLHhcW204DzknKjXKgLmHDnn8C2XKgFIjSgqmk7jRDyOZ89W8cH772tTBZ/nua5duyrwTOjqgCzbR3hPJ7XNUbrauUEi3tkc4eC8A7zPA1yD7wZveT5GeNOt7CKPT5w4IccwXyMU5vrlHOJ9hVHO9mA9Yquz69Ynr8e5Z4DY3afamqfUgLWVXTVZrjvW7WXcNbUiaI0n00ike7Gzn8OdB09wf3kNdcQwOjmD6VOLODE5h2TPCKLxXiRSaW2ioHPXuhK2SPlgPRm05Z4Dq5XrxoHLSJsEvq6OeZfr9E/53eyh7Z+inn+vV8Ar4BXwCngFvAJeAa+AV+BPV8BD2z9dQ38Gr4BXwCvgFfAKeAW8Al6B74EC3wbaPv/BtAN9z8cMf123vhBJbJbHwIn4+fDH54/9Nh+Mf1kbXtROM18a7CHo4of9Ae4waNUJUD2ui0tXV6tpcaytRh31ZgWl8iEq5SwqhSMUD3ex+ewJDrZXkY60MDk6iOuXz6Evk0SllEO9WlbtWUIUQh0CM7ri4vGkHLGRaESOWMKqjY0NASG6SAmV5KwLYlAdkCKINDgXEmx0tTt5rsePH+O9995DoVDBjRtXBG3p8nOORIOijKON2vsC4EOnLa9N+Mvr01146tS82re8vKxo4kQiiXPnzmF8fLzjniXg4cPie01X577lWDLaloCVbWd9z1g8qpqkBuQiGBoakvPQuUMF/YIaowI2zZYcnHQNfvDBh4JO1I4RrXQu0nlptWbrgkh0/Co2mBHTdUIo1o41t6uBMouprrAecKOpMaDLkzVuFVfNWrc19iXoT7uFmLRiJG5VmnXikVsWj2xfBFnmeLU5eBzPS4ZldW1txrId7n0Ch4xoLlXwyae3cffuZ9pMkM3n0T/QhysXL2Lp9CIyGbpgVTTW3JGs5UlHo2KBDXoT/hIQdpy2wQWNZwXtCR2/bkCsrTnAeOYcXa5PnuKDDz6Sk5sgv9isybH7T//4j5ibmZYOzlnJ57mJwEF6XZhwTZsBCJa5ZlqIROOKvX733VvI57KCg9Tw/IVzGD9xIuiD6RYNR+XwLZcrmhfWxibQpqvWnMu2ycF0dI5Vri0HcR2o5TXc2hDM5xjW64hFYxp/1lvlpgfOaw6ONiFwTRA6y2kfjJfqDrfkemZUerGQ79x6Mqm06kgzDpmOY24W4KYD6krH+sbmBqq1mtzj3FDR05PWe53L2WnHdrH9Dui6/vE71xghLvvlXOw8lo5a9zrPpzWg8Wjjl7/8pTZgcI4sLCzi6tWrug/wPZozQdwy28t2Uz9OE0Zds00CvgS4chFb5DT15/X5pRq2XFvaKGHo1jZnxJFM9chJi2gSn9x9gDuPnmJlcw+ZwROYP3MZU3OL6B0cRTzVg0SyF5FInO8GEwQ4wRRXzXXE/+kWF5ZB3EKt2whznII7tfmnXwxtX/Rr+EW/d170/u7x+ibHftkxf0o8sjuf+xDLxyP/saPg3+cV8Ap4BbwCXgGvgFfAK/B9VsBD2+/z6Pi2eQW8Al4Br4BXwCvgFfAKfGMFPLQ9lso+zDYao0hZy0s1HBBA2y+AaiVyEtwSiPCrjnqrjEo5h3q5iFa1gNzeNrbWlnG4s4ZmJY+J0UFcvrCEkxNjKBWy2N/bUU1SQhG62whPCLR6Mr0IR+iAKwrKEAARfpRLpQ4g7MCnTnxz4BImcA6FVDvUwUQCFQJRumXpvJWbVpCPbjyDL3zO1QAlpCLEZFsEbkIhQSICs8PDI7z99tuCyQ8ePERPTy/efPNN1fd055MbUc5Fg8G8BmERvxt0M1eiweIQ3v/gPUW08ovXYpwzASzf66KLCf/MPUlQZPVOeQ46gq0/Bp35b4NdjcBNbGBd0dZy41ncq1zOgpysFWy1dxsCdDyXxeMSN1MDWqAJoegwJOhrNGr6zve32ry+AUO5XOVMDeraipQeu1c7EEWO1uN4ZNW0bRPExfVVqVRBh+fOzh5+8S+/1BjQXbqzv6f3LS0u4uKF85ianEA6xRqjVjPUAL5prnlMp24H5tuGg3Bnf4S5kAVundOcgI7RxpyLtbqikfP5Ah49eoLf/OZ3qFVralu2WkJ/by/+93/6J0VFs/6swDj15JoIQL3VzrWNBIrb5Zxi7eZgHAlG9/Z2pSOjkdk5wvxqnXPONG0wjjnCGsuMXG4aRJUj1lyuFm1+/J/p5iJ28cDH350D3MbJALpcqs2GxjKZTMnhTrcu+2i1ga3dAs4ExRzXZgC4AzcvNwHkjg5x/959xR/zvJcvXsS5s2f1b8ZZc1MB5xHPzTrBTbpvg3mrCO+g+Q7OOne5W4/8mWvXrVEHnd18Z5+c45Zjx2O5BngcHdD8zue5MWJra0u6Tk5OaVMIj1XscSiEVCopZyzvM5ubm4pFpwN3YnICAwN9wVqxCG7n9Gf7eW055AHEOcG0WYPzMIp4IoX+wWFk+gaxny3izv0n+PjeYyCaRmZoAidmFjE6OYf0wCiiqQyisRQS8aTuH2yTNjxo84Rt3eBDsdZBjVZBW8JjW0566L6taPDjyPVv/Iux60APbf8Y1fx7vAJeAa+AV8Ar4BXwCngFvAJ/WQU8tP3L6u2v5hXwCngFvAJeAa+AV8Ar8B0p4KFtl7CWmWvQS04u+7NfdUYFbgNnVwCSAjLQAZ4WMdtEKNxEtVxAvVpBu1FBtZTH4c4mdjaeIbu3hVo5h0S4iYVTJ/9/9t7Du677vvbct1fgAhe9kADYSYmSSEoukhPbz/Z6yUxmZTKzXv7ReVnvOS8reXbiIltWZydFEkSvt/cya+/v+QGXNClAVAkt/a4XjHJP+Z19fudAxOfsvXH50nmkkzFsrD3G/v4OYtGIAA/BRLPR1LYJXBgd7JywBJjsEeXLQVfnNjPAYJCpH47ILUiow3W0Xq93EIPq1je4aMc9CIAImAioCNn4not95We6b+na/eCDD7C/X8Hp04v4yU9+oi7SQWjbardQLBSEUFxfJ8EOvybk5NeEUezW/PW//0pxzltbW4JEv/jFLzA/Py+nIl9l48KmAAAgAElEQVTmALZuTsbtEqoqzpXuyAZ7XpMBKDUIbBCdblrrzZVzkbCPx6JzSDdmRx/majSolcpmFfe8vbOH1bV1bG5vq8t0OJvFzPQMTp6cx/DwELqKrWVPrihtcNxBRHUAijR3VK9p4Mi5J50rVMAYPTlM5ZSkQ1HHyCjbDkZG8+h0+vifv/wltrd35HBNZtICaxfOnhW0ZVQyt8L5ZhHQBGhEzW4OB53MwrI2h0VN3QR+CtrynPNFTRkRnR0aktuX0cy///0fsL21rTXGZqbVXfuD730Pw9mMXOqEd3H2MQcAWHPMdfvKbGsPAvB6ktNWyxrAHYSo1IIPHNCJSoBNiMtl9vYL2NzaFESenp7C0uIieh06P+2hAwfYBPOC69e5bx3QHLyVOqcof+ZgqHOccn+MP7YHABg5bfcDAnDn3KWiBLiEyhvr6/iXf/lX3L27qrl94dwsfvqTH4MRxJzD7MA153dHx88u60QyKSBZKZext7+Her0q5yzdt8PDBkjdtcdx8VpxD2G4Y3XzW/cCPmTQ6aJSKevhD7rXOVe4DmEtY8jpqiWQdg850K2eiCf0c77ogGfUO8HuRx99JAjN9+jIZaw670+ax3pwoa37CsfK7WmM9ToalSKiirSOIxJPYnhkDLFkFo83tnH7/jK2CjUUam1Mzp3GyTOXMD59EtFMDqFYCpF4CjECWzl2B8Cs6oaDZIZgjsp4674WsHVI98B7q+v6y7w8tP0y6vl1vQJeAa+AV8Ar4BXwCngFvALfjAIe2n4zOvu9eAW8Al4Br4BXwCvgFfAKfM0KfJugrYMzLyxZEBXL9eXwc25Exefat4cRt+Ye5OvJP+r30e00BbDo3mNvbbteE8StlQtolAtYX3mA4t4GWrUi8rk0Xn/1PE4tzqPVrKG4v6NO0FqlegAYtWc5zBjhG0U0EhWc+7OqRgc45LINox3E8xKQ8kXQQsDiHHzOaetglotGdnBWsaYCgBY1SxxCNyidgplMVg48B4npxnRQluCGgIiRuuzi3dzcVJcsY5UZA+u2f+DENBUFrfb2dgULGY3MZQk1m4TfAuYWHc1xNRotVCtVwSc6SV2UssFQcwtyn3QacjyMpXUaMFxVkcRyOhLYGmglHCyVyoglkwKGt27dxv3PHqJU5X4aaNRqmJ2ZxpUrV9QDSmMtY4kZI2tuYouIVcdm4A603GP7UGtyMGccaLNoZNOXUbT8TFBqruY4Nrd2tO5+oShXpiKL2csbCWN2ehpTE+PaLyFbt92SM1G9sgcQ0+Alu0AJhDlpBNU71jl6GNVMiNuX+9PBT8JFjpO9vuxWZc/y/n4Rhf2CnYdkTI7aiXxeDl+6xenQVJKtZU5bULe+tmvIIrsj6AZzinOPc4Vzx7lA+ZnjHB0Z1fzjepVaFffu3RfUL5UrihcmsF9cOIGf/+ynAndPA1sHWZ2L/FlQVw8sBN3DscCNyt5Xq/a1+HEXtWwg+MmeXCkoiMuHIeoCnHfu3NGcvXzpoiAnr1sHbBVlHI6of5kaJFNpVKs13LhxXd3MnP/U4urVK7h27ZoArsV+W5zz4L3GYokP48x5nHzQ4/HyY1y//qmuP87TM2dPY3R0xO4dUT5wUZBrn9csx8116DLXAxTNFhKJGLKZjB4kIIje3tmRk5sPUPBhBV5P7iGIZquhe8poflTbL5dK+kjxIZEogXEW6eER7BYquHXvITZ2S2j2o+hFUjh56gJGJub0EUsPIxRNIhxPKTKbc4RXrIs6Vvx3MF+dM5w/c3NL92ydDAdoD6+7g+zxF/zF4KHtCwrnV/MKeAW8Al4Br4BXwCvgFfAKfIMKeGj7DYrtd+UV8Ap4BbwCXgGvgFfAK/D1KfBdg7aDEarPUtW8iIcRnME3ASwhJDh0bT39x3zbdk8AjSCD39OJ1mo00W410ahX5LptVItYf/wA64/vo1Xdx1AqilMnp3HpwmmMjQ6hXCpga31NTk7CL3XD0tXWbgtMCPwIIFvEr14BDHSwkNC21TOXrKJmA5cenYODLwG9IBp50GlrIJddqH2BT8G7VEpgjcsR2rLTlj/jPrgsYbDThP23N2/eFMSqVssYGxvDW2+9JXDrYlUJXxx0qlYrSKWTQYRsV3203JbFMh92HXM/lQr7fdfxeHkFe3sFnZPvfe97cjRm5fgkeDQnKT+HCHvDBv9cRLJaMQPwfQiDoW3HUymUK1W89977uH3nLpodg5fNel1RxFevXsVJQtsIt9FXLLDBSboUAyek+msJ2Q5Bvxzc4qYGUs0lbdBW0bIC/T202wS3jFuOCZgRlqbTGWSHhuUmDkXCaNBFyf12u+pEptuX33OHLvJZkc7Bgwb8Sh2vgdM2RIprCgWQli5x080tY7HYbX3PHtlsdlju5nqtLidyNxZGl3My6BE1l3hM8Ni5HzlR9XAAu0WDIGbq4qAtx8p5Tcfp6uoqlpcfo1gsaW5FYzFcuHARS0tLqDUa+PDDj3D37l1txzpaexgfG8X/+w9/H1wPh722g9e5gXDrVDY9DvXnhaW448DJzfmlaGnGBCdTAvotxZV3BaOlmK4X65/mPJIbll21/ZAc2TwXfGCDHddj+VGkkgldN4wfJixlBHOj1Uan20MskdScu37jOj788AOsr63r2nrrraua07xeCbWdA579zYPxyM51q7kVxDY/evgIv/3tbwSAL168gDffehMTE2Ny2XIMvH/wmuVDAol4Sg+BsK/43r17erBgfn4OU1MTGjeP213/hOR0pRMi01Gt65ix0uGQnLa8z/Brm+chJBJp1Jsd3PnsEe7cX8ZuqQ7E0hidmsfswlmMTs4hmxtHig7baALhSAyRWEJzxbpxo3ogwj2wYrnH/LAHC+z6dXDW7tpy1SrX3j0ocXjveNHfoh7avqhyfj2vgFfAK+AV8Ap4BbwCXgGvwDengIe235zWfk9eAa+AV8Ar4BXwCngFvAJfowLfJWh7FLDl3/mf6Lw89CIKFDgw6k6HAG/gyHMwSD8Q1AE6+kyyEBboaTTp1qyg3aiiUdnD3uZj7G09RqO0jW6D7jRgaXEOF8+dQiIWxv7enhy3dMfR4UqnJ1/pVMpgH6HnwL9MXK9nmF2sjKCluzTEPsu4YCJfBC8EIgTBDsC643ExrA7kEmBx/YPj7ffl3uP7ExOTA45dxhabE5BwiZBnbW1NgG1tbVVwZWFhAa+88or6M10/Ln/uejYJgxgBzdegg9l6YgOQFg4LaO7s7OLunXu4f/8zlMs1AaO/+7u/w+TkZODYbIFuSQOfhEdJgbluJ4CYQjsBMA0iks1xa9HS2VwO9UYTn3xyXdC2TmdhNBrEI08JIo6O5qxDlvHIEQNmPCfqEA1iao2jO0BIiGsR24x2PjjOwN1NUOigrWKpCcHbHeRyo3K5bm5tKwaaLsmxyUlkMmnkR0aEQhm9q+Mk3FfMtbmSrW+U0NTiiOXkdXHRwdx2rkWB+wDaSqtuV85R9scSGCcSKcRiCY2Fzky6gFuhvly9jWpVkDIRjyIRj6PTblogretoVby2uUTdGRC01QMAbqxdRfE+fLSsYyck5jyZmp7G1WvXMDU9g7v37imSmw5vjo8PDMzNzeC//uJn2t9h5LRpPThvB122h9eqLUHPcbvTk4N3a3ND8cCZdAaLCyd1rcmRTThNaEhXrrqH+TCAOar5M06tTqA1r8NOq4lEPCanaL1WRUYdzgEg5oMQ7PPthxBLJATCy5UKNjbWsbfL/tg4ZmZmFJHMl4v4ph48bosJP7wu3XXH7TMamW5ZzkMOjXA1GuOyBjr54vLUjhHndG8nEyncvXsPf/jDe6hVq3jrrTdx6dIFHZt7AMLBYTcedjjzvkIHOu8JhNj8nuA2kx1GJJrE9l4J9x+t4vHaNvbLDcTSOSycvYSFMxeRHh5HMpNDKjuCVDId3Gcs3lmOYl4jfd4PeC51tVhZbXAOdD/W3GFntk02ddcK2Go2BD/l2f1y4NZD26/xP0D8pr0CXgGvgFfAK+AV8Ap4BbwCX5ECHtp+RUL6zXgFvAJeAa+AV8Ar4BXwCvznKvBtgrauH/OFFdV/5dt/6h8yn8DdJeDhIlgN7h3AhIEdEgZGwhE5FButDkC3WDQOhCICLr1uG51WDfXKPhrlHTTK2yjvrGJ/6zHq5V2g28DocBrX3ngVQ9kMuu0Otre3UG/UkWK/ZjiMRr0uIGSRqYFzMBiDgCGhByNoOcaw9dnyxc+EOYQshDYOxBACuddgpCyBHQEiP+icZcclY2mnpqZw+fJrgkd8uehhc5Wyq7QrZy+hIbs1CZsmJyfktlVXaeBGJah1XZuES13G68YZjRrW+hYRHEM47NyPBDEhVCs1rKysqd+VBsr8aB5vvvkmEsmEOSPbdPz25FSWEzAURiLJ442g2WjIuUjQRiDHGGWu4yKUCRejiQTanS62t3cFtkLRKDLZLCIcTzSC7FAWsSjdgAS0Bh0ZDUzA7DprmUd80GcbgCiLlDVoewCmA+egc9pSa443mUwLiGWyQ/jgg48U1RwlKG21EU8lMTs7i9fYZzs+JkDdabcEcDl7HUQ2cGexz4Tvg9BWTuPAiWxA06AtI5Qd4DSQG5IzlLqvr2/h8eMVlIplaXj6lQs4d+aM3LatRkP4k9CWc5xauYcgdF32zdEtaBs4kLmfaMSuN86r99//APc/+0xRvdSOy7PT9/Jrr2Hp1Cn1MzNq23XOcg7n8yMYzqYPWksHXbRPP6Qx6Ch3851XcqfXR7na0L7f/9P7KBVLcqa+8/YPBYVTiYQgLYeqBuJuRw9h8LwLbNrjE+jSIdrtyaHqnLbxWBR9wmnFcffV0dulGzoa07VJh25YUJ2O9hZ6etDAwKX137I32R5k4HHzGqLbdm9vT/ODGtCVTgevrmduj+da6/JBjT5i8Yge/OB85Ta4LV5XN27cVOT0yEgeU5PTuvbo7OV9hvOb4+DHgYs36PKVaznUP3DeE3Lz+uW6ul6jCTxc2cbtz1axvr2Pdj+C8dkFzC2eRX5yHrnxaQyPTiISSyIaSyDGqG3OtS4V7MsxTmd8p8uHVfjgSXA/ltPWYrz7gfteDwMErlpBW23BQVs7K6FgnRf9veCh7Ysq59fzCngFvAJeAa+AV8Ar4BXwCnxzCnho+81p7ffkFfAKeAW8Al4Br4BXwCvwNSrgoe2AuAGAEYgUkTUcQyxjf7gPvg4wgVFbF9npIopDMoPRjNcLRRGKxNELsVu1q0hYQtZup4F+q4pes4R2dQ/1wgZKu2so7q6hWtxGs1ZCPNLDmdOnsLiwoF7NcqUsFxxhkcBU4LIVOAoTwQXhoHyPnaUEN30IihCuOgC0vLyMhw8fypH66quvyqWquOUgJtmpYcCOsCgkyMueTn5wO+x0ffPNtwbAKtc3Z5vrq1UvqSJnzT3ropCpo+vSZVwrIY9gNjtRGTkbxD/zswNWsRidd1yGnbwJxKJ0+LVQLlU0PsbJWjRrWPGtBGCxmEHyTofgypoxFau8uqoY3k6rjenpKSwuLiCXGz7o5uVx9ILc5H4/LLcrvyeQIohsy7FMbbo6Fzw+8jjux50LQU8Cyq7NG25THZ1BH68z/uk8yipNZ20PnZ65fQndCFrZKVtvtPDv//4fcoGWy2VFJtdbTUHwa1euYGlxQSBZkLDbQYhwkbHJdH+yXzcctUhlQsABpy2h8pPQltHJNg7ntFVcdiwu0Mw5cOvWHWysb2mZzc0tZMdH8X/8zd9gbHRU+yYkTybi6HZaAnDOacvj0fF1bU7RWcrxuOuJ46WDd319HXfvfYaNjU2NneCaTtuFxUWM5vNyO9tMMojJ+ZHNpBCVkTQYu7s+gocXbE7Y3Bl02zq4y20R61XqTXz8yXX8+t9+hWKxhrm5Mfzt3/xXLC2e1DHxNAna0i1MB3OvG7iEzYDPa7yvBzP6Oh8EpLwJxPl1qyWoSWcxHwbgTSBEkB0yYMsPPiDBdRit7OC/i3R24+eYCWd5HbL/lueE8P7ChQty5jqHqrqn2UEdMve3nVcbL+8FrqP35s1buH37NrKZYZw7dwHT0zPqoe1220Dflnd914Pudzl/BXWtM5pnJJ1mlDTnxSZW1rewuV9Hs59EajiP/NQcpuaXMDZ9EuncOKKJIYTjScTjaa1DTWN8IIL3XTqY+x1103b7CfRDfODAYsjNaRtAW04EVSW71luDtYPg1ry3HaoRzJoX+0Xqoe2L6ebX8gp4BbwCXgGvgFfAK+AV8Ap8kwp4aPtNqu335RXwCngFvAJeAa+AV8Ar8LUpcFxo+6z+Vudke3a365NDHnS9HRlTfOB0HfzP7mdHXB5uy/XNPj8K8zj7PRj1AZA19iT4doCMDqNfnzjKg5pQLmuxyNZ1yT5R18Norsw+P7ptdNsNtOpVlEv72NvZQmFvC/XSJmqFFYQ6NYyOZHH21ALmpycQ7rVRLu6jXikLIgl80WlGYEpAHLj3lBDa7yIcIjnuISZAksTuzj5++5vf49GjZcUb/+QnPxGYUWdlNIRcbgjJZPwAIjJKl861bodxtTVBIoJExhCPj4+pe5QwymJiw4JqBMwOClGbJONlQyEB5zBBFeOd02nrxQwAksHFsFyeBFvsMlUkdIcg0XpvrS+WTkECsBgS8YRFMrNXM1if++aLbkKOKxaPC7LyODjuR49WcPPGDUU306U4MTGOd975oeKOLU6ZwDOivthisSA4yDjnzFAW0UhMx0inrnRROa3rayVMss5YdQoH4E2OR8E4B7BjlvJ64HI1h6szeBOW8j31jXa6iMTiKJUqePcP7+HBw0eo1hrqjI2E+5ifn8Wrr1zCyRMnBN2pG4G1Iq7ptOb/9JCARVbLzdm32GXDnvaJmpM6ui5XYlVzuR5G6fJ4GUn9+9+/q67fSrmMjY1tZIfTeOftt3Ht2jVk02lBR+rOz9RdoFB9wgaR+WIfr0Ft9sDawxHmPKZ+fUUyl8sVnS+eX8Z5003KOcE5oB7hsEFJfnBuh8A50LPO1koZyVRCLnWCPo6HkNW2Z/5iPTgQNgBM13eP8C8Swt7+Ph7cf4BSsYKREYLMcxgdHbGI4WhU3bZ0zvIlZ7OynQ3MM7qakF7XuQBy17SP2IMEWjYEdcrSuUw1rBO2h7CctRH1XksjPZQRFrAv7BOW39Z0m52dwZtvvaX5e+fObZTLJYyP5zUXhnNZbYea8txzPmgffFiA4Jaau4dN6D3tdVHYL6DVbqs7dmg4p2OUU5zXIu8C3AYfgui20e9YT7EezeizVzuJGN3rsRTqrS62dotY29zB5s4e9ipNJEfmMD57GlOzJzA+OYXMUA7JdBaJVEYdzZzpPKf2LExfD0Tonqbtc06G0A9R68Goa7vO3Py1BwBc+PFhj60tYU5yPhDxefHI3wSQdQ8ZfJlf4scJeD7qWNxv08HfquFu9+L580u3vszY/LpeAa+AV8Ar4BXwCngFvAJegZdBAQ9tX4az4MfgFfAKeAW8Al4Br4BXwCvwpRV4eaHt8f6T+0lo65yvz5blC0HbF1T2WX8Yf/qP6YOOP8XidruKmy0WiygV91Avb6BRWEajvIlyYQfhbgsnpvI4szCPsZEMwr0uapUymq2m3Lt01SISRz8ck+NPvLjfQajXACthwyFC0ATaLTrhtlGvtTA8PCK08dln97G7t4uRkSGcO38GExN5RKPm3uWr3TbHKMEgYelB/C8g8OlAD7V1naJOOkIpglxCP0JA16Prem8J47gN53p023ZOXH5vwDGC7e1txTMT9nKdfD6PM2fOHIyJy7muT4IxjoVjdm7dTqePne1dfPLJp7h586ZgzsVLF9XfOTQ0ZE7fXg9bW1vqFuUH4eOp06e0n1QqjWq1hnKpbL232azgsztmuiMdnJWjMcZIWoNgrotUbuauOY0NZBJSm2N38AEIArx4Iol2tydQu7mxg9X1DRTLFQwPZZBJRjAxnsfUlHX4OlctdafGg65pd14GNR08h4cOVGNhDu1ZzHVPx8R1K9Uq3n33XTxaXhasJ6TMppO4ePEivv/978vpzJhc5xK17VqDLacSXb78mellPb8E84wDNm5skeNkhuZQDpBboA3fpxM7GuV5pa5dRQ33enTxxvDw4WOsr6+iXClhcnIM58+dQW54SPumvoSY2rfcsNwhrws+UGFdwp1+W8fJhwIIzHm+1YXM66vXO3Cj12pVQdNKpaQ5ODMzpfe4D8b80m2s7QvKEqISoJsL2M17dQwH2nBZc7QS+HakCZ3I0Ugc5XIVt27exb/926/00MC1a2/iZz/7ma773d1ttFoNpDNJZDJJsL6avbLhqMW2S+8uwTjBsc033Wv0IAZdw/YgxEiO9wHr2uXcrtRqegiETmA+XNJjlDmjv4lx2acbjqiDttsPodMPY7tQxeP1PaxtF1CstZHI5DA2s4D87BmMTC4gPz6pa8Wi3IMHCPQQBh9OcC78w5vt4T3a5siBXfs59+Ov4p5+FOw8zq+Cz9uGg7bHAa/H2dfzljnqOJ58+Mi20un1Lr7moe2Xkd2v6xXwCngFvAJeAa+AV8Ar8JIocLy/IL0kg/XD8Ap4BbwCXgGvgFfAK+AV8Ao8TwEPbb/aufEsaMs9PAvcDv7c9cA26lU0a7so7T5CrbSFSmEX9fIeWtUi0rEQFuemcGphHslYBI1GTSCR8IoeuFCEcczO+UrncRcxxbDS7cfY3RgSCfaThtFutbG5tY3bt29hZ3sbM7NTuHjpvJx7LlaVTtF2yyJ7LebXgRRzuCmOVS7NQxexU9OgXFQwiB90FxIoEmASpBJ0GSSz7lq+BmGi08uBz08+/RQ3btzQ+gTcp06dwo9//GM5MQkM+TMHhbgMX9wu98WoYULAZqMl+Eswy6hVOoYZK2sOVMbBhvDJJ5/g7t07ilAmXHzre28qfpbRxFubBMcWD0wX5uLiYhA3ewjl4nED2+GI6+MNawzuuKllPBZX9ysPWw5ZRuY616D6Zc3J2Gh30OlSP74bRq3RUtcoo7MTiaicytwXt6/IWsK5AI4NngcHlh3MHXxoYPBrzUcbSdBNbCCREJmwj9D83v37csOOjo5iZHgI4+Pj6ji2hw8MOirylg5IHYvpSnDpQB11dZHY9ENSD5tL5rals9tc1Yf9q9Yb3EU0xr7fhEZarzfQbHVQq3bw29/9Hp999hnqjRqmp8bx9ts/xJnTSxYP3O+h027L0at+515IYJbR0XqQoNdGu9cSHyTo5HzhfDVoTVAcla4c8yeffIwbN66j0aAGIzh77ixOnzqFJM8no5bpTg1cxXS+8iTb/LKuYmrpepbljOUclUu6K1euxksTN4FyD9ja3MH9+w/AqO4zZ85qzvLYGWFMbakHO5/5PSO65WyOMk78sDf56etW10Q0jngspvPHBys4L/f39lAoFmly1XZc3DY7eQmj6chNp9IIR2JYXtnE2uYuVrb2sF9uooM4RiZnsXDqHKbmT2FobA7p3ATSmSFp7DRxDw/we/dgyOAd2EPbF/99dCxoG0B7t5duv++h7YtL7tf0CngFvAJeAa+AV8Ar4BV4iRTw0PYlOhl+KF4Br4BXwCvgFfAKeAW8Ai+ugIe2L67ds9b8PG/Y4B/VHSwbdIo58NVpVVArb6Ja3kGlwDjkAmrFXdRLu+g0yoj22zh7ahGT46NIJmLq15Sbk0W6ASBW1K76UgkPCS3pmu0gFk/ItddoNOWiLJZKimwdG8tjbDyvPs5KtYxCYR/Vcpn5uZibmxcYtZ7MJwGrA7dOCwdiHNQVmWR0csScpzxuQqNDJ2/7Cded69510NeB11u3b+PDDz9EoVCQc+/NN99Ut64icgfcpa6/l9sh9KMrN53OIJ3OHsDnVDIpQEfXbnA4AmFc9/79+3j06KH6VekEphOXcO7jTz7BZ/cfYGVlXWDye997C6+//rq6bu28GhA0hyqjadm/G9Nx87xyLAYhoWjnZILxzgRjFqcrVCoobiC8Uq0hygjoCLcZEZRPJOlMriHUJ0ATDzwA3RYhbaCUr6fPw+B5cwDezZXBz2bTNqhpzliDlYS2PJ5yhdHFPH8RDGetR5gvzj/qwihhRk07iMwxan90fIdtHnAsdDHTmUvwzKhiux7s+NutruKY6WjlvsbGxgQXE0nCXbqJ6do0JzAhb7Xawq9+9Ws8ePCZgOj87AzefvsHOLkwr31I/0ZT2yJ0TMSTWs/mZAyNdhOhcB8ddrkipPcJMbe3d/RQBB8M4Jxj//MHH7yPd9/9o1zxo6PDeOPKa7h65Q2kk0n02H/cP3yAQT3PPEcO2obpoGXkryUC8Extbm3qOHn8szPTmJ6eDK7VLiLhuLqxCZfZ4eyc6tSbMdHOXdvvc751D6K2GQKtWSBND/2ddN3a9dQRKOd8Hxsf12f+nPHnjFzmuZHLttuVW5iOY54jur4LhTIK5Rru3l/GXrkud20ym8f80hksnLqAydkTyObGkciMIJbI6n7jHhYYvKYHH9Bw944nXbM2F456eaftoULHgbZ6oGJAVA9tj5ph/n2vgFfAK+AV8Ap4BbwCXoG/FAU8tP1LOVN+nF4Br4BXwCvgFfAKeAW8Ap+rgIe2X+0EESZVJ+Wfu2uNo5hj1X3Nz4Pf003Y77XR7dXRblbVYVva20ajUkS1tIONxw+w9ug+5ibHMDc9hvmZScxMjSOdiqPTaqJer5p7sw802125NOlqJTiiQzKeiAtcmTvTujgJurgMYR3XpRv1/r17WFtbQSqRwA++/33Mzc0J3vFF+EYYai7W2IGAzkk56Paki89BQILUvb09VCoVgTS6XBlN7I7fuRkJAKmTg7wEhnTSPn78WGObmJiQ09WBZA5gEGgRPu3s7OiD4yT0W1hYQjbLuFyLTeb2CVGpt2JsQyH9nCC3VCrKWUsgy95bHueDhw/w6OEy9vdLyOWGcfbsGY2fY3SdpwYeLe6aUb5OD01bNfIAACAASURBVP7cwWhB9CjjqqPq8OQJck5INzfIcOuMjY5EEWH/Z7+PUrmGfjiCWCSMZDyMGKGdNmDzx0XNDrqe3XbtsxheAEcNWLo56B4gMOhjwI/bMccsXdoWqyswHEBavc/+YTlrDVob/LN1naYE2O57da2y9zdsLmSuQwcsHyIwkGvdw/v7Rdy7ex83b96Wo3VpaRGvvvoqpmcmtT+LFg6cu+EoOu0+7t6/j73dHQHHyclxLJ1aQiqVFEym9oSvBLic+8kkI6UJPmOIxxPodOlUJ5hmJ7BFKO/u7uP69RvY2NjUcc3MzuKN11/XeG7fvmsPDwylcIp903NzYAgy44MFSs2rjH7QY0tdGWNOYMtoZGrfarfUncyHAT766COB+9deexVX3njN+p0FleOo15tIJNJoNS2+mS8eIx/IYFR0r9dGr88Ia+uE1c4ZLx1EkrvC5IN7THAPcg8YDA0NH/Tr8hpjL3Cn09QsUCR6PIFeP4xiuYqVtS197JZq2C81kMyOYGR8BtMnljC/dBbjU3NIpocQjiYQi6fVXUu4P/ggweA8HbzzPg1fDdh+/p9dvgpgO3gf/jK/CT4PmPp45C+jrF/XK+AV8Ap4BbwCXgGvgFfAK3A8BTy0PZ5OfimvgFfAK+AV8Ap4BbwCXoGXXAEPbb/aEzQIbd2Wn/6D/rNgwyA4o0uTH61WHT263tpNVEp72Fxbxu7mKhrlfbRrBaBTRyoGTIwO4cTsJCbHR5BORAVsGq0OyrUW2oxdFUwjpKyDkayM8KUbkjmohDKu59KMuiGUyxXFAxf399ShevbMaeRyuYN+WAdXnxWLPNhbKSCiTZrjd39/H++9957iibmNH/3oR1hYWJBrkW5f9rMydpf6ELbyJcgTRC079ywdsARKBIAEq3wZgDVgSrh769YtPHjwSLGxCwuLuHLlKmZmZg8imjkWAlpqk8+PIp1O6Wu6KqmNc/AS+jWbDbmVOUY6lOm65H7lQD1wIyYEB6ktzyWhrXMTDkJZw3lBdHDgemPfqHMjWi9uGMlUCsVyWU7blZVVuRzXNjYxPjaGU4vzyKYTT4Ba57R1c47bG4xFfnIOHj444M6hi8A2wGQgmJpWq3VpllZnLeGmQVmeUjqxCUapDaN2naOUyxNkE57v7u5qWwTdmWwm0IRAkNA2JPDrID8dpRwnI4E//PBjvPfe+zoXFy6cxxtvvIETJ+YQT1ifrdzMfYPPfbFSxnRbNzQduRyXOcsNevPnhO90ENcbTTQbbb03OppHNptCu9PUbBWk7vSwsrKGP/3pT3j48JHGSWh89epV9QhzOZ5fgmMCZM5uB23tYQ2b8oayDYLzZ9SYY9rc2kK1VhMwrtaqip3mdk4tLeDkiVmBbFqTk8kM6tUGQuGIYsoJfHncfKCAncnDQ1lFIRPa8vpmrnKYMLofuKPZrRvMA+fC5rXO8QgctxhTnkC3z7jthPUZC7jzwQLOSUZyt/FoZQO37j/E9l4ZoXgasdQwktkxjE3OYfHsBUzMnEAsmUUsmUYsnhKoJYhnl26Qt61pOegGdxHafw5rDwPm7b2v/08vRzlUj/Mb4i8F2tod/vAV7nYvnvedtsc5xX4Zr4BXwCvgFfAKeAW8Al6Bl1yBr/9fDi+5AH54XgGvgFfAK+AV8Ap4BbwC3w4FPLT9as/js6At9zD4R3339dPAwoFb+ggt1LSviNIenYD9DtqNqly3pb0t7G2tyHlb3ttErbiNoWQEpxZmcerkHIayafR6IbS7QLVWV/QrIRbQQaNZJyqT49YBQnNXsjOUOJEdmXSBhsFKzkiI3ZPWQWrLG9AjdOH3gmSJhCCmiwJ2ywQLCxwRABGUsjOW63D5M2fOSJcHDx7IuUjn6uXLlwWIXZ+pcwDLGUz3beA25Lb5HsdCmOgAJcf18OFDXL9+HcvL7KUFzpw5jVdeeRXT0zMCZwTSjNJlBC8h2Pnz53H58qsaLp2/dGQSrhHkcnuEW+xRNYdx88Bx7KJ+uX9CykNnKw20BnSdY9g5DOni5Evu1U5bNC8cOGGtQ9U6ZFOpNPbYL4ow/sf/+J869ofLKxgayuJnP/krTI6P6Zy6Mbh9D841F0f89PxzkcUGOi3O1z4CNy6gc7W8TGdxAYlkEidPnlSfajgSlVua4H13e1Nu5/HxMczOzhn4k5McAvFcnx88Jq7P/teRXE59v+xcpduUscKE59SQfct0QxOofvbZA9y8eVOaz8/PY2ZmWsdOSKlo4QCKy21MNsmZGzZ4H42Zm5VOVoJZ60U2YLq6to67d+9hv1BUby3Hde7caQHYONejM7wXwt7ePu7cuYvV1TU5gC9evIilpQUM54bNyU53esKcxW12KNOxHSK8DQBt4Li1uGlzjfIc7uzu4t//4z+wt1eQZpdfew35sbyOKZWMottuoKUHEKgjYa1FVPM80S28vPxIsc3Ugg7kfD6HSNRc1wKuAKKIKHab88nFk3MI6gzmdunkZQR3parj5ffDuZzOH/XmueA5KRTLeLy2ibWtfZQbHYRiaYxMzmHmxCmMTZ3A6OQMkpkcwtEkEqkMIuomjoLx4yHOLd4vggcA3EMEDh4/C3I+eT90/dlf/59ePLRduvXV/hb0W/MKeAW8Al4Br4BXwCvgFfAKfPMKfP3/cvjmj8nv0SvgFfAKeAW8Al4Br4BX4DuogIe2X+1Jl+uOzslnxCM/y3HrfjYIcgVQ+1DfJ+FKs9UQJIqE++i2m2g3KijubWJncwX7m49RK+2gWd5Dq1ZEKhbC7PQkTszNY3Qkr5hao1oEiC3U6lVFqqYzKTlIGcMai9FtS6MeO1YZNZzAUHYIkTAdr4xLtd5Z119LgESoxy5OwlbGFROssfPTgKTBSq0TOGUVEdu1blfCULoG6cS8c+eOICt/fvr0afXE0pVJwMafER4RYBMOcvt0cTpXrRuPi2jmPvgzjokxyvzMF2EwI5IJQovFkrpx6cRlfyfXoYPyxz/+sbbN9QmI+XNCLB4DxyB3YzSqnlsHlwiNuTwhNEGvIo/DhN6E4A7Ahg+2K01gDkYSNEUHsyc4MCPTbWmwjr7NEFqdLjrdHn75y3/Gzt4uCqUqRnLD+Olf/whTk+PIpNMH4HoQ2hKS8oPgcjAGmVq4qGQ7Rw7Y2jUgcKuvQoLev/nNb1EqlTX+Cxcv4q9/8tca362bt/Dxx59gbWUZIyMjcsKyY5gam4Ozhbt372obdDvz+wsXzuGtt97C9PRUoAdBJOe0g3N0ohrM5pwk/nQAkSPiPDZ3qz1EIJerIptD6LRbaDfbyGYzaDMKuVbVuYjSARzEfnPczVYbn356He/+4Y/Y299HJpvF2TNn8KN33kYmk0JEfcSMtaYbnc5pPjDBLt+4wD2BMcdkkc8W86xx9brodVqIEr4TfDNsmfHE6ujldUO3eBihSBilcgUffPChwPdofgznL1xEPp8XhA71O2g2KhIinkgIXtdqDY2DMcYc2+9//3uB8FxuCK+88gpmZ6cRi0cRjTDWOYRQt4eQ4qrtfBLS8h7C+aRzz7GoZxmo1s3tS3BLJ3Wn29X+1tY3sb6xjXqrh344hn40hVh6GBMzJzF98jSyoxNy20bjKWSGRhBP8OEGaDu6fppNwWvqyXk+ODcHHeGDvbZ/nj7goe0X/c10FHx2v5MG/5jV6fUuvuadtl9Uar+8V8Ar4BXwCngFvAJeAa/AS6iAh7Yv4UnxQ/IKeAW8Al4Br4BXwCvgFfjiCjho64DO4BYG/5D+LODo1nnee8/b1nG6CI+zzJNjdpGvBiye9TruNr+4iodrmGvSOm35ep6jzI3FuRzdFgR5CO16Bjm7QkAI4Cfdgi10WnV0O3V0m3TebmJz5QG21x4J3nYaVTlyE+EQTi8s4PTSAkZGhxShGo1yW23UqmU5bhmByv1EojF0O0A0EhcsQ9+cgYR6BFUOuhAEqq+118P6+rqgHMHt0tISLl26hKkpA3IOxqibM8iKda5Yc0kexu8SiNK1yX1MT08L/DkovLGxLqBLp+OZs2e1HxelS6DKCGWOh3HFbmyKy1U3q8X4EsAK3KkL1Nyvm5ubgraM7uX+GL3LfRPIEiS7mGRuk724XI6QmuCWYPnUqVMaB7ftHL7sAnU6EeYRMDpw6uCv3Mptwj7Gx1o3K12birUNE9Sa89VKUcNsbUW705Xr8/rNm2h3+zh9agmzUxPIpJIap7sGHMAmIKUu1ICuYZ6Pp+egOactXtjN0eBL23UohFu3buN3v/u99KAu586fxzs/egfFUlluaYLHWrmE8fFxXLx4QQCR54G6cFycF++//z7u338sR+urr55VxDCXsUjpqDpZw4rtbgadwkkDnH06uc0ZewjozU3K+cj4Xo2/1xOs5DzmOWJfbThKp2gbyVRa+2g2W+YmlSO7g9t37+LDjz5SBPjQ8DCWFhdx7eobSCRiAo1cl/tOJGws/J5xyXRSa071rQPZHkLg+Q/pXMo1TRDOXls60Qng+3yAIyJgys/NVktwlG5lc63T8w601C/dRTwC9NoN1GpVOdEJrxlPzYcPRkZGg4cOinKKczwnTswjm02bFuiZy7fTFfSNcr8hCPpzDmkMkYj2rSV5bAL7Ue2/2W7Jwbu5vYtqvYtOPw5EEkhmcxibnsf0/CJGJ+eQHs4L2IZjSaRSWcV3K+qYd47AaazzREjtHgQInNzuHufA7edB2+N02n6Z+/TgukfBzuPs5/O28TJ12rpz5Y6p2+97aHucE+yX8Qp4BbwCXgGvgFfAK+AVeOkV8ND2pT9FfoBeAa+AV8Ar4BXwCngFvALHUWAQ2j5v+aNg59Pvf97yx132qH3++VifhLbPWv+Lb9P28kXWe1488heBBOqlDFagt7BLiEUQpC5Na8qkW7bXaaDXrqFVL6Fa2FHf7ebqMrbWH6NVKiAd6SObimFqahyLi/OYmsqDnK/VrqNN927HuludszESZg8l4RWhlIGnvtyEBkIdhOTXBJ/sjiVQYsTs3Nyc4J6DqgKUXULeHpKppJyyhImEilyOL4vEtS5YbtPth5/Z83nv3j0sLz8WFDp77hwuX35NbttKpSKYSOBLuEUn7aAT+MDlS2gcxDgTxBEW8WVuypCAplvP9fTyPRuTuTpv3LiB27dvY21tHZVKWeDxhz/8oaKCB0ENoZu9+uoNpjuZDlzuk1293A8hZKtJ0BexTtd+T1G4/Cy3MCFb4GomPO8E0I+wrU7tOl2ByVCvi1jksAeXfbJ0ZnJ/1I0fPAbGPlMfgk/nCqbm0Sg7Tw+jrg1AEsbbAwIEZgTSBK8EeZNTU3JTh8LsQI7rZx9//DHKxX2cOX1G55+R1m47crlGCUybGhN/zv1zLPw5v7fzEUI8Ftb55Ht0eNdqdTBCmjG7PMcrKyuKWmY89fjEGPL5kQCgWpYzHarE3dSfGnP8dI8SUtbrTUQIyIP+XMUFh8OKGd4v7Ks3eCyfF3yNRfiwBB9UsO5Z7j8ajenacM5li64OKX6ZU4nwmJqwg7bbbstZ2mmxK9dAJqEtj7fV7ggcc/98T/ryAYheX/uwudFCp91AuM9rgY7rnnpsCY05Jh4TP/hzQmMHjvkwBs+d5p0MyLIr6xxzDtHx21GPbVjxxZFYDCOj42g0O9gvl7C5uY31zU3sFYq6HhGKA7FhJIcmkJ+cxeTMPMYmZpAZGUciM4xIgjHICcRiSYs9F6wNwdA045mtxZcuYxcL7e597j56vPvpV9Nn+1UA2eP8Hj0K2tqdIbhDuCckjrPhL7DMUcfqnbZfQEy/qFfAK+AV8Ap4BbwCXgGvwF+cAh7a/sWdMj9gr4BXwCvgFfAKeAW8Al6BZyngoe3R8+J4kMG282WhrSAIu1sDOMvw3F4oDH5maizhrXiI/kVCV11L7jy6a2ulfRTUebuN4tYKdh7dRajbVB9uPB7G2FgOJ+anMTM9jmw2BfQ6aLeaaDVbBinVDUqHnMErRaoydjXokR2EoQRYhDwERoSwFhvbPXDa0vm4vrGOUrksN+u5c+cELwWG5Hq19R1M5OdqtXrQq8ntMeKYH3Rqzp84KVcnlyFI/dOf/iS379mzZ/Hzn/9crlIXa8xtEYK6Hl5+5vYcIHPxza4Plp+5PNcnZHMxzgRkhIZ0lt6+fVfO0CtX3sC1a9d0TDrfdiIEW83tS0DHWOJDYHyoW0TaEgpyDI16HY16TdArO5RRR60Dn3QXx5IEY2HBaUb9hqMGMpORCAhqnbvWOYM5Di7L46DWBKGEpoSnLtaZ73E/hISK9SXkO/CF2wwmXBLADeAqj4vgk9sjbOQ2eNydZuPAWWvAyEC469LlMfIccx/OFUxAa1HTMYyM5JBKmhOY6xFQ0g2bSmZ0nB999LH6jjmXCCHPnT+H119/FRMT4xo7Ne/zwYBeR0dgDwxEAijKYwNSybQedCBc5Xk113pYUcAEsITBOnetps6DOcy5LUYOc2zm0Gak9uPlZfRDfVy6xH7bRSSTcWnBcx5lLHCD3coWI16r17VfOZ0Z753NolFvojugObtkbQ7yIQkC/BqajRoiile3eWJzypzYPDY+/MD9uf1yyNoGY6bRR4xf93t6QIL+16geBmAkchTp7DByo3ns7BWxtr6FRyur2NnbN3gcjyMSiaGLGMamT2Fy/iwyw+PIjY4hPTSCaDKDcCyBUISQ2WKQ+TI0TFjbQyTUQ7jP+cT7lP1UbcPBNeLutMe7n3poe/RvpieX8ND2iyrml/cKeAW8Al4Br4BXwCvgFfg2KeCh7bfpbPpj8Qp4BbwCXgGvgFfAK/AdVsBD26NP/vEgg23nq4G2PcT6RC59A7Z9oBuKCNzKcSvyRBhirtsQ3+l11HdL6MPO205lD+XNZaw9vIeNjVVFIrdaVXrvMDM1jpMnZ3FifgbpVAKJKEFbSNGqdH62Gi1BITnpAsDlwCOPkcCGMIpuTsVthkICg4R0BKYERoRtjCCuVCtYXFpSBDGhq3O5Kjq5Z7GzhHX83vXG8utMhrGvA52rAVAj9KMDlC5cRhczqviv/uqvDpydhIMEW4RddGgapEzpfdfxajDStm0uX/b4mgOSx0TQyK95XBwv91MsFgSG6bDl2HiMPGZul65Zbs8cj/JBC9oaAO5qOb6oDeORu+ps7auLtdloaM4QHkZjERtPry9Ha6fXx/burly+BIBzJ09gfm4eXXWGGhx0r8H+WgdNuS1CWx4HNeBxcSzsfqW71EVKu3Nq3auMALatdhRPTBBJLysd2i0kkklBdOqRSSWkLyOP6/WGzh+Pjz8j4CXY5meeR+fc/eijjxR5zS5cws/XLl86ODcEtjwX6VQG+/sFRTB/+umnQTzwCC5ffgUXL5237tp2S6CT0cS8DhLxhMZMNzMPggCSbnFG//I4U+m09a3KLStvro6HgDQaDckpa9HmBKgGbRlTzm1x/P/8z/+snl7OmR++/QO8+uolg9htm/fUl8fOcdQbddRrNeRGzH3M+cMo5mQioahiOnN5bdk1wPlA0NkXbOV77Dm2KO2O3O6K0x5wL+s+wyhiQl93zoL5J8d3iA7fmM5VKpNFMpVBB2Hs7RexsbOL997/SH204WgC7a7SqDE0PIITJxdx4uRppHIzQGIUsWQW8WQa0VgCfcYt93lHMo3kUGeHNLpy10Y4zgDacnu9kDBu4LZ98h57vPuph7ZH/2Z6cgkPbb+oYn55r4BXwCvgFfAKeAW8Al6Bb5MCHtp+m86mPxavgFfAK+AV8Ap4BbwC32EFPLQ9+uQfDzLYdo4DbT9vj+a07QmChAgXQ4QqBLcuIpkONotJ5ocF2jIa2iBvv8dezRbQKAO1ffTbdayvr+HOrevY2d4QZOm2W6hVCpiezGN6ahzzs9OYGh9DKhkXMCJMZNcqQVur1TwATISOhEcElIR/FrUbFbxyfa7mmGwpPnl1bVVgaW5+HpOTExYV2zII6KCtdY2a+5bbEWBLpQQbuR9C1Hg8Kbcv4Rbfd/ty6w1GL3MfHPf9+/fVuUtnLqN96ZBlhLNbl1DOIpENOrsuXrob2XfKbTqHqIOQ1mtqoNe5el0/JwEiX4S1zRZBHvtC6fw0OM2Xek0bdJ72A6cso3Vb6HXtmOgYdf2udILe++wzrKyuyem5ubWNXH4Uv/j5LzA+MoKonKC2fefO5We3P+cadoCdY6GmHDuhJ92lHCMhnwPy6hENtkf4Se1KxTJK5ZJidmdnZ5EfG0OxaL2/mVRMUJfn686dO3LG0iE7PJTD66+/Lr15/rhvgme6Ve/duy9IPzSUwdhYHv/43/6fA4czI4nlKg0Z7C6VylheXhYgHx8fw+TUROBuNWBrLu0QatVqMC95/ATfXUUsxxNJac2X6/Y15y/BpsVYx+OEs5DjXPHKWpwXnX12ccmPHj3SQwAExOySHc2PDnTb0snOjuUWiqUSRnI5JBL28ALHyHPBaO1sJqNxuvsJrzWC47Z6dHuI8QGAqDm+XZQ4R2EPBtAJGzmYH/y5i/52D0LQ4c2YbLpmGf08OTWDRCqNO/cf4LfvvofNnT0M5fJotvtotPsIReMYn5zG4uJpzJ08iUx2GN1+FKH4MKLJEYSiSYT1QAcht4OodPSGEKGjmF5ewtogFpn3Lfm0CW3DBm1tvSdfx7ufemh79G+mJ5fw0PaLKuaX9wp4BbwCXgGvgFfAK+AV+DYp4KHtt+ls+mPxCngFvAJeAa+AV8Ar8B1WwEPbo0/+8SCDbefLQltuwxxs5IM9ueCsJdLsdYEnT18L1sk1SrucwVtBXDoQ0Ua4W0etXJCLkFC3sLON+/fuYmtjVZHKrXoZ3VYdiVhIAPfMqQWcPDGLbCaNXqeNVrMhwEvQx9hdgiSCI0bvEiK5+GF+zbG4XlqDXwZvCMb4UkcnXYSBM9epTiDF7ROqcdt0a3L7h2A36D8NYmQPAFXQs0sI59Z3QJjg8+bNm+pdJaicm5vFO++8gxMnTwROVggmcp8GYA2aEvCxm5XQj+87lyo7UA2OEhq3BescjOQx8WeDTkj1jcIAM3Xgew6u8oTSaWv/oDRnJUE7j12wi1G/oRDKlQree/8D3Lh5E9VqHaVKAycX5vH3//ffYyo/LlcoP5yDWB2qA9qaizmmvVhfrTmLDbLTTdw4aNl06wpw0m0atp7Zu3fvyV1aKBQV98uI6+//4Ac6FuoUDfflguXAqfcHH3yAvb19xGNxXLhwAVeuXBUwl4MXwIMHD/G//tev8MknD3Hu3Bj+9m//BpcunhWItPhqA5ztFjtZrQOX73HeydkZoT48FgJxixa2OdW3cxgOY3xsDK1mBxWC9+yQ5ildwPV6DfGYHbuD1YlkXOeg0aib/odXsNzOBnwNHtr7BoDpctU22KcbzAtyeXa9yoUaQGJC/ps3b+C3v/0tup023rp2DdPT04LmPHecNwS3nFfdDj+bw5f7c9eLA/HuPA52L7tYaV4vdDunMmkkM1m0e8DK2gYePHiE1fUt1NmjzA7aSEK+2GxuDKPjU5icPoHc6DhiSbpuGSmeQCyRQiiaQj+cQChsgNl9aM4F0c28x5jvlrLwfsWHH0wt3YnoWA7c8U/fYR1c/Pz7qoe2R/9menIJD22/qGJ+ea+AV8Ar4BXwCngFvAJegW+TAh7afpvOpj8Wr4BXwCvgFfAKeAW8At9hBTy0Pfrkf9PQ1sDQ4D85HOQzaKR0ZDo42XHb75nrNnBzBsm2DLcF+h2kkzEBoUqpiHajrh7S3e1NbKwuY3N1Gb1OHaFuA51WFaF+G8NDKfXeLp2cx+hwFsSP7MkkPKOLkgCNMJAwzECnOVUJKJ0z1blPo7GoILL6NQMwOQgSnYPQ+jm7isKlQ5Y/Z5zy4uKSoofbHQJJA2guEtiBRqcVobKLKybsI/xlLC2Xn56ewnBu+CCOVtvqA5VKFcvLjw/cnPPz8/je976PfH4MGxsb6sxNpzNyjjISOZ6IocH46XZbx88P53a0jlX29DYxzCjcIDqYx+5gqeAXzN3rIDvhOLcRjhCOGQzki07bze1t3Lh5S1HTjLm9eu1NXL58GXE6UoPYXy7rHL1Pz1PnunWg22nPMbKfl+DTnUMuM9j5SjcsnbG/+Y/foNFootPrYWFhAX/zt3+L0dFRc5FGLYaXTtsbN27id7/7Hba2tjA9NY233/4RFhcXg0hqurP7qNXq0pzHS3iaTifQDwCsjd2iifu0lwddqFyWMJ4a0hUbYZQxe2y7nQPgnkylBRi57WQiKWicYLx0x+YUY5aZJH7l6ut49RXGMYcEcdmTy/PWaNY1z3iV2cMCETLJgTlnQJe6cZzUjtcdoSuHzShruYQREeBefrSsbb9y8YKioP/pn/4/PUjxo7ffwYn5eeRyQ3L3cn07YEZlB921EXbQWj/04XHbAw3OUc0x8qGB4eGc5hrnIZet1GrY3C3g0eomNrZ3UWfHbjSObi+MDiIYn5zD/MJphGIppIZGMDwygXQmhyhBbYSO2qictaGQOWR57R76a+3OwnHz2rH+X4exB++hRm51PvnAiVmXn3h5aPvnmhz9W+joJTy0PVojv4RXwCvgFfAKeAW8Al4Br8C3VwEPbb+959YfmVfAK+AV8Ap4BbwCXoHvlAIe2h59ur9qaHvU9uRhU5+mAloP+i4VUhr02AY/Nieu4K0FJculR6croVCfILGrmOU4o3QJA5sNtGpVdFs1VEt72F5/jMcP72BnawW9dg2pZBipZBTRcA+5VALz05OYnpyQY1K9nYHrlk5MgjvGCDtoa0DrMD5ZoDbm3HoW80rgRMDkQKJTn9D13Xffxe3bt7XcD37wA5w/fz5w3UYFqBWdS6df0DXLbTiQxe1wPHyf4yTk4lj5mWOUqzUAoly22+lhe3sHN2/e0j7pqn3llVfw9tvvIJsdwq9//WtF+Y6OjOKVV17FyYWTiuZlFyxfHKPUVrSyxflyG3ylUklBW47F38XgzgAAIABJREFURSnLKSoYyHjlXtClGpbTkh8cX7dHUNc0hy63HYmgVm/I5ZwbHcXQcE7gczQ7rJNuLl9z5jptDb4eRh47x7Jbhu9VqxVB04hAceD5DZy4bh5xrIT09+/dV7RxIpWSPrNzc4LjBOPotQKwSABpXbYcDwefSCSRSNh5OHwddvBaBzBdxuy/pUOV7mweR0zxyG57TmN7v4tmq4FOpyXIGlEUdhedrmnK81UulzAyPIqzZ88KZv7rv/wrfv2r95HJRPHTn/4QV6+9jnSKPbt0TBuY5HbVkXsAbaOCttY1S5dtVPOs2aTj184v3bm7eztajy7X0bEp1Jpt/Mdvfoe11VW5ac+dOYNLFy/IZbu7s6Xo40w6hWSCDzz00dODDl05rXm8/X74wK3r+od53NwW57DrSKam1NdFevM8MY58Y2sHrV4E3XACu8UKypUaIrEkxqdmMTO3gFx+CrHUEHL5SSBCRy3jjxMIRfgR54TTvSYS5gcfLAjctP3Dh0b6wcMhfCDD7k4WnWwJANYBbJXbfX3I/f8UuPXQ1kPbo3/r+iW8Al4Br4BXwCvgFfAKeAW8Al9MAQ9tv5hefmmvgFfAK+AV8Ap4BbwCXoGXVAEPbY8+MUdB1sEtuHjkz9vqUdsj/OgK2tKZaeDEvG8ukrQfgD6a8sJBVHIAbxVNauC2I8dbGAQtvU4XkT4QpUO33USrUUO/bQ7beqWAwt4mdrZXsb+7gXJpD816BeFOHclQD7mhNGZmZuQSZLdoPGY9l9FIGI16Ta5H9nISgPFndPYScCnuNRoRQObLXLLWxatuT4S0XDSIKaY7lvG6dA+OjIwKDFq0bz9whRLYGiDkdtgjym3SCUpwKhjcs207Z6KLbKbVknG2rr+VIK7VbGFrewe7u7sI9UPqbOUHu1T/+3//J7ltx8cn8Oabb2JpaUn7JujjPrkOHbAExexuZc8px8uoW4JVvgjb6IhsdzqKQea5cCBXuIvRuoo17mrbLn5ZLuI+0NDxsNc3iUjMnKCRcFhOWy7f67p1rZPX4Dn14vYs7pmOT84jwkUHju19g2kH0bc6N0FPqqCvgWk6btnlSjCZGcoqapjAVN3BLYPkhJvs2NX+u12dVzvf7Nylm9U6fa0jtq9zai+Cvd7BuaI+jEXmuDmHuK5zArMTdmXlMTY21sFY46WlRYyNjZkLuw88fryCP/zhjwLNueEcXrv8Gt54/XXs7e5hbXUTsWgYU9PjyGTYv9zXfJHLlo7bGKOpbWx2juiG7mtO83vOpQPnaOAYf7T8EDdv3UClXBJMP3/hVZxcOovt7V3cuHkDlUoJ165cwfzcrIAtQbFMql1GZrO31/Bmv0t4bTHahNaRcFTnm25bPmTAsRDYptJpQepmq635VK3Vda1w/haKReuFDkfRj2aB+BASqSEMDY8gN5pXHHJmKIdEahixZAaRGOOP6eiNA+F48DU1CBuo7bc5Y3S/4aygq5bzjWN255JjMTeuxSDr675CkgPwK9/0gRf3ENzyOIPZ8ESawLPumF/+zy5HuU+Pvvu7mfr5Sx5nPw7VHmfZ445rcLmjtqszcwDgbc1Or3fxtfNLt15kf34dr4BXwCvgFfAKeAW8Al4Br8DLpMCX/9fDy3Q0fixeAa+AV8Ar4BXwCngFvALfWQWeB20HweLznFFumedBSPfzwT8mP73sUesedWIO1z/4k7hWedZ2j4KlR+1r8P3P276LDv0i2xtcVnhWUboGQORd0x/bD+NKCX4svpSuWhXf6mXdt8FaB/9qIeS1SF6Nje4+wjWCzG5L8I0Qt16roFTax+7ONgp7WyjtrKK2v4EIOohFIwJPw0NZjOVHMD0xgfzIMLIpxtFGEKJbsdVUB26P8bUdxr12bfSMew3Gq/0/FZ/K4zB3qQGyeJzwsy8AK6eeYmTZ0WoAUg7IEFCv1fF4ZRX7+wU5cs+cOYNMNotmq4VIAAwpRywepY8V7S4hXEiA0eKlefyH3aXJREIa0e3J2GTuJJVKy7lLdyUBK4+rsL+PO3fv4tatW6g3rOuVzmCCzA8//Aj37t9Xd+k777yNoaFhNJstQVUCVLpECe4sVtqijfli3K6bt+oKDuKKQxHC8Zi0EMQLhZAgNA8AjOZF0DWqzuMAkJozlbDbYnVd1C7HaNdjH9Va1VzIwTYIiOkEdpCS33M7/J7bjScSgqKE6oTQjWYTmTRdzJDL1vqUg5kczF+LZGYccV1xwAcRzYTY0jc41126omMCpY8eLSveempqShCdjtlbt27ij3/8owHkoYw6c19//TWNgWBze3cHd+7cxd7OLvL5PC5dvCiYLvdzz5zNukykT/AQAAiQLY5awDLQz3XLWgQ3+4YPNbPz1cPj5WVcv34d+/t7AvtnL7yCuRNLaLU6cuF2um2kkoxpphuY8c5dnbNY8EABXdWMuFaXreK66YYPI5NMIZvJyNkcpu5qiwUqjSYq1ToK5Sq2dnaxu19Es91Fq9NDq91BNB5HbnQSmZEZxDPjyAznkRsZlWs8TsczHcyRuMUf0/EtpBqAWj0gYo5ZB9Kf8M66a/bw5NoDB8HdyZps3Z3KvrZY5ec5Sl1X8IveIY+/3lEg8zhbOg5sfdbvS7dtjWEAUL/omF50PTcOD22Pc7b9Ml4Br4BXwCvgFfAKeAW8An+pCnho+5d65vy4vQJeAa+AV8Ar4BXwCngFnlDg64K2T0PNo8Dv06fluID1PwvaCkw85RQ7CmJ/8akXFEg+taL99KiIzUOkYi4+R3WDXtzAcUUopYjWoBeX8byVchmVcgHV/XUUth+huLuJvZ1tNGpVwduhTAq5bBrpRBTTE3lMjucxNZZHJp1AmF2fraZAMAFcu0MA2UNX8c2MNw4hHKGbkVioZ86vcEiglSApEU8cui27dKOGFKGLIM6WzkfCViKhra1tfPTxx1hdXdP3//AP/4CFxUX1irooZcLEcDSMRCqBSJSgieDV+ltd9K1FHQfu0AAK0+3Ybnfk5tzb2zP9CL0RErj87LPP8Gj5kWAmXbiM4+Vyv/zlP2Nzcwtnz53FT376U+RyIwKcBisJCy02lmPgunQsEug49+mBc1XLs0eVMJSwj87IENqtllyjgt/P6At1zllue9BJ6yCugHAQG+1+xvNPUD0IeSkHu2H5mcsTkMcT8aDDNikQLaYOoFqtynGcSMTVAey6dPke9Wd0r3MlE8KyO5ggXLA5ZP2sPKecL2tra/jTn/6kbty5uXlcvXpVLmZ+//777+t9RnWz83h2dgZ7hT2Lwu4x9rmKWrWqPlv2EqeSCYFiQlFxx745Rg/d8Ieu31iMjuj2gEs6q+0a1DVXNMdHtzYBcKvZRLFYEBROplIYGs4jGk0KrrMruA9zm4fDh65eRTLrYYKw3MSKg45EpXM0EkEqFkU2mdDXfBCj2e6gXK1je6+Alc1tbO7sKca4XG+i2ekjns4gmaGrNoPs0LDij7O5GcTSE3LaUmOeM+dY1mfC1uD6Obyt6CmKg29NH/v2z+9x+ukzH4px11Cw5he/3X0Na3xZ0PnEo0AHEfTBQIPv3TWnn37OMu7wXnRML7qe26+Htl/DBPOb9Ap4BbwCXgGvgFfAK+AVeGkU8ND2pTkVfiBeAa+AV8Ar4BXwCngFvAJfRgEPbV9cva8f2n6JsQUtk+4P9cYTDoGt+94BBxdD66Bet9NCp1FEo7yNSnEXO9tb2NnaQHF/D41qGf1OSx7AbCqOoXQSY6PDgrfj+REMMxaYnaOMZlavrnWdqq+12xKIFdiiO7fTNiDWbsvtmEymQIBGqMWfyTlKl27fIn/NVcpOzwTKlQru3runmNjR0bzgaX5sXOsRijJ2mXG+m1sbaLabyOWGkRvJCZQZsI0IGhJkEYoa3Dadms22oBf3QxiomN9uR0CNYyKsI6gk1GMsMh2r/Bl7chmvTDfq1PSUts+XxRcT/vEcmGPXQVseE8G2c8wSFjPmeHVtDffu3RNgPnPmNBYWFtX/ynEoPDtw0w522Cp2OiBuPA51zMIcvYTNjHzm8RBqTk9P6RjW19cFhycmxjExMSlnq1lmQygUChoDHa6joyPqtRWYjYR1nh48eIhPr38qZ+zJEydw7tx5LeceAuDP2Rv8wQcfoFKt4OKFC7hy9Somxse1DM8/dSZYZVfu5tYWbt28if39fUxMTuDSpUsYy49Jq1K5jFKxKMdvLpcTfDW/OaOvnVPZQsU1V4LLh18pzjsa0ZxUn26gv81FumE7ePjooeAy1z1z+rRcvopR7jKq2cC6dQibnnqggHOGcc7dHjrtnnXyBg8k9HptRSGHItY5TCc6z7OZoRlpHUc6lZGbm3MyQnjfbmN3bw+b2zvYL5RQYadxs416u4tmp4dQNIV4Ko1kNodsbhRDuTyGR/N6OCCZySGWHEUkPoxINHng4nbXves3fvquctxUgsHlPv+hGvPZvgyvLws6B6Ht09t63oNI7riflzDxomN60fXceDy0fRlmpB+DV8Ar4BXwCngFvAJeAa/A16XAy/EvkK/r6Px2vQJeAa+AV8Ar4BXwCngFvjMKeGj74qf65Ya2BgcHoe3TMGEQ2PI9QqkDACjfKx2udbSbNdQqFZSL+9jf28XuNp23W6hXS2jWKkCvjVgYSCfjyKRTGB7KYDw/iomxMYyNDiGTJBDtotVsoNVi1y0dpuxz7ehn6qlVXHNITltCNEJbRjpb3HMQtBriGNlh2kdSvZ8hFEslAaKxfF7vOQjMvttOu4Plx8u4dfs2tre2MDszg4uXLmJ8bFx9uHJSiqCFBIsJ8wjv+Jmxu+zVbdTrqNVqgq6Ei4R9jBXmuoxTNihNp2okcNNaRDGP0fp42fdq7xn4axu0ZUSy4ouDLlj19JJbM0K5g0qlik+vX8d7770nCH3t2jVcuXIVIyMjQM/AoaKx6WwWgDSHp0FbczITNBOEusjkR48e4ZNPPsbOzi7m508o0pldsDdusIO1glOnTsnBSuhq0cB9PHjwGX7zm98K3i4uLuC//JefCUgz1jgUjmp8v/rVrwR1CXS///3vq/+YLwfjV1ZWcPfuXe2DLlvGSXMbjA0mbOWYbd6Z/oXCvmA7e3RHRnID/bxBrHWvZ/3FjFSmU1m9xg1ti/Dd3Mrs1sVBFHaxUJATmudtPJ/X/gnUGTlNUN9oNvDhhx8o3prz8NrVN3Dx4kXFPzPKWBHLEUYs8/wavOV49RK47YE8npCfy1sfbQhtPvzQ7SKRTCIWp+s1Kic5gS3joGn4rjP6uFLTR7FUxt5+EfulEhrNtuKR+6EIIvEkIokkRsYmMTw6jpH8BNLZHFLZIfXVplIZhCIxIJxEOJICQhbp7OC5Ox/PArfHSTV43r3u2XfP7xa0tVvUk38iehqwDr7/ovD1Rddz58hD2xf/Xe/X9Ap4BbwCXgGvgFfAK+AVePkV8ND25T9HfoReAa+AV8Ar4BXwCngFvALHUMBD22OI9JxFXn5oay2Vh0WjdiBP/vHfImPNYWqgzi3PGN8QOoo77rCXs9fW50q5hN3tLZSLu9jb3kJhfwfFvR0061W5YuPxqHXfjuYwMZLFeC6NfC6LoaEskokYIpEQQuE+2s0G6vWq2jQJWwlEmbmrvlc5EWOIJ5NAOAoiODpiCcsIIgnrGDVLoEkgxuUJ6ujCZHwtt8co4bX1dVz/5FPsbO9iaXERly9fVucpYSkBFoErHb4EspVqFaurq3J0Er5duHBJcJD744tdqtxfpVLW9wSXdBTbvg32Ukg6b4mZCe7Ugcp+3i73A4QJW8OsFWZkNN215vxk3DCXIcCMxuL6emVlVd25PObTp0/j5MkFxOMxRFlFyrMUaOVcpg7I8fwSSDIa1yJ9TU86ST/5+BPsFwo4e+Ysrr35PTx8+BB37tzW/k+fPoXz589r/Na5G5YL9+OPP5aL+NSpJbz22mvSzrqHE1heXsbt27f1Pjtk6XYeGho6mGOmcUfuXi5DFy9dyfy5dA2xq5jOZ5uDnIt0/VJPulatX9e9F7ijg4hfLsMI4c5TUdCE94SonAfcX2G/gNu3b+Hhw0dIp1I6xoUTJ3Wc6oVmFHGrgdXVFTx+bF3GS4sLmJqatD5fnrt+T5pGeAIZfsxYcT1UYD3RIYJdne+QgD/PXzKVZiazIpNT7KlNphGOsFOWQDWMeqMlN+3m1g52dvZQaXTQ7ofRaHXRD7GLOak+2ngyjfRQDpnhEeTHp/T10PAoEukMIrEkItE4QnKP03/Nzt3DuO/Ba93Nj6Octc9ziPIcHQfwukbbF7+zfnVrflnQeRyn7aAuz3PjUnv3etExveh6br8e2n5188pvySvgFfAKeAW8Al4Br4BX4OVTwEPbl++c+BF5BbwCXgGvgFfAK+AV8Aq8gAIe2r6AaMEqLyu0PfzHijltn34JRDwVlTzouj1w6CmWmODW+lzpKu11Ddyys7bXaaFU2JPzdnNjDbs7WyiXCmjUa+h22oiG+kjHesglIxgbyWJsbBQjuSEB3aGhNNKpBKLhEDrtJnqMUG63rQ+XUcn9vgBlgg7YcAStrvDagRuYTkU6GQlVCeb4mWMlfCVUY+doPBZDu9PByvIKapUqJiemMDU5deCwJXwUou4D0XhMTsx/+9//G7u7u2Cn7X/7x3/UNgmPt3d2UCqXBBsZI8yYZfXKalRAv8sO06a0EoS0DFzBX8VAs1uX4EbgNiSHr2Aro5HVGdvQMnRjZrJZAUtuj05ignQ6Q+XipK5RUt9DJy+3IXAYuP0MuBr0lpbEeNGo3LKEsHR+Tk/PYnZuXn2zdMASThK2Kqo46DdWV2yHzteCdB8fHxfodNtMxJMGPANIyfNgPbDmMOaL71uUsMFbrqtx9vtotVsC2HQpC4RqPXtowAEqjps/47Z5PNVqRVHM3CedxGPjE4KksUQicPZ2BP95Tvg+Iev29jZuXL8BOo15jIxcJrSlnox5poO2Iwe0RXJzbCkC3T4dvUHEMcdHd636f6OIRc3JyuMkxw3Tcd1u6Pyzx5nHzJ7ZcDSmoPJoLIl2t4d6w3pqi6UqCsUyCqUKqtU6mu0euuEkEE8jHE8ilc5gaDiHbHZYTtrRsQkMj44hEk1omwS58UTaHmiwZwUQpmubR64O3yd7Z5++vgfvCc8Csbrun9PZffQd87vptH0esKVeHtoePWv8El4Br4BXwCvgFfAKeAW8Al6BL6OAh7ZfRj2/rlfAK+AV8Ap4BbwCXgGvwEujgIe2L34q/jOh7VGON/2DRfGtziv27OMc7GV0YMdF48qfGQ4bCDoAt3SUdgQpQYhL922riVqljGJxX+CWUcS7uzuolvbRbRQRapcRYpdtJIRMKomRXBYT43lMT44jP5JDNk14y17ZsCAuwRedkuqyBdDph9Bsd9FqtxWfS5hGuEjYx1hcQlIeB6EvP8vJqx5XOiMjAlqdZhdRRtOyv1TRtoSrdCgySrcnsMaIXELbnZ0dQdL/8+/+L7lN2cn74ccf4fadO3LyMlZ48eRJxfjubG8jFo3gxPycxkRYTLDH3ll2lBI2Gvvqq9uUzl6L2CWEtm5UwluCR75HkCy3LWOOFfNr8c2KAZZjl726Bj3pAH3aFem+JyTiftTvGzh4XSdrRCDRIqEZ/UynMsdJNyzBqvZtyNWAKsdLF3M8rthiwnJqxwMgGD+Al2FzDbse3XCE2jvnNASqOQb1+1LvRh3RuAFbHU8Q52tdwwboeQw874So1OP+/fu4c+eOQPPU1BTefvtt6xsGdKx0FnN88aj18nIs7Dfe2NwUvCV0npudxejIqAA698Hl6YglDOeyFrPMLlt2CzPmOKz5zjjnfpdxzocQmrrw+0SMgJhWYcoVVlSx4qnbPdQaDdQaHRTKFVRqTZQrDVRrLdTpKO6FEI0lkEhlEU4OIZQcQjaXx2h+DLnhEaQyWSTTGaTSWYHaUDhGJqv4YzqyESIkN2jLOULXujqPg79YPA1vnwVjdaafArRP3y2Oev/J5b970PZZd9enXc5umRd1zL7oem6/3mn74r/r/ZpeAa+AV8Ar4BXwCngFvAIvvwIe2r7858iP0CvgFfAKeAW8Al4Br4BX4BgKeGh7DJGes8hLD23lAn0a2j79Txl73wEBc9ka6g2FIopy7Shu1gAagSg7WQlIu50W60QRUqxyR32tdCPWGzUU9ujA3cD+9iqKO6soF3YVhUwQGw33BWfTyRiy6SROzE4jlYhjeCiN0ZFhjOaGkU4mtW3FCiOMbr+vCF9C2larKSDLgTabDSQScR0nIWAymZBDt1mvC7gR6IZDEYQRRagfDno+LYaXUJEfhIWMKiYs3NjcQrlSxsTkJHK5EQHMUqmEP7z3Hu7cvSdQ9sMf/hDD2SH1wy4/eqgY3R//9Y8wNTmhSGZCs5Aiig1AW/8s0Ol1rUM3FIxDUNTgrHWr9gX6DN7a2Ozc8P+D86aY3iBmOThv3ObT8P1gygbQ1Lp7zeXLWdELRVCrN5BOpwUlnRPWNIsd9MwSwiriOXjJDRy8T0bJ9ehyVnev+nSt03cwqtmBwkGAzHW2tjbRbNaQZZT22JiAqvXzDoBtOT7NKcx45Xv3CG0tzvnMmTO4cuV1wWS5eFsWUX0A6wWQbVvOPU59CVXt+0ATQVt7wMGOpYs4gb707Rro13zvSAV2FBP0mgvdwHU0xn5k67IlSOVDBsViGcVyDeVaA/vFCqqNFloErIgp1jiezCCRSiOdGVI/bXpkHJlRxh+PKEJavcvsv40ndC0S1kbj7F6mmZZOWh4Lz418xXooItTvqivaHtg4hLHuXvU8aDu47LNudx7aPh0r/+ffD+r2NGD1TtsX/z3r1/QKeAW8Al4Br4BXwCvgFfAKHEcBD22Po5JfxivgFfAKeAW8Al4Br4BX4KVX4FnQ9uk/0A8CocEDcsvpP46f4dQaBAVuvef98f9FozgP1xtsH3y+c+yLwYfnn75nbedAjyNca1/FpDjqOFyX7dP/cBlc72mwcNhnK7ugYFAfBLd027KHlVDKYmQJruhMpAuVSxFUthlzrP5U68dl7HGrVkBxfxPbm+vYYQ9uqYhqpYhqqYh2qw56JMN0NkYggJsfzWFyIo/xfF4xyskEO1DTclq6PlGCUTpOGdNMaEsw22zUBZTN5doVnCSLI4CjWzUWYdctHaRhhBXHCwOlxF2EkjpkQ9wRuUvNNUo/LKOK19bWsbm9i1A4gqWlU6hXa3jvvT8KPC4unMSbV68glWQUck8Rxmyw5Eco1EcykbCo4k4brXZHANoctHTaEtqGBI65f3OnWrSv+l3bBgr5vXMRMw+XWhiMNPeq256DQ/w5v+bY+TUhp+BxKCznajiWQLlcRSabkbuU4JP7ppZymwYQliBSRtjgnNq4LNLZ3NGxIArZAWfrr2WMMV3RdB+zQ1gu5Fbr/2/v3p7kSK47QXvd7wAafZkmNaKWD8NemknUcE0ym33m/Nl8kfSglWxnJXKlVY/t2HBFsu8X3Bp1r8y14x5RFZnIzIisLCAKiK9IsIHKyPDwLzyzmfjVOZ5/xXO/+urLvBfu119/nn78Jz/O1csffvhhrqCNY+Irgtoy97IfaMw/HotK6Ahwo13zg8ODdH52WoLs6tpGV6XVcgkoq9bB0So5bKPCuW79W1XzXo1iL9p4fhxcMtC4B1E1XVcex3orbYfDtLRHzhW3+R6kdHZ5kZ7FvE/O8j17WQW1Ed6O0mY6ObtM2/tHaW1jJweve4cP0+GDR3lv2twG+cGjtHPwMG3uHaXN7d0cFOev2Ed3Y6tqDR7B+E4a59A5LjJ+KGA9r8m4rqgWXovdnyO4XRDaznv/6fre3O39635U265anbpoT9t6Tc7yENp2WyWOIkCAAAECBAgQIHBXAkLbu5J0HgIECBAgQIAAgV4FuoS2bRd428C1ed5mJVLOKjoGn8uGttNz6TJOl2Oa570Lj2XNX5lXFXLl6GTO3pRtgcY4N1strYab+4xet1zOe95G+FhXelaba9Z7kuYK3AhYY7/Ws3RyfJxePHuavv/2m/T1V1+k777+Mv3w4mk6j6rY85M0uog9YUcpMtOovH308EF6/OhBev/Rg/ToaD+HuA8fPkiHBwdl39hUAtrYZzeCu6j8HUeVaw6Yo7VtCZhzO961COxKCBahW11Zep6PqVrL5r1Nr3IwGIHc7n7Z37W0yI1wdTu3s42gNZK6Z8+e5rD4wYOjdHSwn6/h7DSu4yKHiBFqRtVnhM4R8kWVcETaZT/bkg7WQXFe87lsOVoaX+Zjo7oz72f78GGuiI0wNMLanTyfKKYM33IPqi2K81zinHVAG7/PbYMvLqpWzWu5wvbk7CJ98+136eOPP057e7v5PBGExtwiwI35R6VnzD/2+I2QNa43WhJHVWxeU1clGC5zSXmOYfWHP/4hffrpp+m7775Pf/InP06/+ItfpI8++igHqeEb+9H+/t//PX363/8tGz589CD911/91/Tw4cO8X23cnwiLc1viUdVeuSpXrppnVx2Vo+R0lNLVea4urbbDLe2Jc5Vz+cqVtfGjBdV1Fp8qCM7B/CiN10a5/XFpCb2Vxw+PCEazRxWm51baVyUozyF8rv4+S2dX43S+tp6Ozy7SD8cn6fTsIn4cIa1vRki7n9Y3d9P+4aN0cPQoPXwc+9N+kPeqjdbH2zu7uUXyeoSz67HPcn19dfBZ/plD/bVY95G+5x8JSGlc/bP6uZn4IYG1qmq47T1k3uNd3u8Wv3fU++n2/9cmzQ4C8977F81l8keB5ou2vZfe9l40n7fqGNoj38VdcA4CBAgQIECAAIH7KtD/p4/7KuO6CBAgQIAAAQIE3iqBLu2R2yZ0FyGl0LZNefLxtmCl+Rf0tw1tS6Vt3Zg39pmNayj7dpavusVsqV6s9yYtCWL1vbrkNIKxCO1y0HWaTn54kV6+fJHOT4/T7/7H/5ueP/0uPX/IgofUAAAgAElEQVT6fXr54lk6Pz1JV7EH7lpK25vrae3qNG2lq/Tew6NcXfnhB++nx48fpYcPjtL+3m7a3dlKDx8cpjS6zOc+PTnO++yWQDOqRq9ylW30W47vxfXVJrmWNqa0HmHsRhXanpV9UXe28/ERzq2tRSC5lk7PLvNesI8ePcxVllHpG0Fq7DN7fnqWzs9Pc5gaIV+0SI4Kze2tzXzuCIPXN0solytrqx2H8x7CUV27EW2KN9LTZ8/SP//zP6fPPvs8vffe4/TLX/4y/eTP/iwHuXFHtnOFZ+SVJSyfDnPquUWAGr+P0Dpa+MZrLM79hz9+lv71//k0XVxd5RbDn3zyv6bf/e536b9/+mmuPv7kk0/Sz372SQ5znzx5mv7pn/4p/eY3/5z29vbzHrJ//ud/nnZif9uXL28C0tw6eyMHnXGuf/3Xf80B7E9+8pN8fIS2cS0RYu/s7OYQ+fvvv0/ffPNV+tGPfpT3EI4wt94TN4Lb+HOpFt7M369/NVv85qrSy7O0vlbitQi5m1XH6xubeV/j+Cp76kboWo6N6837wK5H6+qLUk08GudK5KhMjtbKcZfiGmIP35cvj9PTp8/S2VkJ+mPdlGrslM7G6+nFxSiN17fS+uZW2treTbt7h2n/4EHaO3iYtnb30+MPPk57+0dpd/8obe8dpI3Yk7ZalyVoLkFyiZtLtft19ByVtWtlfeQj4s9Tx5SW5rGYq9ficm8p10e3vbeUuS/aK1toe0v6hU8T2r4OVeckQIAAAQIECBB4VwSEtu/KnTQPAgQIECBAgMDABf7uH3/765TSrxa1+20jeh2hbQ4vOlTbqrSdfXfuJrQt4U/zw89kcHAT3Fx/P2+IW+2Tm8YpdqSN6CtOkvd4zduHRvXkRd4XNypjY3vaZ0++S1998Vn67puv0pPvv01Pn3yfnj57mk6Pn6eNq7O0vzlOO1ulNW9U0W6up1x1+6OPP0ofvv84bW+t5RD36HA/bW9upu2tjRyWRmh6cvwyV07GXCLArfdWjYuJa8p7kV6UvVSjRXAOOjc3087eTn5+hIfjXNEYe5vGMZu5enZjfT1XXEZb5jC6ODu93ud0K8qFR+N0dn6a2yRHQHgR+8Vub1+3ns5ziX1Xq1a+G5slWP3m22/T3//936fPPv88/cf/+Kfpv/yX/z39+Mc/Ts9fvMih7U7ep7ekhrOCnDhHnDuuO74itM2BdG5L/FX6n7/7XfrNb/8lbe/spD//i79If/mXf5k+/fTf0n/7b/9XDob/t1/+Mv3nX/7nHNLGfr7/8i//kj79t39L+wcH6a//+q/Tz/7Tf8rXeXVZQuMwiPGiIjW+Ioz97LPP8mNRmRuBbTwWexFHqBp718b1RJX0weFhXhNxfBxTqoJjf9rz0rq5qnxej8Ayh9plbvkrp6ZX6eLs+Hrv4GglnCt0x+N0cVkqe2Mv2ghEwzf+GdcQv+I/ueo2Wk1vRDAbFbaj9Pz5i/T82fN0enaeWx3Hr+cvfkixvXKY7ezs5fD3hx9e5mM2t3fS9sGDtLZ/lHb2j9JhtDs+fJiOYm/aw4e5FfL2zn7a2tlLG1tln9q1za0cwkZ+XLYsjkbHZX/ovJqqfYxv3t9KSFt+uKWEtuWxyb+ayF2TS/zc9rY99/Eu77tC20m+VQPVLjdr1TFU2nZRdgwBAgQIECBAgMDbKiC0fVvvnOsmQIAAAQIECBCYEKhD25IbzP6/uW1/iX8XoW19jmXPJbSdvaBv/oK+DndujqvNFocAVWC7Vrc+bozTyIOa9ytXQFYhVFSZjiOUzL9yA+XrHCkei8AtQrvYgzaqVKMiNlojRznvxdlJevLk+/Rl7IP79Rfp2TdfpJdPvk0nxz/kdsRpfJX3043gNj/v6irt7+/kwPbRg8N0dLCXHhwd5BD3YH8vRYAaj+/sbOdWwrFXaYSTEcjmP5+f55AwwsRoC5wrNSM8W1vLQWNUj0bI9/jxh2l3by8HZREuxvO2tjbS4eFhDn9PTo5zu968H2xupzvO1xvVmznkjCrfvF9qozVyFXpGaBcVpZub2+n07Cz98bM/5nEfPnqUfvSjH+e2xU+fPk27uzs5tN24Pk+5L/mVW71+4/wRQMc1l1bQEQ6XgDKC3CdPnqR///0fcqz3yc9+lquXnz1/nv74xz/mef3o449zq+Jo17y/v5erO2NOpep1I1ehxt6zO9u7pU1whO/jcdrZ2cmG9TgxblSo5gD14qJqM13C0fiK58aVR5gcbZp///vf5yrceF69920dONerr64uzi2KR7Fmxmlvp+wXHPewVMeWlsi5UjVC+ctR/MRADm3z3sCxn/FFtEMu13QZwW8O58/Tk6dP01dffZOeRUC+tpEODo/S3sFhOj6J/W3HuYp2b+8g/4rwNkL4zZ3dtHf0Xnrw0ce5ijaes7N3kLa3dnM17fb2Xm6THC2To+X4Wt5DeT2/Pso1RhjdCG1zIHt9V8v9ratwq3tcKm3r9+yb9+2YW6n9FdqGj/bIjff9Rsv8+ruXo9HPf/HJTz/1f4sIECBAgAABAgQIvO0CQtu3/Q66fgIECBAgQIAAgSzQDG2bJM0w7k2GtvU1dK38FdrOXshVIWZptHrLPW1T7I3Z2B/zpiNqVPqVQOSmpetNTlTFSSU2ipLQ9bKPazOsXK/2GI1jo1I1qm6j1fDlZewrGmFjhJjrue3tyYtn6eWzJ+nlD8/TV19+kf7w+39PX3z+WTp5+Sw/vrO9kTbWxml8dZHPtb2xlqt34xz7u7vp6PAgffj+w/Tew8McQuagbWMjh5/b21tlb9i8N+4ot++NUDfaLOf20Hlf3lEOP6M6tASrUcFbwsoIMWO/2TCO0DCC4LotcUw/wuEIqKOCN8YoXzftmeNPuepzPM6teiO0jXA0QsQcGleBaNnn9iw9evAg7/mbK22rr+n7W0Lb3Mv6urVwhKBx/VHNWlevhveHH350vd9tfD+em/eprfbKjXHjK55bVwbXx0S2nWdTVfw22xbH78tewikHsBGEh1uMH+cqFboR3Mdx2+m9997LoW8Et48fx565pfVwVPpGeB1j1/5xjnhO7Gsc1bfR0jnuU5w/gtSwjtbMn33+Rfryy6/S4eFR2tzaynv5vjw+Tsf512k6fhl7z56mq9E4bezEfsWlAvficpSOT0/T+cVV2tyKNscHef/Zvf3DHMbu7Oyng8MH6f33P0zvf/Bh2j88Shvbu2lz7yBX3W5t7aS19Qj/43yxjDbSWt4TeaPsu7tW9tfNewFX29PG/OI1kVt3x7cnXrPzf/Ai/PNSyO2T69V1+8D2bv61+GoF8N2cd/mzCG0b7xNC2+UXkGcQIECAAAECBAi8NQJC27fmVrlQAgQIECBAgACBRQJ/+w+/aW2P3Edom8OIOWFjcz5C29l3N1qslsrX21fajtdLaDteq1skl3NGQHSzre3NvpvVtqLVrpxRAxn/KRWRJdgrVYWlsjDKZEvgF/vAbm1v5dAt6gRH46t0NYrw8zyHuVsb67myNMLUaI0cVbCXF2fp6ZNv0xef/Xv66svP02d/+P/S+dlJWhtd5lAzqnFHlxe5yvboYDedn7xI46vTdHRwkPdPffDgKD04OkwHe3tps9o39T/8h4/S/u5eDoKvomIzAryL83R+FkHyKG1uRWvam/A5gsK61XIElDGnCAQjtK1D3gg9I5yrK28jbK2D4NyaNyouq9AzQr16b+f4fTx+cnqSvxeB7snJadqNwDK3CV5cGR/PieuIrwhjo8K2Dj5jX+H9vWjxGxXLsVfvTTBbB6/x/RwkNtoR16FtHB/z3tkrYXU9Rq5abZzrei6N89R71pbgt1Stnp6cp0ePHuXgNs4brZL/9E//NIe09XXX54rzRxD+8uXLEsCenqYnz5+nnd3dfB1Pvn+SPvviy/Ts2bO8DqMy+uz8Irc4LnsXR7VwrLWq6nac0snZWfrq2+9yaBuVsNtRQbuzm3b3D9L7H3yc3v/go7S2uZM++Ojj9PGP/iTvSxt70W7lQHc/t0yOytmoKl9fjyC57Dt7dVn2S45zRoVvbtvcDLnzD0WUrLWurL3eq7Z6WS967y2PlYD2fv0FhdD2dfy/Du2RX4eqcxIgQIAAAQIECLwrAvfrM9G7omoeBAgQIECAAAECb1ygDm3zX/zPaI9cgqXF//e3S7jadWKLzrW4+rauLqtCjA774c6b8/S1ts2/7fhln9/Fqu2cdxHajtbHKYLbHNo2i/fq/Tav/1kFt9Ux1wFUDpOi1PCq7L+ao6VIG8u+nHlL0qhyzZWo8b2ovrzMQW/8Oapm46vs+VpVe0ZsenWRWyhfXZyl8eg84rF0dXGann73Tfrqy8/S1199mZ5890364fnTdHZ2ktLVedrbGseOtDnIjf1Ro1oz9r6NKtvLi/Pcpvlgbz999OEH6b1Hj9LDo6P06NHDtLezlwPXza2okjxP43G0Ai7BbdyDqCCOIDFCuQgZo8IzvuL8Eci+PC77nsaxMVZMKeZ40264VPA22/nmcDECwI1S0buzF22bN/O5N9bWJ0Lbeh1MVxSWStarHBTWe7zm8Df21j0/z6HvdeAXVcIXl7nKuA5yI4SuWxHnPWYvIriOdsflenPQnKtJow1z2Yd1VLnEOGUP2/PrKt74c24RHXvMxnWtRXi6nTbWd9NPfvK/5HbLEdzGHOPxaLP8xRdf5PA1xovrqSucX778IT19+iw9ffYsHZ+ep9HGZvr6u+/SkydPcxV1tJSOdtLff/8kffXV1+ns4qLauzbu0WZuk7y1uXW9x21a30ibO3vp8MGjXDn7+P0P0qPHH6Sjh+/lPWm3dvfTZrQ43ohwdjON1zfT5vZu2tndT+sbW7kaOv9wQf5pgXLvyg9LlPA2/yf2r80/vBBrJ1pvx/opL4X8Kz8zXKN9803V7M17VLVPdLXuynvEzXtevQ7q12m/f2EhtO3yHr7sMULbZcUcT4AAAQIECBAgMCSBfj8DDUnaXAkQIECAAAECBF6rQDO0vQkIboZ806HtvGuY9f3J7wltmwvlLtojR1g73iite7N1NUD+Y+7sGmWjpeq2UXtbvhfBVQ6VRmltXCo5I7DN4VJUl0bIV7WjjdC2DgKjyjbXJm7GsSWwLS1lSyBWShfjmAgKR2k9XaX1ai/ctdFFbmt8dhrVrtHi+Cw9f/okPf3+6/Ty2bfph6ffpudPv08X52elzXFUo55f5H1nL/LzTnIr5Y0YeHyVg8ed2JN0azPt7mynB48O0vvvP8p72EaIGN+L1sg5CM1tjEf5OXH921tbKSpav/z6qxweRoA5vrpKH7z/OG3EHrNR5boVlaa7aXt7J1dn5mAvV8WeVkFfaY8c1aHxdXJ8nPfojf1P67XfDG3rit3CVFok162Oozo1t2COwHV0VVoLxz6vGyV4rVsX1/vT5kC60S65Pk88Ho/lqui1upq3/Dm+n6ttqzbQMb86bA2Xza0S3NZf62vRzvgwPX3yPH3++ec5hI3rinWRA9/Ly3R8fJKrbaO9clicnJ6V9sYnx7ld9PHZRXr68iRt7+2n/f2DtJfvx2ZeM7Gucuvjjah+jfbEUbG8lXZ399LRg4fp8fvvp/feez8dPXiUHrz3OO0fHOV7ES2NN7d20n60ot7cSeeX+ccIUlqPoHc7B7Wx+mKr3BhnI84bFcmxLnNb6fJqiWA634uqjfR6/iGEsp/zdWgbr7H8Aw3xz3hdlP1um6WzzYrayeCubrN98xMVdd376n9hseoZVn3+3fxrT3vkxr/LtUe+m0XlLAQIECBAgAABAvdS4H58ArmXNC6KAAECBAgQIEDgbRKYtaftvCrOeVWwzSCh63Pr0GmWVVsVafM51xVmN/16O/Mvrtxt/GX3VNXurIqn5rnarr/t8c4TmHNgvY9tCU7nf3RZeN/q/TFz6V4VCk1slVmftw5t64tpjlcCqghYyyluntOMmXINbg5K4791IlwCrhJoVafJQ5THSyBct20e5SrW/L2qkjFXNI5Guar16vI8jS9O0/npy/TyxdP07NnT9OzJk/T0yffp2dPv08sXz3OQu7uzlXID21E85yKNR5c5aM373UYYV7VGLmHoWtrb3k4HB3vp8GA/HR7up8P93XRwsJ8eHB2kx1Glu7eTK1RfvHiWXjx/kUPXmGYEnCfHJ+n4+GV6+PBh+rM/+0l6/Phxvt7Tk5NctZmP29hI67nSvbjEuYIzKnfH1R6vEbrGV2k7fJEuL6O6toSoUSFbB6/N/Wbz9cdWw1VoG2Fx3c45Z+prJVCPr9jzN0LP+iUQv89BbBX+5vC+qpwuIWlUTpe1EC2dI4DM1bhVpXVcf9yTs7PzdHJ6nr799kn6+ptv0xeff5GePX9e7uwopdOL83R2dpHbH19cXOWQtLSP3khrEXDHvrtV6+G0sZV29g9ygL6VA/DNtLG1nVsXx69o4xxtmA+PHqTDBw/S/sFh1dZ4N+1s7+bn7EQlbd53NtpVl7UaQXq0Ns5V4RmgtPbOe9LWK7DaozbuUxXRXq/12izagsdXI6+eqJK9qZiN896E2jNf3tMt46+rbRvvV6u+gTRepyuf6jWfoK36tO3xtsub/FGg+UevOs6sM3c5Z5d/9zbfmfP7QGOwy9Ho57/45Keftjl4nAABAgQIECBAgMB9FxDa3vc75PoIECBAgAABAgQ6CUyHtosCRaFtqWCc9XWfQtu4vhL2LYpsJ+cyeW9LUHg3X2Vfz1W+6nbEN+HW9NkmezdfV5xWIXCO2MaxR+1FDmMjoI19dKMq9/LsNIe6F+en6btvv07HP7zIe+X+8PxZrti9urzM++jmNspX41zdGeFrVPGm8WUOP3e2N9LB3k7a242q3PW0t7OdDvZ3Sggc++Pm4PjiuqI1Kj3rdsmHBwfpww8/SA8fHJUK2tj/NoLD0VWOBeO4aFu8FQHuehVVR9XxeoSY6/k+X9+ser7VHrKjqwia62rMEuxenF+ki8uL9ODoKIeSdfvkfJ7qq7nG64rdvKY2NnJFaYSwUXE7Or/IVamj0VW6vLjKbYhzq+CrUbrK+/RGpfQonZ1HAHuew+bYP/bly+P08oeXOZCNStrjk7McVkdV7PpmqYq9qp4bRbvj2Ad5YzNX6sZes7GHbFTCxvXEPx+//2Ha3t1LBweHOZDdP3yQDg7LP3d29/Lz47kR3sZxUW173Y46guAIY8frjR9wKM6Tr+lS+d0sgW2uutICefEqv4sf1riLc7RcZfXwnb0BrPLSb31uW7DZ9njbAELbNiGPEyBAgAABAgQIELgfAm/HJ5j7YeUqCBAgQIAAAQIE7rGA0Hby5rRV3w4jtC0mdxUQrRyc1NW6S7yOptuiRkviaEkbAXC63ls0EsGrtBZ/Hl2m05OXObw9PT1Oo7xP6Xk6PTlOP7x4nl6+fJmefP8svXjxQ27PexJ71Z4ep/Mc7J7lVs3bWxvp8GC3BLQXp3n/3NEo9rstVa3RLjdMo1o0qlV3dmJP1wgLcwabj4l9UaPtclT3RnAb34u9d3d3oxp0p+x/u7Gew804R+zNmvcDrvawzfv/RtVxBPbVHrZxXGmLPM6BbbQw3tuLytKqXfV1pe5lfizvO1u1OY4/R9Ab+9VGsBshVrQrPj05TYf7R9kzKnrPzy9yKBsBbVT7Rui6uR3XtpkuLkvIe35xmc7OL0rr4/Nooxx7F0eb5tK2OFfI5vlFi+AIpjdyxezW9m6ujD04OsptjeNXVM3uRxXtblTRHpZAOZvu5WPrituo9I3Wxrk6d2MzV8vm1snRmjtXv1bBd7T0rvYSbi6zm0r+9r8CaHu9tD3eZXnfxTkWj3N/9qPt4tH23tL2eNsYQts2IY8TIECAAAECBAgQuB8C7Z/Y7sd1ugoCBAgQIECAAAECCwWEtpM8Qwxtl6muvs3LaeXgpN5Ed0Yr2Pp6mnulzt7HMipSS5/lUrkbLZur0DZvOhp/rn6lUdrcWI/dRXPL4WhjfHJykk5PztLlRQk2o1o39p6NoPf05IdctRuB7w8vnuXvxT+PX77IFb0R/kY1alS6bm/v5gAzzCOIXRuP08V5eTwqiWM/3f293TTOlcElKI0gt25JHH+OAHVjcyPt7OzkPXQj2I2gNMLUqACOvWBzO+fKrdzftbLPbQSyeayyn23svbtVtUDOlby5o3W0Yo7Auex1mytmI8y9vKz2Xi1Vu+vrO2XX4tyGelRaI5cNiHMv4GjEGhW38ViEyfHPeDhC6whpo33yzk4JZGOf4KiUjd/vxa/D8vv4XlTLbm7vlArb7e20FfsMx5+3d9LW1k7a3trNty7qiqOFcpw7riEqdyMYjvC3tDoubY1zq+Z8meslJM77zkYD5ld/UOG+VdALbSffgdreW9oeb3s/E9q2CXmcAAECBAgQIECAwP0QENrej/vgKggQIECAAAECBFYUENoON7TtsnRef0jUfhUleIlg9XZfeR/VOn2petiW1sN1jFftjxvdiXO4Gq2JRzlQvd6Fdy2lq8vYJ3dcWhLHDrdXl3mf2fPzkxziXlycpdPTk3R+FgHvcf4Vj0Xr39Oz01xhGm2EX7x4kQPfGOv0NILfkxwOxzliP9u9CHPz9aVciRutketwMca9vDzP49ctjfNeslEZW1XJ1u2hcxvj3N657Cnb7FNdV9/mMHizVLjGV90OOb4Xe8RGRW5U7MY1vjwu7aLj2Ph1ch5Vw+tVm+b1Uu26uZU2o7J3s7Qzjt/n70d7482ttL2zm89b9pWNqtiDtLW9ncPbCKAjkI3f7+ztpZ3d3VKJuxbnrvabzR2ko2q6BK7raxs5e6/3Q449YXOAv1ZC4xLOlhbLObiu90fOCW1U2cb3x7nSelZoGyZdXwNdjutyzO1W+V09S6VtU1Joe1frynkIECBAgAABAgQIvF4Boe3r9XV2AgQIECBAgACBNyQgtJ2EHlKl7bwlVlen5Ra7bRt1vpF1WkLVtuud+3iJYHNIN/lVh7IRCJff11vElqrUspdtPLARz82XUO8THAFuVbGbosI0/nx13YI5gt/4c+xnG5W2ZxfREvgiV8Lm8Laq1o1Wy/HnKBWNAPjk+CS3Vb66ivbM5Ve0W47j41eEi+NogTwulbsRzMY/rytro4q0qhzN4W014bI3btnDtv59/HkzB63l+/V+rfG8eGxvdzft7e/nKt8yRrRrrqp+NzfT1dpuaS9chbgRzEaL4hwIRyXtVglq868IcKvfR2VvVAlHlWzsURv3pey/XAWG1Y2I7+XC3XxfIoiN0LVUyZY9ZEvouhYhborHS9vjnE/Hd6r20BFY59D6lbVcf6yPgHx2pW0Z+24+/t/VeV7vS05o2/QV2r7e1ebsBAgQIECAAAECBO5K4G4+td3V1TgPAQIECBAgQIAAgVsKCG0n4YYe2jbbid6v0Dbu022D27U0qiot62Cy3PVyvvK/JQCNyta8R2x8P4ejJeyLqtY6VozvRRhbKnJT2ojjc2AYIW4Et5FDVuFuDk7H+dh4XrRXzkHpxkY+RwS28f3Y0zZaNueK2Wo/3ajGjdbJl+cX6fIqgtyrfE1XVaXt9VqNPVrHJbitw9uSe0bVaQneo1o2z6FqlRxzzBWssddutA+O4/L+unUb6TKH7Ry2bmaT+Ge0U44q2jhuvLl3PUapWo1zlD138/xi39hoo5z3rY19asvH6Ahi8+9yEBtti8tXXG+5vtJSOdo4b+RrK1XA9T2rimevQ+Yc3Kaoui0toLNTtV9tBMm5HXIO32P+9ViNj/RVJfesbPYug9a7PNct3+47PE1o20QS2nZYMg4hQIAAAQIECBAgcA8EhLb34Ca4BAIECBAgQIAAgdUFhLaThkMKbeu5NoPadyG0ffUelr1MS6vculK2CifrkLI0yb1uD5wdYv/VCAQj2Ix2u7Hv6VoV8VYBaQR9UdFZgtnSwrkcH+cv38vj5nbHsfdsCW3j4fh9fv7aehUAj/NjuUI2V+6WCuCbsLU0+I2K3Piqq2bzH/I+raWiNMaZtcdvvrb8P2s5DC0zrvsFVzaVT6GK42JuKQehMUYJdiN4HcfOv9eB9kS4lcPRKvi+rmEu1a/XFbX1PrtpvVTT5uuuw+6qonY0ytcZz8l7EF9XQpeP46WVc5n32loE4dWY5YRlrPo6rvdFLgblOspXfe46vr9NuHqb56z+7v06ziC0baoKbV/HGnNOAgQIECBAgAABAncvILS9e1NnJECAAAECBAgQ6EFgOrSNS5gXQEx/f1bo1/W5i8Zpe6zJVI93UyU3vxpzmrctoJ01TjPUnPV42/fqx193yNMMpubekwJdqkkbX/evPXJc3OIWyW33tq4wzcfVbYOrNro5uqyCzLpiNY1vwqt6j9gcoOYuvdXHwarkM/6cQ8wIWiMsrKpbb0LFCBzrwDLC1rWqrfHV9X6ypWo3Atr1NLqsNmnN9+cmZIwq3jp4Lnu43sylDiHztcWv6zlOtkgu1bBreW/emYFtVY2bg8wIrXPb5JSrXiMgLVvBlprjqKRtVmNnsvxVzbVqaZzbOFdti8vlRUVt+ZX3ns3b7dZBayNQzRXO1RyrILZastctoEM8KnFLNXHjvlQVznXwXkXyuQ11dYXXoe0y73k9vEW/4SHfntB23nvxrPey2yJ2CW27XMey4y9zzub79aJxykvpZp/uOPZyNPr5Lz756afLXp/jCRAgQIAAAQIECNw3AaHtfbsjrocAAQIECBAgQOBWAn/7D7/5dUrpV8sGF8uEs7MurOvzF4Wbk4/N/uv17s8vV3mXYeq8kLvLjVr1OuoPLHV42xxz1XPf9bnar6dLdLJYdX2tEVZcZ9SlAjf+W1fDVrFkvcPt9UnjyFIr2mypnFdMo2lzqfxspoE3cfjNR8ibZ0z/gEE9+vRcmsetpav8xwUfSRtVpHNVquC5rrytj2uetfXHH65KpfC4Plc52XUL5vhTOcf0tYFX9PEAACAASURBVFaVslP7DNffbV5zXa97c4apHzDI41/XDJfRGofkO3z9Ex31GmheVTlBXZHb5bU575jmOu4Sus06pv21sMoVdnnu/QltuxjOmtF054CbH+xprKLqB1Xaxqgrzq/fgaZ+wKWLaNs13vYcr7xLtFzbdIV5PH/96urnnwht7+oWOA8BAgQIECBAgECPAkLbHvENTYAAAQIECBAgcHcCQttJy7sMTYS23dZpu/lqoW0J7sZp/bpF7kSkXQW0pQqtDnGblbY3s7gJbeN7Ocad+mR4k5tUEWSj+jSf5/oaZkeisyOzm2PjCkYpWhaXfXRv/1WePLmP682er9eXOneA8Ly4brf86ska7YerMLecqnnRU7PNBc+TLjfx7qvxd117PVq/qSaeHGEqBM/5fF2i3LySaPkc8fBKoBM/8NEWBhbfV9dA+2vh9ne82zOFtk0noW23VeMoAgQIECBAgAABAn0LrPZpru+rNz4BAgQIECBAgACBSkBoO7kU7jI0Edp2e5m1m68e2pZK21Fauw7KboLb6+rauqVwaQI8I8Sbuo5c4fnq101Nb7MKtzout+edH9jGUYs8Smy8kcbRVngBb1touMrarIfdSBc3c5lMfyen2AxtG1XC5dullvbma7o2d0Z1bGPiEZpfrY0nwvPpqtzmpeXHJlrExneEtjf+Qtvp1RivFZW23d7LHUWAAAECBAgQIECgLwGhbV/yxiVAgAABAgQIELhTAaHtJGd7gNidf5VgbNXrmKglnQrUVj13U+AuztV+jtVD26jgzKHtdfxSCTX3rs0Ta4ZW0x/7JvruLgxN66rNV4LVak/V7qto8sgc2q5t5KBxfmXouGr3vHiUV9dnPf/4Z/s5NjYuXxmghKKLxu32Ufp6/c44vC7GrfPfUQ5tm0nuPJlZzZrL/VZpW98zoW1z9b5rlbbNV3j83p62t30n9jwCBAgQIECAAIH7JtDtk+Z9u2rXQ4AAAQIECBAgQGBKQGg7CdIeIHZfQkLbblbt5quFtnkv2ro17kSi2Iy2y7Xmpr6NatB6BuVbk214Z83uev/MOVPPLZjb9p6sQvZXGwKXKyzVqYs+krYHrs3Lmx3e1vv8zr+H6xtRNTz5FXNrD25vntP6wXq6gre6SzdnuFkb062qZ40y1X25OqTeh7fbep131F3sadt2Be2vlbYztD0utG0KCW3b1ovHCRAgQIAAAQIECNwPgdbPlvfjMl0FAQIECBAgQIAAgcUCQttJn7sMRYS23V597earhbYleKn3n50VhZaPdyXQezXILbNotuCdX0oac6mDwVkfGtsC2zokquVuakOra2xpn3z9vJZgePrOvHoPOgS/UfDb+Krndj3vsFiwBKJV9eTjk3+6vus3J6xvxURoXRpFl6PnBt0zrqQ+NseUyyTNc+YktO32eu96VNtrZd55ms/LP0RQBf+z7k/bGELbrnfLcQQIECBAgAABAgT6FRDa9utvdAIECBAgQIAAgTsSENpOQrYHiN3hhbbdrNrNVwxtc2AbbYVf/Rh3/Z1xSut1uDOjZDO+lets6ydMdkpuTLTaIXdOrjt+pT3yzTXVmfErHo0WztHeudTZLuxB3Ap/HbAuaJ3dFmhdbkzuR3t9fBUY5wD7Oriddb3jtF59e7pxcVaM/zb2E20G6vXxcQXro7LT79QrufrOWm4VPR3mllsc/1MC39jzOKVXK4dbIRsHCG2X0Wo/tm39zTtDW2ib10K1RtvGeNdC2+tK+Arvajz++S8++emn7XfDEQQIECBAgAABAgTut4DQ9n7fH1dHgAABAgQIECDQUeDdCW3z38S/MutFgeCs6sL2ALEj7IyKyGXOvcyxs66o+YFllfC4bbarXmecf+E9yhewYkAZZ4jwb31GaNsMX+uAsZHN1vMvoe3sr+n60Mj/Zn9gvKkInTxTOXp2e9/Jds0RTuZfHVsst92/5uPT96Et0LpqhLb1sc3nrK+vXwfhM1+bMedR7DOcG1hPXGodsJfQdmI1N1ZE2Ym2hLavftXfFdoutQpaWm8vc67Vjm1bf/POPh3aVmXUE+8zs9brvPM1f3Dgttc0fe67Ok/zvG3nzK+zqfeNkdB2tUXq2QQIECBAgAABAvdGQGh7b26FCyFAgAABAgQIEFhF4O/+8be/Tin9atY56taSs0K1WVVly4SDyxwb19Y9HGzU1C2oIpz/F/TLa76OuXSf7/zrnfWhZZXzdnlul2Omr7jtOV0+fC06x7w63S7nbV5r23XWx84/77zQ9maU2cHwzRlvWvkuv06bz2iGN/W8us6v88i5WHZZ5XkW88/TPsKrRzSdq8h85R8O6Oxyrw/MK+yNXGFbyHjbi5g478w9kRtrrMMe06v9yEi3WdyFRZdzTN/Zq9FIpW23W+QoAgQIECBAgACBey7wZj7F3HMEl0eAAAECBAgQIPD2CywKbevZ3Ta0jefPC4KWDToXnWveXXh1jHyWBTet3v9wub+mX3YuXcKxLsfcZvWtct4uz+1yzPR1t1fatsdItxl3Wb+7GaM9uG27rru4jrsIbeu9e+deb8uetvFSXO6V1ibj8dUF3p3Qdrq18SybeB10CTtXd20/w6rXcZvnj4S27TfGEQQIECBAgAABAm+FgND2rbhNLpIAAQIECBAgQKBN4G//8Te/TuNSabtM+Nil0nbWOevrWWasec9pm9vyYwhtF5l2CQu7HDM9RpfQNq+lBRd3m3Hb1s8y19n9XPcrtF3+NXIz07bQtvWeCG27L5s3dqTQ9o1RTw10m9C1eYrbPF9o29fdNi4BAgQIECBAgMBdCwht71rU+QgQIECAAAECBHoRiD1tx+Pxr6ZbpDb/POsvg4W2jfBqyTbMrWHWUu2gl1s2Xcaed8Yuz+1yzPT5hbZv7h52HanLfWz7UJxbI7ccpNK26x15U8e9W6FtrbZond0m7Hwdd2PV67jN84W2r+NOOicBAgQIECBAgEAfAm2fT/u4JmMSIECAAAECBAgQWFrgb/4hKm2FtgVOpe2iBdQpyGvZQ3LW+YW2y71su9yH5c44++hVx1n1+XcxB+dYVuDdC23bfjDgNmHnsqpdjl/1Om7zfKFtlzvjGAIECBAgQIAAgbdBQGj7Ntwl10iAAAECBAgQINAqEJW2KZX2yPE1XXE77wQqbW9klm0x2yXM6nJM682dccAq5+3y3C7HTF+W0Ha5O3kb43nms4Ke+F6Mseo4qz5/ORVH342A0PZuHJc/y21C1+Yot3m+0Hb5++QZBAgQIECAAAEC91NAaHs/74urIkCAAAECBAgQWFLg7/7xtxOhbddATWh7IyW0nW/RZTkKbbsorWa86HXdDHvq3wttl7sn787R72BoOx6ntmrb+3D/bhO6Nq/7Ns8X2t6HO+8aCBAgQIAAAQIE7kJAaHsXis5BgAABAgQIECDQu8Ci0HZRxZ3QVmg7a/HeprpSaLvc28BtjLuEts3Qp0to2xaEdb2vy83e0a9X4N0KbWNNt63T1+vZ/ey3CV2Ftt19HUmAAAECBAgQIPBuCwht3+37a3YECBAgQIAAgcEINNsjT4csryu0nRfmtIVRbY8vCqbqxxafY/k9bWedb5nr7HJsl2O6LthVztXluV2O6XKfmsfUH74WfQhrG3c6kOzqNXEdt9iv99VxIkJaPUZqm2+X+dXnuG2lbdss2q7Rh+oud+lNH/NmQttVA8pFKvW58yvtLQlt78LjNudQafumX1/GI0CAAAECBAgQeF0CPl++LlnnJUCAAAECBAgQeKMCfxN72o7Hv1oUPra1/222VJ0XyLUFOG2T7lL5N2/sLucux9QxVPnnqoFs93FvjpwVpN3ldcyqkF50nW33bX19vW2aOThpfrWdc+LY5j7LC0ZqO2cOb6rraFvP84ZpGyOvoNa53k1o24be5VpXPce47VNx7IvbNshocfR7F/Nou4Ru923yLLMCsjd1rV3mc/tjZoe27eu63WfZa7pNCNkc465C21k/zLTo3zXz9oledv7Tx7d5tD0+a/zxePzzX3zy009XvTbPJ0CAAAECBAgQINC3QOtnz74v0PgECBAgQIAAAQIEugjcJrSN884K/5YJfrtcW/MYoe2k2G0DIqHtq2F8V8sux7WHW+9OaDvq8Kl4kdnauITcq1RQL/s+Mu/49vs2+Uyh7eKbf5sAcfrerHqO1xHazrumWT9s05zPqnOJc7Wdo+3xOMdoNJpgXltbE9re1ZuI8xAgQIAAAQIECPQq0OHjaa/XZ3ACBAgQIECAAAECnQS6hLb1ieZVKKq07UT9ykGLQu62dr5dAsRZVyW0Fdp2Xa1ta6xLaLtorPyhepyEtl1vyBs5TqXtNPO8QLb577045nVV2NbX0xbKtj2eX25TnQBSSkLbN/K6MggBAgQIECBAgMDrFhDavm5h5ydAgAABAgQIEHgjAsuEtnFBCyvnZuz5WR/fFgB1mWzbOVZve6s98rzAYt79uS/tkdvWz6IQvG1d1efuclx7xeawKm3b7ktU26q0bVN6k48Lbbtot7/O2ytju4zTPKYtlG17fNZ42iMvexccT4AAAQIECBAgcF8FhLb39c64LgIECBAgQIAAgaUElg1tFwVYr7M9cozbFpoJbdtv/btaads2c6Ftm9Crj7e93q5W/FSc40Gh7fI35rU+Q2i7iLetPXI89zbhaZdb2nbetsdn/Tt0NBqptO2C7xgCBAgQIECAAIF7L7Dix9N7Pz8XSIAAAQIECBAgMBCBLqHtvPbHXUJSlbbzF5L2yO0vshwhVRXcq3wIE9q2W08f0Rrari8+Z1uIFIHtelpTabv8rXmNzxDazsOdXs/T7ZHjeYuOWfWmtb2e2h6fNb5K21XviucTIECAAAECBAjcF4FV/r7gvszBdRAgQIAAAQIECBBIy4S2wbVsNe1dhrZtt2u6VW9b6FSf7+Y47ZGnjdsM70t75GUCiy4/bDBrrbVZzAptXn3O29IeeS3N6HY+wXIltJ3w6LI+2t7D+n9caDt9D7rsVTvr3rftS77svW57j2t7fNb7kz1tl70LjidAgAABAgQIELivAkLb+3pnXBcBAgQIECBAgMBSAsuGtnHyeaHXK39xvRb7VZb/6/wmAg2hbfutf5vbIy+aXZfAon5+X6FteSXUPxjQfq8Wzrfl6Xfxems7xyhKZRd8td2T8FiPZHjBadquYTXFm2d32aO0Odasub2pa22f86p/XfHq8+/Cp/26J49oWz9dzhfnWPUVN696tjn+9L1f1qvrXFZ5vc16rkrbLvKOIUCAAAECBAgQeBsEVv0U9DbM0TUSIECAAAECBAgMQCBC2/E4/Sr+0nnRXzzXj+e/BB+Xvwa/fk4V3rwShpWD8rEL29PGYTOapM4LQabP1TUsac5x9l+qT1bazrr9iyqNp49v+4v7Ptojty3prpb1ebocHw6LKq7rx+OYen01vzfvw1eXsevrfNPtkee9lnJIeYuvifPNeE21vcZuMeTE67z5/PpaxmujhaftErrVGvO8Fv2QQdf73+W45ntac1Lzvn8bz7t8zuz3lkozv43dbp1Nr6O7vOZ55+oSis57L26+Z9TXPrFmqicuCtnb3n9uW2k765rb/p0wy3/We9f1a7D6d3GX19qc67Gn7ZtY5MYgQIAAAQIECBB47QK3/wT02i/NAAQIECBAgAABAgS6C/zNP/z21+OUfhWhac6C6lBpPBW0rucjUtQtjUdVaBvfy//P+CbEnR55+i+X4/FZIUrsbTnvudPfF9q+vsrlLgFX8350OX7V0Hbeau4ydv3c6/CtLMCJU3Y9T5fjFoV/9f68t/kwef06ql4/uclyFdhcT6ZRVdjlWtveJebN5frcdxDa1tfQGtrOqJjsOscux71ToW28l65SXnoH1alta6v5+OsMbadf/7Peu4S2P/10mfvlWAIECBAgQIAAAQL3UeA2n7Pv4zxcEwECBAgQIECAwMAFJkPb3M+4fAltZ64MlbaTLF0DsVUqbee9RLuMPSu0mX5e1/N0Oa7P0HZRNfFt3ubuU2i7qFLyNnPruqbeykrbFUPb21Zt3vY+CG0n5RZ5TL+P1sd2vWczjlNpe9uF63kECBAgQIAAAQL3SkBoe69uh4shQIAAAQIECBC4rYDQtsiVvwzXHrlLMNlca12Ov0+Vtjf3+mYWXeYw63mzXnNC2xuVrkHSLNtpR6Ht5Gqb3Wb3utn0SpW2y9y32/57p/k8oe3ie3uX7ZGFtnexYp2DAAECBAgQIEDgPgoIbe/jXXFNBAgQIECAAAECSwv8+v/4v3+xtj5+tNnpmXHU5fwjp05S/lieUz/r5nudBux00Fano+JSus1y4Ryv53Qz6LyzTkvNPK7rJc2c40pPvpsztl3C5I3veqdubkHb+bufcc6Rm3mFdv5adHDzhk8ft+ixDoPXp4vTtLwKO5zNIfME7vi2vTboWe/Cd/XeWs694H3+tc3qDk5cv0CmTzUPbPr9qfpz/Btr0TvDpFH395BXbSef29W+flbX4+fJnj///v/8q7/6q+M7kHcK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7Si5wAAC8dJREFU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CG175Tc4AQIECBAgQIAAAQIECBAgQIAAAQIECBAgQIAAAQJDFxDaDn0FmD8BAgQIECBAgAABAgQIECBAgAABAgQIECBAgAABAr0K/P/2f9YaTUWdf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4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avartova siréna | Učebnice Vaníč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82" y="1412776"/>
            <a:ext cx="2484611" cy="221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Sirény </a:t>
            </a:r>
            <a:endParaRPr lang="cs-CZ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/>
              <p:nvPr/>
            </p:nvSpPr>
            <p:spPr>
              <a:xfrm>
                <a:off x="12631" y="1844824"/>
                <a:ext cx="9023865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cs-CZ" b="1" dirty="0" err="1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Savartova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siréna – soustava ozubených kol se zuby po obvodu kružnic</a:t>
                </a:r>
                <a:b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</a:br>
                <a:r>
                  <a:rPr lang="cs-CZ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 </a:t>
                </a:r>
                <a:r>
                  <a:rPr lang="cs-CZ" sz="1600" dirty="0">
                    <a:cs typeface="Times New Roman CE" panose="02020603050405020304" pitchFamily="18" charset="0"/>
                  </a:rPr>
                  <a:t>po roztočení </a:t>
                </a:r>
                <a:r>
                  <a:rPr lang="cs-CZ" sz="1600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přiložením pružného pásku na zuby vzniká tón</a:t>
                </a:r>
                <a:r>
                  <a:rPr lang="cs-CZ" sz="1600" dirty="0">
                    <a:cs typeface="Times New Roman CE" panose="02020603050405020304" pitchFamily="18" charset="0"/>
                  </a:rPr>
                  <a:t/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sz="1600" dirty="0">
                    <a:cs typeface="Times New Roman CE" panose="02020603050405020304" pitchFamily="18" charset="0"/>
                  </a:rPr>
                  <a:t> frekvence tónu </a:t>
                </a: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𝒇</m:t>
                    </m:r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> je daná počtem zubů </a:t>
                </a:r>
                <a14:m>
                  <m:oMath xmlns:m="http://schemas.openxmlformats.org/officeDocument/2006/math"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𝒏</m:t>
                    </m:r>
                    <m:r>
                      <a:rPr lang="cs-CZ" sz="1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 </m:t>
                    </m:r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>na příslušném kole a současně 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>přímo úměrná frekvenci otáčení disku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sSubPr>
                      <m:e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cs-CZ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𝒐</m:t>
                        </m:r>
                      </m:sub>
                    </m:sSub>
                  </m:oMath>
                </a14:m>
                <a:r>
                  <a:rPr lang="cs-CZ" sz="1600" dirty="0">
                    <a:cs typeface="Times New Roman CE" panose="02020603050405020304" pitchFamily="18" charset="0"/>
                  </a:rPr>
                  <a:t/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/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b="1" dirty="0">
                    <a:latin typeface="Times New Roman CE" panose="02020603050405020304" pitchFamily="18" charset="0"/>
                    <a:cs typeface="Times New Roman CE" panose="02020603050405020304" pitchFamily="18" charset="0"/>
                  </a:rPr>
                  <a:t>→</a:t>
                </a:r>
                <a:r>
                  <a:rPr lang="cs-CZ" sz="1600" dirty="0">
                    <a:cs typeface="Times New Roman CE" panose="02020603050405020304" pitchFamily="18" charset="0"/>
                  </a:rPr>
                  <a:t> počty zubů pro durovou stupnici jsou ve stejném poměru jako absolutní frekvence </a:t>
                </a:r>
                <a:br>
                  <a:rPr lang="cs-CZ" sz="1600" dirty="0">
                    <a:cs typeface="Times New Roman CE" panose="02020603050405020304" pitchFamily="18" charset="0"/>
                  </a:rPr>
                </a:br>
                <a:r>
                  <a:rPr lang="cs-CZ" sz="1600" dirty="0">
                    <a:cs typeface="Times New Roman CE" panose="02020603050405020304" pitchFamily="18" charset="0"/>
                  </a:rPr>
                  <a:t>tónů durové stupnice: </a:t>
                </a:r>
                <a:r>
                  <a:rPr lang="cs-CZ" sz="1400" dirty="0">
                    <a:cs typeface="Times New Roman CE" panose="02020603050405020304" pitchFamily="18" charset="0"/>
                  </a:rPr>
                  <a:t>např. C-dur: 48 (c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2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45 (h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40 (a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36 (g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32 (f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30 (e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27 (d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),  24 (c</a:t>
                </a:r>
                <a:r>
                  <a:rPr lang="cs-CZ" sz="1400" baseline="30000" dirty="0">
                    <a:cs typeface="Times New Roman CE" panose="02020603050405020304" pitchFamily="18" charset="0"/>
                  </a:rPr>
                  <a:t>1</a:t>
                </a:r>
                <a:r>
                  <a:rPr lang="cs-CZ" sz="1400" dirty="0">
                    <a:cs typeface="Times New Roman CE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6F2C7147-99F1-C962-1D28-A03CE5AF2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1" y="1844824"/>
                <a:ext cx="9023865" cy="1877437"/>
              </a:xfrm>
              <a:prstGeom prst="rect">
                <a:avLst/>
              </a:prstGeom>
              <a:blipFill>
                <a:blip r:embed="rId3"/>
                <a:stretch>
                  <a:fillRect l="-405" t="-1948" b="-32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4041735" y="2771636"/>
                <a:ext cx="11063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𝒇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=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𝒏</m:t>
                      </m:r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 CE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cs-CZ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 CE" panose="020206030504050203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735" y="2771636"/>
                <a:ext cx="110632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ŠIS - fyzika - Experimen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3" y="3826818"/>
            <a:ext cx="2829948" cy="212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782580" y="4469825"/>
            <a:ext cx="2895601" cy="1609589"/>
          </a:xfrm>
          <a:prstGeom prst="rect">
            <a:avLst/>
          </a:prstGeom>
        </p:spPr>
      </p:pic>
      <p:pic>
        <p:nvPicPr>
          <p:cNvPr id="2054" name="Picture 6" descr="Ruote di Savart – Fondazione Scienza e Tecnic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t="22988" r="11382"/>
          <a:stretch/>
        </p:blipFill>
        <p:spPr bwMode="auto">
          <a:xfrm>
            <a:off x="467544" y="3827490"/>
            <a:ext cx="3911302" cy="28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Struny a píšťaly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58903"/>
            <a:ext cx="5619750" cy="27432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95936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monochord</a:t>
            </a:r>
          </a:p>
        </p:txBody>
      </p:sp>
      <p:pic>
        <p:nvPicPr>
          <p:cNvPr id="1028" name="Picture 4" descr="Polychord – small polychord, a handy music instrument for trave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70275"/>
            <a:ext cx="4048125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220072" y="5085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polychord</a:t>
            </a:r>
          </a:p>
        </p:txBody>
      </p:sp>
      <p:pic>
        <p:nvPicPr>
          <p:cNvPr id="1030" name="Picture 6" descr="Píšťala z varhan dřevěná starožitnost | Aukr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29412" b="31960"/>
          <a:stretch/>
        </p:blipFill>
        <p:spPr bwMode="auto">
          <a:xfrm rot="16200000">
            <a:off x="6628358" y="2288508"/>
            <a:ext cx="3679827" cy="116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501919" y="1483290"/>
            <a:ext cx="245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dřevěná píšťala z varhan</a:t>
            </a:r>
          </a:p>
        </p:txBody>
      </p:sp>
    </p:spTree>
    <p:extLst>
      <p:ext uri="{BB962C8B-B14F-4D97-AF65-F5344CB8AC3E}">
        <p14:creationId xmlns:p14="http://schemas.microsoft.com/office/powerpoint/2010/main" val="30809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Struny</a:t>
            </a:r>
            <a:endParaRPr lang="cs-CZ" sz="2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874441"/>
            <a:ext cx="62293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Píšťaly retné</a:t>
            </a:r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476143"/>
            <a:ext cx="5760640" cy="530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51D14709-D5DE-4E44-8617-E12D032E80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3. Akustika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949123"/>
            <a:ext cx="91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3.4 Historické zdroje zvuku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E3991F8-C675-6E75-6E1A-FAC2BB3C2A08}"/>
              </a:ext>
            </a:extLst>
          </p:cNvPr>
          <p:cNvSpPr/>
          <p:nvPr/>
        </p:nvSpPr>
        <p:spPr>
          <a:xfrm>
            <a:off x="-15665" y="141277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B0F0"/>
                </a:solidFill>
              </a:rPr>
              <a:t>Píšťaly jazýčkové</a:t>
            </a:r>
            <a:endParaRPr lang="cs-CZ" sz="20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2541488" y="1527497"/>
            <a:ext cx="6191250" cy="4709815"/>
            <a:chOff x="2541488" y="1472343"/>
            <a:chExt cx="6191250" cy="470981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5776" y="1472343"/>
              <a:ext cx="6162675" cy="54292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488" y="1934008"/>
              <a:ext cx="6191250" cy="4248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010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1.2 Harmonické kmitání – počáteční fáze</a:t>
            </a:r>
            <a:endParaRPr lang="cs-CZ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délník 17"/>
              <p:cNvSpPr/>
              <p:nvPr/>
            </p:nvSpPr>
            <p:spPr>
              <a:xfrm>
                <a:off x="0" y="1455167"/>
                <a:ext cx="9144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400" b="1" dirty="0">
                    <a:solidFill>
                      <a:srgbClr val="00B0F0"/>
                    </a:solidFill>
                  </a:rPr>
                  <a:t>Počáteční fáze kmitavého pohybu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e>
                      <m:sub>
                        <m:r>
                          <a:rPr lang="cs-CZ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18" name="Obdélní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5167"/>
                <a:ext cx="9144000" cy="461665"/>
              </a:xfrm>
              <a:prstGeom prst="rect">
                <a:avLst/>
              </a:prstGeom>
              <a:blipFill>
                <a:blip r:embed="rId2"/>
                <a:stretch>
                  <a:fillRect l="-1000" t="-10667" b="-30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>
            <a:extLst>
              <a:ext uri="{FF2B5EF4-FFF2-40B4-BE49-F238E27FC236}">
                <a16:creationId xmlns:a16="http://schemas.microsoft.com/office/drawing/2014/main" id="{178B7C30-B691-487E-A2A3-4DB2E07EF88B}"/>
              </a:ext>
            </a:extLst>
          </p:cNvPr>
          <p:cNvSpPr txBox="1"/>
          <p:nvPr/>
        </p:nvSpPr>
        <p:spPr>
          <a:xfrm>
            <a:off x="0" y="1844824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graf okamžité výchylky nezačíná v bodě </a:t>
            </a:r>
            <a:r>
              <a:rPr lang="en-GB" dirty="0"/>
              <a:t>[</a:t>
            </a:r>
            <a:r>
              <a:rPr lang="cs-CZ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0;0</a:t>
            </a:r>
            <a:r>
              <a:rPr lang="en-GB" dirty="0">
                <a:latin typeface="Times New Roman CE" panose="02020603050405020304" pitchFamily="18" charset="0"/>
                <a:cs typeface="Times New Roman CE" panose="02020603050405020304" pitchFamily="18" charset="0"/>
              </a:rPr>
              <a:t>]</a:t>
            </a:r>
            <a:endParaRPr lang="cs-CZ" dirty="0">
              <a:latin typeface="Times New Roman CE" panose="02020603050405020304" pitchFamily="18" charset="0"/>
              <a:cs typeface="Times New Roman CE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čas začínáme měřit v okamžiku, kdy oscilátor neprochází rovnovážnou polohou</a:t>
            </a:r>
            <a:r>
              <a:rPr lang="cs-CZ" dirty="0"/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/>
              <p:cNvSpPr txBox="1"/>
              <p:nvPr/>
            </p:nvSpPr>
            <p:spPr>
              <a:xfrm>
                <a:off x="3189320" y="5805264"/>
                <a:ext cx="5919184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sSub>
                        <m:sSub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ovéPol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320" y="5805264"/>
                <a:ext cx="5919184" cy="442035"/>
              </a:xfrm>
              <a:prstGeom prst="rect">
                <a:avLst/>
              </a:prstGeom>
              <a:blipFill>
                <a:blip r:embed="rId3"/>
                <a:stretch>
                  <a:fillRect l="-309" b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ovéPole 14"/>
              <p:cNvSpPr txBox="1"/>
              <p:nvPr/>
            </p:nvSpPr>
            <p:spPr>
              <a:xfrm>
                <a:off x="2627197" y="6363005"/>
                <a:ext cx="6464142" cy="4503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cs-CZ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cs-CZ" sz="2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ovéPol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197" y="6363005"/>
                <a:ext cx="6464142" cy="450371"/>
              </a:xfrm>
              <a:prstGeom prst="rect">
                <a:avLst/>
              </a:prstGeom>
              <a:blipFill>
                <a:blip r:embed="rId4"/>
                <a:stretch>
                  <a:fillRect l="-189" t="-1351" b="-54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>
            <a:extLst>
              <a:ext uri="{FF2B5EF4-FFF2-40B4-BE49-F238E27FC236}">
                <a16:creationId xmlns:a16="http://schemas.microsoft.com/office/drawing/2014/main" id="{44A3E720-2A02-4ACD-B935-E1286DA4B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6075071" cy="291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EC9B072-D6F3-4241-8208-FE1142F11077}"/>
                  </a:ext>
                </a:extLst>
              </p:cNvPr>
              <p:cNvSpPr txBox="1"/>
              <p:nvPr/>
            </p:nvSpPr>
            <p:spPr>
              <a:xfrm>
                <a:off x="6182575" y="5229200"/>
                <a:ext cx="2925929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func>
                        <m:func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cs-CZ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𝐬𝐢𝐧</m:t>
                          </m:r>
                        </m:fName>
                        <m:e>
                          <m:d>
                            <m:dPr>
                              <m:ctrlP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cs-CZ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cs-CZ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cs-CZ" sz="24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EC9B072-D6F3-4241-8208-FE1142F11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575" y="5229200"/>
                <a:ext cx="2925929" cy="442035"/>
              </a:xfrm>
              <a:prstGeom prst="rect">
                <a:avLst/>
              </a:prstGeom>
              <a:blipFill>
                <a:blip r:embed="rId6"/>
                <a:stretch>
                  <a:fillRect l="-2083" b="-55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5AD43302-E34F-45CB-85FE-9B30782C4700}"/>
                  </a:ext>
                </a:extLst>
              </p:cNvPr>
              <p:cNvSpPr txBox="1"/>
              <p:nvPr/>
            </p:nvSpPr>
            <p:spPr>
              <a:xfrm>
                <a:off x="5373718" y="1600360"/>
                <a:ext cx="1023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cs-CZ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 rad</a:t>
                </a:r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5AD43302-E34F-45CB-85FE-9B30782C4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3718" y="1600360"/>
                <a:ext cx="1023998" cy="276999"/>
              </a:xfrm>
              <a:prstGeom prst="rect">
                <a:avLst/>
              </a:prstGeom>
              <a:blipFill>
                <a:blip r:embed="rId7"/>
                <a:stretch>
                  <a:fillRect l="-599" t="-28889" r="-13772" b="-5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669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406D02E-E920-446E-858E-21B367AC7D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9208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1. Mechanické kmitání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0" y="949123"/>
            <a:ext cx="9156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1.3 Složené kmitání</a:t>
            </a:r>
            <a:endParaRPr lang="cs-CZ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délník 17"/>
              <p:cNvSpPr/>
              <p:nvPr/>
            </p:nvSpPr>
            <p:spPr>
              <a:xfrm>
                <a:off x="0" y="2247255"/>
                <a:ext cx="9144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2400" b="1" dirty="0">
                    <a:solidFill>
                      <a:srgbClr val="00B0F0"/>
                    </a:solidFill>
                  </a:rPr>
                  <a:t>Fázový rozdíl </a:t>
                </a:r>
                <a:r>
                  <a:rPr lang="cs-CZ" sz="2400" b="1" dirty="0">
                    <a:solidFill>
                      <a:srgbClr val="FF0000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18" name="Obdélní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47255"/>
                <a:ext cx="9144000" cy="461665"/>
              </a:xfrm>
              <a:prstGeom prst="rect">
                <a:avLst/>
              </a:prstGeom>
              <a:blipFill>
                <a:blip r:embed="rId2"/>
                <a:stretch>
                  <a:fillRect l="-1000" t="-10667" b="-30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/>
              <p:nvPr/>
            </p:nvSpPr>
            <p:spPr>
              <a:xfrm>
                <a:off x="0" y="1340768"/>
                <a:ext cx="8028384" cy="941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/>
                  <a:t>uvažujeme, koná-li těleso více harmonických pohybů současně</a:t>
                </a:r>
                <a:endParaRPr lang="cs-CZ" dirty="0">
                  <a:latin typeface="Times New Roman CE" panose="02020603050405020304" pitchFamily="18" charset="0"/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dirty="0">
                    <a:cs typeface="Times New Roman CE" panose="02020603050405020304" pitchFamily="18" charset="0"/>
                  </a:rPr>
                  <a:t>výsledná výchylka je dána principem superpozice: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  <m:t>𝑦</m:t>
                        </m:r>
                      </m:e>
                    </m:acc>
                    <m:r>
                      <a:rPr lang="cs-CZ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cs-CZ" b="0" i="1" smtClean="0">
                        <a:latin typeface="Cambria Math" panose="02040503050406030204" pitchFamily="18" charset="0"/>
                        <a:cs typeface="Times New Roman CE" panose="02020603050405020304" pitchFamily="18" charset="0"/>
                      </a:rPr>
                      <m:t>+…+</m:t>
                    </m:r>
                    <m:acc>
                      <m:accPr>
                        <m:chr m:val="⃗"/>
                        <m:ctrlPr>
                          <a:rPr lang="cs-CZ" i="1">
                            <a:latin typeface="Cambria Math" panose="02040503050406030204" pitchFamily="18" charset="0"/>
                            <a:cs typeface="Times New Roman CE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i="1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i="1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  <a:cs typeface="Times New Roman CE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endParaRPr lang="cs-CZ" dirty="0">
                  <a:cs typeface="Times New Roman CE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cs-CZ" b="1" dirty="0">
                    <a:solidFill>
                      <a:srgbClr val="FF0000"/>
                    </a:solidFill>
                    <a:cs typeface="Times New Roman CE" panose="02020603050405020304" pitchFamily="18" charset="0"/>
                  </a:rPr>
                  <a:t>matematicky: součet dvou (a více) funkcí sinus (kosinus)</a:t>
                </a:r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178B7C30-B691-487E-A2A3-4DB2E07EF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0768"/>
                <a:ext cx="8028384" cy="941540"/>
              </a:xfrm>
              <a:prstGeom prst="rect">
                <a:avLst/>
              </a:prstGeom>
              <a:blipFill>
                <a:blip r:embed="rId3"/>
                <a:stretch>
                  <a:fillRect l="-456" t="-3896" b="-7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EC9B072-D6F3-4241-8208-FE1142F11077}"/>
                  </a:ext>
                </a:extLst>
              </p:cNvPr>
              <p:cNvSpPr txBox="1"/>
              <p:nvPr/>
            </p:nvSpPr>
            <p:spPr>
              <a:xfrm>
                <a:off x="2840857" y="2398353"/>
                <a:ext cx="2346668" cy="44203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𝟎𝟐</m:t>
                          </m:r>
                        </m:sub>
                      </m:sSub>
                      <m:r>
                        <a:rPr lang="cs-CZ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</m:e>
                        <m:sub>
                          <m:r>
                            <a:rPr lang="cs-CZ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</m:sub>
                      </m:sSub>
                    </m:oMath>
                  </m:oMathPara>
                </a14:m>
                <a:endParaRPr lang="cs-CZ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ovéPole 15">
                <a:extLst>
                  <a:ext uri="{FF2B5EF4-FFF2-40B4-BE49-F238E27FC236}">
                    <a16:creationId xmlns:a16="http://schemas.microsoft.com/office/drawing/2014/main" id="{0EC9B072-D6F3-4241-8208-FE1142F11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857" y="2398353"/>
                <a:ext cx="2346668" cy="442035"/>
              </a:xfrm>
              <a:prstGeom prst="rect">
                <a:avLst/>
              </a:prstGeom>
              <a:blipFill>
                <a:blip r:embed="rId4"/>
                <a:stretch>
                  <a:fillRect l="-2597" r="-1039" b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A21FA521-B4B9-435B-B35A-6DEC3C67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56542"/>
            <a:ext cx="4888696" cy="33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33AE3D-D298-43FF-84BD-FD9FC56B9CB6}"/>
              </a:ext>
            </a:extLst>
          </p:cNvPr>
          <p:cNvSpPr txBox="1"/>
          <p:nvPr/>
        </p:nvSpPr>
        <p:spPr>
          <a:xfrm>
            <a:off x="0" y="2915652"/>
            <a:ext cx="690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F0000"/>
                </a:solidFill>
              </a:rPr>
              <a:t>Izochronní kmity </a:t>
            </a:r>
            <a:r>
              <a:rPr lang="cs-CZ" dirty="0"/>
              <a:t>– pro dvě harmonické veličiny o stejné frekvenci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cs typeface="Times New Roman CE" panose="02020603050405020304" pitchFamily="18" charset="0"/>
              </a:rPr>
              <a:t>velikost výsledné výchylky je dána </a:t>
            </a:r>
            <a:r>
              <a:rPr lang="cs-CZ" b="1" dirty="0">
                <a:solidFill>
                  <a:srgbClr val="FF0000"/>
                </a:solidFill>
                <a:cs typeface="Times New Roman CE" panose="02020603050405020304" pitchFamily="18" charset="0"/>
              </a:rPr>
              <a:t>součtem okamžitých výchylek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98FDBAED-F65F-4469-B90B-B82B30B24B2C}"/>
                  </a:ext>
                </a:extLst>
              </p:cNvPr>
              <p:cNvSpPr txBox="1"/>
              <p:nvPr/>
            </p:nvSpPr>
            <p:spPr>
              <a:xfrm>
                <a:off x="0" y="3722548"/>
                <a:ext cx="1763688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𝒓𝒂𝒅</m:t>
                      </m:r>
                    </m:oMath>
                  </m:oMathPara>
                </a14:m>
                <a:r>
                  <a:rPr lang="cs-CZ" sz="1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cs-CZ" sz="1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cs-CZ" sz="1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98FDBAED-F65F-4469-B90B-B82B30B24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22548"/>
                <a:ext cx="1763688" cy="369397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Složené kmitání | Eduportál Techmania">
            <a:extLst>
              <a:ext uri="{FF2B5EF4-FFF2-40B4-BE49-F238E27FC236}">
                <a16:creationId xmlns:a16="http://schemas.microsoft.com/office/drawing/2014/main" id="{60C9F458-5BF5-464C-9D7F-43B3C954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3429305"/>
            <a:ext cx="2538028" cy="32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E9AEFC3-848F-49D7-8534-128B373E34E1}"/>
                  </a:ext>
                </a:extLst>
              </p:cNvPr>
              <p:cNvSpPr txBox="1"/>
              <p:nvPr/>
            </p:nvSpPr>
            <p:spPr>
              <a:xfrm>
                <a:off x="427038" y="4121709"/>
                <a:ext cx="12646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cs-CZ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cs-CZ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cs-CZ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1E9AEFC3-848F-49D7-8534-128B373E3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38" y="4121709"/>
                <a:ext cx="1264642" cy="276999"/>
              </a:xfrm>
              <a:prstGeom prst="rect">
                <a:avLst/>
              </a:prstGeom>
              <a:blipFill>
                <a:blip r:embed="rId8"/>
                <a:stretch>
                  <a:fillRect l="-4327" r="-1923" b="-2391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14454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3536</Words>
  <Application>Microsoft Office PowerPoint</Application>
  <PresentationFormat>Předvádění na obrazovce (4:3)</PresentationFormat>
  <Paragraphs>690</Paragraphs>
  <Slides>78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7" baseType="lpstr">
      <vt:lpstr>Arial</vt:lpstr>
      <vt:lpstr>Calibri</vt:lpstr>
      <vt:lpstr>Cambria Math</vt:lpstr>
      <vt:lpstr>Symbol</vt:lpstr>
      <vt:lpstr>Times New Roman</vt:lpstr>
      <vt:lpstr>Times New Roman CE</vt:lpstr>
      <vt:lpstr>Wingdings</vt:lpstr>
      <vt:lpstr>Motiv systému Office</vt:lpstr>
      <vt:lpstr>Rovnica</vt:lpstr>
      <vt:lpstr>MECHANICKÉ KMITÁNÍ A VLNĚNÍ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Elektrický náboj a jeho vlastnosti</dc:title>
  <dc:creator>imhotep</dc:creator>
  <cp:lastModifiedBy>2A</cp:lastModifiedBy>
  <cp:revision>219</cp:revision>
  <dcterms:created xsi:type="dcterms:W3CDTF">2014-08-31T07:20:26Z</dcterms:created>
  <dcterms:modified xsi:type="dcterms:W3CDTF">2023-05-22T09:19:10Z</dcterms:modified>
</cp:coreProperties>
</file>