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9" r:id="rId11"/>
    <p:sldId id="270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E559D1-CA1E-483D-AD4A-EF015F462D32}" v="7" dt="2020-04-06T18:59:52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rej" userId="7d3d0dcc-2b25-488c-a801-9c02978c7c91" providerId="ADAL" clId="{D8E559D1-CA1E-483D-AD4A-EF015F462D32}"/>
    <pc:docChg chg="modSld">
      <pc:chgData name="Ondrej" userId="7d3d0dcc-2b25-488c-a801-9c02978c7c91" providerId="ADAL" clId="{D8E559D1-CA1E-483D-AD4A-EF015F462D32}" dt="2020-04-06T18:59:52.678" v="6"/>
      <pc:docMkLst>
        <pc:docMk/>
      </pc:docMkLst>
      <pc:sldChg chg="modAnim">
        <pc:chgData name="Ondrej" userId="7d3d0dcc-2b25-488c-a801-9c02978c7c91" providerId="ADAL" clId="{D8E559D1-CA1E-483D-AD4A-EF015F462D32}" dt="2020-04-06T18:59:52.678" v="6"/>
        <pc:sldMkLst>
          <pc:docMk/>
          <pc:sldMk cId="3271550186" sldId="260"/>
        </pc:sldMkLst>
      </pc:sldChg>
      <pc:sldChg chg="modSp">
        <pc:chgData name="Ondrej" userId="7d3d0dcc-2b25-488c-a801-9c02978c7c91" providerId="ADAL" clId="{D8E559D1-CA1E-483D-AD4A-EF015F462D32}" dt="2020-04-06T18:59:19.064" v="5" actId="20577"/>
        <pc:sldMkLst>
          <pc:docMk/>
          <pc:sldMk cId="2076845229" sldId="264"/>
        </pc:sldMkLst>
        <pc:spChg chg="mod">
          <ac:chgData name="Ondrej" userId="7d3d0dcc-2b25-488c-a801-9c02978c7c91" providerId="ADAL" clId="{D8E559D1-CA1E-483D-AD4A-EF015F462D32}" dt="2020-04-06T18:59:19.064" v="5" actId="20577"/>
          <ac:spMkLst>
            <pc:docMk/>
            <pc:sldMk cId="2076845229" sldId="264"/>
            <ac:spMk id="3" creationId="{92B6C09C-DB8F-49B4-A884-FE02CBEEAB5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FE746-7DA8-4EC8-8D8D-01CFE99DC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D4814A-0C5A-4E5A-8474-D4AA6418A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FC4B0E-372B-4797-9CAD-2215FB41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595E90-5017-4352-9C6A-29C40A8DD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F49E2-D1D2-440D-9C6C-67A2A2285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54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6EA0-F527-4A33-9ACC-C68B5F613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07DA8D-DDA7-417C-86AB-D4449FA54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E8CDCD-399C-4524-AB6D-E52013CF9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F5D1B6-206B-4F00-B0AC-3FDBEABAC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BCF6D4-F1A4-456F-B66E-B3378772E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06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18DC3E-FA11-489B-9F8B-E0600F50F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7D83758-65DB-4B2C-B08D-E7A502C5A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9A986-047F-42DC-B543-3A8CF5746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CE898-9032-4DC2-930E-6EB6DEC7F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DE5692-1E65-4F92-B3C8-278A4A5F4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34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E76B9-031D-4814-8652-47AD4F6FA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99B803-7B75-4D6E-8242-09B3B59B0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FAB665-F27F-403F-8168-600C5C00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1E7611-70D8-4965-B911-810783451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122097-AAFF-4EBB-9443-D56CDCF6C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17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FA2EC-43FD-4012-BE33-6A95A9208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A12826-132A-4F8A-8BBC-97684F865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00F2F4-CD9C-4CB5-8BB8-5BBEEAC25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09FC4B-A023-468E-A21D-BEE62BDD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85DC17-DB23-4179-A710-BCF69D4C0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97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4F4D9-EB8D-41EC-80D8-F05A943E1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E8F142-29AC-41B1-AEF8-D4AEE4609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2F86349-514E-4D52-9222-E5AF61744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5EF52B-CCD4-4F4E-A5C6-87E03E0B8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069596-830A-4681-9CF2-5E4F1AAA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199400-A7ED-4336-8F6F-518BFE39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65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99FCD-EED7-4A07-BE71-114A6B35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DA7447-4199-49A6-9238-C1F6782BB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42E537-65B2-4F89-AD31-33584C806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65A3B17-72B7-41B5-B6B8-97BAB5376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17B037-960D-4A31-B720-F052C5463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FC5A749-F718-4738-8D0B-91F4F12A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9D64B39-84DE-4BA3-8B6A-34B777B9A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A45AFBB-107A-4609-AB63-F8DC7CA46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532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FA325-76D6-40AA-8130-A8EEF1C1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D814177-D622-4E58-8348-8CD6AA177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95C5F6-29FC-43B2-B241-7CE47D860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15579C-3554-429B-BE33-753C3B6A0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28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4423A3-7F92-43A5-B718-966B331F2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15AA30-EAD7-454A-83E2-8FE1E887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88935A-5AA0-42DD-8F57-14B8E94C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90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10893-1B19-452F-A93C-FB381E4E1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A38E11-70AB-44DE-9A86-B286213C0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46B181-577E-4896-86AE-42397756F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6AA886-787B-41E5-99D0-6CD353EF3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E7D490-5214-497A-8442-DBA7E3EE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86FF70-9560-44C5-9132-4C79D4FF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83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E4D64-A717-4E7C-96C6-809C72309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4BB2F7-44E3-4249-A97D-28513B9341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F44742-145B-4A2B-BC61-92338D2C1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CCF6B4-FAEA-41E6-8725-00B0D0EF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125618-C46D-40F9-9CBA-545B471A9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960B8C-F42D-4720-8825-8EC58E1C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27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52000">
              <a:schemeClr val="bg2">
                <a:lumMod val="10000"/>
              </a:schemeClr>
            </a:gs>
            <a:gs pos="83000">
              <a:schemeClr val="tx1">
                <a:lumMod val="85000"/>
                <a:lumOff val="15000"/>
              </a:schemeClr>
            </a:gs>
            <a:gs pos="100000">
              <a:schemeClr val="bg2">
                <a:lumMod val="2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300BC35-5D5E-471C-9F56-A578903C1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D971CB-A6F5-4082-B990-DE17AA876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FFC4B5-5447-4C6B-B5CF-B81EB1A289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1CD79-5279-43BE-B0F0-57D88394DEC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A2CFC7-904A-41C3-B199-07145A5805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841C04-8697-44E0-8BA4-D6B4FF3C6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7EFA4-40E4-4532-B63A-113B62FAA0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49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novaiso690/schema-a-priklady/elektronick-zdroje" TargetMode="External"/><Relationship Id="rId7" Type="http://schemas.openxmlformats.org/officeDocument/2006/relationships/hyperlink" Target="https://interestingengineering.com/why-is-the-hexagon-everywhere-all-about-this-seemingly-common-shape" TargetMode="External"/><Relationship Id="rId2" Type="http://schemas.openxmlformats.org/officeDocument/2006/relationships/hyperlink" Target="https://www.denik.cz/veda-a-technika/nasa-jupiter-astronomie-vesmir-sestiuhelnik-hexago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yfuk.mff.cuni.cz/_media/ulohy/r5/vyfucteni/vyfucteni_6.pdf" TargetMode="External"/><Relationship Id="rId5" Type="http://schemas.openxmlformats.org/officeDocument/2006/relationships/hyperlink" Target="https://www.stoplusjednicka.cz/bizarni-hexagon-v-atmosfere-saturnu-je-jeste-divnejsi-nez-se-zdalo" TargetMode="External"/><Relationship Id="rId4" Type="http://schemas.openxmlformats.org/officeDocument/2006/relationships/hyperlink" Target="https://www.novinky.cz/veda-skoly/clanek/vedci-odhalili-tajemstvi-dokonalych-sestiuhelniku-vcelich-plastvi-19769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ng-storage.s3.amazonaws.com/images/JUNE/sizes/saturn's_hexagon_resize_md.jpg" TargetMode="External"/><Relationship Id="rId2" Type="http://schemas.openxmlformats.org/officeDocument/2006/relationships/hyperlink" Target="http://www.antickysvet.cz/26083n-archimed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teng-storage.s3.amazonaws.com/images/JUNE/sizes/Giant's_Causeway_resize_md.JPG" TargetMode="External"/><Relationship Id="rId4" Type="http://schemas.openxmlformats.org/officeDocument/2006/relationships/hyperlink" Target="https://inteng-storage.s3.amazonaws.com/images/JUNE/sizes/beehive_resize_md.jpg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34505-F0AD-4F2D-9453-3D625405CB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ŠESTIÚHELNÍK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4DD558-43E3-440D-9DC6-491EF23C6C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Sestrojení pravidelného šestiúhelníku geometrickými metodami</a:t>
            </a:r>
          </a:p>
          <a:p>
            <a:r>
              <a:rPr lang="cs-CZ" dirty="0">
                <a:solidFill>
                  <a:schemeClr val="bg1"/>
                </a:solidFill>
              </a:rPr>
              <a:t>Autor: Valášek Ondřej</a:t>
            </a:r>
          </a:p>
        </p:txBody>
      </p:sp>
      <p:pic>
        <p:nvPicPr>
          <p:cNvPr id="8" name="Grafický objekt 7" descr="Informace">
            <a:extLst>
              <a:ext uri="{FF2B5EF4-FFF2-40B4-BE49-F238E27FC236}">
                <a16:creationId xmlns:a16="http://schemas.microsoft.com/office/drawing/2014/main" id="{FD692A0C-82C4-4B4F-A726-60B508E10F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7" y="415259"/>
            <a:ext cx="1696065" cy="1696065"/>
          </a:xfrm>
          <a:prstGeom prst="rect">
            <a:avLst/>
          </a:prstGeom>
        </p:spPr>
      </p:pic>
      <p:sp>
        <p:nvSpPr>
          <p:cNvPr id="10" name="Šestiúhelník 9">
            <a:extLst>
              <a:ext uri="{FF2B5EF4-FFF2-40B4-BE49-F238E27FC236}">
                <a16:creationId xmlns:a16="http://schemas.microsoft.com/office/drawing/2014/main" id="{F17F47AF-062A-4A0E-85A7-0A3684E27E18}"/>
              </a:ext>
            </a:extLst>
          </p:cNvPr>
          <p:cNvSpPr/>
          <p:nvPr/>
        </p:nvSpPr>
        <p:spPr>
          <a:xfrm>
            <a:off x="9716728" y="648930"/>
            <a:ext cx="1696065" cy="1462394"/>
          </a:xfrm>
          <a:prstGeom prst="hexagon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072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Zástupný obsah 4" descr="Obsah obrázku interiér, vsedě, vyplněné, jídlo&#10;&#10;Popis byl vytvořen automaticky">
            <a:extLst>
              <a:ext uri="{FF2B5EF4-FFF2-40B4-BE49-F238E27FC236}">
                <a16:creationId xmlns:a16="http://schemas.microsoft.com/office/drawing/2014/main" id="{A4E89191-55E6-49A3-88C1-AEB3268A05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3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pic>
        <p:nvPicPr>
          <p:cNvPr id="7" name="Obrázek 6" descr="Obsah obrázku včelí plástev, objekt, dort, bílá&#10;&#10;Popis byl vytvořen automaticky">
            <a:extLst>
              <a:ext uri="{FF2B5EF4-FFF2-40B4-BE49-F238E27FC236}">
                <a16:creationId xmlns:a16="http://schemas.microsoft.com/office/drawing/2014/main" id="{E1FD7B5D-BAF3-41E7-860D-36D8F6400E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7" r="7378" b="-1"/>
          <a:stretch/>
        </p:blipFill>
        <p:spPr>
          <a:xfrm>
            <a:off x="6096000" y="10"/>
            <a:ext cx="609600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409915" y="1742916"/>
            <a:ext cx="3372170" cy="3372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ame 15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971277" y="1304278"/>
            <a:ext cx="4249446" cy="4249444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446939-42DF-4E3E-BF03-8F5C6F1A3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858" y="2761554"/>
            <a:ext cx="3618284" cy="134572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Šestiúhelníky kolem nás – galerie</a:t>
            </a:r>
          </a:p>
        </p:txBody>
      </p:sp>
    </p:spTree>
    <p:extLst>
      <p:ext uri="{BB962C8B-B14F-4D97-AF65-F5344CB8AC3E}">
        <p14:creationId xmlns:p14="http://schemas.microsoft.com/office/powerpoint/2010/main" val="515507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exteriér, skála, voda, skalní&#10;&#10;Popis byl vytvořen automaticky">
            <a:extLst>
              <a:ext uri="{FF2B5EF4-FFF2-40B4-BE49-F238E27FC236}">
                <a16:creationId xmlns:a16="http://schemas.microsoft.com/office/drawing/2014/main" id="{22E82701-EBDC-4E8A-B0E5-CCEC44E30B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D782C5-69C2-4EA0-9FAA-4E6C2E553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Šestiúhelníky kolem nás – galerie 2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817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44E04-C329-4914-A137-07256DFC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Závěrem nevážně</a:t>
            </a:r>
          </a:p>
        </p:txBody>
      </p:sp>
      <p:pic>
        <p:nvPicPr>
          <p:cNvPr id="5" name="Zástupný obsah 4" descr="Obsah obrázku muž, fotka, černá, staré&#10;&#10;Popis byl vytvořen automaticky">
            <a:extLst>
              <a:ext uri="{FF2B5EF4-FFF2-40B4-BE49-F238E27FC236}">
                <a16:creationId xmlns:a16="http://schemas.microsoft.com/office/drawing/2014/main" id="{7B07D64B-805F-4D38-842D-5C598C9C52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790" y="2352675"/>
            <a:ext cx="3721100" cy="4140200"/>
          </a:xfrm>
        </p:spPr>
      </p:pic>
      <p:sp>
        <p:nvSpPr>
          <p:cNvPr id="6" name="Řečová bublina: oválný bublinový popisek 5">
            <a:extLst>
              <a:ext uri="{FF2B5EF4-FFF2-40B4-BE49-F238E27FC236}">
                <a16:creationId xmlns:a16="http://schemas.microsoft.com/office/drawing/2014/main" id="{9A319726-C1E3-42E7-BBCA-CFAB9F888BCA}"/>
              </a:ext>
            </a:extLst>
          </p:cNvPr>
          <p:cNvSpPr/>
          <p:nvPr/>
        </p:nvSpPr>
        <p:spPr>
          <a:xfrm>
            <a:off x="5362431" y="686814"/>
            <a:ext cx="3721100" cy="2669736"/>
          </a:xfrm>
          <a:prstGeom prst="wedgeEllipseCallou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C219B87-90C1-4FA6-B815-A48B52D3FB22}"/>
              </a:ext>
            </a:extLst>
          </p:cNvPr>
          <p:cNvSpPr txBox="1"/>
          <p:nvPr/>
        </p:nvSpPr>
        <p:spPr>
          <a:xfrm>
            <a:off x="5687608" y="1560017"/>
            <a:ext cx="3070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Šestiúhelník je zajímavý útvar, s devadesátišestiúhelníkem se však lépe počítá </a:t>
            </a:r>
            <a:r>
              <a:rPr lang="cs-CZ" dirty="0">
                <a:solidFill>
                  <a:schemeClr val="bg1"/>
                </a:solidFill>
                <a:sym typeface="Symbol" panose="05050102010706020507" pitchFamily="18" charset="2"/>
              </a:rPr>
              <a:t>.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08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2942C-1406-434D-B635-8BDB00EF4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Zdroje Informací: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48B354-8585-45F3-BD01-E52FFDF9B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800" dirty="0">
                <a:solidFill>
                  <a:schemeClr val="bg1"/>
                </a:solidFill>
              </a:rPr>
              <a:t>Deník.cz. NASA vyfotila fascinující snímek. Cyklony na Jupiteru vytvořily úchvatný obrazec </a:t>
            </a:r>
            <a:r>
              <a:rPr lang="en-US" sz="1800" dirty="0">
                <a:solidFill>
                  <a:schemeClr val="bg1"/>
                </a:solidFill>
              </a:rPr>
              <a:t>[online]. Den</a:t>
            </a:r>
            <a:r>
              <a:rPr lang="cs-CZ" sz="1800" dirty="0">
                <a:solidFill>
                  <a:schemeClr val="bg1"/>
                </a:solidFill>
              </a:rPr>
              <a:t>í</a:t>
            </a:r>
            <a:r>
              <a:rPr lang="en-US" sz="1800" dirty="0">
                <a:solidFill>
                  <a:schemeClr val="bg1"/>
                </a:solidFill>
              </a:rPr>
              <a:t>k.cz, 13. 12. 2019. [cit. 10. 3. 2020]. </a:t>
            </a:r>
            <a:r>
              <a:rPr lang="cs-CZ" sz="1800" dirty="0">
                <a:solidFill>
                  <a:schemeClr val="bg1"/>
                </a:solidFill>
              </a:rPr>
              <a:t>Dostupné z: </a:t>
            </a:r>
            <a:r>
              <a:rPr lang="cs-CZ" sz="1800" dirty="0">
                <a:solidFill>
                  <a:schemeClr val="bg1"/>
                </a:solidFill>
                <a:hlinkClick r:id="rId2"/>
              </a:rPr>
              <a:t>https://www.denik.cz/veda-a-technika/nasa-jupiter-astronomie-vesmir-sestiuhelnik-hexagon.html</a:t>
            </a:r>
            <a:endParaRPr lang="cs-CZ" sz="1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800" dirty="0">
                <a:solidFill>
                  <a:schemeClr val="bg1"/>
                </a:solidFill>
              </a:rPr>
              <a:t>GeoGebra. Konstrukce pravidelného šestiúhelníku. </a:t>
            </a:r>
            <a:r>
              <a:rPr lang="en-US" sz="1800" dirty="0">
                <a:solidFill>
                  <a:schemeClr val="bg1"/>
                </a:solidFill>
              </a:rPr>
              <a:t>[online]. GeoGebra, </a:t>
            </a:r>
            <a:r>
              <a:rPr lang="cs-CZ" sz="1800" dirty="0">
                <a:solidFill>
                  <a:schemeClr val="bg1"/>
                </a:solidFill>
              </a:rPr>
              <a:t>neznámé datum</a:t>
            </a:r>
            <a:r>
              <a:rPr lang="en-US" sz="1800" dirty="0">
                <a:solidFill>
                  <a:schemeClr val="bg1"/>
                </a:solidFill>
              </a:rPr>
              <a:t>. [cit. 10. 3. 2020].</a:t>
            </a:r>
            <a:r>
              <a:rPr lang="cs-CZ" sz="1800" dirty="0">
                <a:solidFill>
                  <a:schemeClr val="bg1"/>
                </a:solidFill>
              </a:rPr>
              <a:t> Dostupné z: </a:t>
            </a:r>
            <a:r>
              <a:rPr lang="cs-CZ" sz="1800" dirty="0">
                <a:solidFill>
                  <a:schemeClr val="bg1"/>
                </a:solidFill>
                <a:hlinkClick r:id="rId3"/>
              </a:rPr>
              <a:t>https://sites.google.com/site/novaiso690/schema-a-priklady/elektronick-zdroje</a:t>
            </a:r>
            <a:endParaRPr lang="cs-CZ" sz="1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800" dirty="0">
                <a:solidFill>
                  <a:schemeClr val="bg1"/>
                </a:solidFill>
              </a:rPr>
              <a:t>Novinky.cz. Vědci odhalili tajemství dokonalých šestiúhelníků včelích pláství </a:t>
            </a:r>
            <a:r>
              <a:rPr lang="en-US" sz="1800" dirty="0">
                <a:solidFill>
                  <a:schemeClr val="bg1"/>
                </a:solidFill>
              </a:rPr>
              <a:t>[online]. Novinky.cz, 21. 7. 2013. [cit. 10. 3. 2020]. Dostupn</a:t>
            </a:r>
            <a:r>
              <a:rPr lang="cs-CZ" sz="1800" dirty="0">
                <a:solidFill>
                  <a:schemeClr val="bg1"/>
                </a:solidFill>
              </a:rPr>
              <a:t>é z: </a:t>
            </a:r>
            <a:r>
              <a:rPr lang="cs-CZ" sz="1800" dirty="0">
                <a:solidFill>
                  <a:schemeClr val="bg1"/>
                </a:solidFill>
                <a:hlinkClick r:id="rId4"/>
              </a:rPr>
              <a:t>https://www.novinky.cz/veda-skoly/clanek/vedci-odhalili-tajemstvi-dokonalych-sestiuhelniku-vcelich-plastvi-197694</a:t>
            </a:r>
            <a:endParaRPr lang="cs-CZ" sz="1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800" dirty="0">
                <a:solidFill>
                  <a:schemeClr val="bg1"/>
                </a:solidFill>
              </a:rPr>
              <a:t>Stanislav Mihulka. Bizarní Hexagon v atmosféře Saturnu je ještě divnější, než se zdálo. </a:t>
            </a:r>
            <a:r>
              <a:rPr lang="en-US" sz="1800" dirty="0">
                <a:solidFill>
                  <a:schemeClr val="bg1"/>
                </a:solidFill>
              </a:rPr>
              <a:t>[online]. 100+1, 11.9. 2018. [cit. 10. 3. 2020]</a:t>
            </a:r>
            <a:r>
              <a:rPr lang="cs-CZ" sz="1800" dirty="0">
                <a:solidFill>
                  <a:schemeClr val="bg1"/>
                </a:solidFill>
              </a:rPr>
              <a:t>. Dostupné z: </a:t>
            </a:r>
            <a:r>
              <a:rPr lang="cs-CZ" sz="1800" dirty="0">
                <a:solidFill>
                  <a:schemeClr val="bg1"/>
                </a:solidFill>
                <a:hlinkClick r:id="rId5"/>
              </a:rPr>
              <a:t>https://www.stoplusjednicka.cz/bizarni-hexagon-v-atmosfere-saturnu-je-jeste-divnejsi-nez-se-zdalo</a:t>
            </a:r>
            <a:endParaRPr lang="cs-CZ" sz="1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900" dirty="0">
                <a:solidFill>
                  <a:schemeClr val="bg1"/>
                </a:solidFill>
              </a:rPr>
              <a:t>Výfuk. </a:t>
            </a:r>
            <a:r>
              <a:rPr lang="cs-CZ" sz="1900" i="1" dirty="0">
                <a:solidFill>
                  <a:schemeClr val="bg1"/>
                </a:solidFill>
              </a:rPr>
              <a:t>Vyfučtení: O kruzích, kružnicích, stupních a radiánech </a:t>
            </a:r>
            <a:r>
              <a:rPr lang="en-US" sz="1900" dirty="0">
                <a:solidFill>
                  <a:schemeClr val="bg1"/>
                </a:solidFill>
              </a:rPr>
              <a:t>[online]</a:t>
            </a:r>
            <a:r>
              <a:rPr lang="cs-CZ" sz="1900" dirty="0">
                <a:solidFill>
                  <a:schemeClr val="bg1"/>
                </a:solidFill>
              </a:rPr>
              <a:t>.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cs-CZ" sz="1900" dirty="0">
                <a:solidFill>
                  <a:schemeClr val="bg1"/>
                </a:solidFill>
              </a:rPr>
              <a:t>2016. </a:t>
            </a:r>
            <a:r>
              <a:rPr lang="en-US" sz="1900" dirty="0">
                <a:solidFill>
                  <a:schemeClr val="bg1"/>
                </a:solidFill>
              </a:rPr>
              <a:t>[cit. 2. 3. 2020]</a:t>
            </a:r>
            <a:r>
              <a:rPr lang="cs-CZ" sz="1900" dirty="0">
                <a:solidFill>
                  <a:schemeClr val="bg1"/>
                </a:solidFill>
              </a:rPr>
              <a:t>.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cs-CZ" sz="1900" dirty="0">
                <a:solidFill>
                  <a:schemeClr val="bg1"/>
                </a:solidFill>
              </a:rPr>
              <a:t>D</a:t>
            </a:r>
            <a:r>
              <a:rPr lang="en-US" sz="1900" dirty="0">
                <a:solidFill>
                  <a:schemeClr val="bg1"/>
                </a:solidFill>
              </a:rPr>
              <a:t>ostupné z: </a:t>
            </a:r>
            <a:r>
              <a:rPr lang="en-US" sz="1900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https://vyfuk.mff.cuni.cz/_media/ulohy/r5/vyfucteni/vyfucteni_6.pdf</a:t>
            </a:r>
            <a:endParaRPr lang="cs-CZ" sz="1900" u="sng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900" dirty="0">
                <a:solidFill>
                  <a:schemeClr val="bg1"/>
                </a:solidFill>
              </a:rPr>
              <a:t>Kashyap Vyas. </a:t>
            </a:r>
            <a:r>
              <a:rPr lang="en-US" sz="1900" dirty="0">
                <a:solidFill>
                  <a:schemeClr val="bg1"/>
                </a:solidFill>
              </a:rPr>
              <a:t>Why is The Hexagon Everywhere? All About This Seemingly Common Shape</a:t>
            </a:r>
            <a:r>
              <a:rPr lang="cs-CZ" sz="1900" dirty="0">
                <a:solidFill>
                  <a:schemeClr val="bg1"/>
                </a:solidFill>
              </a:rPr>
              <a:t> </a:t>
            </a:r>
            <a:r>
              <a:rPr lang="en-US" sz="1900" dirty="0">
                <a:solidFill>
                  <a:schemeClr val="bg1"/>
                </a:solidFill>
              </a:rPr>
              <a:t>[online]. Interesting Engineering, 10. 6. 2018. [cit. 13. 3. 2020]. </a:t>
            </a:r>
            <a:r>
              <a:rPr lang="cs-CZ" sz="1900" dirty="0">
                <a:solidFill>
                  <a:schemeClr val="bg1"/>
                </a:solidFill>
              </a:rPr>
              <a:t>Dostupné z: </a:t>
            </a:r>
            <a:r>
              <a:rPr lang="cs-CZ" sz="1800" dirty="0">
                <a:hlinkClick r:id="rId7"/>
              </a:rPr>
              <a:t>https://interestingengineering.com/why-is-the-hexagon-everywhere-all-about-this-seemingly-common-shape</a:t>
            </a:r>
            <a:endParaRPr lang="cs-CZ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574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6DE6C-439D-4756-87EC-6EAD4DF4F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Zdroj obrázku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7B278E-B483-4CD5-BDEA-1B858D033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Neznámý autor. Archimedova busta </a:t>
            </a:r>
            <a:r>
              <a:rPr lang="en-US" sz="2000" dirty="0">
                <a:solidFill>
                  <a:schemeClr val="bg1"/>
                </a:solidFill>
              </a:rPr>
              <a:t>[</a:t>
            </a:r>
            <a:r>
              <a:rPr lang="cs-CZ" sz="2000" dirty="0">
                <a:solidFill>
                  <a:schemeClr val="bg1"/>
                </a:solidFill>
              </a:rPr>
              <a:t>černobílá </a:t>
            </a:r>
            <a:r>
              <a:rPr lang="en-US" sz="2000" dirty="0">
                <a:solidFill>
                  <a:schemeClr val="bg1"/>
                </a:solidFill>
              </a:rPr>
              <a:t>fotografie]. </a:t>
            </a:r>
            <a:r>
              <a:rPr lang="cs-CZ" sz="2000" dirty="0">
                <a:solidFill>
                  <a:schemeClr val="bg1"/>
                </a:solidFill>
              </a:rPr>
              <a:t>Neznámé místo a datum vzniku. In: Antický svět </a:t>
            </a:r>
            <a:r>
              <a:rPr lang="en-US" sz="2000" dirty="0">
                <a:solidFill>
                  <a:schemeClr val="bg1"/>
                </a:solidFill>
              </a:rPr>
              <a:t>[online]. [cit. 10. 3. 2020]. </a:t>
            </a:r>
            <a:r>
              <a:rPr lang="cs-CZ" sz="2000" dirty="0">
                <a:solidFill>
                  <a:schemeClr val="bg1"/>
                </a:solidFill>
              </a:rPr>
              <a:t>Dostupné z: </a:t>
            </a:r>
            <a:r>
              <a:rPr lang="cs-CZ" sz="2000" dirty="0">
                <a:solidFill>
                  <a:schemeClr val="bg1"/>
                </a:solidFill>
                <a:hlinkClick r:id="rId2"/>
              </a:rPr>
              <a:t>http://www.antickysvet.cz/26083n-archimedes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cs-CZ" sz="2000" dirty="0">
                <a:solidFill>
                  <a:schemeClr val="bg1"/>
                </a:solidFill>
              </a:rPr>
              <a:t>NASA. Bez názvu </a:t>
            </a:r>
            <a:r>
              <a:rPr lang="en-US" sz="2000" dirty="0">
                <a:solidFill>
                  <a:schemeClr val="bg1"/>
                </a:solidFill>
              </a:rPr>
              <a:t>[</a:t>
            </a:r>
            <a:r>
              <a:rPr lang="cs-CZ" sz="2000" dirty="0">
                <a:solidFill>
                  <a:schemeClr val="bg1"/>
                </a:solidFill>
              </a:rPr>
              <a:t>Vír v atmosféře Saturnu nad severním pólem</a:t>
            </a:r>
            <a:r>
              <a:rPr lang="en-US" sz="2000" dirty="0">
                <a:solidFill>
                  <a:schemeClr val="bg1"/>
                </a:solidFill>
              </a:rPr>
              <a:t>] [</a:t>
            </a:r>
            <a:r>
              <a:rPr lang="cs-CZ" sz="2000" dirty="0">
                <a:solidFill>
                  <a:schemeClr val="bg1"/>
                </a:solidFill>
              </a:rPr>
              <a:t>fotografie</a:t>
            </a:r>
            <a:r>
              <a:rPr lang="en-US" sz="2000" dirty="0">
                <a:solidFill>
                  <a:schemeClr val="bg1"/>
                </a:solidFill>
              </a:rPr>
              <a:t>]. </a:t>
            </a:r>
            <a:r>
              <a:rPr lang="cs-CZ" sz="2000" dirty="0">
                <a:solidFill>
                  <a:schemeClr val="bg1"/>
                </a:solidFill>
              </a:rPr>
              <a:t>Vesmír nad severním pólem Saturnu, neznámé datum vzniku. In: Interesting Engineering </a:t>
            </a:r>
            <a:r>
              <a:rPr lang="en-US" sz="2000" dirty="0">
                <a:solidFill>
                  <a:schemeClr val="bg1"/>
                </a:solidFill>
              </a:rPr>
              <a:t>[</a:t>
            </a:r>
            <a:r>
              <a:rPr lang="cs-CZ" sz="2000" dirty="0">
                <a:solidFill>
                  <a:schemeClr val="bg1"/>
                </a:solidFill>
              </a:rPr>
              <a:t>online</a:t>
            </a:r>
            <a:r>
              <a:rPr lang="en-US" sz="2000" dirty="0">
                <a:solidFill>
                  <a:schemeClr val="bg1"/>
                </a:solidFill>
              </a:rPr>
              <a:t>]. [cit. 13. 3. 2020]</a:t>
            </a:r>
            <a:r>
              <a:rPr lang="cs-CZ" sz="2000" dirty="0">
                <a:solidFill>
                  <a:schemeClr val="bg1"/>
                </a:solidFill>
              </a:rPr>
              <a:t>. Dostupné z: </a:t>
            </a:r>
            <a:r>
              <a:rPr lang="cs-CZ" sz="2000" dirty="0">
                <a:solidFill>
                  <a:schemeClr val="bg1"/>
                </a:solidFill>
                <a:hlinkClick r:id="rId3"/>
              </a:rPr>
              <a:t>https://inteng-storage.s3.amazonaws.com/images/JUNE/sizes/saturn's_hexagon_resize_md.jpg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cs-CZ" sz="2000" dirty="0">
                <a:solidFill>
                  <a:schemeClr val="bg1"/>
                </a:solidFill>
              </a:rPr>
              <a:t>Don Hankins. Beehive Hexagon Shape </a:t>
            </a:r>
            <a:r>
              <a:rPr lang="en-US" sz="2000" dirty="0">
                <a:solidFill>
                  <a:schemeClr val="bg1"/>
                </a:solidFill>
              </a:rPr>
              <a:t>[fotografie]</a:t>
            </a:r>
            <a:r>
              <a:rPr lang="cs-CZ" sz="2000" dirty="0">
                <a:solidFill>
                  <a:schemeClr val="bg1"/>
                </a:solidFill>
              </a:rPr>
              <a:t>. Neznámé místo a datum vzniku. In: Interesting Engineering </a:t>
            </a:r>
            <a:r>
              <a:rPr lang="en-US" sz="2000" dirty="0">
                <a:solidFill>
                  <a:schemeClr val="bg1"/>
                </a:solidFill>
              </a:rPr>
              <a:t>[</a:t>
            </a:r>
            <a:r>
              <a:rPr lang="cs-CZ" sz="2000" dirty="0">
                <a:solidFill>
                  <a:schemeClr val="bg1"/>
                </a:solidFill>
              </a:rPr>
              <a:t>online</a:t>
            </a:r>
            <a:r>
              <a:rPr lang="en-US" sz="2000" dirty="0">
                <a:solidFill>
                  <a:schemeClr val="bg1"/>
                </a:solidFill>
              </a:rPr>
              <a:t>]. [cit. 13. 3. 2020]</a:t>
            </a:r>
            <a:r>
              <a:rPr lang="cs-CZ" sz="2000" dirty="0">
                <a:solidFill>
                  <a:schemeClr val="bg1"/>
                </a:solidFill>
              </a:rPr>
              <a:t>. Dostupné z: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  <a:hlinkClick r:id="rId4"/>
              </a:rPr>
              <a:t>https://inteng-storage.s3.amazonaws.com/images/JUNE/sizes/beehive_resize_md.jpg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cs-CZ" sz="2000" dirty="0">
                <a:solidFill>
                  <a:schemeClr val="bg1"/>
                </a:solidFill>
              </a:rPr>
              <a:t>Chmee2. </a:t>
            </a:r>
            <a:r>
              <a:rPr lang="en-US" sz="2000" dirty="0">
                <a:solidFill>
                  <a:schemeClr val="bg1"/>
                </a:solidFill>
              </a:rPr>
              <a:t>The Giant`s Causeway Hexagon Basalt []. </a:t>
            </a:r>
            <a:r>
              <a:rPr lang="cs-CZ" sz="2000" dirty="0">
                <a:solidFill>
                  <a:schemeClr val="bg1"/>
                </a:solidFill>
              </a:rPr>
              <a:t>Obrův chodník, Severní Irsko, neznámé datum vzniku. In: Interesting Engineering </a:t>
            </a:r>
            <a:r>
              <a:rPr lang="en-US" sz="2000" dirty="0">
                <a:solidFill>
                  <a:schemeClr val="bg1"/>
                </a:solidFill>
              </a:rPr>
              <a:t>[</a:t>
            </a:r>
            <a:r>
              <a:rPr lang="cs-CZ" sz="2000" dirty="0">
                <a:solidFill>
                  <a:schemeClr val="bg1"/>
                </a:solidFill>
              </a:rPr>
              <a:t>online</a:t>
            </a:r>
            <a:r>
              <a:rPr lang="en-US" sz="2000" dirty="0">
                <a:solidFill>
                  <a:schemeClr val="bg1"/>
                </a:solidFill>
              </a:rPr>
              <a:t>]. [cit. 13. 3. 2020]</a:t>
            </a:r>
            <a:r>
              <a:rPr lang="cs-CZ" sz="2000" dirty="0">
                <a:solidFill>
                  <a:schemeClr val="bg1"/>
                </a:solidFill>
              </a:rPr>
              <a:t>. Dostupné z: </a:t>
            </a:r>
            <a:r>
              <a:rPr lang="cs-CZ" sz="2000" dirty="0">
                <a:solidFill>
                  <a:schemeClr val="bg1"/>
                </a:solidFill>
                <a:hlinkClick r:id="rId5"/>
              </a:rPr>
              <a:t>https://inteng-storage.s3.amazonaws.com/images/JUNE/sizes/Giant's_Causeway_resize_md.JPG</a:t>
            </a:r>
            <a:endParaRPr lang="en-US" sz="2000" dirty="0">
              <a:solidFill>
                <a:schemeClr val="bg1"/>
              </a:solidFill>
            </a:endParaRPr>
          </a:p>
          <a:p>
            <a:endParaRPr lang="cs-CZ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396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5A70F-BC36-42E4-B2E4-0309087F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03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DA1C6D-4A48-48F4-87BA-B8BDDF00B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9175"/>
            <a:ext cx="10515600" cy="3897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</a:t>
            </a:r>
          </a:p>
          <a:p>
            <a:pPr marL="0" indent="0" algn="r">
              <a:buNone/>
            </a:pPr>
            <a:r>
              <a:rPr lang="cs-CZ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Valášek Ondřej</a:t>
            </a:r>
          </a:p>
        </p:txBody>
      </p:sp>
    </p:spTree>
    <p:extLst>
      <p:ext uri="{BB962C8B-B14F-4D97-AF65-F5344CB8AC3E}">
        <p14:creationId xmlns:p14="http://schemas.microsoft.com/office/powerpoint/2010/main" val="168629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1A0D7-2B54-463E-A525-2CAE31D4A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Teorie šestiúhelníku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6D672C3-4EF2-40B0-AA58-DD076BDD1D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>
                    <a:solidFill>
                      <a:schemeClr val="bg1"/>
                    </a:solidFill>
                  </a:rPr>
                  <a:t>Šestiúhelník (angl. hexagon) je jeden z mnohoúhelníků.</a:t>
                </a:r>
              </a:p>
              <a:p>
                <a:r>
                  <a:rPr lang="cs-CZ" dirty="0">
                    <a:solidFill>
                      <a:schemeClr val="bg1"/>
                    </a:solidFill>
                  </a:rPr>
                  <a:t>Má </a:t>
                </a:r>
              </a:p>
              <a:p>
                <a:pPr lvl="1"/>
                <a:r>
                  <a:rPr lang="cs-CZ" dirty="0">
                    <a:solidFill>
                      <a:schemeClr val="bg1"/>
                    </a:solidFill>
                  </a:rPr>
                  <a:t>6 stran, </a:t>
                </a:r>
              </a:p>
              <a:p>
                <a:pPr lvl="1"/>
                <a:r>
                  <a:rPr lang="cs-CZ" dirty="0">
                    <a:solidFill>
                      <a:schemeClr val="bg1"/>
                    </a:solidFill>
                  </a:rPr>
                  <a:t>6 vnitřních úhlů </a:t>
                </a:r>
              </a:p>
              <a:p>
                <a:pPr lvl="1"/>
                <a:r>
                  <a:rPr lang="cs-CZ" dirty="0">
                    <a:solidFill>
                      <a:schemeClr val="bg1"/>
                    </a:solidFill>
                  </a:rPr>
                  <a:t>3 uhlopříčky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𝑜𝑣</m:t>
                    </m:r>
                    <m:r>
                      <a:rPr lang="cs-CZ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ěř</m:t>
                    </m:r>
                    <m:r>
                      <a:rPr lang="cs-CZ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𝑒𝑛𝑜</m:t>
                    </m:r>
                    <m:r>
                      <a:rPr lang="cs-CZ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𝑣𝑧𝑡𝑎h𝑒𝑚</m:t>
                    </m:r>
                    <m:r>
                      <a:rPr lang="cs-CZ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1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cs-CZ" sz="1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d>
                          <m:dPr>
                            <m:ctrlPr>
                              <a:rPr lang="cs-CZ" sz="1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1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cs-CZ" sz="1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−3</m:t>
                            </m:r>
                          </m:e>
                        </m:d>
                      </m:num>
                      <m:den>
                        <m:r>
                          <a:rPr lang="cs-CZ" sz="1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cs-CZ" sz="1600" dirty="0">
                  <a:solidFill>
                    <a:schemeClr val="bg1"/>
                  </a:solidFill>
                </a:endParaRPr>
              </a:p>
              <a:p>
                <a:endParaRPr lang="cs-CZ" dirty="0">
                  <a:solidFill>
                    <a:schemeClr val="bg1"/>
                  </a:solidFill>
                </a:endParaRPr>
              </a:p>
              <a:p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6D672C3-4EF2-40B0-AA58-DD076BDD1D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cký objekt 3" descr="Informace">
            <a:extLst>
              <a:ext uri="{FF2B5EF4-FFF2-40B4-BE49-F238E27FC236}">
                <a16:creationId xmlns:a16="http://schemas.microsoft.com/office/drawing/2014/main" id="{9C6E4DEF-249E-491E-A073-A30FE05D38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1084" y="230188"/>
            <a:ext cx="1254918" cy="125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4D136-9777-4952-A2B1-C434F117C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Postup konstrukce 1 (slovní)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9FD5A2B6-6ECF-411E-819B-C4821319A9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514350" indent="-514350">
                  <a:buAutoNum type="arabicParenR"/>
                </a:pPr>
                <a:r>
                  <a:rPr lang="cs-CZ" dirty="0">
                    <a:solidFill>
                      <a:schemeClr val="bg1"/>
                    </a:solidFill>
                  </a:rPr>
                  <a:t>Narýsujte kružnici k o poloměru r a středem v bodě S.</a:t>
                </a:r>
              </a:p>
              <a:p>
                <a:pPr marL="514350" indent="-514350">
                  <a:buAutoNum type="arabicParenR"/>
                </a:pPr>
                <a:r>
                  <a:rPr lang="cs-CZ" dirty="0">
                    <a:solidFill>
                      <a:schemeClr val="bg1"/>
                    </a:solidFill>
                  </a:rPr>
                  <a:t>Zvolte si libovolný bod A na kružnici k.</a:t>
                </a:r>
              </a:p>
              <a:p>
                <a:pPr marL="514350" indent="-514350">
                  <a:buAutoNum type="arabicParenR"/>
                </a:pPr>
                <a:r>
                  <a:rPr lang="cs-CZ" dirty="0">
                    <a:solidFill>
                      <a:schemeClr val="bg1"/>
                    </a:solidFill>
                  </a:rPr>
                  <a:t>Sestrojte kružnici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bg1"/>
                    </a:solidFill>
                  </a:rPr>
                  <a:t> se středem v bodě A </a:t>
                </a:r>
                <a:r>
                  <a:rPr lang="cs-CZ" dirty="0" err="1">
                    <a:solidFill>
                      <a:schemeClr val="bg1"/>
                    </a:solidFill>
                  </a:rPr>
                  <a:t>a</a:t>
                </a:r>
                <a:r>
                  <a:rPr lang="cs-CZ" dirty="0">
                    <a:solidFill>
                      <a:schemeClr val="bg1"/>
                    </a:solidFill>
                  </a:rPr>
                  <a:t> poloměrem r</a:t>
                </a:r>
              </a:p>
              <a:p>
                <a:pPr marL="514350" indent="-514350">
                  <a:buAutoNum type="arabicParenR"/>
                </a:pPr>
                <a:r>
                  <a:rPr lang="cs-CZ" dirty="0">
                    <a:solidFill>
                      <a:schemeClr val="bg1"/>
                    </a:solidFill>
                  </a:rPr>
                  <a:t>Získejte bod B, který je průsečíkem kružnic k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514350" indent="-514350">
                  <a:buAutoNum type="arabicParenR"/>
                </a:pPr>
                <a:r>
                  <a:rPr lang="cs-CZ" dirty="0">
                    <a:solidFill>
                      <a:schemeClr val="bg1"/>
                    </a:solidFill>
                  </a:rPr>
                  <a:t>Sestrojte kružnici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bg1"/>
                    </a:solidFill>
                  </a:rPr>
                  <a:t> se středem v bodě B a poloměrem  </a:t>
                </a:r>
              </a:p>
              <a:p>
                <a:pPr marL="514350" indent="-514350">
                  <a:buAutoNum type="arabicParenR"/>
                </a:pPr>
                <a:r>
                  <a:rPr lang="cs-CZ" dirty="0">
                    <a:solidFill>
                      <a:schemeClr val="bg1"/>
                    </a:solidFill>
                  </a:rPr>
                  <a:t>Získejte bod C, který náleží kružnici k a délka úsečky BC je rovna r</a:t>
                </a:r>
              </a:p>
              <a:p>
                <a:pPr marL="514350" indent="-514350">
                  <a:buAutoNum type="arabicParenR"/>
                </a:pPr>
                <a:r>
                  <a:rPr lang="cs-CZ" dirty="0">
                    <a:solidFill>
                      <a:schemeClr val="bg1"/>
                    </a:solidFill>
                  </a:rPr>
                  <a:t>Stejným postup opakujte pro kružnice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bg1"/>
                    </a:solidFill>
                  </a:rPr>
                  <a:t> a body D, E a F.</a:t>
                </a:r>
              </a:p>
              <a:p>
                <a:pPr marL="514350" indent="-514350">
                  <a:buAutoNum type="arabicParenR"/>
                </a:pPr>
                <a:r>
                  <a:rPr lang="cs-CZ" dirty="0">
                    <a:solidFill>
                      <a:schemeClr val="bg1"/>
                    </a:solidFill>
                  </a:rPr>
                  <a:t>Spojte všechny sousedící body</a:t>
                </a:r>
              </a:p>
              <a:p>
                <a:pPr marL="514350" indent="-514350">
                  <a:buAutoNum type="arabicParenR"/>
                </a:pPr>
                <a:r>
                  <a:rPr lang="cs-CZ" dirty="0">
                    <a:solidFill>
                      <a:schemeClr val="bg1"/>
                    </a:solidFill>
                  </a:rPr>
                  <a:t>Obtáhněte vzniklý šestiúhelník</a:t>
                </a:r>
              </a:p>
              <a:p>
                <a:pPr marL="514350" indent="-514350">
                  <a:buAutoNum type="arabicParenR"/>
                </a:pPr>
                <a:r>
                  <a:rPr lang="cs-CZ" dirty="0">
                    <a:solidFill>
                      <a:schemeClr val="bg1"/>
                    </a:solidFill>
                  </a:rPr>
                  <a:t>Šestiúhelník ABCDEF je hotov.</a:t>
                </a:r>
              </a:p>
              <a:p>
                <a:pPr marL="514350" indent="-514350">
                  <a:buAutoNum type="arabicParenR"/>
                </a:pPr>
                <a:endParaRPr lang="cs-CZ" dirty="0">
                  <a:solidFill>
                    <a:schemeClr val="bg1"/>
                  </a:solidFill>
                </a:endParaRPr>
              </a:p>
              <a:p>
                <a:pPr marL="514350" indent="-514350">
                  <a:buAutoNum type="arabicParenR"/>
                </a:pPr>
                <a:endParaRPr lang="cs-CZ" dirty="0">
                  <a:solidFill>
                    <a:schemeClr val="bg1"/>
                  </a:solidFill>
                </a:endParaRPr>
              </a:p>
              <a:p>
                <a:pPr marL="514350" indent="-514350">
                  <a:buAutoNum type="arabicParenR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9FD5A2B6-6ECF-411E-819B-C4821319A9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01" t="-36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Šestiúhelník 5">
            <a:extLst>
              <a:ext uri="{FF2B5EF4-FFF2-40B4-BE49-F238E27FC236}">
                <a16:creationId xmlns:a16="http://schemas.microsoft.com/office/drawing/2014/main" id="{842095CE-2D42-411E-B386-0841EDD82F47}"/>
              </a:ext>
            </a:extLst>
          </p:cNvPr>
          <p:cNvSpPr/>
          <p:nvPr/>
        </p:nvSpPr>
        <p:spPr>
          <a:xfrm>
            <a:off x="9913257" y="478971"/>
            <a:ext cx="1320800" cy="1211717"/>
          </a:xfrm>
          <a:prstGeom prst="hexago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3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795DC-6F0E-4B0D-AD30-BEF769B56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Postup konstrukce 1 (matematický)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43D0145B-BEC1-4672-914B-5D4B2D139B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78424"/>
                <a:ext cx="10515600" cy="4798539"/>
              </a:xfrm>
            </p:spPr>
            <p:txBody>
              <a:bodyPr>
                <a:normAutofit fontScale="77500" lnSpcReduction="20000"/>
              </a:bodyPr>
              <a:lstStyle/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∈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∈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cs-CZ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cs-CZ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cs-CZ" b="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cs-CZ" b="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cs-CZ" b="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endParaRPr lang="cs-CZ" b="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∈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cs-CZ" b="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endParaRPr lang="en-US" b="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𝐴𝐵𝐶𝐷𝐸𝐹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43D0145B-BEC1-4672-914B-5D4B2D139B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78424"/>
                <a:ext cx="10515600" cy="4798539"/>
              </a:xfrm>
              <a:blipFill>
                <a:blip r:embed="rId2"/>
                <a:stretch>
                  <a:fillRect l="-754" t="-26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Šestiúhelník 3">
            <a:extLst>
              <a:ext uri="{FF2B5EF4-FFF2-40B4-BE49-F238E27FC236}">
                <a16:creationId xmlns:a16="http://schemas.microsoft.com/office/drawing/2014/main" id="{76666549-E97A-4AA6-8588-61B46FB0A5AB}"/>
              </a:ext>
            </a:extLst>
          </p:cNvPr>
          <p:cNvSpPr/>
          <p:nvPr/>
        </p:nvSpPr>
        <p:spPr>
          <a:xfrm>
            <a:off x="1460751" y="5691116"/>
            <a:ext cx="299811" cy="275942"/>
          </a:xfrm>
          <a:prstGeom prst="hexago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estiúhelník 4">
            <a:extLst>
              <a:ext uri="{FF2B5EF4-FFF2-40B4-BE49-F238E27FC236}">
                <a16:creationId xmlns:a16="http://schemas.microsoft.com/office/drawing/2014/main" id="{8AE493C1-BD5E-4C3D-8605-793BBE462D62}"/>
              </a:ext>
            </a:extLst>
          </p:cNvPr>
          <p:cNvSpPr/>
          <p:nvPr/>
        </p:nvSpPr>
        <p:spPr>
          <a:xfrm>
            <a:off x="7138219" y="2964426"/>
            <a:ext cx="2654710" cy="2431283"/>
          </a:xfrm>
          <a:prstGeom prst="hexago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55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DC83B-6CB6-40EE-B2F7-B8308DC1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Konstrukce</a:t>
            </a:r>
            <a:r>
              <a:rPr lang="cs-CZ" dirty="0">
                <a:solidFill>
                  <a:schemeClr val="bg1"/>
                </a:solidFill>
              </a:rPr>
              <a:t> 1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cs-CZ" dirty="0">
                <a:solidFill>
                  <a:schemeClr val="bg1"/>
                </a:solidFill>
              </a:rPr>
              <a:t>ukázka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4974B-4389-4DD0-B640-1D6DFF4C4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24" y="184200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E547BE4E-2ECA-42D5-9A7A-7076453F38A7}"/>
              </a:ext>
            </a:extLst>
          </p:cNvPr>
          <p:cNvSpPr/>
          <p:nvPr/>
        </p:nvSpPr>
        <p:spPr>
          <a:xfrm>
            <a:off x="3742004" y="1825625"/>
            <a:ext cx="4459459" cy="435133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260E4D2-36AD-4A3C-9CC7-BE8439CE4FCC}"/>
              </a:ext>
            </a:extLst>
          </p:cNvPr>
          <p:cNvCxnSpPr/>
          <p:nvPr/>
        </p:nvCxnSpPr>
        <p:spPr>
          <a:xfrm>
            <a:off x="5971734" y="1588488"/>
            <a:ext cx="0" cy="6471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B0B8B2F3-B5B1-4C58-B63F-E5C47F832B49}"/>
              </a:ext>
            </a:extLst>
          </p:cNvPr>
          <p:cNvSpPr txBox="1"/>
          <p:nvPr/>
        </p:nvSpPr>
        <p:spPr>
          <a:xfrm>
            <a:off x="6006159" y="1326878"/>
            <a:ext cx="858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3" name="Rovnoramenný trojúhelník 12">
            <a:extLst>
              <a:ext uri="{FF2B5EF4-FFF2-40B4-BE49-F238E27FC236}">
                <a16:creationId xmlns:a16="http://schemas.microsoft.com/office/drawing/2014/main" id="{FA0ABC6F-7E31-4975-BC1F-EFCF1B3CA609}"/>
              </a:ext>
            </a:extLst>
          </p:cNvPr>
          <p:cNvSpPr/>
          <p:nvPr/>
        </p:nvSpPr>
        <p:spPr>
          <a:xfrm rot="12567522">
            <a:off x="5363766" y="2259020"/>
            <a:ext cx="2253402" cy="1867305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5A9005D5-9413-4FD7-8742-16A244D5E1CD}"/>
              </a:ext>
            </a:extLst>
          </p:cNvPr>
          <p:cNvCxnSpPr>
            <a:cxnSpLocks/>
          </p:cNvCxnSpPr>
          <p:nvPr/>
        </p:nvCxnSpPr>
        <p:spPr>
          <a:xfrm flipV="1">
            <a:off x="7699854" y="2818250"/>
            <a:ext cx="414473" cy="26161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4AC1502-9EEE-4537-99FD-5AFEE88C09BC}"/>
              </a:ext>
            </a:extLst>
          </p:cNvPr>
          <p:cNvSpPr txBox="1"/>
          <p:nvPr/>
        </p:nvSpPr>
        <p:spPr>
          <a:xfrm>
            <a:off x="3899474" y="2330125"/>
            <a:ext cx="531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0F66DF1F-6333-4EE0-90FF-9400F5F02601}"/>
              </a:ext>
            </a:extLst>
          </p:cNvPr>
          <p:cNvSpPr txBox="1"/>
          <p:nvPr/>
        </p:nvSpPr>
        <p:spPr>
          <a:xfrm>
            <a:off x="7840267" y="2398428"/>
            <a:ext cx="1027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" name="Vývojový diagram: spojnice 19">
            <a:extLst>
              <a:ext uri="{FF2B5EF4-FFF2-40B4-BE49-F238E27FC236}">
                <a16:creationId xmlns:a16="http://schemas.microsoft.com/office/drawing/2014/main" id="{7DC2B1AF-AA3E-4A2F-BF31-E9D405AF8157}"/>
              </a:ext>
            </a:extLst>
          </p:cNvPr>
          <p:cNvSpPr/>
          <p:nvPr/>
        </p:nvSpPr>
        <p:spPr>
          <a:xfrm>
            <a:off x="3732279" y="1825626"/>
            <a:ext cx="4459459" cy="435133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ovnoramenný trojúhelník 20">
            <a:extLst>
              <a:ext uri="{FF2B5EF4-FFF2-40B4-BE49-F238E27FC236}">
                <a16:creationId xmlns:a16="http://schemas.microsoft.com/office/drawing/2014/main" id="{E212B243-B2E6-484A-8B0F-1FF427BE4BE9}"/>
              </a:ext>
            </a:extLst>
          </p:cNvPr>
          <p:cNvSpPr/>
          <p:nvPr/>
        </p:nvSpPr>
        <p:spPr>
          <a:xfrm rot="16355892">
            <a:off x="5823947" y="3088231"/>
            <a:ext cx="2268853" cy="1895951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016AB3F3-EC6C-497A-9DD3-BEE754173B30}"/>
              </a:ext>
            </a:extLst>
          </p:cNvPr>
          <p:cNvCxnSpPr/>
          <p:nvPr/>
        </p:nvCxnSpPr>
        <p:spPr>
          <a:xfrm>
            <a:off x="7699853" y="5081101"/>
            <a:ext cx="333850" cy="27292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35394A7B-FBF6-4B72-AF4E-7503D8B94D9C}"/>
              </a:ext>
            </a:extLst>
          </p:cNvPr>
          <p:cNvSpPr txBox="1"/>
          <p:nvPr/>
        </p:nvSpPr>
        <p:spPr>
          <a:xfrm>
            <a:off x="7916317" y="4887634"/>
            <a:ext cx="689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25" name="Vývojový diagram: spojnice 24">
            <a:extLst>
              <a:ext uri="{FF2B5EF4-FFF2-40B4-BE49-F238E27FC236}">
                <a16:creationId xmlns:a16="http://schemas.microsoft.com/office/drawing/2014/main" id="{53A7C0D0-984E-4E85-ABC6-3E44C83E27EE}"/>
              </a:ext>
            </a:extLst>
          </p:cNvPr>
          <p:cNvSpPr/>
          <p:nvPr/>
        </p:nvSpPr>
        <p:spPr>
          <a:xfrm>
            <a:off x="3732279" y="1809247"/>
            <a:ext cx="4459458" cy="435133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ovnoramenný trojúhelník 25">
            <a:extLst>
              <a:ext uri="{FF2B5EF4-FFF2-40B4-BE49-F238E27FC236}">
                <a16:creationId xmlns:a16="http://schemas.microsoft.com/office/drawing/2014/main" id="{3B51C175-9CA9-4E11-B6B2-C59367133FB2}"/>
              </a:ext>
            </a:extLst>
          </p:cNvPr>
          <p:cNvSpPr/>
          <p:nvPr/>
        </p:nvSpPr>
        <p:spPr>
          <a:xfrm rot="20018279">
            <a:off x="5363044" y="3838348"/>
            <a:ext cx="2155941" cy="1934262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2953CC47-2C32-4288-9FBB-83761503F7C4}"/>
              </a:ext>
            </a:extLst>
          </p:cNvPr>
          <p:cNvCxnSpPr/>
          <p:nvPr/>
        </p:nvCxnSpPr>
        <p:spPr>
          <a:xfrm>
            <a:off x="5881795" y="5982629"/>
            <a:ext cx="0" cy="421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8D61CBA2-07AC-4EA7-AB8E-0AAE894E2639}"/>
              </a:ext>
            </a:extLst>
          </p:cNvPr>
          <p:cNvSpPr txBox="1"/>
          <p:nvPr/>
        </p:nvSpPr>
        <p:spPr>
          <a:xfrm>
            <a:off x="6127502" y="6140527"/>
            <a:ext cx="389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0" name="Vývojový diagram: spojnice 29">
            <a:extLst>
              <a:ext uri="{FF2B5EF4-FFF2-40B4-BE49-F238E27FC236}">
                <a16:creationId xmlns:a16="http://schemas.microsoft.com/office/drawing/2014/main" id="{9E6C0FEF-C5AB-4146-A76E-A60BAF7EFE7C}"/>
              </a:ext>
            </a:extLst>
          </p:cNvPr>
          <p:cNvSpPr/>
          <p:nvPr/>
        </p:nvSpPr>
        <p:spPr>
          <a:xfrm>
            <a:off x="3739052" y="1816501"/>
            <a:ext cx="4459458" cy="435952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Rovnoramenný trojúhelník 3">
            <a:extLst>
              <a:ext uri="{FF2B5EF4-FFF2-40B4-BE49-F238E27FC236}">
                <a16:creationId xmlns:a16="http://schemas.microsoft.com/office/drawing/2014/main" id="{40DBFDFA-9AE8-425F-AEA5-0D4D877E4741}"/>
              </a:ext>
            </a:extLst>
          </p:cNvPr>
          <p:cNvSpPr/>
          <p:nvPr/>
        </p:nvSpPr>
        <p:spPr>
          <a:xfrm rot="1880876">
            <a:off x="4362652" y="3926329"/>
            <a:ext cx="2178647" cy="1850675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CEDACB50-A0F3-42F8-81FD-E0CAB6552EA2}"/>
              </a:ext>
            </a:extLst>
          </p:cNvPr>
          <p:cNvCxnSpPr>
            <a:cxnSpLocks/>
          </p:cNvCxnSpPr>
          <p:nvPr/>
        </p:nvCxnSpPr>
        <p:spPr>
          <a:xfrm flipH="1">
            <a:off x="3874820" y="4922729"/>
            <a:ext cx="311140" cy="29483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CB2440B-0E5E-4546-88D9-187D1EA35C39}"/>
              </a:ext>
            </a:extLst>
          </p:cNvPr>
          <p:cNvSpPr txBox="1"/>
          <p:nvPr/>
        </p:nvSpPr>
        <p:spPr>
          <a:xfrm>
            <a:off x="3133954" y="4744988"/>
            <a:ext cx="552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5E906B66-FDCD-4C47-9545-340008CC66B8}"/>
              </a:ext>
            </a:extLst>
          </p:cNvPr>
          <p:cNvSpPr/>
          <p:nvPr/>
        </p:nvSpPr>
        <p:spPr>
          <a:xfrm>
            <a:off x="3727749" y="1767746"/>
            <a:ext cx="4459455" cy="4400093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bg1"/>
              </a:solidFill>
            </a:endParaRPr>
          </a:p>
        </p:txBody>
      </p:sp>
      <p:sp>
        <p:nvSpPr>
          <p:cNvPr id="17" name="Rovnoramenný trojúhelník 16">
            <a:extLst>
              <a:ext uri="{FF2B5EF4-FFF2-40B4-BE49-F238E27FC236}">
                <a16:creationId xmlns:a16="http://schemas.microsoft.com/office/drawing/2014/main" id="{77D603C7-B714-4A41-B401-726BD5B41E41}"/>
              </a:ext>
            </a:extLst>
          </p:cNvPr>
          <p:cNvSpPr/>
          <p:nvPr/>
        </p:nvSpPr>
        <p:spPr>
          <a:xfrm rot="5400000">
            <a:off x="3808490" y="3061906"/>
            <a:ext cx="2253149" cy="1765837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7DF5CBD4-52F8-4DBF-BA2C-E77E032A2783}"/>
              </a:ext>
            </a:extLst>
          </p:cNvPr>
          <p:cNvCxnSpPr>
            <a:cxnSpLocks/>
          </p:cNvCxnSpPr>
          <p:nvPr/>
        </p:nvCxnSpPr>
        <p:spPr>
          <a:xfrm flipH="1" flipV="1">
            <a:off x="3839820" y="2655399"/>
            <a:ext cx="400482" cy="24988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ál 26">
            <a:extLst>
              <a:ext uri="{FF2B5EF4-FFF2-40B4-BE49-F238E27FC236}">
                <a16:creationId xmlns:a16="http://schemas.microsoft.com/office/drawing/2014/main" id="{50A59F7A-9A82-4DC4-B93E-99802BB923B6}"/>
              </a:ext>
            </a:extLst>
          </p:cNvPr>
          <p:cNvSpPr/>
          <p:nvPr/>
        </p:nvSpPr>
        <p:spPr>
          <a:xfrm>
            <a:off x="3727737" y="1776869"/>
            <a:ext cx="4459467" cy="43837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Rovnoramenný trojúhelník 30">
            <a:extLst>
              <a:ext uri="{FF2B5EF4-FFF2-40B4-BE49-F238E27FC236}">
                <a16:creationId xmlns:a16="http://schemas.microsoft.com/office/drawing/2014/main" id="{7D74BFF2-3B69-42B1-981A-E68265E4F4E0}"/>
              </a:ext>
            </a:extLst>
          </p:cNvPr>
          <p:cNvSpPr/>
          <p:nvPr/>
        </p:nvSpPr>
        <p:spPr>
          <a:xfrm rot="9126062">
            <a:off x="4357349" y="2190431"/>
            <a:ext cx="2182516" cy="1898301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03516D3C-4FEA-4100-B0D0-F6AE8892F6F1}"/>
              </a:ext>
            </a:extLst>
          </p:cNvPr>
          <p:cNvSpPr/>
          <p:nvPr/>
        </p:nvSpPr>
        <p:spPr>
          <a:xfrm>
            <a:off x="3741983" y="1794979"/>
            <a:ext cx="4459479" cy="4375529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estiúhelník 36">
            <a:extLst>
              <a:ext uri="{FF2B5EF4-FFF2-40B4-BE49-F238E27FC236}">
                <a16:creationId xmlns:a16="http://schemas.microsoft.com/office/drawing/2014/main" id="{F308095C-3F3A-4584-97C6-30EB794E9C05}"/>
              </a:ext>
            </a:extLst>
          </p:cNvPr>
          <p:cNvSpPr/>
          <p:nvPr/>
        </p:nvSpPr>
        <p:spPr>
          <a:xfrm rot="16200000">
            <a:off x="3812737" y="2185505"/>
            <a:ext cx="4341283" cy="3621521"/>
          </a:xfrm>
          <a:prstGeom prst="hexago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34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000"/>
                            </p:stCondLst>
                            <p:childTnLst>
                              <p:par>
                                <p:cTn id="6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000"/>
                            </p:stCondLst>
                            <p:childTnLst>
                              <p:par>
                                <p:cTn id="6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4000"/>
                            </p:stCondLst>
                            <p:childTnLst>
                              <p:par>
                                <p:cTn id="8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6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7000"/>
                            </p:stCondLst>
                            <p:childTnLst>
                              <p:par>
                                <p:cTn id="9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7000"/>
                            </p:stCondLst>
                            <p:childTnLst>
                              <p:par>
                                <p:cTn id="9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9" grpId="0"/>
      <p:bldP spid="20" grpId="0" animBg="1"/>
      <p:bldP spid="24" grpId="0"/>
      <p:bldP spid="25" grpId="0" animBg="1"/>
      <p:bldP spid="29" grpId="0"/>
      <p:bldP spid="30" grpId="0" animBg="1"/>
      <p:bldP spid="11" grpId="0"/>
      <p:bldP spid="14" grpId="0" animBg="1"/>
      <p:bldP spid="27" grpId="0" animBg="1"/>
      <p:bldP spid="31" grpId="0" animBg="1"/>
      <p:bldP spid="32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A3B85-D284-4689-9E38-9C97F97C5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Postup konstrukce 2 (slovní)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F1E663-35C4-4000-9A3E-BD7E8461D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184"/>
            <a:ext cx="10515600" cy="5182691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Narýsujte přímku p.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Získejte libovolný bod S náležící přímce p.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Narýsujte kružnici k se středem v bodě S a poloměrem r.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Získejte bod F, který je průsečíkem kružnice k a přímky p.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Získejte bod C, který je průsečíkem kružnice k a přímky p a není shodný s F.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Narýsujte kružnici l se středem v bodě F a poloměrem r.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Získejte bod A, který je průsečíkem kružnice k s kružnicí 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Získejte bod E, který je průsečíkem kružnice k s kružnicí l a není shodný s A.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Narýsujte kružnici m se středem C a poloměrem r.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Získejte bod B, který je průsečíkem kružnice k s kružnicí m.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Získejte bod D, který je průsečíkem kružnice k s kružnicí m a není shodný s B.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</a:rPr>
              <a:t>Spojte sousední body a šestiúhelník ABCDEF je hotov.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73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22818-A607-409B-9FEB-35F145AA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Postup konstrukce 2 (matematický zápis)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1F96032-B884-4CD2-89E1-756E451E28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23833"/>
                <a:ext cx="10515600" cy="4853130"/>
              </a:xfrm>
            </p:spPr>
            <p:txBody>
              <a:bodyPr>
                <a:normAutofit fontScale="92500" lnSpcReduction="20000"/>
              </a:bodyPr>
              <a:lstStyle/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cs-CZ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  <m:acc>
                      <m:accPr>
                        <m:chr m:val="⃡"/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  <m:acc>
                      <m:accPr>
                        <m:chr m:val="⃡"/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  <m:acc>
                      <m:accPr>
                        <m:chr m:val="⃡"/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endParaRPr lang="cs-CZ" b="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cs-CZ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endParaRPr lang="cs-CZ" b="0" dirty="0">
                  <a:solidFill>
                    <a:schemeClr val="bg1"/>
                  </a:solidFill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∩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</m:oMath>
                </a14:m>
                <a:endParaRPr lang="cs-CZ" b="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∩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627063" indent="-627063">
                  <a:buFont typeface="+mj-lt"/>
                  <a:buAutoNum type="arabicPeriod"/>
                  <a:tabLst>
                    <a:tab pos="531813" algn="l"/>
                  </a:tabLst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cs-CZ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𝐴𝐵𝐶𝐷𝐸𝐹</m:t>
                    </m:r>
                  </m:oMath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1F96032-B884-4CD2-89E1-756E451E28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23833"/>
                <a:ext cx="10515600" cy="4853130"/>
              </a:xfrm>
              <a:blipFill>
                <a:blip r:embed="rId2"/>
                <a:stretch>
                  <a:fillRect t="-1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Šestiúhelník 3">
            <a:extLst>
              <a:ext uri="{FF2B5EF4-FFF2-40B4-BE49-F238E27FC236}">
                <a16:creationId xmlns:a16="http://schemas.microsoft.com/office/drawing/2014/main" id="{EEEE7A6D-D22F-43E8-8D85-75FB82B0B9AD}"/>
              </a:ext>
            </a:extLst>
          </p:cNvPr>
          <p:cNvSpPr/>
          <p:nvPr/>
        </p:nvSpPr>
        <p:spPr>
          <a:xfrm>
            <a:off x="1515342" y="5773003"/>
            <a:ext cx="299811" cy="275942"/>
          </a:xfrm>
          <a:prstGeom prst="hexago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26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456F6-1908-40F7-917F-590FC413B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173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Konstrukce 2 – ukázka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B4554-E1AC-4D0A-8D2F-E7A934BA0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477"/>
            <a:ext cx="10515600" cy="4351338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7" name="Vývojový diagram: spojnice 6">
            <a:extLst>
              <a:ext uri="{FF2B5EF4-FFF2-40B4-BE49-F238E27FC236}">
                <a16:creationId xmlns:a16="http://schemas.microsoft.com/office/drawing/2014/main" id="{27BD2AFA-7557-4B8B-9C8A-1F2CCB542864}"/>
              </a:ext>
            </a:extLst>
          </p:cNvPr>
          <p:cNvSpPr/>
          <p:nvPr/>
        </p:nvSpPr>
        <p:spPr>
          <a:xfrm>
            <a:off x="2684628" y="2265528"/>
            <a:ext cx="3261815" cy="3439236"/>
          </a:xfrm>
          <a:prstGeom prst="flowChartConnector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Vývojový diagram: spojnice 7">
            <a:extLst>
              <a:ext uri="{FF2B5EF4-FFF2-40B4-BE49-F238E27FC236}">
                <a16:creationId xmlns:a16="http://schemas.microsoft.com/office/drawing/2014/main" id="{296D47BC-3131-4CE9-A652-7EB38608E969}"/>
              </a:ext>
            </a:extLst>
          </p:cNvPr>
          <p:cNvSpPr/>
          <p:nvPr/>
        </p:nvSpPr>
        <p:spPr>
          <a:xfrm>
            <a:off x="5946442" y="2265528"/>
            <a:ext cx="3261815" cy="3439236"/>
          </a:xfrm>
          <a:prstGeom prst="flowChartConnector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Vývojový diagram: spojnice 5">
            <a:extLst>
              <a:ext uri="{FF2B5EF4-FFF2-40B4-BE49-F238E27FC236}">
                <a16:creationId xmlns:a16="http://schemas.microsoft.com/office/drawing/2014/main" id="{827696EC-ED4D-4BB2-92B5-9627D040DA81}"/>
              </a:ext>
            </a:extLst>
          </p:cNvPr>
          <p:cNvSpPr/>
          <p:nvPr/>
        </p:nvSpPr>
        <p:spPr>
          <a:xfrm>
            <a:off x="4315535" y="2265528"/>
            <a:ext cx="3261815" cy="3439236"/>
          </a:xfrm>
          <a:prstGeom prst="flowChartConnector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BECB342A-4D7B-4E29-8755-C0EA39AAC2E1}"/>
              </a:ext>
            </a:extLst>
          </p:cNvPr>
          <p:cNvCxnSpPr>
            <a:cxnSpLocks/>
          </p:cNvCxnSpPr>
          <p:nvPr/>
        </p:nvCxnSpPr>
        <p:spPr>
          <a:xfrm flipV="1">
            <a:off x="791245" y="3968998"/>
            <a:ext cx="10216487" cy="161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361C0FF1-359A-4B44-97AA-DE740A0B2532}"/>
              </a:ext>
            </a:extLst>
          </p:cNvPr>
          <p:cNvSpPr txBox="1"/>
          <p:nvPr/>
        </p:nvSpPr>
        <p:spPr>
          <a:xfrm>
            <a:off x="5946441" y="3985146"/>
            <a:ext cx="859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4E14296-8095-4DCF-A547-C5C1393B7307}"/>
              </a:ext>
            </a:extLst>
          </p:cNvPr>
          <p:cNvSpPr txBox="1"/>
          <p:nvPr/>
        </p:nvSpPr>
        <p:spPr>
          <a:xfrm>
            <a:off x="5023227" y="5486261"/>
            <a:ext cx="776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3AEC54C-7B8B-4788-AB43-A472784EE2AA}"/>
              </a:ext>
            </a:extLst>
          </p:cNvPr>
          <p:cNvSpPr txBox="1"/>
          <p:nvPr/>
        </p:nvSpPr>
        <p:spPr>
          <a:xfrm>
            <a:off x="6708869" y="5520098"/>
            <a:ext cx="94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0540D81-2024-4042-A7EF-E929CA6044AD}"/>
              </a:ext>
            </a:extLst>
          </p:cNvPr>
          <p:cNvSpPr txBox="1"/>
          <p:nvPr/>
        </p:nvSpPr>
        <p:spPr>
          <a:xfrm>
            <a:off x="7577349" y="3968998"/>
            <a:ext cx="655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D450F2D-C920-42DC-B694-C55392CD7B27}"/>
              </a:ext>
            </a:extLst>
          </p:cNvPr>
          <p:cNvSpPr txBox="1"/>
          <p:nvPr/>
        </p:nvSpPr>
        <p:spPr>
          <a:xfrm>
            <a:off x="6649301" y="2064714"/>
            <a:ext cx="92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09BC098-4278-4699-A4D2-F5C69BA3BA54}"/>
              </a:ext>
            </a:extLst>
          </p:cNvPr>
          <p:cNvSpPr txBox="1"/>
          <p:nvPr/>
        </p:nvSpPr>
        <p:spPr>
          <a:xfrm>
            <a:off x="4946743" y="2080862"/>
            <a:ext cx="591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164E8CB-3265-4786-923B-49CDC4C8289B}"/>
              </a:ext>
            </a:extLst>
          </p:cNvPr>
          <p:cNvSpPr txBox="1"/>
          <p:nvPr/>
        </p:nvSpPr>
        <p:spPr>
          <a:xfrm>
            <a:off x="3886198" y="3968998"/>
            <a:ext cx="85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A9CEBBD-04C1-46EB-B88B-6B034E389622}"/>
              </a:ext>
            </a:extLst>
          </p:cNvPr>
          <p:cNvSpPr txBox="1"/>
          <p:nvPr/>
        </p:nvSpPr>
        <p:spPr>
          <a:xfrm>
            <a:off x="5841808" y="1941548"/>
            <a:ext cx="1023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DDCDC75-CB61-4FFB-8BAB-8D95E91CF051}"/>
              </a:ext>
            </a:extLst>
          </p:cNvPr>
          <p:cNvSpPr txBox="1"/>
          <p:nvPr/>
        </p:nvSpPr>
        <p:spPr>
          <a:xfrm>
            <a:off x="4210900" y="1904166"/>
            <a:ext cx="136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C64B1E2-10FC-4292-B1C5-FA683990E00B}"/>
              </a:ext>
            </a:extLst>
          </p:cNvPr>
          <p:cNvSpPr txBox="1"/>
          <p:nvPr/>
        </p:nvSpPr>
        <p:spPr>
          <a:xfrm>
            <a:off x="7418553" y="1852837"/>
            <a:ext cx="46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A7813004-2FF8-408F-89B3-3C6FEB47FE80}"/>
              </a:ext>
            </a:extLst>
          </p:cNvPr>
          <p:cNvSpPr txBox="1"/>
          <p:nvPr/>
        </p:nvSpPr>
        <p:spPr>
          <a:xfrm>
            <a:off x="10497402" y="3977072"/>
            <a:ext cx="805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</a:t>
            </a:r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2BFE8A05-A221-4EA4-9D14-41D66FC5A68A}"/>
              </a:ext>
            </a:extLst>
          </p:cNvPr>
          <p:cNvCxnSpPr/>
          <p:nvPr/>
        </p:nvCxnSpPr>
        <p:spPr>
          <a:xfrm>
            <a:off x="5946441" y="3429000"/>
            <a:ext cx="0" cy="116912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0BF21C93-495F-41F0-A0D1-631EA09C6CF3}"/>
              </a:ext>
            </a:extLst>
          </p:cNvPr>
          <p:cNvCxnSpPr/>
          <p:nvPr/>
        </p:nvCxnSpPr>
        <p:spPr>
          <a:xfrm>
            <a:off x="5138057" y="2310880"/>
            <a:ext cx="0" cy="39748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E4C3194F-8B33-49BB-B84C-995602FB26ED}"/>
              </a:ext>
            </a:extLst>
          </p:cNvPr>
          <p:cNvCxnSpPr/>
          <p:nvPr/>
        </p:nvCxnSpPr>
        <p:spPr>
          <a:xfrm flipH="1" flipV="1">
            <a:off x="6708869" y="2310880"/>
            <a:ext cx="97381" cy="35394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40D9C52E-6566-4195-9705-4359F2EC29CF}"/>
              </a:ext>
            </a:extLst>
          </p:cNvPr>
          <p:cNvCxnSpPr/>
          <p:nvPr/>
        </p:nvCxnSpPr>
        <p:spPr>
          <a:xfrm>
            <a:off x="5138057" y="5251269"/>
            <a:ext cx="0" cy="453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8DAAD9AB-1FF4-4820-A21E-C0CA0F387215}"/>
              </a:ext>
            </a:extLst>
          </p:cNvPr>
          <p:cNvCxnSpPr>
            <a:endCxn id="11" idx="1"/>
          </p:cNvCxnSpPr>
          <p:nvPr/>
        </p:nvCxnSpPr>
        <p:spPr>
          <a:xfrm flipH="1">
            <a:off x="6708869" y="5181600"/>
            <a:ext cx="97381" cy="523164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Šestiúhelník 29">
            <a:extLst>
              <a:ext uri="{FF2B5EF4-FFF2-40B4-BE49-F238E27FC236}">
                <a16:creationId xmlns:a16="http://schemas.microsoft.com/office/drawing/2014/main" id="{00C57983-51CF-4DAB-9B68-C607D301CCA0}"/>
              </a:ext>
            </a:extLst>
          </p:cNvPr>
          <p:cNvSpPr/>
          <p:nvPr/>
        </p:nvSpPr>
        <p:spPr>
          <a:xfrm>
            <a:off x="4315533" y="2508490"/>
            <a:ext cx="3261815" cy="2977771"/>
          </a:xfrm>
          <a:prstGeom prst="hexagon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4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DB193-E0B1-406D-9DF4-79209CB42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Šestiúhelník kolem nás</a:t>
            </a:r>
            <a:r>
              <a:rPr lang="en-US" dirty="0">
                <a:solidFill>
                  <a:schemeClr val="bg1"/>
                </a:solidFill>
              </a:rPr>
              <a:t> -</a:t>
            </a:r>
            <a:r>
              <a:rPr lang="cs-CZ" dirty="0">
                <a:solidFill>
                  <a:schemeClr val="bg1"/>
                </a:solidFill>
              </a:rPr>
              <a:t> příklady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B6C09C-DB8F-49B4-A884-FE02CBEE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bg1"/>
                </a:solidFill>
              </a:rPr>
              <a:t>Saturnův šestiúhelník (vír v atmosféře Saturnu, severní pól)</a:t>
            </a:r>
          </a:p>
          <a:p>
            <a:r>
              <a:rPr lang="cs-CZ" dirty="0">
                <a:solidFill>
                  <a:schemeClr val="bg1"/>
                </a:solidFill>
              </a:rPr>
              <a:t>Šestiúhelník bouří na jižním pólu Jupiteru</a:t>
            </a:r>
          </a:p>
          <a:p>
            <a:r>
              <a:rPr lang="cs-CZ" dirty="0">
                <a:solidFill>
                  <a:schemeClr val="bg1"/>
                </a:solidFill>
              </a:rPr>
              <a:t>Obrův chodník</a:t>
            </a:r>
          </a:p>
          <a:p>
            <a:r>
              <a:rPr lang="cs-CZ" dirty="0">
                <a:solidFill>
                  <a:schemeClr val="bg1"/>
                </a:solidFill>
              </a:rPr>
              <a:t>Fotbalové míče (!s pětiúhelníky!)</a:t>
            </a:r>
          </a:p>
          <a:p>
            <a:r>
              <a:rPr lang="cs-CZ" dirty="0">
                <a:solidFill>
                  <a:schemeClr val="bg1"/>
                </a:solidFill>
              </a:rPr>
              <a:t>Hlavice šroubů a matice</a:t>
            </a:r>
          </a:p>
          <a:p>
            <a:r>
              <a:rPr lang="cs-CZ" dirty="0">
                <a:solidFill>
                  <a:schemeClr val="bg1"/>
                </a:solidFill>
              </a:rPr>
              <a:t>Šestihranné tužky</a:t>
            </a:r>
          </a:p>
          <a:p>
            <a:r>
              <a:rPr lang="cs-CZ" dirty="0">
                <a:solidFill>
                  <a:schemeClr val="bg1"/>
                </a:solidFill>
              </a:rPr>
              <a:t>Sněhové vločky</a:t>
            </a:r>
          </a:p>
          <a:p>
            <a:r>
              <a:rPr lang="cs-CZ" dirty="0">
                <a:solidFill>
                  <a:schemeClr val="bg1"/>
                </a:solidFill>
              </a:rPr>
              <a:t>Včelí plástve</a:t>
            </a:r>
          </a:p>
          <a:p>
            <a:r>
              <a:rPr lang="cs-CZ" dirty="0">
                <a:solidFill>
                  <a:schemeClr val="bg1"/>
                </a:solidFill>
              </a:rPr>
              <a:t>Složené oči vážek</a:t>
            </a:r>
          </a:p>
          <a:p>
            <a:r>
              <a:rPr lang="cs-CZ" dirty="0">
                <a:solidFill>
                  <a:schemeClr val="bg1"/>
                </a:solidFill>
              </a:rPr>
              <a:t>Cyklohexany, a jejich deriváty či sloučeniny od nich odvozené</a:t>
            </a:r>
          </a:p>
          <a:p>
            <a:r>
              <a:rPr lang="cs-CZ" dirty="0">
                <a:solidFill>
                  <a:schemeClr val="bg1"/>
                </a:solidFill>
              </a:rPr>
              <a:t>Hexagonové mapy</a:t>
            </a:r>
          </a:p>
        </p:txBody>
      </p:sp>
    </p:spTree>
    <p:extLst>
      <p:ext uri="{BB962C8B-B14F-4D97-AF65-F5344CB8AC3E}">
        <p14:creationId xmlns:p14="http://schemas.microsoft.com/office/powerpoint/2010/main" val="207684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1137</Words>
  <Application>Microsoft Office PowerPoint</Application>
  <PresentationFormat>Širokoúhlá obrazovka</PresentationFormat>
  <Paragraphs>113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Motiv Office</vt:lpstr>
      <vt:lpstr>ŠESTIÚHELNÍK</vt:lpstr>
      <vt:lpstr>Teorie šestiúhelníku</vt:lpstr>
      <vt:lpstr>Postup konstrukce 1 (slovní)</vt:lpstr>
      <vt:lpstr>Postup konstrukce 1 (matematický)</vt:lpstr>
      <vt:lpstr>Konstrukce 1 – ukázka</vt:lpstr>
      <vt:lpstr>Postup konstrukce 2 (slovní)</vt:lpstr>
      <vt:lpstr>Postup konstrukce 2 (matematický zápis)</vt:lpstr>
      <vt:lpstr>Konstrukce 2 – ukázka </vt:lpstr>
      <vt:lpstr>Šestiúhelník kolem nás - příklady </vt:lpstr>
      <vt:lpstr>Šestiúhelníky kolem nás – galerie</vt:lpstr>
      <vt:lpstr>Šestiúhelníky kolem nás – galerie 2</vt:lpstr>
      <vt:lpstr>Závěrem nevážně</vt:lpstr>
      <vt:lpstr>Zdroje Informací:</vt:lpstr>
      <vt:lpstr>Zdroj obrázku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ŠESTIÚHELNÍK</dc:title>
  <dc:creator>pc</dc:creator>
  <cp:lastModifiedBy>pc</cp:lastModifiedBy>
  <cp:revision>2</cp:revision>
  <dcterms:created xsi:type="dcterms:W3CDTF">2020-03-13T10:36:17Z</dcterms:created>
  <dcterms:modified xsi:type="dcterms:W3CDTF">2020-04-06T19:00:04Z</dcterms:modified>
</cp:coreProperties>
</file>