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e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7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0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2.emf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68.wmf"/><Relationship Id="rId3" Type="http://schemas.openxmlformats.org/officeDocument/2006/relationships/image" Target="../media/image14.png"/><Relationship Id="rId21" Type="http://schemas.openxmlformats.org/officeDocument/2006/relationships/image" Target="../media/image66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64.wmf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1.wmf"/><Relationship Id="rId24" Type="http://schemas.openxmlformats.org/officeDocument/2006/relationships/image" Target="../media/image67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85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jpeg"/><Relationship Id="rId4" Type="http://schemas.openxmlformats.org/officeDocument/2006/relationships/image" Target="../media/image10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0.png"/><Relationship Id="rId4" Type="http://schemas.openxmlformats.org/officeDocument/2006/relationships/image" Target="../media/image11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gi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818" y="0"/>
            <a:ext cx="5096694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8414"/>
          <a:stretch/>
        </p:blipFill>
        <p:spPr>
          <a:xfrm>
            <a:off x="-36512" y="0"/>
            <a:ext cx="470283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17024" cy="11430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FF00"/>
                </a:solidFill>
              </a:rPr>
              <a:t>Elektrické pole</a:t>
            </a:r>
            <a:endParaRPr lang="cs-CZ" sz="6000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18153" y="135528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cs-CZ" sz="2400" dirty="0" smtClean="0">
                <a:solidFill>
                  <a:srgbClr val="FF0000"/>
                </a:solidFill>
              </a:rPr>
              <a:t>neb 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jak i v hodinách fyziky můžete zažít chvíle napětí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TextovéPole 2"/>
          <p:cNvSpPr txBox="1"/>
          <p:nvPr/>
        </p:nvSpPr>
        <p:spPr>
          <a:xfrm>
            <a:off x="5472608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© </a:t>
            </a:r>
            <a:r>
              <a:rPr lang="cs-CZ" smtClean="0"/>
              <a:t>2023+ </a:t>
            </a:r>
            <a:r>
              <a:rPr lang="cs-CZ" dirty="0"/>
              <a:t>RNDr. Čeněk </a:t>
            </a:r>
            <a:r>
              <a:rPr lang="cs-CZ" dirty="0" err="1"/>
              <a:t>Kodejška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20220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822186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Elektrostatika v praxi</a:t>
            </a:r>
            <a:r>
              <a:rPr lang="cs-CZ" sz="2800" b="1" u="sng" dirty="0" smtClean="0"/>
              <a:t>:</a:t>
            </a:r>
          </a:p>
          <a:p>
            <a:endParaRPr lang="cs-CZ" sz="28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/>
              <a:t>elektrostatické nanášení barev </a:t>
            </a:r>
          </a:p>
          <a:p>
            <a:r>
              <a:rPr lang="cs-CZ" sz="2400" dirty="0"/>
              <a:t> 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/>
              <a:t>odlučovače popílku v komínech </a:t>
            </a:r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lvl="0"/>
            <a:endParaRPr lang="cs-CZ" sz="2400" dirty="0" smtClean="0"/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lvl="0"/>
            <a:endParaRPr lang="cs-CZ" sz="2400" dirty="0" smtClean="0"/>
          </a:p>
        </p:txBody>
      </p:sp>
      <p:pic>
        <p:nvPicPr>
          <p:cNvPr id="19" name="Obrázek 18" descr="http://www.graco-media.cz/ir/images/ProXs2--c200xt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19486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46750"/>
            <a:ext cx="6408712" cy="1910442"/>
          </a:xfrm>
          <a:prstGeom prst="rect">
            <a:avLst/>
          </a:prstGeom>
        </p:spPr>
      </p:pic>
      <p:pic>
        <p:nvPicPr>
          <p:cNvPr id="21" name="Obrázek 20" descr="http://www.energyweb.cz/web/EE/images/02/25_princip_odl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10874"/>
            <a:ext cx="1948676" cy="3547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9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822186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Elektrostatika v praxi:</a:t>
            </a:r>
            <a:endParaRPr lang="cs-CZ" sz="28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inkoustové tiskárny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r>
              <a:rPr lang="cs-CZ" sz="2400" dirty="0" smtClean="0"/>
              <a:t> </a:t>
            </a:r>
          </a:p>
          <a:p>
            <a:endParaRPr lang="cs-CZ" sz="24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kopírky, laserové tiskárny – </a:t>
            </a:r>
            <a:r>
              <a:rPr lang="cs-CZ" dirty="0" smtClean="0"/>
              <a:t>nosné kuličky o průměru 0,3 mm se díky elektrostatickému přitahování pokryjí barvou v prášku (tonerem); UV světlo (kopírky) nebo laser (tiskárny) vybije osvícená místa, toner se zachytí pouze na nabitých oblastech papíru. Nakonec se prášek tepelně do papíru zapeče.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3096260" cy="182880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86593"/>
            <a:ext cx="2167890" cy="2115185"/>
          </a:xfrm>
          <a:prstGeom prst="rect">
            <a:avLst/>
          </a:prstGeom>
        </p:spPr>
      </p:pic>
      <p:pic>
        <p:nvPicPr>
          <p:cNvPr id="8" name="Obrázek 7" descr="http://www.spsemoh.cz/vyuka/ms-dos/images/laser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64" y="4365104"/>
            <a:ext cx="2674620" cy="20281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843808" y="4502036"/>
            <a:ext cx="3024336" cy="17543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Xerografie</a:t>
            </a:r>
            <a:r>
              <a:rPr lang="cs-CZ" dirty="0"/>
              <a:t> – vytváření kopií elektrostatickým způsobem (</a:t>
            </a:r>
            <a:r>
              <a:rPr lang="cs-CZ" dirty="0" err="1"/>
              <a:t>xero</a:t>
            </a:r>
            <a:r>
              <a:rPr lang="cs-CZ" dirty="0"/>
              <a:t> =  suchý, </a:t>
            </a:r>
            <a:r>
              <a:rPr lang="cs-CZ" dirty="0" err="1"/>
              <a:t>grafo</a:t>
            </a:r>
            <a:r>
              <a:rPr lang="cs-CZ" dirty="0"/>
              <a:t> = psaní), první kopie 1938.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2</a:t>
            </a:r>
            <a:r>
              <a:rPr lang="cs-CZ" sz="4000" dirty="0" smtClean="0"/>
              <a:t>. Vodiče a izolanty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26876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Vodič</a:t>
            </a:r>
            <a:r>
              <a:rPr lang="cs-CZ" sz="2800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je </a:t>
            </a:r>
            <a:r>
              <a:rPr lang="cs-CZ" sz="2400" dirty="0"/>
              <a:t>látka, ve které se </a:t>
            </a:r>
            <a:r>
              <a:rPr lang="cs-CZ" sz="2400" b="1" dirty="0">
                <a:solidFill>
                  <a:srgbClr val="FF0000"/>
                </a:solidFill>
              </a:rPr>
              <a:t>část náboje může pohybovat volně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kovy</a:t>
            </a:r>
            <a:endParaRPr lang="cs-CZ" sz="24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pitná voda obsahující minerály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biologické tkáně</a:t>
            </a:r>
          </a:p>
          <a:p>
            <a:endParaRPr lang="cs-CZ" sz="2800" b="1" u="sng" dirty="0" smtClean="0"/>
          </a:p>
          <a:p>
            <a:r>
              <a:rPr lang="cs-CZ" sz="2800" b="1" u="sng" dirty="0" smtClean="0"/>
              <a:t>Elektronový </a:t>
            </a:r>
            <a:r>
              <a:rPr lang="cs-CZ" sz="2800" b="1" u="sng" dirty="0"/>
              <a:t>plyn</a:t>
            </a:r>
            <a:r>
              <a:rPr lang="cs-CZ" sz="2800" dirty="0"/>
              <a:t> – </a:t>
            </a:r>
            <a:r>
              <a:rPr lang="cs-CZ" sz="2400" dirty="0"/>
              <a:t>tvořen </a:t>
            </a:r>
            <a:r>
              <a:rPr lang="cs-CZ" sz="2400" b="1" dirty="0">
                <a:solidFill>
                  <a:srgbClr val="00B0F0"/>
                </a:solidFill>
              </a:rPr>
              <a:t>volnými elektrony</a:t>
            </a:r>
            <a:r>
              <a:rPr lang="cs-CZ" sz="2400" dirty="0"/>
              <a:t>, které se volně pohybují v kovech </a:t>
            </a:r>
            <a:r>
              <a:rPr lang="cs-CZ" sz="2400" dirty="0">
                <a:sym typeface="Wingdings"/>
              </a:rPr>
              <a:t></a:t>
            </a:r>
            <a:r>
              <a:rPr lang="cs-CZ" sz="2400" dirty="0"/>
              <a:t> příčina dobré vodivosti kovů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/>
              <a:t>pojem „plyn“ je pouze přenesený, ve skutečnosti se nejedná o plynné skupenství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/>
              <a:t>je to aproximace (přiblížení) pro popis chování volných elektronů v pevných </a:t>
            </a:r>
            <a:r>
              <a:rPr lang="cs-CZ" sz="2400" dirty="0" smtClean="0"/>
              <a:t>látkách</a:t>
            </a:r>
            <a:endParaRPr lang="cs-CZ" sz="2400" dirty="0"/>
          </a:p>
        </p:txBody>
      </p:sp>
      <p:pic>
        <p:nvPicPr>
          <p:cNvPr id="6" name="Obrázek 5" descr="http://www.strnad-elektro.cz/obrazky/kabel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80831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45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mtClean="0"/>
              <a:t>2. Vodiče a izolanty</a:t>
            </a:r>
            <a:endParaRPr lang="cs-CZ" sz="4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1052736"/>
            <a:ext cx="9144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Nevodiče, izolanty, dielektrika</a:t>
            </a:r>
            <a:r>
              <a:rPr lang="cs-CZ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látky, ve kterých se </a:t>
            </a:r>
            <a:r>
              <a:rPr lang="cs-CZ" sz="2400" dirty="0" smtClean="0">
                <a:solidFill>
                  <a:srgbClr val="FF0000"/>
                </a:solidFill>
              </a:rPr>
              <a:t>volný náboj prakticky nemůže volně pohybovat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sklo, porcelán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destilovaná voda, vzduch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umělé hmoty, guma (izolace vodičů)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 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" name="Obrázek 9" descr="http://www.videokamery.cz/sites/default/files/imce/users/jelinek/dfx-gs320-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5190" r="27334"/>
          <a:stretch/>
        </p:blipFill>
        <p:spPr bwMode="auto">
          <a:xfrm>
            <a:off x="5364088" y="2126738"/>
            <a:ext cx="3349471" cy="2598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http://mujdum.dumabyt.cz/obrazek/4d2d87f29ee98/stavba-plast-silikon-hydrogel-montaz-41_193x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8344"/>
            <a:ext cx="1838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mtClean="0"/>
              <a:t>2. Vodiče a izolanty</a:t>
            </a:r>
            <a:endParaRPr lang="cs-CZ" sz="4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836712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Polovodič</a:t>
            </a:r>
            <a:r>
              <a:rPr lang="cs-CZ" b="1" dirty="0" smtClean="0"/>
              <a:t>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je látka, která za určitých okolností (zvýšená teplota) vede el. proud a jindy nevede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křemík Si, </a:t>
            </a:r>
            <a:r>
              <a:rPr lang="cs-CZ" sz="2400" dirty="0" err="1" smtClean="0"/>
              <a:t>germánium</a:t>
            </a:r>
            <a:r>
              <a:rPr lang="cs-CZ" sz="2400" dirty="0" smtClean="0"/>
              <a:t> </a:t>
            </a:r>
            <a:r>
              <a:rPr lang="cs-CZ" sz="2400" dirty="0" err="1" smtClean="0"/>
              <a:t>Ge</a:t>
            </a:r>
            <a:r>
              <a:rPr lang="cs-CZ" sz="2400" dirty="0" smtClean="0"/>
              <a:t>, selen Se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polovodiče typu P a 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PN přechod základem elektronických součástek (dioda, tranzistor)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moderní polovodiče využívají nanotechnologie (</a:t>
            </a:r>
            <a:r>
              <a:rPr lang="cs-CZ" sz="2400" dirty="0" err="1" smtClean="0"/>
              <a:t>grafen</a:t>
            </a:r>
            <a:r>
              <a:rPr lang="cs-CZ" sz="2400" dirty="0" smtClean="0"/>
              <a:t> – </a:t>
            </a:r>
            <a:r>
              <a:rPr lang="cs-CZ" sz="2400" b="1" dirty="0" smtClean="0">
                <a:solidFill>
                  <a:srgbClr val="00B050"/>
                </a:solidFill>
              </a:rPr>
              <a:t>André </a:t>
            </a:r>
            <a:r>
              <a:rPr lang="cs-CZ" sz="2400" b="1" dirty="0" err="1" smtClean="0">
                <a:solidFill>
                  <a:srgbClr val="00B050"/>
                </a:solidFill>
              </a:rPr>
              <a:t>Geim</a:t>
            </a:r>
            <a:r>
              <a:rPr lang="cs-CZ" sz="2400" b="1" dirty="0" smtClean="0">
                <a:solidFill>
                  <a:srgbClr val="00B050"/>
                </a:solidFill>
              </a:rPr>
              <a:t>(*1958), Konstantin </a:t>
            </a:r>
            <a:r>
              <a:rPr lang="cs-CZ" sz="2400" b="1" dirty="0" err="1" smtClean="0">
                <a:solidFill>
                  <a:srgbClr val="00B050"/>
                </a:solidFill>
              </a:rPr>
              <a:t>Novoselov</a:t>
            </a:r>
            <a:r>
              <a:rPr lang="cs-CZ" sz="2400" b="1" dirty="0" smtClean="0">
                <a:solidFill>
                  <a:srgbClr val="00B050"/>
                </a:solidFill>
              </a:rPr>
              <a:t> (*1974)</a:t>
            </a:r>
            <a:r>
              <a:rPr lang="cs-CZ" sz="2400" dirty="0" smtClean="0"/>
              <a:t>, NC v roce 2010) </a:t>
            </a:r>
          </a:p>
          <a:p>
            <a:endParaRPr lang="cs-CZ" dirty="0"/>
          </a:p>
        </p:txBody>
      </p:sp>
      <p:pic>
        <p:nvPicPr>
          <p:cNvPr id="12" name="Obrázek 11" descr="http://jerrynko.szm.com/web/Pictures/Obr.%202.19.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0"/>
          <a:stretch/>
        </p:blipFill>
        <p:spPr bwMode="auto">
          <a:xfrm>
            <a:off x="5724128" y="1694550"/>
            <a:ext cx="2763520" cy="1134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 descr="http://www.revistaproware.com/wp-content/uploads/2013/08/grafen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3296"/>
            <a:ext cx="2448272" cy="237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://www.svt.se/cachable_image/1359374203/svts/article988897.svt/alternates/large/samsung-graf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52264"/>
            <a:ext cx="3024336" cy="237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Geim a Novoselov | na serveru Lidovky.cz | aktuální zpráv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53296"/>
            <a:ext cx="2736304" cy="2372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7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908720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Supravodiče</a:t>
            </a:r>
            <a:r>
              <a:rPr lang="cs-CZ" sz="32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vodič, který má v ideálním případě nulový elektrický odpor </a:t>
            </a:r>
            <a:br>
              <a:rPr lang="cs-CZ" sz="2400" dirty="0" smtClean="0"/>
            </a:br>
            <a:r>
              <a:rPr lang="cs-CZ" sz="2400" dirty="0" smtClean="0">
                <a:sym typeface="Wingdings"/>
              </a:rPr>
              <a:t></a:t>
            </a:r>
            <a:r>
              <a:rPr lang="cs-CZ" sz="2400" dirty="0" smtClean="0"/>
              <a:t> náboj (tj. el. proud) může probíhat dlouhodobě bez omezení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keramické supravodiče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supravodivost se projevuje při teplotách blížících se 0 K (–273 °C)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 smtClean="0"/>
              <a:t>levitace magnetické kostičky v </a:t>
            </a:r>
            <a:r>
              <a:rPr lang="cs-CZ" sz="2400" dirty="0" err="1" smtClean="0"/>
              <a:t>mag</a:t>
            </a:r>
            <a:r>
              <a:rPr lang="cs-CZ" sz="2400" dirty="0" smtClean="0"/>
              <a:t>. poli supravodiče </a:t>
            </a:r>
            <a:r>
              <a:rPr lang="cs-CZ" sz="2400" dirty="0" smtClean="0">
                <a:sym typeface="Wingdings"/>
              </a:rPr>
              <a:t></a:t>
            </a:r>
            <a:r>
              <a:rPr lang="cs-CZ" sz="2400" dirty="0" smtClean="0"/>
              <a:t> vlak </a:t>
            </a:r>
            <a:r>
              <a:rPr lang="cs-CZ" sz="2400" dirty="0" err="1" smtClean="0"/>
              <a:t>Maglev</a:t>
            </a:r>
            <a:endParaRPr lang="cs-CZ" sz="24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mtClean="0"/>
              <a:t>2. Vodiče a izolanty</a:t>
            </a:r>
            <a:endParaRPr lang="cs-CZ" sz="4000" dirty="0"/>
          </a:p>
        </p:txBody>
      </p:sp>
      <p:pic>
        <p:nvPicPr>
          <p:cNvPr id="14" name="Obrázek 13" descr="http://www.webhumanita.cz/files/a128-a34-levitac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3484"/>
            <a:ext cx="2664296" cy="233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://www.hk-phy.org/articles/maglev/japan_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2799"/>
            <a:ext cx="2374551" cy="237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angche.com/lmimg/40/1342597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7319"/>
            <a:ext cx="34851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196752"/>
            <a:ext cx="9144000" cy="328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Upořádaný pohyb (pohyb jedním směrem) kladného nebo záporného náboje v látce se navenek jeví jako elektrický proud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.</a:t>
            </a:r>
          </a:p>
          <a:p>
            <a:r>
              <a:rPr lang="cs-CZ" sz="2400" b="1" u="sng" dirty="0"/>
              <a:t>Uzemnění předmětu</a:t>
            </a:r>
            <a:r>
              <a:rPr lang="cs-CZ" sz="2400" dirty="0"/>
              <a:t> – znamená vytvořit vodivé spojení mezi předmětem a zemí </a:t>
            </a:r>
            <a:r>
              <a:rPr lang="cs-CZ" sz="2400" dirty="0">
                <a:sym typeface="Wingdings"/>
              </a:rPr>
              <a:t></a:t>
            </a:r>
            <a:r>
              <a:rPr lang="cs-CZ" sz="2400" dirty="0"/>
              <a:t> dojde k odvedení náboje z předmětu do země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/>
              <a:t>kovové konstrukce (schody)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effectLst/>
              </a:rPr>
              <a:t>bleskosvody </a:t>
            </a:r>
            <a:r>
              <a:rPr lang="cs-CZ" sz="2400" dirty="0"/>
              <a:t>elektrické ohradníky pro dobytek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/>
              <a:t>kovové (měděné) vodovodní trubky, vany a vodovodní baterie v </a:t>
            </a:r>
            <a:r>
              <a:rPr lang="cs-CZ" sz="2400" dirty="0" smtClean="0"/>
              <a:t>domácnosti</a:t>
            </a:r>
            <a:endParaRPr lang="cs-CZ" sz="24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mtClean="0"/>
              <a:t>2. Vodiče a izolanty</a:t>
            </a:r>
            <a:endParaRPr lang="cs-CZ" sz="4000" dirty="0"/>
          </a:p>
        </p:txBody>
      </p:sp>
      <p:pic>
        <p:nvPicPr>
          <p:cNvPr id="9" name="Obrázek 8" descr="http://www.elektroodbyt.cz/src/support/image.php?id=79175&amp;thumbnail=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49" y="3138108"/>
            <a:ext cx="381635" cy="38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://www.bbelektro.cz/fotocache/bigorig/eaton_bfzd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49843"/>
            <a:ext cx="826770" cy="53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ttp://pira.cz/foto/fotobz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2780"/>
            <a:ext cx="1512168" cy="21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http://www.kr-vysocina.cz/VismoOnline_ActionScripts/Image.ashx?id_org=450008&amp;id_obrazky=35014&amp;datum=16.7.2012+15%3A59%3A5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82780"/>
            <a:ext cx="1512168" cy="21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://www.mizici.com/article/357_uzemneni_vodovodu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82780"/>
            <a:ext cx="2736304" cy="2186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3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836712"/>
            <a:ext cx="57241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Kladné a záporné ionty</a:t>
            </a:r>
            <a:r>
              <a:rPr lang="cs-CZ" sz="2400" b="1" u="sng" dirty="0"/>
              <a:t> </a:t>
            </a:r>
            <a:endParaRPr lang="cs-CZ" sz="2400" dirty="0"/>
          </a:p>
          <a:p>
            <a:pPr lvl="0"/>
            <a:r>
              <a:rPr lang="cs-CZ" sz="2400" b="1" dirty="0">
                <a:solidFill>
                  <a:srgbClr val="FF0000"/>
                </a:solidFill>
              </a:rPr>
              <a:t>kationt – kladný iont </a:t>
            </a:r>
            <a:r>
              <a:rPr lang="cs-CZ" sz="2400" dirty="0"/>
              <a:t>– vzniká odtržením elektronu z obalu</a:t>
            </a:r>
          </a:p>
          <a:p>
            <a:pPr lvl="0"/>
            <a:r>
              <a:rPr lang="cs-CZ" sz="2400" b="1" dirty="0">
                <a:solidFill>
                  <a:srgbClr val="00B0F0"/>
                </a:solidFill>
              </a:rPr>
              <a:t>aniont – záporný iont </a:t>
            </a:r>
            <a:r>
              <a:rPr lang="cs-CZ" sz="2400" dirty="0"/>
              <a:t>– vznikne přidáním elektronu do obalu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/>
              <a:t>iontová vazba v </a:t>
            </a:r>
            <a:r>
              <a:rPr lang="cs-CZ" sz="2400" dirty="0" err="1"/>
              <a:t>NaCl</a:t>
            </a:r>
            <a:r>
              <a:rPr lang="cs-CZ" sz="2400" dirty="0"/>
              <a:t> (kuchyňská sůl)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/>
              <a:t>ionty v minerálkách (</a:t>
            </a:r>
            <a:r>
              <a:rPr lang="cs-CZ" sz="2400" dirty="0" err="1"/>
              <a:t>Li</a:t>
            </a:r>
            <a:r>
              <a:rPr lang="cs-CZ" sz="2400" baseline="30000" dirty="0"/>
              <a:t>+</a:t>
            </a:r>
            <a:r>
              <a:rPr lang="cs-CZ" sz="2400" dirty="0"/>
              <a:t>, Na</a:t>
            </a:r>
            <a:r>
              <a:rPr lang="cs-CZ" sz="2400" baseline="30000" dirty="0"/>
              <a:t>+</a:t>
            </a:r>
            <a:r>
              <a:rPr lang="cs-CZ" sz="2400" dirty="0"/>
              <a:t>, K</a:t>
            </a:r>
            <a:r>
              <a:rPr lang="cs-CZ" sz="2400" baseline="30000" dirty="0"/>
              <a:t>+</a:t>
            </a:r>
            <a:r>
              <a:rPr lang="cs-CZ" sz="2400" dirty="0"/>
              <a:t>, Mg</a:t>
            </a:r>
            <a:r>
              <a:rPr lang="cs-CZ" sz="2400" baseline="30000" dirty="0"/>
              <a:t>2+</a:t>
            </a:r>
            <a:r>
              <a:rPr lang="cs-CZ" sz="2400" dirty="0"/>
              <a:t>, Ca</a:t>
            </a:r>
            <a:r>
              <a:rPr lang="cs-CZ" sz="2400" baseline="30000" dirty="0"/>
              <a:t>2+</a:t>
            </a:r>
            <a:r>
              <a:rPr lang="cs-CZ" sz="2400" dirty="0"/>
              <a:t>, Fe</a:t>
            </a:r>
            <a:r>
              <a:rPr lang="cs-CZ" sz="2400" baseline="30000" dirty="0"/>
              <a:t>2+</a:t>
            </a:r>
            <a:r>
              <a:rPr lang="cs-CZ" sz="2400" dirty="0"/>
              <a:t>, Zn</a:t>
            </a:r>
            <a:r>
              <a:rPr lang="cs-CZ" sz="2400" baseline="30000" dirty="0"/>
              <a:t>2+</a:t>
            </a:r>
            <a:r>
              <a:rPr lang="cs-CZ" sz="2400" dirty="0"/>
              <a:t>, Cl</a:t>
            </a:r>
            <a:r>
              <a:rPr lang="cs-CZ" sz="2400" baseline="30000" dirty="0"/>
              <a:t>-</a:t>
            </a:r>
            <a:r>
              <a:rPr lang="cs-CZ" sz="2400" dirty="0"/>
              <a:t>, HCO</a:t>
            </a:r>
            <a:r>
              <a:rPr lang="cs-CZ" sz="2400" baseline="-25000" dirty="0"/>
              <a:t>3</a:t>
            </a:r>
            <a:r>
              <a:rPr lang="cs-CZ" sz="2400" baseline="30000" dirty="0"/>
              <a:t>-</a:t>
            </a:r>
            <a:r>
              <a:rPr lang="cs-CZ" sz="2400" dirty="0"/>
              <a:t>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dirty="0"/>
              <a:t>ionty v krvi (</a:t>
            </a:r>
            <a:r>
              <a:rPr lang="cs-CZ" sz="2400" dirty="0" err="1"/>
              <a:t>hypokalémie</a:t>
            </a:r>
            <a:r>
              <a:rPr lang="cs-CZ" sz="2400" dirty="0"/>
              <a:t> – snížení K</a:t>
            </a:r>
            <a:r>
              <a:rPr lang="cs-CZ" sz="2400" baseline="30000" dirty="0"/>
              <a:t>+</a:t>
            </a:r>
            <a:r>
              <a:rPr lang="cs-CZ" sz="2400" dirty="0"/>
              <a:t> v krvi: ovlivňuje tvar EKG křivky, </a:t>
            </a:r>
            <a:br>
              <a:rPr lang="cs-CZ" sz="2400" dirty="0"/>
            </a:br>
            <a:r>
              <a:rPr lang="cs-CZ" sz="2400" dirty="0"/>
              <a:t>projevy: zvracení, průjmy, poruchy rytmu srdce; </a:t>
            </a:r>
            <a:r>
              <a:rPr lang="cs-CZ" sz="2400" dirty="0" err="1"/>
              <a:t>hyperkalcémie</a:t>
            </a:r>
            <a:r>
              <a:rPr lang="cs-CZ" sz="2400" dirty="0"/>
              <a:t> – zvýšení Ca</a:t>
            </a:r>
            <a:r>
              <a:rPr lang="cs-CZ" sz="2400" baseline="30000" dirty="0"/>
              <a:t>2+</a:t>
            </a:r>
            <a:r>
              <a:rPr lang="cs-CZ" sz="2400" dirty="0"/>
              <a:t> v krvi: ovlivňuje tvar EKG křivky, projevy: zvracení, vředy, postižení ledvin, poruchy vědomí, osteoporóza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mtClean="0"/>
              <a:t>2. Vodiče a izolanty</a:t>
            </a:r>
            <a:endParaRPr lang="cs-CZ" sz="4000" dirty="0"/>
          </a:p>
        </p:txBody>
      </p:sp>
      <p:pic>
        <p:nvPicPr>
          <p:cNvPr id="11" name="Obrázek 10" descr="http://www.chemierol.wz.cz/iontova%20vazba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52028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https://encrypted-tbn0.gstatic.com/images?q=tbn:ANd9GcTxwUY7LzuqT-IYPXqurddzaw7PWlmagqVuhRY4paAK3saHTSb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35137"/>
            <a:ext cx="2463165" cy="1116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4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3. Coulombův zákon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836712"/>
            <a:ext cx="5796136" cy="577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>
                <a:solidFill>
                  <a:srgbClr val="00B050"/>
                </a:solidFill>
                <a:ea typeface="Times New Roman"/>
                <a:cs typeface="Times New Roman"/>
              </a:rPr>
              <a:t>Charles-Augustin de Coulomb (1736 – 1806) 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převážně žil v Paříži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zakladatel elektrostatiky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zabýval se ale také smykovým třením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stavěl pevnosti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1785 objev zákona pro dva bodové náboje v klidu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ea typeface="Times New Roman"/>
                <a:cs typeface="Times New Roman"/>
              </a:rPr>
              <a:t>po vypuknutí francouzské revoluce r. 1789 se uklidil na </a:t>
            </a:r>
            <a:r>
              <a:rPr lang="cs-CZ" sz="2400" dirty="0" smtClean="0">
                <a:ea typeface="Times New Roman"/>
                <a:cs typeface="Times New Roman"/>
              </a:rPr>
              <a:t>venkov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b="1" u="sng" dirty="0">
                <a:ea typeface="Times New Roman"/>
                <a:cs typeface="Times New Roman"/>
              </a:rPr>
              <a:t>Bodový náboj</a:t>
            </a:r>
            <a:r>
              <a:rPr lang="cs-CZ" sz="2400" b="1" dirty="0">
                <a:ea typeface="Times New Roman"/>
                <a:cs typeface="Times New Roman"/>
              </a:rPr>
              <a:t> </a:t>
            </a:r>
            <a:r>
              <a:rPr lang="cs-CZ" sz="2400" dirty="0">
                <a:ea typeface="Times New Roman"/>
                <a:cs typeface="Times New Roman"/>
              </a:rPr>
              <a:t>– rozměry náboje (nabitých těles) zanedbatelné s jejich vzdáleností</a:t>
            </a:r>
          </a:p>
          <a:p>
            <a:endParaRPr lang="cs-CZ" sz="2400" dirty="0"/>
          </a:p>
        </p:txBody>
      </p:sp>
      <p:pic>
        <p:nvPicPr>
          <p:cNvPr id="8" name="Obrázek 7" descr="http://www.physchem.co.za/scientists/coulomb-stam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302433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digilander.libero.it/albert1960/materiale%20fisicamente/origine%20scenza%20elettrica%203_files/coulomb2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63601"/>
            <a:ext cx="230425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1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406679"/>
            <a:ext cx="9144000" cy="1302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3. Coulombův zákon</a:t>
            </a:r>
            <a:endParaRPr lang="cs-CZ" sz="4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1052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0" y="836712"/>
                <a:ext cx="9144000" cy="310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FF0000"/>
                    </a:solidFill>
                  </a:rPr>
                  <a:t>elektrostatická síla mezi bodovými náboji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cs-CZ" sz="2400" b="1" dirty="0" smtClean="0">
                  <a:solidFill>
                    <a:srgbClr val="FF0000"/>
                  </a:solidFill>
                </a:endParaRPr>
              </a:p>
              <a:p>
                <a:endParaRPr lang="cs-CZ" sz="2400" b="1" dirty="0" smtClean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𝑭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𝒌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𝝅𝜺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endParaRPr lang="cs-CZ" sz="2400" b="1" dirty="0">
                  <a:solidFill>
                    <a:srgbClr val="FF0000"/>
                  </a:solidFill>
                </a:endParaRPr>
              </a:p>
              <a:p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Elektrostatická síla působící na 2 bodové náboje </a:t>
                </a:r>
                <a:r>
                  <a:rPr lang="cs-CZ" sz="2400" b="1" i="1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Q</a:t>
                </a:r>
                <a:r>
                  <a:rPr lang="cs-CZ" sz="2400" b="1" baseline="-250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1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, </a:t>
                </a:r>
                <a:r>
                  <a:rPr lang="cs-CZ" sz="2400" b="1" i="1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Q</a:t>
                </a:r>
                <a:r>
                  <a:rPr lang="cs-CZ" sz="2400" b="1" baseline="-250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2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je přímo úměrná součinu velikostí nábojů a nepřímo úměrná druhé mocnině jejich vzdálenosti </a:t>
                </a:r>
                <a:r>
                  <a:rPr lang="cs-CZ" sz="2400" b="1" i="1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r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.</a:t>
                </a:r>
                <a:endParaRPr lang="cs-CZ" sz="24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310630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569" b="-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http://mog.wz.cz/fyzika/2rocnik/kap401_soubory/image00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4"/>
          <a:stretch/>
        </p:blipFill>
        <p:spPr bwMode="auto">
          <a:xfrm>
            <a:off x="3131840" y="3731956"/>
            <a:ext cx="5544616" cy="843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0" y="4941168"/>
                <a:ext cx="9144000" cy="1399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u="sng" dirty="0"/>
                  <a:t>Pozn.</a:t>
                </a:r>
                <a:r>
                  <a:rPr lang="cs-CZ" dirty="0"/>
                  <a:t> Srovnání s Newtonovým gravitačním zákonem (1687</a:t>
                </a:r>
                <a:r>
                  <a:rPr lang="cs-CZ" dirty="0" smtClean="0"/>
                  <a:t>):</a:t>
                </a:r>
              </a:p>
              <a:p>
                <a:r>
                  <a:rPr lang="cs-CZ" dirty="0" smtClean="0"/>
                  <a:t> </a:t>
                </a:r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𝜿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1168"/>
                <a:ext cx="9144000" cy="1399870"/>
              </a:xfrm>
              <a:prstGeom prst="rect">
                <a:avLst/>
              </a:prstGeom>
              <a:blipFill rotWithShape="1">
                <a:blip r:embed="rId4"/>
                <a:stretch>
                  <a:fillRect l="-533" t="-2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7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268760"/>
            <a:ext cx="91440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/>
              <a:t>Historické </a:t>
            </a:r>
            <a:r>
              <a:rPr lang="cs-CZ" sz="3000" b="1" u="sng" dirty="0" smtClean="0"/>
              <a:t>poznámky</a:t>
            </a:r>
          </a:p>
          <a:p>
            <a:endParaRPr lang="cs-CZ" sz="3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starověké Řecko – jantar, který třeme, přitahuje stébla slámy; pozoroval </a:t>
            </a:r>
            <a:r>
              <a:rPr lang="cs-CZ" sz="2500" b="1" dirty="0"/>
              <a:t>Thales Milétský</a:t>
            </a:r>
            <a:r>
              <a:rPr lang="cs-CZ" sz="2500" dirty="0"/>
              <a:t> (mj. Thaletova věta)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elektron = jantar (řecky), slovo elektřina je odvozené od jantaru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oheň svatého Eliáše – akustický i optický jev způsobený vybitím statické elektřiny na hrotech, vrcholcích stromů, stožárů lodí, apod. Projevuje se modrým světélkováním objektu a může připravit cestu pro úder blesku.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české země v 18. – 19. stol.: </a:t>
            </a:r>
            <a:r>
              <a:rPr lang="cs-CZ" sz="2500" dirty="0" err="1"/>
              <a:t>mluno</a:t>
            </a:r>
            <a:r>
              <a:rPr lang="cs-CZ" sz="2500" dirty="0"/>
              <a:t> a dralo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zánik vzducholodi Hindenburg (1937): plněná H</a:t>
            </a:r>
            <a:r>
              <a:rPr lang="cs-CZ" sz="2500" baseline="-25000" dirty="0"/>
              <a:t>2</a:t>
            </a:r>
            <a:r>
              <a:rPr lang="cs-CZ" sz="2500" dirty="0"/>
              <a:t>, statická elektřina způsobila jiskru a následný požár (z 97 osob na palubě při této katastrofě zahynulo 13 pasažérů a 22 členů posádky)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892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5572" y="4218040"/>
            <a:ext cx="9144000" cy="651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5802216"/>
            <a:ext cx="9144000" cy="651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2132856"/>
            <a:ext cx="9144000" cy="1302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3. Coulombův zákon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0" y="836712"/>
                <a:ext cx="9144000" cy="6068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𝒌</m:t>
                    </m:r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 - elektrostatická konstanta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závisí na druhu prostředí mezi náboji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ve vakuu: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𝒌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𝟎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𝝅</m:t>
                          </m:r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𝟖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𝟗𝟖𝟕𝟔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𝟗</m:t>
                          </m:r>
                        </m:sup>
                      </m:sSup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𝑵</m:t>
                      </m:r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𝑪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ea typeface="Times New Roman"/>
                    <a:cs typeface="Times New Roman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i="1" dirty="0" smtClean="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cs-CZ" sz="2400" b="1" i="1" dirty="0" smtClean="0">
                    <a:solidFill>
                      <a:srgbClr val="FF0000"/>
                    </a:solidFill>
                    <a:effectLst/>
                    <a:latin typeface="Cambria Math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𝜺</m:t>
                    </m:r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 - permitivita </a:t>
                </a:r>
                <a:r>
                  <a:rPr lang="cs-CZ" sz="2400" b="1" dirty="0" smtClean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prostředí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𝜺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𝜺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𝟎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𝜺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ea typeface="Times New Roman"/>
                    <a:cs typeface="Times New Roman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𝜺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– permitivita </a:t>
                </a:r>
                <a:r>
                  <a:rPr lang="cs-CZ" sz="2400" b="1" dirty="0" smtClean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vakua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𝜺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𝟎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𝟖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𝟖𝟓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𝟏𝟐</m:t>
                          </m:r>
                        </m:sup>
                      </m:sSup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𝑪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𝑵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ea typeface="Times New Roman"/>
                    <a:cs typeface="Times New Roman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606820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3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5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4575031"/>
            <a:ext cx="9144000" cy="1302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0" y="908720"/>
                <a:ext cx="9144000" cy="504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𝜺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– relativní permitivita (bezrozměrné číslo)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udává, kolikrát je slabší elektrická síla mezi náboji v daném prostředí oproti vakuu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vakuum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Times New Roman"/>
                            <a:cs typeface="Times New Roman"/>
                          </a:rPr>
                          <m:t>𝜀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Times New Roman"/>
                            <a:cs typeface="Times New Roman"/>
                          </a:rPr>
                          <m:t>𝑟</m:t>
                        </m:r>
                      </m:sub>
                    </m:sSub>
                    <m:r>
                      <a:rPr lang="cs-CZ" sz="2400" i="1">
                        <a:latin typeface="Cambria Math"/>
                        <a:ea typeface="Times New Roman"/>
                        <a:cs typeface="Times New Roman"/>
                      </a:rPr>
                      <m:t>=1</m:t>
                    </m:r>
                  </m:oMath>
                </a14:m>
                <a:r>
                  <a:rPr lang="cs-CZ" sz="2400" dirty="0">
                    <a:ea typeface="Times New Roman"/>
                    <a:cs typeface="Times New Roman"/>
                  </a:rPr>
                  <a:t>, vzduch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Times New Roman"/>
                            <a:cs typeface="Times New Roman"/>
                          </a:rPr>
                          <m:t>𝜀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Times New Roman"/>
                            <a:cs typeface="Times New Roman"/>
                          </a:rPr>
                          <m:t>𝑟</m:t>
                        </m:r>
                      </m:sub>
                    </m:sSub>
                    <m:r>
                      <a:rPr lang="cs-CZ" sz="2400" i="1">
                        <a:latin typeface="Cambria Math"/>
                        <a:ea typeface="Times New Roman"/>
                        <a:cs typeface="Times New Roman"/>
                      </a:rPr>
                      <m:t>≅1</m:t>
                    </m:r>
                  </m:oMath>
                </a14:m>
                <a:r>
                  <a:rPr lang="cs-CZ" sz="2400" dirty="0">
                    <a:ea typeface="Times New Roman"/>
                    <a:cs typeface="Times New Roman"/>
                  </a:rPr>
                  <a:t>, sklo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Times New Roman"/>
                            <a:cs typeface="Times New Roman"/>
                          </a:rPr>
                          <m:t>𝜀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Times New Roman"/>
                            <a:cs typeface="Times New Roman"/>
                          </a:rPr>
                          <m:t>𝑟</m:t>
                        </m:r>
                      </m:sub>
                    </m:sSub>
                    <m:r>
                      <a:rPr lang="cs-CZ" sz="2400" i="1">
                        <a:latin typeface="Cambria Math"/>
                        <a:ea typeface="Times New Roman"/>
                        <a:cs typeface="Times New Roman"/>
                      </a:rPr>
                      <m:t>≅5−16</m:t>
                    </m:r>
                  </m:oMath>
                </a14:m>
                <a:r>
                  <a:rPr lang="cs-CZ" sz="2400" dirty="0">
                    <a:ea typeface="Times New Roman"/>
                    <a:cs typeface="Times New Roman"/>
                  </a:rPr>
                  <a:t>, voda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Times New Roman"/>
                            <a:cs typeface="Times New Roman"/>
                          </a:rPr>
                          <m:t>𝜀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Times New Roman"/>
                            <a:cs typeface="Times New Roman"/>
                          </a:rPr>
                          <m:t>𝑟</m:t>
                        </m:r>
                      </m:sub>
                    </m:sSub>
                    <m:r>
                      <a:rPr lang="cs-CZ" sz="2400" i="1">
                        <a:latin typeface="Cambria Math"/>
                        <a:ea typeface="Times New Roman"/>
                        <a:cs typeface="Times New Roman"/>
                      </a:rPr>
                      <m:t>=81,6</m:t>
                    </m:r>
                  </m:oMath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Látkové prostředí – dielektrikum – zeslabuje elektrickou sílu mezi náboji.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ea typeface="Times New Roman"/>
                    <a:cs typeface="Times New Roman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u="sng" dirty="0">
                    <a:ea typeface="Times New Roman"/>
                    <a:cs typeface="Times New Roman"/>
                  </a:rPr>
                  <a:t>Vztah k rychlosti </a:t>
                </a:r>
                <a:r>
                  <a:rPr lang="cs-CZ" sz="2400" b="1" u="sng" dirty="0" smtClean="0">
                    <a:ea typeface="Times New Roman"/>
                    <a:cs typeface="Times New Roman"/>
                  </a:rPr>
                  <a:t>světla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sz="2400" dirty="0">
                  <a:ea typeface="Times New Roman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𝒄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504029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363" r="-4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3. Coulombův zákon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5501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4</a:t>
            </a:r>
            <a:r>
              <a:rPr lang="cs-CZ" sz="4000" dirty="0" smtClean="0"/>
              <a:t>. Elektrické pole a jeho intenzita</a:t>
            </a:r>
            <a:endParaRPr lang="cs-CZ" sz="4000" dirty="0"/>
          </a:p>
        </p:txBody>
      </p:sp>
      <p:pic>
        <p:nvPicPr>
          <p:cNvPr id="5" name="Obrázek 4" descr="C:\Users\imhotep\AppData\Local\Microsoft\Windows\Temporary Internet Files\Content.IE5\3I2829YJ\MC900436917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187624" y="1300118"/>
            <a:ext cx="54232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cs-CZ" sz="2400" dirty="0"/>
              <a:t>elektrické pole kolem „bodového náboje“ </a:t>
            </a:r>
          </a:p>
        </p:txBody>
      </p:sp>
      <p:pic>
        <p:nvPicPr>
          <p:cNvPr id="6" name="Obrázek 5" descr="http://www.vedanasbavi.cz/obrazky/135282720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r="12745"/>
          <a:stretch/>
        </p:blipFill>
        <p:spPr bwMode="auto">
          <a:xfrm>
            <a:off x="323528" y="1943100"/>
            <a:ext cx="2664296" cy="335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347864" y="1960553"/>
                <a:ext cx="5616624" cy="3598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400" dirty="0">
                    <a:ea typeface="Times New Roman"/>
                    <a:cs typeface="Times New Roman"/>
                  </a:rPr>
                  <a:t>Kolem bodového náboje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r>
                  <a:rPr lang="cs-CZ" sz="2400" dirty="0">
                    <a:ea typeface="Times New Roman"/>
                    <a:cs typeface="Times New Roman"/>
                  </a:rPr>
                  <a:t> se vytváří tzv. 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elektrické pole</a:t>
                </a:r>
                <a:r>
                  <a:rPr lang="cs-CZ" sz="2400" dirty="0">
                    <a:ea typeface="Times New Roman"/>
                    <a:cs typeface="Times New Roman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400" dirty="0">
                    <a:ea typeface="Times New Roman"/>
                    <a:cs typeface="Times New Roman"/>
                  </a:rPr>
                  <a:t>Vzájemné působení mezi nabitými tělesy se realizuje prostřednictvím 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elektromagnetické interakce</a:t>
                </a:r>
                <a:r>
                  <a:rPr lang="cs-CZ" sz="2400" dirty="0">
                    <a:ea typeface="Times New Roman"/>
                    <a:cs typeface="Times New Roman"/>
                  </a:rPr>
                  <a:t>, která se ve vakuu 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šíří rychlostí světla</a:t>
                </a:r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𝒄</m:t>
                    </m:r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𝟐𝟗𝟗</m:t>
                    </m:r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𝟕𝟗𝟐</m:t>
                    </m:r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𝟒𝟓𝟖</m:t>
                    </m:r>
                  </m:oMath>
                </a14:m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ms</a:t>
                </a:r>
                <a:r>
                  <a:rPr lang="cs-CZ" sz="2400" baseline="300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-1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960553"/>
                <a:ext cx="5616624" cy="3598934"/>
              </a:xfrm>
              <a:prstGeom prst="rect">
                <a:avLst/>
              </a:prstGeom>
              <a:blipFill rotWithShape="1">
                <a:blip r:embed="rId4"/>
                <a:stretch>
                  <a:fillRect l="-1627" t="-678" r="-15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5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4. Elektrické pole a jeho intenzita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1124744"/>
            <a:ext cx="9144000" cy="330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Times New Roman"/>
              </a:rPr>
              <a:t>Elektrické pole kolem bodového náboje:</a:t>
            </a:r>
            <a:endParaRPr lang="cs-CZ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ea typeface="Times New Roman"/>
                <a:cs typeface="Times New Roman"/>
              </a:rPr>
              <a:t> 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radiální</a:t>
            </a:r>
            <a:r>
              <a:rPr lang="cs-CZ" sz="2400" dirty="0" smtClean="0">
                <a:ea typeface="Times New Roman"/>
                <a:cs typeface="Times New Roman"/>
              </a:rPr>
              <a:t> </a:t>
            </a:r>
            <a:r>
              <a:rPr lang="cs-CZ" sz="2400" dirty="0">
                <a:ea typeface="Times New Roman"/>
                <a:cs typeface="Times New Roman"/>
              </a:rPr>
              <a:t>el. pole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u kladného náboje směřují siločáry VEN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u záporného náboje směřují siločáry DOVNITŘ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směr siločar určen dohodou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intenzita se s rostoucí vzdáleností od náboje rychle zmenšuje</a:t>
            </a:r>
          </a:p>
          <a:p>
            <a:endParaRPr lang="cs-CZ" dirty="0"/>
          </a:p>
        </p:txBody>
      </p:sp>
      <p:pic>
        <p:nvPicPr>
          <p:cNvPr id="7" name="Obrázek 6" descr="http://kvinta-html.wz.cz/fyzika/elektrina_a_magnetismus/elektricky_naboj_a_elektricke_pole/obrazky/08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4413850" cy="2059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6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4. Elektrické pole a jeho intenzita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1052736"/>
            <a:ext cx="9144000" cy="212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Times New Roman"/>
              </a:rPr>
              <a:t>Elektrické pole mezi dvěma rovnoběžnými deskami:</a:t>
            </a:r>
            <a:endParaRPr lang="cs-CZ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ea typeface="Times New Roman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homogenní</a:t>
            </a:r>
            <a:r>
              <a:rPr lang="cs-CZ" sz="2400" dirty="0">
                <a:ea typeface="Times New Roman"/>
                <a:cs typeface="Times New Roman"/>
              </a:rPr>
              <a:t> el. pole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ea typeface="Times New Roman"/>
                <a:cs typeface="Times New Roman"/>
              </a:rPr>
              <a:t>siločáry jsou rovnoběžné (na koncích se začínají ohýbat)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intenzita </a:t>
            </a:r>
            <a:r>
              <a:rPr lang="cs-CZ" sz="2400" dirty="0"/>
              <a:t>je konstantní </a:t>
            </a:r>
          </a:p>
        </p:txBody>
      </p:sp>
      <p:pic>
        <p:nvPicPr>
          <p:cNvPr id="10" name="Obrázek 9" descr="http://www.spsemoh.cz/vyuka/zae/obrazky/homogels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6303"/>
            <a:ext cx="4392488" cy="26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ttp://www.spsemoh.cz/vyuka/zae/obrazky/silocary-desky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61588"/>
            <a:ext cx="2088232" cy="2931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9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4721437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2201157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4. Elektrické pole a jeho intenzita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0" y="908720"/>
                <a:ext cx="9144000" cy="5756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intenzita elektrického pole – </a:t>
                </a:r>
                <a:r>
                  <a:rPr lang="cs-CZ" sz="28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cs-CZ" sz="28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cs-CZ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	</a:t>
                </a:r>
                <a:r>
                  <a:rPr lang="cs-CZ" sz="2400" dirty="0">
                    <a:ea typeface="Times New Roman"/>
                    <a:cs typeface="Times New Roman"/>
                  </a:rPr>
                  <a:t>jednotka: </a:t>
                </a:r>
                <a:r>
                  <a:rPr lang="en-US" sz="2400" dirty="0">
                    <a:ea typeface="Times New Roman"/>
                    <a:cs typeface="Times New Roman"/>
                  </a:rPr>
                  <a:t>[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en-US" sz="2400" dirty="0">
                    <a:ea typeface="Times New Roman"/>
                    <a:cs typeface="Times New Roman"/>
                  </a:rPr>
                  <a:t>] = NC</a:t>
                </a:r>
                <a:r>
                  <a:rPr lang="en-US" sz="2400" baseline="30000" dirty="0">
                    <a:ea typeface="Times New Roman"/>
                    <a:cs typeface="Times New Roman"/>
                  </a:rPr>
                  <a:t>-1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vektorová veličina (kromě velikosti je důležitý i směr)</a:t>
                </a: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dirty="0">
                    <a:ea typeface="Times New Roman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</m:t>
                          </m:r>
                        </m:e>
                      </m:acc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endParaRPr lang="cs-CZ" dirty="0" smtClean="0"/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– elektrická síla,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𝒒</m:t>
                    </m:r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– </a:t>
                </a:r>
                <a:r>
                  <a:rPr lang="cs-CZ" sz="2400" b="1" dirty="0" smtClean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náboj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sz="2400" b="1" dirty="0">
                  <a:solidFill>
                    <a:srgbClr val="FF0000"/>
                  </a:solidFill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intenzita elektrického pole kolem bodového náboje </a:t>
                </a:r>
                <a:r>
                  <a:rPr lang="cs-CZ" sz="28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</m:t>
                          </m:r>
                        </m:e>
                      </m:acc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𝒒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𝝅𝜺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sz="2400" dirty="0" smtClean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𝒓</m:t>
                    </m:r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– vzdálenost od náboje </a:t>
                </a:r>
                <a:r>
                  <a:rPr lang="cs-CZ" sz="2400" b="1" i="1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5756063"/>
              </a:xfrm>
              <a:prstGeom prst="rect">
                <a:avLst/>
              </a:prstGeom>
              <a:blipFill rotWithShape="1">
                <a:blip r:embed="rId2"/>
                <a:stretch>
                  <a:fillRect l="-1333" t="-636" b="-1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8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4. Elektrické pole a jeho intenzita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1196752"/>
            <a:ext cx="9144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Intenzita kolem bodového náboje </a:t>
            </a:r>
            <a:r>
              <a:rPr lang="cs-CZ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</a:t>
            </a:r>
            <a:r>
              <a:rPr lang="cs-CZ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klesá s druhou mocninou </a:t>
            </a:r>
            <a:b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vzdálenosti </a:t>
            </a:r>
            <a:r>
              <a:rPr lang="cs-CZ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 od náboje.</a:t>
            </a:r>
            <a:endParaRPr lang="cs-CZ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ea typeface="Times New Roman"/>
                <a:cs typeface="Times New Roman"/>
              </a:rPr>
              <a:t> </a:t>
            </a:r>
            <a:endParaRPr lang="cs-CZ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Výsledná </a:t>
            </a: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intenzita v daném bodě má směr tečny k siločáře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.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6" name="Obrázek 5" descr="http://kvinta-html.wz.cz/fyzika/elektrina_a_magnetismus/elektricky_naboj_a_elektricke_pole/obrazky/06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3316"/>
            <a:ext cx="4176464" cy="245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fyzika007.cz/_/rsrc/1328990357297/elektrina-a-magnetismus/elektricky-naboj-a-elektricke-pole/intenzita-elektrickeho-pole---zapis-do-sesitu/intenzitaelpole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09716"/>
            <a:ext cx="2952328" cy="3451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6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4. Elektrické pole a jeho intenzita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9610" y="980728"/>
            <a:ext cx="9144000" cy="9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dirty="0">
                <a:ea typeface="Times New Roman"/>
                <a:cs typeface="Times New Roman"/>
              </a:rPr>
              <a:t>Př. směr intenzity el. pole u osoby za bouřky s vyznačenými ekvipotenciálními </a:t>
            </a:r>
            <a:r>
              <a:rPr lang="cs-CZ" sz="2400" b="1" dirty="0" smtClean="0">
                <a:ea typeface="Times New Roman"/>
                <a:cs typeface="Times New Roman"/>
              </a:rPr>
              <a:t>plochami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9" name="Obráze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828266" cy="496855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504" y="1922573"/>
            <a:ext cx="4752528" cy="191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b="1" u="sng" dirty="0">
                <a:solidFill>
                  <a:srgbClr val="FF0000"/>
                </a:solidFill>
                <a:ea typeface="Times New Roman"/>
                <a:cs typeface="Times New Roman"/>
              </a:rPr>
              <a:t>Ekvipotenciální plochy</a:t>
            </a:r>
            <a:r>
              <a:rPr lang="cs-CZ" sz="24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cs-CZ" dirty="0">
                <a:ea typeface="Times New Roman"/>
                <a:cs typeface="Times New Roman"/>
              </a:rPr>
              <a:t>– místa se stejnou hodnotou intenzity elektrického pole v prostoru (obdoba vrstevnic v zeměpise).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a typeface="Times New Roman"/>
                <a:cs typeface="Times New Roman"/>
              </a:rPr>
              <a:t>Intenzita el. pole je vždy kolmá na ekvipotenciální plochy</a:t>
            </a:r>
            <a:r>
              <a:rPr lang="cs-CZ" dirty="0" smtClean="0">
                <a:ea typeface="Times New Roman"/>
                <a:cs typeface="Times New Roman"/>
              </a:rPr>
              <a:t>.</a:t>
            </a:r>
            <a:endParaRPr lang="cs-CZ" dirty="0">
              <a:ea typeface="Times New Roman"/>
              <a:cs typeface="Times New Roman"/>
            </a:endParaRPr>
          </a:p>
        </p:txBody>
      </p:sp>
      <p:pic>
        <p:nvPicPr>
          <p:cNvPr id="10" name="Obrázek 9" descr="http://hyperphysics.phy-astr.gsu.edu/hbase/electric/imgele/equiv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68052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4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4. Elektrické pole a jeho intenzita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892356"/>
            <a:ext cx="6156176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ea typeface="Times New Roman"/>
                <a:cs typeface="Times New Roman"/>
              </a:rPr>
              <a:t>Orientační hodnoty intenzit elektrických polí</a:t>
            </a:r>
            <a:r>
              <a:rPr lang="cs-CZ" sz="2400" b="1" u="sng" dirty="0" smtClean="0">
                <a:ea typeface="Times New Roman"/>
                <a:cs typeface="Times New Roman"/>
              </a:rPr>
              <a:t>: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40" name="Obrázek 39" descr="http://www.techmania.cz/edutorium/data/fil_445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63284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4. Elektrické pole a jeho intenzita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787052"/>
            <a:ext cx="651621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Times New Roman"/>
              </a:rPr>
              <a:t>Pozn.</a:t>
            </a:r>
            <a:endParaRPr lang="cs-CZ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ea typeface="Times New Roman"/>
                <a:cs typeface="Times New Roman"/>
              </a:rPr>
              <a:t>Pojem elektrické pole zavedl </a:t>
            </a:r>
            <a:r>
              <a:rPr lang="cs-CZ" sz="2400" dirty="0" smtClean="0">
                <a:ea typeface="Times New Roman"/>
                <a:cs typeface="Times New Roman"/>
              </a:rPr>
              <a:t/>
            </a:r>
            <a:br>
              <a:rPr lang="cs-CZ" sz="2400" dirty="0" smtClean="0">
                <a:ea typeface="Times New Roman"/>
                <a:cs typeface="Times New Roman"/>
              </a:rPr>
            </a:br>
            <a:r>
              <a:rPr lang="cs-CZ" sz="24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Michael </a:t>
            </a:r>
            <a:r>
              <a:rPr lang="cs-CZ" sz="2400" b="1" dirty="0">
                <a:solidFill>
                  <a:srgbClr val="00B050"/>
                </a:solidFill>
                <a:ea typeface="Times New Roman"/>
                <a:cs typeface="Times New Roman"/>
              </a:rPr>
              <a:t>Faraday (1791 – 1867).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1831 objevil magnetické a elektrické siločáry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vymyslel pojmy jako anoda, katoda, elektroda, iont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vše popisoval slovně, nepoužil (nevymyslel) jediný vzorec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položil teoretický základ pro elektromotory, dynama a výrobu</a:t>
            </a:r>
            <a:br>
              <a:rPr lang="cs-CZ" sz="2400" dirty="0">
                <a:ea typeface="Times New Roman"/>
                <a:cs typeface="Times New Roman"/>
              </a:rPr>
            </a:br>
            <a:r>
              <a:rPr lang="cs-CZ" sz="2400" dirty="0">
                <a:ea typeface="Times New Roman"/>
                <a:cs typeface="Times New Roman"/>
              </a:rPr>
              <a:t>elektrické energie jinou než chemickou cestou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na základě jeho prací pak </a:t>
            </a:r>
            <a:r>
              <a:rPr lang="cs-CZ" sz="2400" dirty="0" smtClean="0">
                <a:ea typeface="Times New Roman"/>
                <a:cs typeface="Times New Roman"/>
              </a:rPr>
              <a:t/>
            </a:r>
            <a:br>
              <a:rPr lang="cs-CZ" sz="2400" dirty="0" smtClean="0">
                <a:ea typeface="Times New Roman"/>
                <a:cs typeface="Times New Roman"/>
              </a:rPr>
            </a:br>
            <a:r>
              <a:rPr lang="cs-CZ" sz="24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J</a:t>
            </a:r>
            <a:r>
              <a:rPr lang="cs-CZ" sz="2400" b="1" dirty="0">
                <a:solidFill>
                  <a:srgbClr val="00B050"/>
                </a:solidFill>
                <a:ea typeface="Times New Roman"/>
                <a:cs typeface="Times New Roman"/>
              </a:rPr>
              <a:t>. C. Maxwell (1831 – 1879)</a:t>
            </a:r>
            <a:r>
              <a:rPr lang="cs-CZ" sz="2400" dirty="0">
                <a:ea typeface="Times New Roman"/>
                <a:cs typeface="Times New Roman"/>
              </a:rPr>
              <a:t> formuloval  </a:t>
            </a:r>
            <a:br>
              <a:rPr lang="cs-CZ" sz="2400" dirty="0">
                <a:ea typeface="Times New Roman"/>
                <a:cs typeface="Times New Roman"/>
              </a:rPr>
            </a:br>
            <a:r>
              <a:rPr lang="cs-CZ" sz="2400" dirty="0">
                <a:ea typeface="Times New Roman"/>
                <a:cs typeface="Times New Roman"/>
              </a:rPr>
              <a:t>v roce 1865 rovnice elektromagnetického </a:t>
            </a:r>
            <a:r>
              <a:rPr lang="cs-CZ" sz="2400" dirty="0" smtClean="0">
                <a:ea typeface="Times New Roman"/>
                <a:cs typeface="Times New Roman"/>
              </a:rPr>
              <a:t>pole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5" name="Obrázek 4" descr="http://upload.wikimedia.org/wikipedia/commons/thumb/8/88/M_Faraday_Th_Phillips_oil_1842.jpg/170px-M_Faraday_Th_Phillips_oil_18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1114176"/>
            <a:ext cx="2160240" cy="296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st-andrews.ac.uk/~ulf/perfectmaxwe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16024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0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p:pic>
        <p:nvPicPr>
          <p:cNvPr id="5" name="Obrázek 4" descr="http://upload.wikimedia.org/wikipedia/commons/thumb/9/97/Elmo%27s_fire.jpg/640px-Elmo%27s_fi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504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sme.sk/cdata/3281920/hindenbur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6" y="1052736"/>
            <a:ext cx="4361423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606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5</a:t>
            </a:r>
            <a:r>
              <a:rPr lang="cs-CZ" sz="4000" dirty="0" smtClean="0"/>
              <a:t>. Elektrická práce. Elektrické napětí.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908720"/>
                <a:ext cx="4985196" cy="349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předpokládáme homogenní el. pole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na částici s nábojem působí elektrická síla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cs-CZ" sz="2400" dirty="0">
                    <a:ea typeface="Times New Roman"/>
                    <a:cs typeface="Times New Roman"/>
                  </a:rPr>
                  <a:t>, která koná práci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práci obecně spočítáme jako </a:t>
                </a:r>
                <a14:m>
                  <m:oMath xmlns:m="http://schemas.openxmlformats.org/officeDocument/2006/math"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𝐹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v tomto vzorci nahradíme obecnou sílu silou elektrickou a</a:t>
                </a:r>
                <a:br>
                  <a:rPr lang="cs-CZ" sz="2400" dirty="0">
                    <a:ea typeface="Times New Roman"/>
                    <a:cs typeface="Times New Roman"/>
                  </a:rPr>
                </a:br>
                <a:r>
                  <a:rPr lang="cs-CZ" sz="2400" dirty="0">
                    <a:ea typeface="Times New Roman"/>
                    <a:cs typeface="Times New Roman"/>
                  </a:rPr>
                  <a:t>dráhu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 </a:t>
                </a:r>
                <a:r>
                  <a:rPr lang="cs-CZ" sz="2400" dirty="0">
                    <a:ea typeface="Times New Roman"/>
                    <a:cs typeface="Times New Roman"/>
                  </a:rPr>
                  <a:t>vzdáleností desek </a:t>
                </a:r>
                <a:r>
                  <a:rPr lang="cs-CZ" sz="2400" b="1" i="1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4985196" cy="3490186"/>
              </a:xfrm>
              <a:prstGeom prst="rect">
                <a:avLst/>
              </a:prstGeom>
              <a:blipFill rotWithShape="1">
                <a:blip r:embed="rId3"/>
                <a:stretch>
                  <a:fillRect l="-1589" t="-524" r="-611" b="-22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566096" y="1253778"/>
            <a:ext cx="4470400" cy="3525838"/>
            <a:chOff x="352" y="1093"/>
            <a:chExt cx="2816" cy="2221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769" y="1321"/>
              <a:ext cx="1950" cy="1706"/>
              <a:chOff x="1830" y="1255"/>
              <a:chExt cx="1950" cy="2112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>
                <a:off x="1838" y="1255"/>
                <a:ext cx="1942" cy="0"/>
              </a:xfrm>
              <a:prstGeom prst="line">
                <a:avLst/>
              </a:prstGeom>
              <a:noFill/>
              <a:ln w="15875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>
                <a:off x="1830" y="1519"/>
                <a:ext cx="1942" cy="0"/>
              </a:xfrm>
              <a:prstGeom prst="line">
                <a:avLst/>
              </a:prstGeom>
              <a:noFill/>
              <a:ln w="15875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1830" y="1783"/>
                <a:ext cx="1942" cy="0"/>
              </a:xfrm>
              <a:prstGeom prst="line">
                <a:avLst/>
              </a:prstGeom>
              <a:noFill/>
              <a:ln w="15875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838" y="2047"/>
                <a:ext cx="1942" cy="0"/>
              </a:xfrm>
              <a:prstGeom prst="line">
                <a:avLst/>
              </a:prstGeom>
              <a:noFill/>
              <a:ln w="15875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1838" y="2311"/>
                <a:ext cx="1942" cy="0"/>
              </a:xfrm>
              <a:prstGeom prst="line">
                <a:avLst/>
              </a:prstGeom>
              <a:noFill/>
              <a:ln w="15875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1830" y="2575"/>
                <a:ext cx="1942" cy="0"/>
              </a:xfrm>
              <a:prstGeom prst="line">
                <a:avLst/>
              </a:prstGeom>
              <a:noFill/>
              <a:ln w="15875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1830" y="2839"/>
                <a:ext cx="1942" cy="0"/>
              </a:xfrm>
              <a:prstGeom prst="line">
                <a:avLst/>
              </a:prstGeom>
              <a:noFill/>
              <a:ln w="15875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1830" y="3103"/>
                <a:ext cx="1942" cy="0"/>
              </a:xfrm>
              <a:prstGeom prst="line">
                <a:avLst/>
              </a:prstGeom>
              <a:noFill/>
              <a:ln w="15875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830" y="3367"/>
                <a:ext cx="1942" cy="0"/>
              </a:xfrm>
              <a:prstGeom prst="line">
                <a:avLst/>
              </a:prstGeom>
              <a:noFill/>
              <a:ln w="15875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2715" y="1251"/>
              <a:ext cx="118" cy="1855"/>
            </a:xfrm>
            <a:prstGeom prst="roundRect">
              <a:avLst>
                <a:gd name="adj" fmla="val 16667"/>
              </a:avLst>
            </a:prstGeom>
            <a:solidFill>
              <a:srgbClr val="3366CC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52" y="1162"/>
              <a:ext cx="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k-SK" altLang="cs-CZ" sz="2800" b="1">
                  <a:latin typeface="Arial Black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867" y="1093"/>
              <a:ext cx="209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k-SK" altLang="cs-CZ" sz="3500" b="1">
                  <a:latin typeface="Arial Black" pitchFamily="34" charset="0"/>
                  <a:cs typeface="Times New Roman" pitchFamily="18" charset="0"/>
                </a:rPr>
                <a:t>-</a:t>
              </a:r>
            </a:p>
          </p:txBody>
        </p: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830" y="3013"/>
              <a:ext cx="338" cy="301"/>
              <a:chOff x="2830" y="3013"/>
              <a:chExt cx="338" cy="301"/>
            </a:xfrm>
          </p:grpSpPr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830" y="3013"/>
                <a:ext cx="228" cy="241"/>
              </a:xfrm>
              <a:custGeom>
                <a:avLst/>
                <a:gdLst>
                  <a:gd name="T0" fmla="*/ 0 w 303"/>
                  <a:gd name="T1" fmla="*/ 0 h 241"/>
                  <a:gd name="T2" fmla="*/ 303 w 303"/>
                  <a:gd name="T3" fmla="*/ 0 h 241"/>
                  <a:gd name="T4" fmla="*/ 303 w 303"/>
                  <a:gd name="T5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241">
                    <a:moveTo>
                      <a:pt x="0" y="0"/>
                    </a:moveTo>
                    <a:lnTo>
                      <a:pt x="303" y="0"/>
                    </a:lnTo>
                    <a:lnTo>
                      <a:pt x="303" y="241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2946" y="325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2991" y="3285"/>
                <a:ext cx="1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3037" y="3314"/>
                <a:ext cx="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>
              <a:off x="655" y="1245"/>
              <a:ext cx="118" cy="185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5307458" y="2987328"/>
          <a:ext cx="4000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Rovnica" r:id="rId4" imgW="152280" imgH="203040" progId="Equation.3">
                  <p:embed/>
                </p:oleObj>
              </mc:Choice>
              <mc:Fallback>
                <p:oleObj name="Rovnica" r:id="rId4" imgW="152280" imgH="20304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458" y="2987328"/>
                        <a:ext cx="400050" cy="487363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/>
          </p:cNvGraphicFramePr>
          <p:nvPr>
            <p:extLst/>
          </p:nvPr>
        </p:nvGraphicFramePr>
        <p:xfrm>
          <a:off x="6493321" y="980728"/>
          <a:ext cx="3746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Rovnica" r:id="rId6" imgW="164880" imgH="164880" progId="Equation.3">
                  <p:embed/>
                </p:oleObj>
              </mc:Choice>
              <mc:Fallback>
                <p:oleObj name="Rovnica" r:id="rId6" imgW="164880" imgH="164880" progId="Equation.3">
                  <p:embed/>
                  <p:pic>
                    <p:nvPicPr>
                      <p:cNvPr id="29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321" y="980728"/>
                        <a:ext cx="374650" cy="407988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274246" y="1456978"/>
            <a:ext cx="912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1" name="Object 34"/>
          <p:cNvGraphicFramePr>
            <a:graphicFrameLocks noChangeAspect="1"/>
          </p:cNvGraphicFramePr>
          <p:nvPr>
            <p:extLst/>
          </p:nvPr>
        </p:nvGraphicFramePr>
        <p:xfrm>
          <a:off x="6598889" y="4856608"/>
          <a:ext cx="3667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Rovnica" r:id="rId8" imgW="139680" imgH="177480" progId="Equation.3">
                  <p:embed/>
                </p:oleObj>
              </mc:Choice>
              <mc:Fallback>
                <p:oleObj name="Rovnica" r:id="rId8" imgW="139680" imgH="177480" progId="Equation.3">
                  <p:embed/>
                  <p:pic>
                    <p:nvPicPr>
                      <p:cNvPr id="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889" y="4856608"/>
                        <a:ext cx="366713" cy="42545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53"/>
          <p:cNvGrpSpPr>
            <a:grpSpLocks/>
          </p:cNvGrpSpPr>
          <p:nvPr/>
        </p:nvGrpSpPr>
        <p:grpSpPr bwMode="auto">
          <a:xfrm>
            <a:off x="5140770" y="4493071"/>
            <a:ext cx="3282473" cy="576262"/>
            <a:chOff x="942" y="2249"/>
            <a:chExt cx="835" cy="363"/>
          </a:xfrm>
        </p:grpSpPr>
        <p:sp>
          <p:nvSpPr>
            <p:cNvPr id="33" name="Line 48"/>
            <p:cNvSpPr>
              <a:spLocks noChangeShapeType="1"/>
            </p:cNvSpPr>
            <p:nvPr/>
          </p:nvSpPr>
          <p:spPr bwMode="auto">
            <a:xfrm flipH="1">
              <a:off x="942" y="2431"/>
              <a:ext cx="8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 flipH="1">
              <a:off x="1777" y="2250"/>
              <a:ext cx="0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Line 52"/>
            <p:cNvSpPr>
              <a:spLocks noChangeShapeType="1"/>
            </p:cNvSpPr>
            <p:nvPr/>
          </p:nvSpPr>
          <p:spPr bwMode="auto">
            <a:xfrm flipH="1">
              <a:off x="942" y="2249"/>
              <a:ext cx="0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6" name="Freeform 55"/>
          <p:cNvSpPr>
            <a:spLocks/>
          </p:cNvSpPr>
          <p:nvPr/>
        </p:nvSpPr>
        <p:spPr bwMode="auto">
          <a:xfrm>
            <a:off x="5736083" y="2372966"/>
            <a:ext cx="1328738" cy="590550"/>
          </a:xfrm>
          <a:custGeom>
            <a:avLst/>
            <a:gdLst>
              <a:gd name="T0" fmla="*/ 0 w 837"/>
              <a:gd name="T1" fmla="*/ 369 h 372"/>
              <a:gd name="T2" fmla="*/ 36 w 837"/>
              <a:gd name="T3" fmla="*/ 189 h 372"/>
              <a:gd name="T4" fmla="*/ 135 w 837"/>
              <a:gd name="T5" fmla="*/ 93 h 372"/>
              <a:gd name="T6" fmla="*/ 306 w 837"/>
              <a:gd name="T7" fmla="*/ 18 h 372"/>
              <a:gd name="T8" fmla="*/ 447 w 837"/>
              <a:gd name="T9" fmla="*/ 6 h 372"/>
              <a:gd name="T10" fmla="*/ 600 w 837"/>
              <a:gd name="T11" fmla="*/ 51 h 372"/>
              <a:gd name="T12" fmla="*/ 714 w 837"/>
              <a:gd name="T13" fmla="*/ 111 h 372"/>
              <a:gd name="T14" fmla="*/ 768 w 837"/>
              <a:gd name="T15" fmla="*/ 162 h 372"/>
              <a:gd name="T16" fmla="*/ 810 w 837"/>
              <a:gd name="T17" fmla="*/ 240 h 372"/>
              <a:gd name="T18" fmla="*/ 837 w 837"/>
              <a:gd name="T1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7" h="372">
                <a:moveTo>
                  <a:pt x="0" y="369"/>
                </a:moveTo>
                <a:cubicBezTo>
                  <a:pt x="7" y="302"/>
                  <a:pt x="14" y="235"/>
                  <a:pt x="36" y="189"/>
                </a:cubicBezTo>
                <a:cubicBezTo>
                  <a:pt x="58" y="143"/>
                  <a:pt x="90" y="121"/>
                  <a:pt x="135" y="93"/>
                </a:cubicBezTo>
                <a:cubicBezTo>
                  <a:pt x="180" y="65"/>
                  <a:pt x="254" y="32"/>
                  <a:pt x="306" y="18"/>
                </a:cubicBezTo>
                <a:cubicBezTo>
                  <a:pt x="358" y="4"/>
                  <a:pt x="398" y="0"/>
                  <a:pt x="447" y="6"/>
                </a:cubicBezTo>
                <a:cubicBezTo>
                  <a:pt x="496" y="12"/>
                  <a:pt x="556" y="34"/>
                  <a:pt x="600" y="51"/>
                </a:cubicBezTo>
                <a:cubicBezTo>
                  <a:pt x="644" y="68"/>
                  <a:pt x="686" y="93"/>
                  <a:pt x="714" y="111"/>
                </a:cubicBezTo>
                <a:cubicBezTo>
                  <a:pt x="742" y="129"/>
                  <a:pt x="752" y="141"/>
                  <a:pt x="768" y="162"/>
                </a:cubicBezTo>
                <a:cubicBezTo>
                  <a:pt x="784" y="183"/>
                  <a:pt x="798" y="205"/>
                  <a:pt x="810" y="240"/>
                </a:cubicBezTo>
                <a:cubicBezTo>
                  <a:pt x="822" y="275"/>
                  <a:pt x="829" y="323"/>
                  <a:pt x="837" y="372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Oval 39"/>
          <p:cNvSpPr>
            <a:spLocks noChangeAspect="1" noChangeArrowheads="1"/>
          </p:cNvSpPr>
          <p:nvPr/>
        </p:nvSpPr>
        <p:spPr bwMode="auto">
          <a:xfrm>
            <a:off x="5659883" y="2890491"/>
            <a:ext cx="158750" cy="15875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20000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2F2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1000">
                <a:latin typeface="Arial Black" pitchFamily="34" charset="0"/>
              </a:rPr>
              <a:t>+</a:t>
            </a:r>
            <a:endParaRPr lang="cs-CZ" altLang="cs-CZ" sz="1000">
              <a:latin typeface="Arial Black" pitchFamily="34" charset="0"/>
            </a:endParaRPr>
          </a:p>
        </p:txBody>
      </p:sp>
      <p:sp>
        <p:nvSpPr>
          <p:cNvPr id="38" name="Oval 54"/>
          <p:cNvSpPr>
            <a:spLocks noChangeAspect="1" noChangeArrowheads="1"/>
          </p:cNvSpPr>
          <p:nvPr/>
        </p:nvSpPr>
        <p:spPr bwMode="auto">
          <a:xfrm>
            <a:off x="5658296" y="2888903"/>
            <a:ext cx="158750" cy="15875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20000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2F2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k-SK" altLang="cs-CZ" sz="1000">
                <a:latin typeface="Arial Black" pitchFamily="34" charset="0"/>
              </a:rPr>
              <a:t>+</a:t>
            </a:r>
            <a:endParaRPr lang="cs-CZ" altLang="cs-CZ" sz="1000">
              <a:latin typeface="Arial Black" pitchFamily="34" charset="0"/>
            </a:endParaRPr>
          </a:p>
        </p:txBody>
      </p:sp>
      <p:grpSp>
        <p:nvGrpSpPr>
          <p:cNvPr id="39" name="Group 44"/>
          <p:cNvGrpSpPr>
            <a:grpSpLocks/>
          </p:cNvGrpSpPr>
          <p:nvPr/>
        </p:nvGrpSpPr>
        <p:grpSpPr bwMode="auto">
          <a:xfrm>
            <a:off x="5659883" y="2414241"/>
            <a:ext cx="1057275" cy="635000"/>
            <a:chOff x="894" y="1901"/>
            <a:chExt cx="666" cy="400"/>
          </a:xfrm>
        </p:grpSpPr>
        <p:graphicFrame>
          <p:nvGraphicFramePr>
            <p:cNvPr id="40" name="Object 45"/>
            <p:cNvGraphicFramePr>
              <a:graphicFrameLocks/>
            </p:cNvGraphicFramePr>
            <p:nvPr/>
          </p:nvGraphicFramePr>
          <p:xfrm>
            <a:off x="1106" y="1901"/>
            <a:ext cx="273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Rovnica" r:id="rId10" imgW="190440" imgH="228600" progId="Equation.3">
                    <p:embed/>
                  </p:oleObj>
                </mc:Choice>
                <mc:Fallback>
                  <p:oleObj name="Rovnica" r:id="rId10" imgW="190440" imgH="228600" progId="Equation.3">
                    <p:embed/>
                    <p:pic>
                      <p:nvPicPr>
                        <p:cNvPr id="40" name="Object 4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6" y="1901"/>
                          <a:ext cx="273" cy="356"/>
                        </a:xfrm>
                        <a:prstGeom prst="rect">
                          <a:avLst/>
                        </a:prstGeom>
                        <a:solidFill>
                          <a:srgbClr val="FFFF99">
                            <a:alpha val="5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985" y="2250"/>
              <a:ext cx="5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Oval 47"/>
            <p:cNvSpPr>
              <a:spLocks noChangeAspect="1" noChangeArrowheads="1"/>
            </p:cNvSpPr>
            <p:nvPr/>
          </p:nvSpPr>
          <p:spPr bwMode="auto">
            <a:xfrm>
              <a:off x="894" y="2201"/>
              <a:ext cx="100" cy="1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A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3600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sk-SK" altLang="cs-CZ" sz="1000" dirty="0">
                  <a:solidFill>
                    <a:srgbClr val="FFFFFF"/>
                  </a:solidFill>
                  <a:latin typeface="Arial Black" pitchFamily="34" charset="0"/>
                </a:rPr>
                <a:t>+</a:t>
              </a:r>
              <a:endParaRPr lang="cs-CZ" altLang="cs-CZ" sz="1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3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47 L 0.14583 0.0004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200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69 C 0.00225 -0.00972 0.00225 -0.04143 0.01388 -0.05555 C 0.02552 -0.06967 0.05052 -0.08541 0.06961 -0.08541 C 0.08871 -0.08541 0.11631 -0.0706 0.12899 -0.05625 C 0.14166 -0.04189 0.14218 -0.01111 0.14566 0.0007 " pathEditMode="relative" rAng="0" ptsTypes="aaaaa">
                                      <p:cBhvr>
                                        <p:cTn id="2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1628800"/>
            <a:ext cx="9144000" cy="5779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5. Elektrická práce. Elektrické napětí.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0" y="1124744"/>
                <a:ext cx="9144000" cy="1347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elektrická práce v homogenním el. poli -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𝑾</m:t>
                    </m:r>
                  </m:oMath>
                </a14:m>
                <a:r>
                  <a:rPr lang="cs-CZ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		</a:t>
                </a:r>
                <a:r>
                  <a:rPr lang="cs-CZ" b="1" dirty="0">
                    <a:ea typeface="Times New Roman"/>
                    <a:cs typeface="Times New Roman"/>
                  </a:rPr>
                  <a:t>jednotka: </a:t>
                </a:r>
                <a:r>
                  <a:rPr lang="en-US" b="1" dirty="0">
                    <a:ea typeface="Times New Roman"/>
                    <a:cs typeface="Times New Roman"/>
                  </a:rPr>
                  <a:t>[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𝑾</m:t>
                    </m:r>
                  </m:oMath>
                </a14:m>
                <a:r>
                  <a:rPr lang="en-US" b="1" dirty="0">
                    <a:ea typeface="Times New Roman"/>
                    <a:cs typeface="Times New Roman"/>
                  </a:rPr>
                  <a:t>] = 1 J (joule)</a:t>
                </a:r>
                <a:endParaRPr lang="cs-CZ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𝑾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𝑭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𝒅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𝑸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𝑬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𝒅</m:t>
                      </m:r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4744"/>
                <a:ext cx="9144000" cy="134703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3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-9092" y="2513276"/>
                <a:ext cx="9144000" cy="3342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𝑄</m:t>
                    </m:r>
                  </m:oMath>
                </a14:m>
                <a:r>
                  <a:rPr lang="cs-CZ" sz="2400" dirty="0">
                    <a:ea typeface="Times New Roman"/>
                    <a:cs typeface="Times New Roman"/>
                  </a:rPr>
                  <a:t>– přenášený náboj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</m:t>
                    </m:r>
                  </m:oMath>
                </a14:m>
                <a:r>
                  <a:rPr lang="cs-CZ" sz="2400" dirty="0">
                    <a:ea typeface="Times New Roman"/>
                    <a:cs typeface="Times New Roman"/>
                  </a:rPr>
                  <a:t>– intenzita elektrického pole mezi deskami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cs-CZ" sz="2400" dirty="0">
                    <a:ea typeface="Times New Roman"/>
                    <a:cs typeface="Times New Roman"/>
                  </a:rPr>
                  <a:t>– vzdálenost rovnoběžných desek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Práce vykonaná elektrickým homogenním polem při přesunu náboje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z bodu A do bodu B je NEZÁVISLÁ na typu trajektorie, po které se náboj pohybuje. 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92" y="2513276"/>
                <a:ext cx="9144000" cy="3342453"/>
              </a:xfrm>
              <a:prstGeom prst="rect">
                <a:avLst/>
              </a:prstGeom>
              <a:blipFill rotWithShape="1">
                <a:blip r:embed="rId3"/>
                <a:stretch>
                  <a:fillRect l="-1067" t="-546" r="-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153485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3140968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5. Elektrická práce. Elektrické napětí.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1052736"/>
                <a:ext cx="9144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elektrické napětí mezi dvěma body A, B –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U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 	</a:t>
                </a:r>
                <a:r>
                  <a:rPr lang="cs-CZ" sz="2000" dirty="0" smtClean="0">
                    <a:ea typeface="Times New Roman"/>
                    <a:cs typeface="Times New Roman"/>
                  </a:rPr>
                  <a:t>jednotka </a:t>
                </a:r>
                <a:r>
                  <a:rPr lang="en-US" sz="2000" dirty="0">
                    <a:ea typeface="Times New Roman"/>
                    <a:cs typeface="Times New Roman"/>
                  </a:rPr>
                  <a:t>[</a:t>
                </a:r>
                <a:r>
                  <a:rPr lang="cs-CZ" sz="20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U </a:t>
                </a:r>
                <a:r>
                  <a:rPr lang="en-US" sz="2000" dirty="0">
                    <a:ea typeface="Times New Roman"/>
                    <a:cs typeface="Times New Roman"/>
                  </a:rPr>
                  <a:t>] = 1 V (volt)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je definováno jako podíl elektrické práce (vykonané elektrickou silou při přemístění bodového náboje 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r>
                  <a:rPr lang="cs-CZ" sz="2400" dirty="0">
                    <a:ea typeface="Times New Roman"/>
                    <a:cs typeface="Times New Roman"/>
                  </a:rPr>
                  <a:t> z bodu A do bodu B) a velikosti tohoto náboje 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𝑼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𝑨𝑩</m:t>
                              </m:r>
                            </m:sub>
                          </m:sSub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𝑸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𝑬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𝒅</m:t>
                      </m:r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intenzita elektrického pole –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	</a:t>
                </a:r>
                <a:r>
                  <a:rPr lang="cs-CZ" sz="2000" dirty="0" smtClean="0">
                    <a:ea typeface="Times New Roman"/>
                    <a:cs typeface="Times New Roman"/>
                  </a:rPr>
                  <a:t>jednotka </a:t>
                </a:r>
                <a:r>
                  <a:rPr lang="en-US" sz="2000" dirty="0">
                    <a:ea typeface="Times New Roman"/>
                    <a:cs typeface="Times New Roman"/>
                  </a:rPr>
                  <a:t>[</a:t>
                </a:r>
                <a:r>
                  <a:rPr lang="cs-CZ" sz="20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 </a:t>
                </a:r>
                <a:r>
                  <a:rPr lang="en-US" sz="2000" dirty="0">
                    <a:ea typeface="Times New Roman"/>
                    <a:cs typeface="Times New Roman"/>
                  </a:rPr>
                  <a:t>] = Vm</a:t>
                </a:r>
                <a:r>
                  <a:rPr lang="en-US" sz="2000" baseline="30000" dirty="0">
                    <a:ea typeface="Times New Roman"/>
                    <a:cs typeface="Times New Roman"/>
                  </a:rPr>
                  <a:t>-1</a:t>
                </a:r>
                <a:r>
                  <a:rPr lang="en-US" sz="2000" dirty="0">
                    <a:ea typeface="Times New Roman"/>
                    <a:cs typeface="Times New Roman"/>
                  </a:rPr>
                  <a:t> (volt </a:t>
                </a:r>
                <a:r>
                  <a:rPr lang="en-US" sz="2000" dirty="0" err="1">
                    <a:ea typeface="Times New Roman"/>
                    <a:cs typeface="Times New Roman"/>
                  </a:rPr>
                  <a:t>na</a:t>
                </a:r>
                <a:r>
                  <a:rPr lang="en-US" sz="2000" dirty="0">
                    <a:ea typeface="Times New Roman"/>
                    <a:cs typeface="Times New Roman"/>
                  </a:rPr>
                  <a:t> </a:t>
                </a:r>
                <a:r>
                  <a:rPr lang="en-US" sz="2000" dirty="0" err="1">
                    <a:ea typeface="Times New Roman"/>
                    <a:cs typeface="Times New Roman"/>
                  </a:rPr>
                  <a:t>metr</a:t>
                </a:r>
                <a:r>
                  <a:rPr lang="en-US" sz="2000" dirty="0" smtClean="0">
                    <a:ea typeface="Times New Roman"/>
                    <a:cs typeface="Times New Roman"/>
                  </a:rPr>
                  <a:t>)</a:t>
                </a:r>
                <a:endParaRPr lang="cs-CZ" sz="2000" dirty="0" smtClean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sz="20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𝑬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𝑼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9144000" cy="5497852"/>
              </a:xfrm>
              <a:prstGeom prst="rect">
                <a:avLst/>
              </a:prstGeom>
              <a:blipFill rotWithShape="1">
                <a:blip r:embed="rId2"/>
                <a:stretch>
                  <a:fillRect l="-1000" t="-443" r="-5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5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5. Elektrická práce. Elektrické napětí.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908720"/>
            <a:ext cx="6660232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ea typeface="Times New Roman"/>
                <a:cs typeface="Times New Roman"/>
              </a:rPr>
              <a:t>Pozn.</a:t>
            </a:r>
            <a:r>
              <a:rPr lang="cs-CZ" sz="2400" dirty="0">
                <a:ea typeface="Times New Roman"/>
                <a:cs typeface="Times New Roman"/>
              </a:rPr>
              <a:t> </a:t>
            </a:r>
            <a:r>
              <a:rPr lang="cs-CZ" sz="2400" dirty="0" smtClean="0">
                <a:ea typeface="Times New Roman"/>
                <a:cs typeface="Times New Roman"/>
              </a:rPr>
              <a:t>Jednotka </a:t>
            </a:r>
            <a:r>
              <a:rPr lang="cs-CZ" sz="2400" dirty="0">
                <a:ea typeface="Times New Roman"/>
                <a:cs typeface="Times New Roman"/>
              </a:rPr>
              <a:t>volt je pojmenována na počest italského fyzika </a:t>
            </a:r>
            <a:r>
              <a:rPr lang="cs-CZ" sz="2400" b="1" dirty="0">
                <a:solidFill>
                  <a:srgbClr val="00B050"/>
                </a:solidFill>
                <a:ea typeface="Times New Roman"/>
                <a:cs typeface="Times New Roman"/>
              </a:rPr>
              <a:t>Alessandra Volty (1745 – 1827).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vynalezl např. třecí elektřinu, Voltův elektrický článek (Voltův sloup)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 err="1">
                <a:ea typeface="Times New Roman"/>
                <a:cs typeface="Times New Roman"/>
              </a:rPr>
              <a:t>znovuvynalezl</a:t>
            </a:r>
            <a:r>
              <a:rPr lang="cs-CZ" sz="2400" dirty="0">
                <a:ea typeface="Times New Roman"/>
                <a:cs typeface="Times New Roman"/>
              </a:rPr>
              <a:t> a zdokonalil kondenzátor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byl ze 7 dětí a do 7 let nemluvil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sestavil elektrochemickou řadu </a:t>
            </a:r>
            <a:r>
              <a:rPr lang="cs-CZ" sz="2400" dirty="0" smtClean="0">
                <a:ea typeface="Times New Roman"/>
                <a:cs typeface="Times New Roman"/>
              </a:rPr>
              <a:t>kovů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7" name="Obrázek 6" descr="http://www.adelaferrer.es/signos/acuario/08-ALESSANDRO-VOLTA-18-2-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116569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phil.muni.cz/~konirova/obrazky/elektri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3618"/>
            <a:ext cx="1872208" cy="251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e-chembook.eu/photos/obecna/voltuv_slou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48" y="4153618"/>
            <a:ext cx="2988048" cy="251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://www.zslado.cz/vyuka_fyzika/e_kurz/9/elektrickevlastnostilatek/el_vlastnosti_6_soubory/180px-Leid-flasch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53618"/>
            <a:ext cx="1800200" cy="251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0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6</a:t>
            </a:r>
            <a:r>
              <a:rPr lang="cs-CZ" sz="4000" dirty="0" smtClean="0"/>
              <a:t>. Elektrický potenciál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908720"/>
                <a:ext cx="9144000" cy="916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cs-CZ" sz="2400" dirty="0"/>
                  <a:t>Př. ekvipotenciální hladiny a elektrický potenciál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cs-CZ" sz="2400" dirty="0"/>
                  <a:t> v případě bodového náboje a homogenního el. </a:t>
                </a:r>
                <a:r>
                  <a:rPr lang="cs-CZ" sz="2400" dirty="0" smtClean="0"/>
                  <a:t>pole</a:t>
                </a:r>
                <a:endParaRPr lang="cs-CZ" sz="24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916854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000" b="-14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Obrázek 42" descr="http://mog.wz.cz/fyzika/2rocnik/kap402_soubory/image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9694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6. Elektrický potenciál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-9092" y="836712"/>
                <a:ext cx="9144000" cy="2680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,…</m:t>
                    </m:r>
                  </m:oMath>
                </a14:m>
                <a:r>
                  <a:rPr lang="cs-CZ" dirty="0">
                    <a:ea typeface="Times New Roman"/>
                    <a:cs typeface="Times New Roman"/>
                  </a:rPr>
                  <a:t> ekvipotenciální hladiny – místa se stejnou hodnotou potenciální energie, resp. se stejnou hodnotou intenzity el. pole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dirty="0">
                    <a:ea typeface="Times New Roman"/>
                    <a:cs typeface="Times New Roman"/>
                  </a:rPr>
                  <a:t>zemský povrch má nulovou hladinu potenciální energie, tj. nulový potenciál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dirty="0">
                    <a:ea typeface="Times New Roman"/>
                    <a:cs typeface="Times New Roman"/>
                  </a:rPr>
                  <a:t>mezi dvěma body A, B lze elektrickou práci definovat jako rozdíl potenciálních energií:</a:t>
                </a:r>
                <a:br>
                  <a:rPr lang="cs-CZ" dirty="0">
                    <a:ea typeface="Times New Roman"/>
                    <a:cs typeface="Times New Roman"/>
                  </a:rPr>
                </a:br>
                <a:r>
                  <a:rPr lang="cs-CZ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𝑊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sub>
                    </m:sSub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𝑝𝐴</m:t>
                        </m:r>
                      </m:sub>
                    </m:sSub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𝑝𝐵</m:t>
                        </m:r>
                      </m:sub>
                    </m:sSub>
                  </m:oMath>
                </a14:m>
                <a:r>
                  <a:rPr lang="cs-CZ" dirty="0">
                    <a:ea typeface="Times New Roman"/>
                    <a:cs typeface="Times New Roman"/>
                  </a:rPr>
                  <a:t>. Současně platí z minulé kapitoly,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𝑊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sub>
                    </m:sSub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𝑄</m:t>
                    </m:r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𝑈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</m:t>
                        </m:r>
                      </m:sub>
                    </m:sSub>
                  </m:oMath>
                </a14:m>
                <a:endParaRPr lang="cs-CZ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dirty="0">
                    <a:ea typeface="Times New Roman"/>
                    <a:cs typeface="Times New Roman"/>
                  </a:rPr>
                  <a:t>porovnáním obou výrazů lze vyjádřit vztah pro napětí </a:t>
                </a:r>
                <a:r>
                  <a:rPr lang="cs-CZ" dirty="0" smtClean="0">
                    <a:ea typeface="Times New Roman"/>
                    <a:cs typeface="Times New Roman"/>
                  </a:rPr>
                  <a:t/>
                </a:r>
                <a:br>
                  <a:rPr lang="cs-CZ" dirty="0" smtClean="0"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𝑈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𝐴𝐵</m:t>
                        </m:r>
                      </m:sub>
                    </m:sSub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𝑝𝐴</m:t>
                            </m:r>
                          </m:sub>
                        </m:s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𝑝𝐵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den>
                    </m:f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𝑝𝐴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den>
                    </m:f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𝑝𝐵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den>
                    </m:f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endParaRPr lang="cs-CZ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92" y="836712"/>
                <a:ext cx="9144000" cy="2680093"/>
              </a:xfrm>
              <a:prstGeom prst="rect">
                <a:avLst/>
              </a:prstGeom>
              <a:blipFill rotWithShape="1">
                <a:blip r:embed="rId3"/>
                <a:stretch>
                  <a:fillRect l="-467" t="-2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ct 29"/>
          <p:cNvGraphicFramePr>
            <a:graphicFrameLocks noChangeAspect="1"/>
          </p:cNvGraphicFramePr>
          <p:nvPr>
            <p:extLst/>
          </p:nvPr>
        </p:nvGraphicFramePr>
        <p:xfrm>
          <a:off x="5919794" y="3809380"/>
          <a:ext cx="1316502" cy="55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Rovnica" r:id="rId4" imgW="596880" imgH="228600" progId="Equation.3">
                  <p:embed/>
                </p:oleObj>
              </mc:Choice>
              <mc:Fallback>
                <p:oleObj name="Rovnica" r:id="rId4" imgW="596880" imgH="228600" progId="Equation.3">
                  <p:embed/>
                  <p:pic>
                    <p:nvPicPr>
                      <p:cNvPr id="3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94" y="3809380"/>
                        <a:ext cx="1316502" cy="555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0"/>
          <p:cNvGraphicFramePr>
            <a:graphicFrameLocks noChangeAspect="1"/>
          </p:cNvGraphicFramePr>
          <p:nvPr>
            <p:extLst/>
          </p:nvPr>
        </p:nvGraphicFramePr>
        <p:xfrm>
          <a:off x="5947724" y="4673476"/>
          <a:ext cx="2129286" cy="55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Rovnica" r:id="rId6" imgW="965160" imgH="228600" progId="Equation.3">
                  <p:embed/>
                </p:oleObj>
              </mc:Choice>
              <mc:Fallback>
                <p:oleObj name="Rovnica" r:id="rId6" imgW="965160" imgH="228600" progId="Equation.3">
                  <p:embed/>
                  <p:pic>
                    <p:nvPicPr>
                      <p:cNvPr id="3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724" y="4673476"/>
                        <a:ext cx="2129286" cy="555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4"/>
          <p:cNvGraphicFramePr>
            <a:graphicFrameLocks noChangeAspect="1"/>
          </p:cNvGraphicFramePr>
          <p:nvPr>
            <p:extLst/>
          </p:nvPr>
        </p:nvGraphicFramePr>
        <p:xfrm>
          <a:off x="5413821" y="5632554"/>
          <a:ext cx="3422014" cy="60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Rovnica" r:id="rId8" imgW="1244520" imgH="228600" progId="Equation.3">
                  <p:embed/>
                </p:oleObj>
              </mc:Choice>
              <mc:Fallback>
                <p:oleObj name="Rovnica" r:id="rId8" imgW="1244520" imgH="228600" progId="Equation.3">
                  <p:embed/>
                  <p:pic>
                    <p:nvPicPr>
                      <p:cNvPr id="3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821" y="5632554"/>
                        <a:ext cx="3422014" cy="60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8"/>
          <p:cNvGraphicFramePr>
            <a:graphicFrameLocks noChangeAspect="1"/>
          </p:cNvGraphicFramePr>
          <p:nvPr>
            <p:extLst/>
          </p:nvPr>
        </p:nvGraphicFramePr>
        <p:xfrm>
          <a:off x="5940152" y="4648067"/>
          <a:ext cx="586929" cy="60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Rovnica" r:id="rId10" imgW="241200" imgH="228600" progId="Equation.3">
                  <p:embed/>
                </p:oleObj>
              </mc:Choice>
              <mc:Fallback>
                <p:oleObj name="Rovnica" r:id="rId10" imgW="241200" imgH="228600" progId="Equation.3">
                  <p:embed/>
                  <p:pic>
                    <p:nvPicPr>
                      <p:cNvPr id="3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648067"/>
                        <a:ext cx="586929" cy="6092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8"/>
          <p:cNvGraphicFramePr>
            <a:graphicFrameLocks noChangeAspect="1"/>
          </p:cNvGraphicFramePr>
          <p:nvPr>
            <p:extLst/>
          </p:nvPr>
        </p:nvGraphicFramePr>
        <p:xfrm>
          <a:off x="2743200" y="4371812"/>
          <a:ext cx="324094" cy="3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Rovnica" r:id="rId12" imgW="164880" imgH="177480" progId="Equation.3">
                  <p:embed/>
                </p:oleObj>
              </mc:Choice>
              <mc:Fallback>
                <p:oleObj name="Rovnica" r:id="rId12" imgW="164880" imgH="177480" progId="Equation.3">
                  <p:embed/>
                  <p:pic>
                    <p:nvPicPr>
                      <p:cNvPr id="38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71812"/>
                        <a:ext cx="324094" cy="384163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325438" y="3699098"/>
            <a:ext cx="3933825" cy="2825353"/>
            <a:chOff x="205" y="1065"/>
            <a:chExt cx="2816" cy="2221"/>
          </a:xfrm>
        </p:grpSpPr>
        <p:grpSp>
          <p:nvGrpSpPr>
            <p:cNvPr id="40" name="Group 3"/>
            <p:cNvGrpSpPr>
              <a:grpSpLocks/>
            </p:cNvGrpSpPr>
            <p:nvPr/>
          </p:nvGrpSpPr>
          <p:grpSpPr bwMode="auto">
            <a:xfrm>
              <a:off x="622" y="1293"/>
              <a:ext cx="1950" cy="1706"/>
              <a:chOff x="1830" y="1255"/>
              <a:chExt cx="1950" cy="2112"/>
            </a:xfrm>
          </p:grpSpPr>
          <p:sp>
            <p:nvSpPr>
              <p:cNvPr id="50" name="Line 4"/>
              <p:cNvSpPr>
                <a:spLocks noChangeShapeType="1"/>
              </p:cNvSpPr>
              <p:nvPr/>
            </p:nvSpPr>
            <p:spPr bwMode="auto">
              <a:xfrm>
                <a:off x="1838" y="1255"/>
                <a:ext cx="1942" cy="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1830" y="1519"/>
                <a:ext cx="1942" cy="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1830" y="1783"/>
                <a:ext cx="1942" cy="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1838" y="2047"/>
                <a:ext cx="1942" cy="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1838" y="2311"/>
                <a:ext cx="1942" cy="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9"/>
              <p:cNvSpPr>
                <a:spLocks noChangeShapeType="1"/>
              </p:cNvSpPr>
              <p:nvPr/>
            </p:nvSpPr>
            <p:spPr bwMode="auto">
              <a:xfrm>
                <a:off x="1830" y="2575"/>
                <a:ext cx="1942" cy="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>
                <a:off x="1830" y="2839"/>
                <a:ext cx="1942" cy="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>
                <a:off x="1830" y="3103"/>
                <a:ext cx="1942" cy="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>
                <a:off x="1830" y="3367"/>
                <a:ext cx="1942" cy="0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" name="AutoShape 13"/>
            <p:cNvSpPr>
              <a:spLocks noChangeArrowheads="1"/>
            </p:cNvSpPr>
            <p:nvPr/>
          </p:nvSpPr>
          <p:spPr bwMode="auto">
            <a:xfrm>
              <a:off x="2568" y="1223"/>
              <a:ext cx="118" cy="1855"/>
            </a:xfrm>
            <a:prstGeom prst="roundRect">
              <a:avLst>
                <a:gd name="adj" fmla="val 16667"/>
              </a:avLst>
            </a:prstGeom>
            <a:solidFill>
              <a:srgbClr val="3366CC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205" y="1134"/>
              <a:ext cx="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k-SK" altLang="cs-CZ" sz="2800" b="1">
                  <a:latin typeface="Arial Black" pitchFamily="34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720" y="1065"/>
              <a:ext cx="209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k-SK" altLang="cs-CZ" sz="3500" b="1">
                  <a:latin typeface="Arial Black" pitchFamily="34" charset="0"/>
                  <a:cs typeface="Times New Roman" pitchFamily="18" charset="0"/>
                </a:rPr>
                <a:t>-</a:t>
              </a:r>
            </a:p>
          </p:txBody>
        </p:sp>
        <p:grpSp>
          <p:nvGrpSpPr>
            <p:cNvPr id="44" name="Group 16"/>
            <p:cNvGrpSpPr>
              <a:grpSpLocks/>
            </p:cNvGrpSpPr>
            <p:nvPr/>
          </p:nvGrpSpPr>
          <p:grpSpPr bwMode="auto">
            <a:xfrm>
              <a:off x="2683" y="2985"/>
              <a:ext cx="338" cy="301"/>
              <a:chOff x="2830" y="3013"/>
              <a:chExt cx="338" cy="301"/>
            </a:xfrm>
          </p:grpSpPr>
          <p:sp>
            <p:nvSpPr>
              <p:cNvPr id="46" name="Freeform 17"/>
              <p:cNvSpPr>
                <a:spLocks/>
              </p:cNvSpPr>
              <p:nvPr/>
            </p:nvSpPr>
            <p:spPr bwMode="auto">
              <a:xfrm>
                <a:off x="2830" y="3013"/>
                <a:ext cx="228" cy="241"/>
              </a:xfrm>
              <a:custGeom>
                <a:avLst/>
                <a:gdLst>
                  <a:gd name="T0" fmla="*/ 0 w 303"/>
                  <a:gd name="T1" fmla="*/ 0 h 241"/>
                  <a:gd name="T2" fmla="*/ 303 w 303"/>
                  <a:gd name="T3" fmla="*/ 0 h 241"/>
                  <a:gd name="T4" fmla="*/ 303 w 303"/>
                  <a:gd name="T5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3" h="241">
                    <a:moveTo>
                      <a:pt x="0" y="0"/>
                    </a:moveTo>
                    <a:lnTo>
                      <a:pt x="303" y="0"/>
                    </a:lnTo>
                    <a:lnTo>
                      <a:pt x="303" y="241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2946" y="325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2991" y="3285"/>
                <a:ext cx="1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>
                <a:off x="3037" y="3314"/>
                <a:ext cx="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5" name="AutoShape 21"/>
            <p:cNvSpPr>
              <a:spLocks noChangeArrowheads="1"/>
            </p:cNvSpPr>
            <p:nvPr/>
          </p:nvSpPr>
          <p:spPr bwMode="auto">
            <a:xfrm>
              <a:off x="508" y="1217"/>
              <a:ext cx="118" cy="185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9" name="Line 24"/>
          <p:cNvSpPr>
            <a:spLocks noChangeShapeType="1"/>
          </p:cNvSpPr>
          <p:nvPr/>
        </p:nvSpPr>
        <p:spPr bwMode="auto">
          <a:xfrm flipH="1">
            <a:off x="2533650" y="3453906"/>
            <a:ext cx="1397" cy="32578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" name="AutoShape 25"/>
          <p:cNvSpPr>
            <a:spLocks/>
          </p:cNvSpPr>
          <p:nvPr/>
        </p:nvSpPr>
        <p:spPr bwMode="auto">
          <a:xfrm>
            <a:off x="1346201" y="3538865"/>
            <a:ext cx="350636" cy="2953836"/>
          </a:xfrm>
          <a:prstGeom prst="rightBracket">
            <a:avLst>
              <a:gd name="adj" fmla="val 151785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 flipH="1">
            <a:off x="3286125" y="3548390"/>
            <a:ext cx="350636" cy="2953836"/>
          </a:xfrm>
          <a:prstGeom prst="rightBracket">
            <a:avLst>
              <a:gd name="adj" fmla="val 151785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62" name="Object 38"/>
          <p:cNvGraphicFramePr>
            <a:graphicFrameLocks noChangeAspect="1"/>
          </p:cNvGraphicFramePr>
          <p:nvPr>
            <p:extLst/>
          </p:nvPr>
        </p:nvGraphicFramePr>
        <p:xfrm>
          <a:off x="884238" y="6323044"/>
          <a:ext cx="445628" cy="4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Rovnica" r:id="rId14" imgW="228600" imgH="228600" progId="Equation.3">
                  <p:embed/>
                </p:oleObj>
              </mc:Choice>
              <mc:Fallback>
                <p:oleObj name="Rovnica" r:id="rId14" imgW="228600" imgH="228600" progId="Equation.3">
                  <p:embed/>
                  <p:pic>
                    <p:nvPicPr>
                      <p:cNvPr id="6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6323044"/>
                        <a:ext cx="445628" cy="490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9"/>
          <p:cNvGraphicFramePr>
            <a:graphicFrameLocks noChangeAspect="1"/>
          </p:cNvGraphicFramePr>
          <p:nvPr>
            <p:extLst/>
          </p:nvPr>
        </p:nvGraphicFramePr>
        <p:xfrm>
          <a:off x="1944688" y="6323044"/>
          <a:ext cx="445628" cy="4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Rovnica" r:id="rId16" imgW="228600" imgH="228600" progId="Equation.3">
                  <p:embed/>
                </p:oleObj>
              </mc:Choice>
              <mc:Fallback>
                <p:oleObj name="Rovnica" r:id="rId16" imgW="228600" imgH="228600" progId="Equation.3">
                  <p:embed/>
                  <p:pic>
                    <p:nvPicPr>
                      <p:cNvPr id="6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6323044"/>
                        <a:ext cx="445628" cy="490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40"/>
          <p:cNvGraphicFramePr>
            <a:graphicFrameLocks noChangeAspect="1"/>
          </p:cNvGraphicFramePr>
          <p:nvPr>
            <p:extLst/>
          </p:nvPr>
        </p:nvGraphicFramePr>
        <p:xfrm>
          <a:off x="3073401" y="6323046"/>
          <a:ext cx="421880" cy="4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Rovnica" r:id="rId18" imgW="215640" imgH="228600" progId="Equation.3">
                  <p:embed/>
                </p:oleObj>
              </mc:Choice>
              <mc:Fallback>
                <p:oleObj name="Rovnica" r:id="rId18" imgW="215640" imgH="228600" progId="Equation.3">
                  <p:embed/>
                  <p:pic>
                    <p:nvPicPr>
                      <p:cNvPr id="6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1" y="6323046"/>
                        <a:ext cx="421880" cy="490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41"/>
          <p:cNvGraphicFramePr>
            <a:graphicFrameLocks noChangeAspect="1"/>
          </p:cNvGraphicFramePr>
          <p:nvPr>
            <p:extLst/>
          </p:nvPr>
        </p:nvGraphicFramePr>
        <p:xfrm>
          <a:off x="219075" y="5494371"/>
          <a:ext cx="470774" cy="4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Rovnica" r:id="rId20" imgW="241200" imgH="228600" progId="Equation.3">
                  <p:embed/>
                </p:oleObj>
              </mc:Choice>
              <mc:Fallback>
                <p:oleObj name="Rovnica" r:id="rId20" imgW="241200" imgH="228600" progId="Equation.3">
                  <p:embed/>
                  <p:pic>
                    <p:nvPicPr>
                      <p:cNvPr id="6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5494371"/>
                        <a:ext cx="470774" cy="490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42"/>
          <p:cNvGraphicFramePr>
            <a:graphicFrameLocks noChangeAspect="1"/>
          </p:cNvGraphicFramePr>
          <p:nvPr>
            <p:extLst/>
          </p:nvPr>
        </p:nvGraphicFramePr>
        <p:xfrm>
          <a:off x="3851920" y="5494369"/>
          <a:ext cx="472171" cy="4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Rovnica" r:id="rId22" imgW="241200" imgH="228600" progId="Equation.3">
                  <p:embed/>
                </p:oleObj>
              </mc:Choice>
              <mc:Fallback>
                <p:oleObj name="Rovnica" r:id="rId22" imgW="241200" imgH="228600" progId="Equation.3">
                  <p:embed/>
                  <p:pic>
                    <p:nvPicPr>
                      <p:cNvPr id="6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494369"/>
                        <a:ext cx="472171" cy="490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val 44"/>
          <p:cNvSpPr>
            <a:spLocks noChangeAspect="1" noChangeArrowheads="1"/>
          </p:cNvSpPr>
          <p:nvPr/>
        </p:nvSpPr>
        <p:spPr bwMode="auto">
          <a:xfrm>
            <a:off x="2498725" y="4683589"/>
            <a:ext cx="62863" cy="628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" name="Oval 45"/>
          <p:cNvSpPr>
            <a:spLocks noChangeAspect="1" noChangeArrowheads="1"/>
          </p:cNvSpPr>
          <p:nvPr/>
        </p:nvSpPr>
        <p:spPr bwMode="auto">
          <a:xfrm>
            <a:off x="3248025" y="4686764"/>
            <a:ext cx="62863" cy="628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" name="Line 43"/>
          <p:cNvSpPr>
            <a:spLocks noChangeShapeType="1"/>
          </p:cNvSpPr>
          <p:nvPr/>
        </p:nvSpPr>
        <p:spPr bwMode="auto">
          <a:xfrm>
            <a:off x="2532064" y="4711526"/>
            <a:ext cx="67333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0" name="Object 46"/>
          <p:cNvGraphicFramePr>
            <a:graphicFrameLocks noChangeAspect="1"/>
          </p:cNvGraphicFramePr>
          <p:nvPr>
            <p:extLst/>
          </p:nvPr>
        </p:nvGraphicFramePr>
        <p:xfrm>
          <a:off x="2136775" y="4707726"/>
          <a:ext cx="291964" cy="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Rovnica" r:id="rId23" imgW="164880" imgH="164880" progId="Equation.3">
                  <p:embed/>
                </p:oleObj>
              </mc:Choice>
              <mc:Fallback>
                <p:oleObj name="Rovnica" r:id="rId23" imgW="164880" imgH="164880" progId="Equation.3">
                  <p:embed/>
                  <p:pic>
                    <p:nvPicPr>
                      <p:cNvPr id="7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4707726"/>
                        <a:ext cx="291964" cy="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47"/>
          <p:cNvGraphicFramePr>
            <a:graphicFrameLocks noChangeAspect="1"/>
          </p:cNvGraphicFramePr>
          <p:nvPr>
            <p:extLst/>
          </p:nvPr>
        </p:nvGraphicFramePr>
        <p:xfrm>
          <a:off x="3354389" y="4725189"/>
          <a:ext cx="269612" cy="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Rovnica" r:id="rId25" imgW="152280" imgH="164880" progId="Equation.3">
                  <p:embed/>
                </p:oleObj>
              </mc:Choice>
              <mc:Fallback>
                <p:oleObj name="Rovnica" r:id="rId25" imgW="152280" imgH="164880" progId="Equation.3">
                  <p:embed/>
                  <p:pic>
                    <p:nvPicPr>
                      <p:cNvPr id="7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9" y="4725189"/>
                        <a:ext cx="269612" cy="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8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085185"/>
            <a:ext cx="914400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3140968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6. Elektrický potenciál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807425"/>
                <a:ext cx="9144000" cy="52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elektrický potenciál –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𝝋</m:t>
                    </m:r>
                  </m:oMath>
                </a14:m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		</a:t>
                </a:r>
                <a:r>
                  <a:rPr lang="cs-CZ" sz="2400" dirty="0" smtClean="0">
                    <a:ea typeface="Times New Roman"/>
                    <a:cs typeface="Times New Roman"/>
                  </a:rPr>
                  <a:t>jednotka</a:t>
                </a:r>
                <a:r>
                  <a:rPr lang="cs-CZ" sz="2400" dirty="0">
                    <a:ea typeface="Times New Roman"/>
                    <a:cs typeface="Times New Roman"/>
                  </a:rPr>
                  <a:t>: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US" sz="2400" dirty="0">
                    <a:ea typeface="Times New Roman"/>
                    <a:cs typeface="Times New Roman"/>
                  </a:rPr>
                  <a:t>[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𝝋</m:t>
                    </m:r>
                  </m:oMath>
                </a14:m>
                <a:r>
                  <a:rPr lang="en-US" sz="2400" dirty="0">
                    <a:ea typeface="Times New Roman"/>
                    <a:cs typeface="Times New Roman"/>
                  </a:rPr>
                  <a:t>]= J C</a:t>
                </a:r>
                <a:r>
                  <a:rPr lang="en-US" sz="2400" baseline="30000" dirty="0">
                    <a:ea typeface="Times New Roman"/>
                    <a:cs typeface="Times New Roman"/>
                  </a:rPr>
                  <a:t>-1</a:t>
                </a:r>
                <a:r>
                  <a:rPr lang="en-US" sz="2400" dirty="0">
                    <a:ea typeface="Times New Roman"/>
                    <a:cs typeface="Times New Roman"/>
                  </a:rPr>
                  <a:t> = V (volt)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skalární veličina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představuje velikost potenciální energie vztažené na jednotkový náboj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základní charakteristika elektrického pole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𝝋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				   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elektrické napětí –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𝑼</m:t>
                    </m:r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𝑼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𝝋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𝝋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7425"/>
                <a:ext cx="9144000" cy="528587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3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0" y="59492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Elektrické napětí mezi dvěma body je dáno 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rozdílem </a:t>
            </a: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elektrických potenciálů mezi těmito body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.</a:t>
            </a:r>
            <a:endParaRPr lang="cs-CZ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61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6. Elektrický potenciál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0" y="832175"/>
                <a:ext cx="9144000" cy="3914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 smtClean="0">
                    <a:ea typeface="Times New Roman"/>
                    <a:cs typeface="Times New Roman"/>
                  </a:rPr>
                  <a:t>na </a:t>
                </a:r>
                <a:r>
                  <a:rPr lang="cs-CZ" sz="2400" dirty="0">
                    <a:ea typeface="Times New Roman"/>
                    <a:cs typeface="Times New Roman"/>
                  </a:rPr>
                  <a:t>povrchu vodiče je všude stejné napětí, protože je všude stejný potenciál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elektrochemický článek </a:t>
                </a:r>
                <a:r>
                  <a:rPr lang="cs-CZ" sz="2400" dirty="0">
                    <a:ea typeface="Times New Roman"/>
                    <a:cs typeface="Times New Roman"/>
                  </a:rPr>
                  <a:t>– 2 různé kovy oddělené vodivou vrstvou: každý kov má svůj elektrochemický potenciál, rozdíl těchto potenciálů pak dává napětí tohoto článku. Např. </a:t>
                </a:r>
                <a:r>
                  <a:rPr lang="cs-CZ" sz="2400" dirty="0" err="1">
                    <a:ea typeface="Times New Roman"/>
                    <a:cs typeface="Times New Roman"/>
                  </a:rPr>
                  <a:t>Cu-Zn</a:t>
                </a:r>
                <a:r>
                  <a:rPr lang="cs-CZ" sz="2400" dirty="0">
                    <a:ea typeface="Times New Roman"/>
                    <a:cs typeface="Times New Roman"/>
                  </a:rPr>
                  <a:t> článek má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𝝋</m:t>
                        </m:r>
                      </m:e>
                      <m:sub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𝑪𝒖</m:t>
                        </m:r>
                      </m:sub>
                    </m:sSub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𝟏𝟓𝟗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𝑽</m:t>
                    </m:r>
                  </m:oMath>
                </a14:m>
                <a:r>
                  <a:rPr lang="cs-CZ" sz="2400" b="1" dirty="0">
                    <a:ea typeface="Times New Roman"/>
                    <a:cs typeface="Times New Roman"/>
                  </a:rPr>
                  <a:t>,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𝝋</m:t>
                        </m:r>
                      </m:e>
                      <m:sub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𝒁𝒏</m:t>
                        </m:r>
                      </m:sub>
                    </m:sSub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𝟕𝟔𝟏𝟖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𝑽</m:t>
                    </m:r>
                  </m:oMath>
                </a14:m>
                <a:r>
                  <a:rPr lang="cs-CZ" sz="2400" b="1" dirty="0">
                    <a:ea typeface="Times New Roman"/>
                    <a:cs typeface="Times New Roman"/>
                  </a:rPr>
                  <a:t>, </a:t>
                </a:r>
                <a:r>
                  <a:rPr lang="cs-CZ" sz="2400" dirty="0">
                    <a:ea typeface="Times New Roman"/>
                    <a:cs typeface="Times New Roman"/>
                  </a:rPr>
                  <a:t>takže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𝑼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𝟏𝟓𝟗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d>
                      <m:dPr>
                        <m:ctrlP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𝟕𝟔𝟏𝟖</m:t>
                        </m:r>
                      </m:e>
                    </m:d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𝟗𝟐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𝑽</m:t>
                    </m:r>
                  </m:oMath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ea typeface="Times New Roman"/>
                    <a:cs typeface="Times New Roman"/>
                  </a:rPr>
                  <a:t>							         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ea typeface="Times New Roman"/>
                    <a:cs typeface="Times New Roman"/>
                  </a:rPr>
                  <a:t>Elektrochemická řada kovů (</a:t>
                </a:r>
                <a:r>
                  <a:rPr lang="cs-CZ" sz="2400" dirty="0" err="1">
                    <a:ea typeface="Times New Roman"/>
                    <a:cs typeface="Times New Roman"/>
                  </a:rPr>
                  <a:t>Becketova</a:t>
                </a:r>
                <a:r>
                  <a:rPr lang="cs-CZ" sz="2400" dirty="0">
                    <a:ea typeface="Times New Roman"/>
                    <a:cs typeface="Times New Roman"/>
                  </a:rPr>
                  <a:t>, nejznámější prvky</a:t>
                </a:r>
                <a:r>
                  <a:rPr lang="cs-CZ" sz="2400" dirty="0" smtClean="0">
                    <a:ea typeface="Times New Roman"/>
                    <a:cs typeface="Times New Roman"/>
                  </a:rPr>
                  <a:t>)</a:t>
                </a:r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2175"/>
                <a:ext cx="9144000" cy="391491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467" r="-1133" b="-20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7504" y="4869160"/>
              <a:ext cx="8928990" cy="720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60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13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14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15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16"/>
                        </a:ext>
                      </a:extLst>
                    </a:gridCol>
                    <a:gridCol w="496055">
                      <a:extLst>
                        <a:ext uri="{9D8B030D-6E8A-4147-A177-3AD203B41FA5}">
                          <a16:colId xmlns:a16="http://schemas.microsoft.com/office/drawing/2014/main" val="20017"/>
                        </a:ext>
                      </a:extLst>
                    </a:gridCol>
                  </a:tblGrid>
                  <a:tr h="28871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Kov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 err="1">
                              <a:effectLst/>
                            </a:rPr>
                            <a:t>Li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K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Ca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Na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Al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Zn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Cr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Fe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Ni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Sn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Pb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H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Cu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Ag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Hg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Pt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Au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13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-3,04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-2,93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-2,87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-2,71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-1,66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-0,76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-0,74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-0,44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-0,25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-0,13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-0,13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0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0,16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0,79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0,8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1,19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1,52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861072"/>
                  </p:ext>
                </p:extLst>
              </p:nvPr>
            </p:nvGraphicFramePr>
            <p:xfrm>
              <a:off x="107504" y="4869160"/>
              <a:ext cx="8928990" cy="720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  <a:gridCol w="496055"/>
                  </a:tblGrid>
                  <a:tr h="28871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Kov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 err="1">
                              <a:effectLst/>
                            </a:rPr>
                            <a:t>Li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K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Ca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Na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Al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Zn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Cr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Fe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Ni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Sn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Pb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H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Cu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Ag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Hg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Pt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Au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136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235" t="-73239" r="-1708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-3,04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-2,93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-2,87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-2,71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-1,66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-0,76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-0,74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-0,44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-0,25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-0,13</a:t>
                          </a:r>
                          <a:endParaRPr lang="cs-CZ" sz="12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-0,13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0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0,16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0,79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0,8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1,19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1,52</a:t>
                          </a:r>
                          <a:endParaRPr lang="cs-CZ" sz="12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48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4865453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6. Elektrický potenciál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807425"/>
                <a:ext cx="6084168" cy="3888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 smtClean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elektrický potenciál homogenního el. pole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mezi dvěma rovnoběžnými deskami vzdálenými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cs-CZ" sz="2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cs-CZ" sz="2400" dirty="0">
                    <a:ea typeface="Times New Roman"/>
                    <a:cs typeface="Times New Roman"/>
                  </a:rPr>
                  <a:t>metrů je napětí</a:t>
                </a:r>
                <a:r>
                  <a:rPr lang="cs-CZ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U</a:t>
                </a:r>
                <a:endParaRPr lang="cs-CZ" sz="2400" b="1" dirty="0">
                  <a:solidFill>
                    <a:srgbClr val="FF0000"/>
                  </a:solidFill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v libovolném bodě vzdáleném x metrů od uzemněné desky (nulový potenciál) naměříme el. potenciál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𝝋</m:t>
                    </m:r>
                  </m:oMath>
                </a14:m>
                <a:r>
                  <a:rPr lang="cs-CZ" sz="2400" dirty="0">
                    <a:ea typeface="Times New Roman"/>
                    <a:cs typeface="Times New Roman"/>
                  </a:rPr>
                  <a:t> 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intenzita el. pole je všude stejná </a:t>
                </a:r>
                <a:r>
                  <a:rPr lang="cs-CZ" sz="2400" dirty="0">
                    <a:ea typeface="Times New Roman"/>
                    <a:cs typeface="Times New Roman"/>
                    <a:sym typeface="Wingdings"/>
                  </a:rPr>
                  <a:t></a:t>
                </a:r>
                <a:r>
                  <a:rPr lang="cs-CZ" sz="2400" dirty="0">
                    <a:ea typeface="Times New Roman"/>
                    <a:cs typeface="Times New Roman"/>
                  </a:rPr>
                  <a:t> poměr daného potenciálu a celkového napětí musí být stejný jako poměr vzdáleností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cs-CZ" sz="2400" dirty="0">
                    <a:ea typeface="Times New Roman"/>
                    <a:cs typeface="Times New Roman"/>
                  </a:rPr>
                  <a:t> a </a:t>
                </a:r>
                <a:r>
                  <a:rPr lang="cs-CZ" sz="2400" b="1" i="1" dirty="0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endParaRPr lang="cs-CZ" sz="2400" b="1" dirty="0">
                  <a:solidFill>
                    <a:srgbClr val="FF0000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7425"/>
                <a:ext cx="6084168" cy="3888052"/>
              </a:xfrm>
              <a:prstGeom prst="rect">
                <a:avLst/>
              </a:prstGeom>
              <a:blipFill rotWithShape="1">
                <a:blip r:embed="rId2"/>
                <a:stretch>
                  <a:fillRect l="-1503" t="-470" b="-26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0" y="5075064"/>
                <a:ext cx="9144000" cy="730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𝝋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𝑼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75064"/>
                <a:ext cx="9144000" cy="730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 descr="http://fyzika.jreichl.com/data/E_pole_soubory/image04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167275"/>
            <a:ext cx="2644373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4865453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6. Elektrický potenciál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807425"/>
                <a:ext cx="6084168" cy="327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</a:rPr>
                  <a:t>elektrický potenciál radiálního el. pole kolem bodového náboje</a:t>
                </a:r>
                <a:endParaRPr lang="cs-CZ" sz="2400" dirty="0">
                  <a:solidFill>
                    <a:srgbClr val="FF0000"/>
                  </a:solidFill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ve vzdálenosti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r</a:t>
                </a:r>
                <a:r>
                  <a:rPr lang="cs-CZ" sz="2400" dirty="0">
                    <a:ea typeface="Times New Roman"/>
                    <a:cs typeface="Times New Roman"/>
                  </a:rPr>
                  <a:t> od náboje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r>
                  <a:rPr lang="cs-CZ" sz="2400" dirty="0">
                    <a:ea typeface="Times New Roman"/>
                    <a:cs typeface="Times New Roman"/>
                  </a:rPr>
                  <a:t>, kolem kterého se vytváří elektrické pole umístíme pomyslný el. náboj </a:t>
                </a:r>
                <a:r>
                  <a:rPr lang="cs-CZ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endParaRPr lang="cs-CZ" sz="2400" b="1" dirty="0">
                  <a:solidFill>
                    <a:srgbClr val="FF0000"/>
                  </a:solidFill>
                  <a:ea typeface="Times New Roman"/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potenciál v nekonečnu se bere = 0 V</a:t>
                </a:r>
              </a:p>
              <a:p>
                <a:pPr marL="342900" lvl="0" indent="-342900"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platí-li, že </a:t>
                </a:r>
                <a14:m>
                  <m:oMath xmlns:m="http://schemas.openxmlformats.org/officeDocument/2006/math"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𝝋</m:t>
                    </m:r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𝑬</m:t>
                            </m:r>
                          </m:e>
                          <m:sub>
                            <m:r>
                              <a:rPr lang="cs-CZ" sz="2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𝒒</m:t>
                        </m:r>
                      </m:den>
                    </m:f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𝑭</m:t>
                            </m:r>
                          </m:e>
                          <m:sub>
                            <m:r>
                              <a:rPr lang="cs-CZ" sz="2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 </m:t>
                        </m:r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𝒓</m:t>
                        </m:r>
                      </m:num>
                      <m:den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𝒒</m:t>
                        </m:r>
                      </m:den>
                    </m:f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𝟒</m:t>
                        </m:r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𝝅𝜺</m:t>
                        </m:r>
                      </m:den>
                    </m:f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𝑸</m:t>
                        </m:r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cs-CZ" sz="24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cs-CZ" sz="2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𝒓</m:t>
                            </m:r>
                          </m:e>
                          <m:sup>
                            <m:r>
                              <a:rPr lang="cs-CZ" sz="2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𝒓</m:t>
                        </m:r>
                      </m:num>
                      <m:den>
                        <m:r>
                          <a:rPr lang="cs-CZ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𝒒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cs-CZ" sz="2400" dirty="0">
                    <a:ea typeface="Times New Roman"/>
                    <a:cs typeface="Times New Roman"/>
                  </a:rPr>
                  <a:t>získáme výsledný vztah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7425"/>
                <a:ext cx="6084168" cy="3276923"/>
              </a:xfrm>
              <a:prstGeom prst="rect">
                <a:avLst/>
              </a:prstGeom>
              <a:blipFill rotWithShape="1">
                <a:blip r:embed="rId2"/>
                <a:stretch>
                  <a:fillRect l="-1503" t="-1487" r="-2004" b="-31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0" y="5075064"/>
                <a:ext cx="91440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𝝅𝜺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75064"/>
                <a:ext cx="9144000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 descr="http://mog.wz.cz/fyzika/2rocnik/kap402_soubory/image00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7" b="14400"/>
          <a:stretch/>
        </p:blipFill>
        <p:spPr bwMode="auto">
          <a:xfrm>
            <a:off x="6086693" y="1124744"/>
            <a:ext cx="3021811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10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7" descr="P3170053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6" b="7532"/>
          <a:stretch>
            <a:fillRect/>
          </a:stretch>
        </p:blipFill>
        <p:spPr bwMode="auto">
          <a:xfrm>
            <a:off x="1468620" y="3573017"/>
            <a:ext cx="1780492" cy="2088232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179512" y="1052736"/>
            <a:ext cx="626469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u="sng" dirty="0" smtClean="0"/>
              <a:t>Experimenty</a:t>
            </a:r>
          </a:p>
          <a:p>
            <a:endParaRPr lang="cs-CZ" sz="3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hřeben třený o vlasy odkloní pramínek </a:t>
            </a:r>
            <a:r>
              <a:rPr lang="cs-CZ" sz="2500" dirty="0" smtClean="0"/>
              <a:t>vody</a:t>
            </a:r>
          </a:p>
          <a:p>
            <a:pPr lvl="0"/>
            <a:endParaRPr lang="cs-CZ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skleněná tyč třená hedvábím se nabíjí </a:t>
            </a:r>
            <a:r>
              <a:rPr lang="cs-CZ" sz="2500" b="1" dirty="0">
                <a:solidFill>
                  <a:srgbClr val="FF0000"/>
                </a:solidFill>
              </a:rPr>
              <a:t>kladně</a:t>
            </a:r>
            <a:r>
              <a:rPr lang="cs-CZ" sz="2500" b="1" dirty="0"/>
              <a:t> </a:t>
            </a:r>
            <a:r>
              <a:rPr lang="cs-CZ" sz="2500" b="1" dirty="0" smtClean="0"/>
              <a:t>(elektrony přejdou ze skla do látky</a:t>
            </a:r>
          </a:p>
          <a:p>
            <a:pPr lvl="0"/>
            <a:endParaRPr lang="cs-CZ" sz="2000" dirty="0" smtClean="0"/>
          </a:p>
          <a:p>
            <a:pPr lvl="0"/>
            <a:endParaRPr lang="cs-CZ" sz="2000" dirty="0"/>
          </a:p>
          <a:p>
            <a:pPr lvl="0"/>
            <a:endParaRPr lang="cs-CZ" sz="2000" dirty="0" smtClean="0"/>
          </a:p>
          <a:p>
            <a:pPr lvl="0"/>
            <a:endParaRPr lang="cs-CZ" sz="2000" dirty="0"/>
          </a:p>
          <a:p>
            <a:pPr lvl="0"/>
            <a:endParaRPr lang="cs-CZ" sz="2000" dirty="0" smtClean="0"/>
          </a:p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500" dirty="0"/>
              <a:t>novodurová tyč třená kožešinou se nabíjí </a:t>
            </a:r>
            <a:r>
              <a:rPr lang="cs-CZ" sz="2500" b="1" dirty="0">
                <a:solidFill>
                  <a:srgbClr val="00B0F0"/>
                </a:solidFill>
              </a:rPr>
              <a:t>záporně </a:t>
            </a:r>
            <a:r>
              <a:rPr lang="cs-CZ" sz="2500" b="1" dirty="0" smtClean="0"/>
              <a:t>(elektrony přejdou z látky na tyč)</a:t>
            </a:r>
            <a:endParaRPr lang="cs-CZ" sz="2500" dirty="0"/>
          </a:p>
        </p:txBody>
      </p:sp>
      <p:pic>
        <p:nvPicPr>
          <p:cNvPr id="7" name="Picture 20" descr="elektrizovanie trením - vodný lúč_000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3"/>
          <a:stretch>
            <a:fillRect/>
          </a:stretch>
        </p:blipFill>
        <p:spPr bwMode="auto">
          <a:xfrm>
            <a:off x="6732240" y="1218672"/>
            <a:ext cx="2104488" cy="23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6" descr="P3170051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/>
          <a:stretch>
            <a:fillRect/>
          </a:stretch>
        </p:blipFill>
        <p:spPr bwMode="auto">
          <a:xfrm>
            <a:off x="7036528" y="4049269"/>
            <a:ext cx="1820331" cy="2404946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6. Elektrický potenciál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807425"/>
            <a:ext cx="9144000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Grafické znázornění poklesu potenciálu kolem bodového náboje</a:t>
            </a:r>
            <a:r>
              <a:rPr lang="cs-CZ" sz="2400" b="1" u="sng" dirty="0" smtClean="0"/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cs-CZ" sz="2400" dirty="0" smtClean="0">
              <a:ea typeface="Times New Roman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 smtClean="0">
                <a:ea typeface="Times New Roman"/>
                <a:cs typeface="Calibri"/>
              </a:rPr>
              <a:t>elektrický </a:t>
            </a:r>
            <a:r>
              <a:rPr lang="cs-CZ" sz="2400" dirty="0">
                <a:ea typeface="Times New Roman"/>
                <a:cs typeface="Calibri"/>
              </a:rPr>
              <a:t>potenciál klesá nepřímo úměrně s rostoucí vzdáleností od bodového náboje </a:t>
            </a:r>
            <a:r>
              <a:rPr lang="cs-CZ" sz="2400" i="1" dirty="0" smtClean="0">
                <a:latin typeface="Times New Roman"/>
                <a:ea typeface="Times New Roman"/>
                <a:cs typeface="Times New Roman"/>
              </a:rPr>
              <a:t>Q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8" name="Obrázek 7" descr="http://old.elmag.org/lib/exe/fetch.php/k317:simulace_elmag_poli:cast1:elektrostatika:bodovynaboj:elektrickypotencial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4824536" cy="30963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0" y="4869160"/>
                <a:ext cx="9144000" cy="179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0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elektrická potenciální energie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𝑬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cs-CZ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>	 </a:t>
                </a:r>
                <a:endParaRPr lang="cs-CZ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dirty="0">
                    <a:ea typeface="Times New Roman"/>
                    <a:cs typeface="Calibri"/>
                  </a:rPr>
                  <a:t>energie nabitého tělesa umístěného do vnějšího el. pole</a:t>
                </a:r>
                <a:endParaRPr lang="cs-CZ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dirty="0">
                    <a:ea typeface="Times New Roman"/>
                    <a:cs typeface="Calibri"/>
                  </a:rPr>
                  <a:t>jednotka se často místo v joulech udává v eV (elektronvolt)</a:t>
                </a:r>
                <a:endParaRPr lang="cs-CZ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dirty="0">
                    <a:ea typeface="Times New Roman"/>
                    <a:cs typeface="Calibri"/>
                  </a:rPr>
                  <a:t>eV se jako jednotka používá k vyjádření energie subatomárních částic</a:t>
                </a:r>
                <a:endParaRPr lang="cs-CZ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𝒆𝑽</m:t>
                      </m:r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𝟔𝟎𝟐</m:t>
                      </m:r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sSup>
                        <m:sSupPr>
                          <m:ctrlPr>
                            <a:rPr lang="cs-CZ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𝟏𝟗</m:t>
                          </m:r>
                        </m:sup>
                      </m:sSup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cs-CZ" sz="20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𝑱</m:t>
                      </m:r>
                    </m:oMath>
                  </m:oMathPara>
                </a14:m>
                <a:endParaRPr lang="cs-CZ" sz="20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69160"/>
                <a:ext cx="9144000" cy="1795492"/>
              </a:xfrm>
              <a:prstGeom prst="rect">
                <a:avLst/>
              </a:prstGeom>
              <a:blipFill rotWithShape="1">
                <a:blip r:embed="rId3"/>
                <a:stretch>
                  <a:fillRect l="-667" b="-6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6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6. Elektrický potenciál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807425"/>
            <a:ext cx="4932040" cy="619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Krokové </a:t>
            </a:r>
            <a:r>
              <a:rPr lang="cs-CZ" sz="2400" b="1" u="sng" dirty="0"/>
              <a:t>napětí</a:t>
            </a:r>
            <a:endParaRPr lang="cs-CZ" sz="2400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cs-CZ" sz="2400" dirty="0" smtClean="0">
              <a:ea typeface="Times New Roman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při úderu blesku do země se okolo místa úderu vytvoří na chvíli potenciální hladiny – v místě úderu je potenciál nejvyšší a dosahuje hodnot řádově 10</a:t>
            </a:r>
            <a:r>
              <a:rPr lang="cs-CZ" sz="2000" baseline="30000" dirty="0">
                <a:ea typeface="Times New Roman"/>
                <a:cs typeface="Calibri"/>
              </a:rPr>
              <a:t>8</a:t>
            </a:r>
            <a:r>
              <a:rPr lang="cs-CZ" sz="2000" dirty="0">
                <a:ea typeface="Times New Roman"/>
                <a:cs typeface="Calibri"/>
              </a:rPr>
              <a:t> až 10</a:t>
            </a:r>
            <a:r>
              <a:rPr lang="cs-CZ" sz="2000" baseline="30000" dirty="0">
                <a:ea typeface="Times New Roman"/>
                <a:cs typeface="Calibri"/>
              </a:rPr>
              <a:t>9</a:t>
            </a:r>
            <a:r>
              <a:rPr lang="cs-CZ" sz="2000" dirty="0">
                <a:ea typeface="Times New Roman"/>
                <a:cs typeface="Calibri"/>
              </a:rPr>
              <a:t> V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povrchové proudy mohou projít až do vzdálenosti cca 300 m, kde je potenciál již nulový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stojí-li člověk ve vzdálenosti 100 m od úderu blesku rozkročen na délku 1m je rozdíl potenciálů a tedy velikost napětí </a:t>
            </a:r>
            <a:r>
              <a:rPr lang="cs-CZ" sz="2000" i="1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cs-CZ"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cs-CZ" sz="2000" dirty="0">
                <a:ea typeface="Times New Roman"/>
                <a:cs typeface="Times New Roman"/>
              </a:rPr>
              <a:t>které je mezi končetinami, roven hodnotě cca 10</a:t>
            </a:r>
            <a:r>
              <a:rPr lang="cs-CZ" sz="2000" baseline="30000" dirty="0">
                <a:ea typeface="Times New Roman"/>
                <a:cs typeface="Times New Roman"/>
              </a:rPr>
              <a:t>7</a:t>
            </a:r>
            <a:r>
              <a:rPr lang="cs-CZ" sz="2000" dirty="0">
                <a:ea typeface="Times New Roman"/>
                <a:cs typeface="Times New Roman"/>
              </a:rPr>
              <a:t> V a proud protékající člověk je řádově několik ampér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Times New Roman"/>
              </a:rPr>
              <a:t>krávy na louce a lesní zvěř v lese mají smůlu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3"/>
          <a:stretch/>
        </p:blipFill>
        <p:spPr>
          <a:xfrm>
            <a:off x="4932040" y="4005064"/>
            <a:ext cx="4084796" cy="2852935"/>
          </a:xfrm>
          <a:prstGeom prst="rect">
            <a:avLst/>
          </a:prstGeom>
        </p:spPr>
      </p:pic>
      <p:pic>
        <p:nvPicPr>
          <p:cNvPr id="6" name="Obrázek 5" descr="http://www.equichannel.cz/data/imgs/00008731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4084796" cy="278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4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7</a:t>
            </a:r>
            <a:r>
              <a:rPr lang="cs-CZ" sz="4000" dirty="0" smtClean="0"/>
              <a:t>. Elektrický dipól, princip mikrovlnky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908720"/>
            <a:ext cx="6588224" cy="596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ea typeface="Times New Roman"/>
                <a:cs typeface="Calibri"/>
              </a:rPr>
              <a:t>Elektrický dipól</a:t>
            </a:r>
            <a:r>
              <a:rPr lang="cs-CZ" sz="2400" dirty="0">
                <a:ea typeface="Times New Roman"/>
                <a:cs typeface="Calibri"/>
              </a:rPr>
              <a:t> – je dvojice vázaných elektrostatických nábojů opačného znaménka</a:t>
            </a:r>
            <a:endParaRPr lang="cs-CZ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ea typeface="Times New Roman"/>
                <a:cs typeface="Calibri"/>
              </a:rPr>
              <a:t> 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uplatňuje se v </a:t>
            </a:r>
            <a:r>
              <a:rPr lang="cs-CZ" sz="2000" b="1" dirty="0">
                <a:solidFill>
                  <a:srgbClr val="FF0000"/>
                </a:solidFill>
                <a:ea typeface="Times New Roman"/>
                <a:cs typeface="Calibri"/>
              </a:rPr>
              <a:t>chemických vazbách</a:t>
            </a:r>
            <a:endParaRPr lang="cs-CZ" sz="20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osou dipólu rozumíme přímku procházející středy obou bodových nábojů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významnou roli hrají </a:t>
            </a:r>
            <a:r>
              <a:rPr lang="cs-CZ" sz="2000" b="1" dirty="0">
                <a:solidFill>
                  <a:srgbClr val="FF0000"/>
                </a:solidFill>
                <a:ea typeface="Times New Roman"/>
                <a:cs typeface="Calibri"/>
              </a:rPr>
              <a:t>molekulové dipóly </a:t>
            </a:r>
            <a:r>
              <a:rPr lang="cs-CZ" sz="2000" dirty="0">
                <a:ea typeface="Times New Roman"/>
                <a:cs typeface="Calibri"/>
                <a:sym typeface="Wingdings"/>
              </a:rPr>
              <a:t></a:t>
            </a:r>
            <a:r>
              <a:rPr lang="cs-CZ" sz="2000" dirty="0">
                <a:ea typeface="Times New Roman"/>
                <a:cs typeface="Calibri"/>
              </a:rPr>
              <a:t> u vody má tato vlastnost zásadní význam pro mikrovlnné vaření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b="1" dirty="0">
                <a:solidFill>
                  <a:srgbClr val="FF0000"/>
                </a:solidFill>
                <a:ea typeface="Times New Roman"/>
                <a:cs typeface="Calibri"/>
              </a:rPr>
              <a:t>v biologii a lékařství </a:t>
            </a:r>
            <a:r>
              <a:rPr lang="cs-CZ" sz="2000" dirty="0">
                <a:ea typeface="Times New Roman"/>
                <a:cs typeface="Calibri"/>
              </a:rPr>
              <a:t>jsou vlastnosti el. dipólu využívány např. pro zajištění dráždivosti a vodivosti nervových buněk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b="1" dirty="0">
                <a:solidFill>
                  <a:srgbClr val="FF0000"/>
                </a:solidFill>
                <a:ea typeface="Times New Roman"/>
                <a:cs typeface="Calibri"/>
              </a:rPr>
              <a:t>srdeční </a:t>
            </a:r>
            <a:r>
              <a:rPr lang="cs-CZ" sz="2000" b="1" dirty="0" err="1">
                <a:solidFill>
                  <a:srgbClr val="FF0000"/>
                </a:solidFill>
                <a:ea typeface="Times New Roman"/>
                <a:cs typeface="Calibri"/>
              </a:rPr>
              <a:t>myocyt</a:t>
            </a:r>
            <a:r>
              <a:rPr lang="cs-CZ" sz="2000" b="1" dirty="0">
                <a:solidFill>
                  <a:srgbClr val="FF0000"/>
                </a:solidFill>
                <a:ea typeface="Times New Roman"/>
                <a:cs typeface="Calibri"/>
              </a:rPr>
              <a:t> </a:t>
            </a:r>
            <a:r>
              <a:rPr lang="cs-CZ" sz="2000" dirty="0">
                <a:ea typeface="Times New Roman"/>
                <a:cs typeface="Calibri"/>
              </a:rPr>
              <a:t>– svalová buňka srdce – vytváří dipól, který se mění během srdečního cyklu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uvažuje se o vlivu elektromagnetického vlnění na lidský organismus – </a:t>
            </a:r>
            <a:r>
              <a:rPr lang="cs-CZ" sz="2000" dirty="0" err="1">
                <a:ea typeface="Times New Roman"/>
                <a:cs typeface="Calibri"/>
              </a:rPr>
              <a:t>elmg</a:t>
            </a:r>
            <a:r>
              <a:rPr lang="cs-CZ" sz="2000" dirty="0">
                <a:ea typeface="Times New Roman"/>
                <a:cs typeface="Calibri"/>
              </a:rPr>
              <a:t>. vlnění (např. z mobilu, </a:t>
            </a:r>
            <a:r>
              <a:rPr lang="cs-CZ" sz="2000" dirty="0" err="1">
                <a:ea typeface="Times New Roman"/>
                <a:cs typeface="Calibri"/>
              </a:rPr>
              <a:t>Wi-fi</a:t>
            </a:r>
            <a:r>
              <a:rPr lang="cs-CZ" sz="2000" dirty="0">
                <a:ea typeface="Times New Roman"/>
                <a:cs typeface="Calibri"/>
              </a:rPr>
              <a:t>) může ovlivnit dipóly v těle člověka </a:t>
            </a:r>
            <a:r>
              <a:rPr lang="cs-CZ" sz="2000" dirty="0">
                <a:ea typeface="Times New Roman"/>
                <a:cs typeface="Calibri"/>
                <a:sym typeface="Wingdings"/>
              </a:rPr>
              <a:t></a:t>
            </a:r>
            <a:r>
              <a:rPr lang="cs-CZ" sz="2000" dirty="0">
                <a:ea typeface="Times New Roman"/>
                <a:cs typeface="Calibri"/>
              </a:rPr>
              <a:t> negativní změny </a:t>
            </a:r>
            <a:r>
              <a:rPr lang="cs-CZ" sz="2000" dirty="0" smtClean="0">
                <a:ea typeface="Times New Roman"/>
                <a:cs typeface="Calibri"/>
              </a:rPr>
              <a:t>metabolismu</a:t>
            </a:r>
            <a:endParaRPr lang="cs-CZ" sz="2000" dirty="0">
              <a:ea typeface="Times New Roman"/>
              <a:cs typeface="Times New Roman"/>
            </a:endParaRPr>
          </a:p>
        </p:txBody>
      </p:sp>
      <p:pic>
        <p:nvPicPr>
          <p:cNvPr id="44" name="Obrázek 43" descr="http://upload.wikimedia.org/wikipedia/commons/thumb/3/33/VFPt_dipole_electric_manylines.svg/250px-VFPt_dipole_electric_manylines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4798"/>
            <a:ext cx="2348850" cy="22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6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7. Elektrický dipól, princip mikrovlnky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9092" y="836712"/>
            <a:ext cx="9144000" cy="228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Calibri"/>
              </a:rPr>
              <a:t>Dipól v elektrickém poli</a:t>
            </a:r>
            <a:endParaRPr lang="cs-CZ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ea typeface="Times New Roman"/>
                <a:cs typeface="Calibri"/>
              </a:rPr>
              <a:t> </a:t>
            </a:r>
            <a:endParaRPr lang="cs-CZ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ea typeface="Times New Roman"/>
                <a:cs typeface="Calibri"/>
              </a:rPr>
              <a:t>V homogenním el. poli se dipól snaží natočit tak, aby vektor dipólového momentu p byl rovnoběžný s vektorem (směrem) intenzity el. pole </a:t>
            </a:r>
            <a:r>
              <a:rPr lang="cs-CZ" sz="2400" i="1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cs-CZ" sz="2400" dirty="0">
                <a:ea typeface="Times New Roman"/>
                <a:cs typeface="Calibri"/>
              </a:rPr>
              <a:t> </a:t>
            </a:r>
            <a:r>
              <a:rPr lang="cs-CZ" sz="2400" dirty="0">
                <a:ea typeface="Times New Roman"/>
                <a:cs typeface="Calibri"/>
                <a:sym typeface="Wingdings"/>
              </a:rPr>
              <a:t></a:t>
            </a:r>
            <a:r>
              <a:rPr lang="cs-CZ" sz="2400" dirty="0">
                <a:ea typeface="Times New Roman"/>
                <a:cs typeface="Calibri"/>
              </a:rPr>
              <a:t> </a:t>
            </a:r>
            <a:r>
              <a:rPr lang="cs-CZ" sz="2400" b="1" dirty="0">
                <a:solidFill>
                  <a:srgbClr val="FF0000"/>
                </a:solidFill>
                <a:ea typeface="Times New Roman"/>
                <a:cs typeface="Calibri"/>
              </a:rPr>
              <a:t>el. pole má na dipól otáčivý účinek</a:t>
            </a:r>
            <a:r>
              <a:rPr lang="cs-CZ" sz="2400" dirty="0" smtClean="0">
                <a:ea typeface="Times New Roman"/>
                <a:cs typeface="Calibri"/>
              </a:rPr>
              <a:t>.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72" name="Obrázek 71" descr="http://vnuf.cz/sbornik/prispevky/soubory/17_07/image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842493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9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7. Elektrický dipól, princip mikrovlnky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9092" y="836712"/>
            <a:ext cx="9144000" cy="3606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Calibri"/>
              </a:rPr>
              <a:t>Mikrovlnné vaření – princip činnosti mikrovlnné trouby</a:t>
            </a:r>
            <a:endParaRPr lang="cs-CZ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dirty="0">
                <a:ea typeface="Times New Roman"/>
                <a:cs typeface="Calibri"/>
              </a:rPr>
              <a:t> </a:t>
            </a:r>
            <a:endParaRPr lang="cs-CZ" sz="28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molekula vody tvoří el. dipól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molekuly vody se váží po 2 nebo po 3, v normálním stavu se díky srážkám spojují a rozpojují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dochází k vzájemné přeměně elektrické potenciální energie na energii chaotického pohybu a naopak, celkově je celková energie konstantní a teplota se nemění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34563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7. Elektrický dipól, princip mikrovlnky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9092" y="1996542"/>
            <a:ext cx="5085148" cy="467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ea typeface="Times New Roman"/>
                <a:cs typeface="Calibri"/>
              </a:rPr>
              <a:t>mikrovlnné </a:t>
            </a:r>
            <a:r>
              <a:rPr lang="cs-CZ" sz="2000" dirty="0">
                <a:ea typeface="Times New Roman"/>
                <a:cs typeface="Calibri"/>
              </a:rPr>
              <a:t>vlnění v mikrovlnce má frekvenci cca 2,45 GHz (rezonanční frekvence molekuly vody)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 err="1">
                <a:ea typeface="Times New Roman"/>
                <a:cs typeface="Calibri"/>
              </a:rPr>
              <a:t>elmg</a:t>
            </a:r>
            <a:r>
              <a:rPr lang="cs-CZ" sz="2000" dirty="0">
                <a:ea typeface="Times New Roman"/>
                <a:cs typeface="Calibri"/>
              </a:rPr>
              <a:t>. pole se snaží natočit vektor p do směru intenzity </a:t>
            </a:r>
            <a:r>
              <a:rPr lang="cs-CZ" sz="2000" i="1" dirty="0">
                <a:latin typeface="Times New Roman"/>
                <a:ea typeface="Times New Roman"/>
                <a:cs typeface="Times New Roman"/>
              </a:rPr>
              <a:t>E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u 2 molekulových uskupení není problém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u 3 molekul se poruší aspoň jedna vazba </a:t>
            </a:r>
            <a:r>
              <a:rPr lang="cs-CZ" sz="2000" dirty="0">
                <a:ea typeface="Times New Roman"/>
                <a:cs typeface="Calibri"/>
                <a:sym typeface="Wingdings"/>
              </a:rPr>
              <a:t></a:t>
            </a:r>
            <a:r>
              <a:rPr lang="cs-CZ" sz="2000" dirty="0">
                <a:ea typeface="Times New Roman"/>
                <a:cs typeface="Calibri"/>
              </a:rPr>
              <a:t> energie, která se uvolní při porušení vazby, se uvolní ve formě tepla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ohřev potravin je možný jen díky přítomnosti vody v jídle nebo pití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kdyby voda netvořila el. dipól, mikrovlnka by nefungovala</a:t>
            </a:r>
            <a:endParaRPr lang="cs-CZ" sz="2000" dirty="0">
              <a:ea typeface="Times New Roman"/>
              <a:cs typeface="Times New Roman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56992"/>
            <a:ext cx="3779912" cy="33123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-9092" y="1052736"/>
            <a:ext cx="915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ea typeface="Times New Roman"/>
                <a:cs typeface="Calibri"/>
              </a:rPr>
              <a:t>Mikrovlnné vaření – princip činnosti mikrovlnné </a:t>
            </a:r>
            <a:r>
              <a:rPr lang="cs-CZ" sz="2800" b="1" u="sng" dirty="0" smtClean="0">
                <a:ea typeface="Times New Roman"/>
                <a:cs typeface="Calibri"/>
              </a:rPr>
              <a:t>trouby</a:t>
            </a:r>
            <a:endParaRPr lang="cs-CZ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44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8. Měření elektrického náboje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908720"/>
                <a:ext cx="6588224" cy="601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elementární elektrický náboj má např. elektron nebo proton 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14:m>
                  <m:oMath xmlns:m="http://schemas.openxmlformats.org/officeDocument/2006/math"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𝑒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=1,602∙1</m:t>
                    </m:r>
                    <m:sSup>
                      <m:sSup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p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0</m:t>
                        </m:r>
                      </m:e>
                      <m:sup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cs-CZ" sz="2400" dirty="0">
                    <a:ea typeface="Times New Roman"/>
                    <a:cs typeface="Calibri"/>
                  </a:rPr>
                  <a:t> C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b="1" dirty="0">
                    <a:solidFill>
                      <a:srgbClr val="00B050"/>
                    </a:solidFill>
                    <a:ea typeface="Times New Roman"/>
                    <a:cs typeface="Calibri"/>
                  </a:rPr>
                  <a:t>Robert </a:t>
                </a:r>
                <a:r>
                  <a:rPr lang="cs-CZ" sz="2400" b="1" dirty="0" err="1">
                    <a:solidFill>
                      <a:srgbClr val="00B050"/>
                    </a:solidFill>
                    <a:ea typeface="Times New Roman"/>
                    <a:cs typeface="Calibri"/>
                  </a:rPr>
                  <a:t>Andrews</a:t>
                </a:r>
                <a:r>
                  <a:rPr lang="cs-CZ" sz="2400" b="1" dirty="0">
                    <a:solidFill>
                      <a:srgbClr val="00B050"/>
                    </a:solidFill>
                    <a:ea typeface="Times New Roman"/>
                    <a:cs typeface="Calibri"/>
                  </a:rPr>
                  <a:t> </a:t>
                </a:r>
                <a:r>
                  <a:rPr lang="cs-CZ" sz="2400" b="1" dirty="0" err="1">
                    <a:solidFill>
                      <a:srgbClr val="00B050"/>
                    </a:solidFill>
                    <a:ea typeface="Times New Roman"/>
                    <a:cs typeface="Calibri"/>
                  </a:rPr>
                  <a:t>Millikan</a:t>
                </a:r>
                <a:r>
                  <a:rPr lang="cs-CZ" sz="2400" b="1" dirty="0">
                    <a:solidFill>
                      <a:srgbClr val="00B050"/>
                    </a:solidFill>
                    <a:ea typeface="Times New Roman"/>
                    <a:cs typeface="Calibri"/>
                  </a:rPr>
                  <a:t> (1868 – 1953)</a:t>
                </a:r>
                <a:r>
                  <a:rPr lang="cs-CZ" sz="2400" dirty="0">
                    <a:solidFill>
                      <a:srgbClr val="00B050"/>
                    </a:solidFill>
                    <a:ea typeface="Times New Roman"/>
                    <a:cs typeface="Calibri"/>
                  </a:rPr>
                  <a:t> </a:t>
                </a:r>
                <a:r>
                  <a:rPr lang="cs-CZ" sz="2400" dirty="0">
                    <a:ea typeface="Times New Roman"/>
                    <a:cs typeface="Calibri"/>
                  </a:rPr>
                  <a:t>– americký fyzik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1923 Nobelova cena za fyziku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 err="1">
                    <a:ea typeface="Times New Roman"/>
                    <a:cs typeface="Calibri"/>
                  </a:rPr>
                  <a:t>Millikanův</a:t>
                </a:r>
                <a:r>
                  <a:rPr lang="cs-CZ" sz="2400" dirty="0">
                    <a:ea typeface="Times New Roman"/>
                    <a:cs typeface="Calibri"/>
                  </a:rPr>
                  <a:t> pokus spočíval v porovnání sil, kterými působí elektrostatické a gravitační pole na malé nabité kapičky oleje. Mezi desky kondenzátoru (dvě vodorovné desky, mezi kterými se může vytvářet elektrické pole) byly vstřikovány olejové kapičky. Mikroskopem byl sledován jejich vertikální pohyb v přítomnosti elektrického pole a bez něho.</a:t>
                </a:r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6588224" cy="6013634"/>
              </a:xfrm>
              <a:prstGeom prst="rect">
                <a:avLst/>
              </a:prstGeom>
              <a:blipFill rotWithShape="1">
                <a:blip r:embed="rId2"/>
                <a:stretch>
                  <a:fillRect l="-1203" t="-304" r="-1388" b="-1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Obrázek 44" descr="http://upload.wikimedia.org/wikipedia/commons/a/a6/Robert-millikan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1762115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9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8. Měření elektrického náboje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-9092" y="1268760"/>
                <a:ext cx="4572000" cy="498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2000" dirty="0"/>
                  <a:t>V určitém okamžiku je elektrická síla působící na kapičku oleje stejná jako tíhová síla,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cs-CZ" sz="2000" dirty="0"/>
                  <a:t>.</a:t>
                </a:r>
              </a:p>
              <a:p>
                <a:pPr algn="just"/>
                <a:r>
                  <a:rPr lang="cs-CZ" sz="2000" dirty="0"/>
                  <a:t>Nese-li kapička náboj </a:t>
                </a:r>
                <a:r>
                  <a:rPr lang="cs-CZ" sz="2000" i="1" dirty="0"/>
                  <a:t>Q</a:t>
                </a:r>
                <a:r>
                  <a:rPr lang="cs-CZ" sz="2000" dirty="0"/>
                  <a:t>, platí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s-CZ" sz="2000" dirty="0"/>
              </a:p>
              <a:p>
                <a:pPr algn="just"/>
                <a:r>
                  <a:rPr lang="cs-CZ" sz="2000" dirty="0"/>
                  <a:t>kde </a:t>
                </a:r>
                <a:r>
                  <a:rPr lang="cs-CZ" sz="2000" i="1" dirty="0"/>
                  <a:t>E</a:t>
                </a:r>
                <a:r>
                  <a:rPr lang="cs-CZ" sz="2000" dirty="0"/>
                  <a:t> je konstantní intenzita el. pole, </a:t>
                </a:r>
                <a:r>
                  <a:rPr lang="cs-CZ" sz="2000" i="1" dirty="0"/>
                  <a:t>m</a:t>
                </a:r>
                <a:r>
                  <a:rPr lang="cs-CZ" sz="2000" dirty="0"/>
                  <a:t> je hmotnost kapky, </a:t>
                </a:r>
                <a:r>
                  <a:rPr lang="cs-CZ" sz="2000" i="1" dirty="0"/>
                  <a:t>g</a:t>
                </a:r>
                <a:r>
                  <a:rPr lang="cs-CZ" sz="2000" dirty="0"/>
                  <a:t> = 9,81 ms</a:t>
                </a:r>
                <a:r>
                  <a:rPr lang="cs-CZ" sz="2000" baseline="30000" dirty="0"/>
                  <a:t>-2</a:t>
                </a:r>
                <a:r>
                  <a:rPr lang="cs-CZ" sz="2000" dirty="0"/>
                  <a:t>.</a:t>
                </a:r>
              </a:p>
              <a:p>
                <a:pPr algn="just"/>
                <a:r>
                  <a:rPr lang="cs-CZ" sz="2000" dirty="0"/>
                  <a:t>Poměr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den>
                    </m:f>
                    <m:r>
                      <a:rPr lang="cs-C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cs-C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𝒌𝒐𝒏𝒔𝒕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sz="2000" dirty="0"/>
                  <a:t> je konstantní pro danou hodnotu intenzity. Je-li hmotnost kapky n-násobkem hmotnosti elektronu, pak i celkový náboj je n-násobkem elementárního elektrického náboje a pro jeho velikost můžeme psát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den>
                    </m:f>
                    <m:r>
                      <a:rPr lang="cs-C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000" dirty="0"/>
                  <a:t>. Známe-li hmotnost elektronu, můžeme dopočítat velikost elementárního náboje</a:t>
                </a:r>
                <a:r>
                  <a:rPr lang="cs-CZ" sz="2000" dirty="0" smtClean="0"/>
                  <a:t>.</a:t>
                </a:r>
                <a:endParaRPr lang="cs-CZ" sz="20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92" y="1268760"/>
                <a:ext cx="4572000" cy="4985019"/>
              </a:xfrm>
              <a:prstGeom prst="rect">
                <a:avLst/>
              </a:prstGeom>
              <a:blipFill rotWithShape="1">
                <a:blip r:embed="rId2"/>
                <a:stretch>
                  <a:fillRect l="-1467" t="-611" r="-1333" b="-1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ovéPole 72"/>
          <p:cNvSpPr txBox="1"/>
          <p:nvPr/>
        </p:nvSpPr>
        <p:spPr>
          <a:xfrm>
            <a:off x="-9092" y="764704"/>
            <a:ext cx="915309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ea typeface="Times New Roman"/>
                <a:cs typeface="Calibri"/>
              </a:rPr>
              <a:t>Schéma </a:t>
            </a:r>
            <a:r>
              <a:rPr lang="cs-CZ" sz="2400" b="1" u="sng" dirty="0" smtClean="0">
                <a:ea typeface="Times New Roman"/>
                <a:cs typeface="Calibri"/>
              </a:rPr>
              <a:t>a princip experimentu: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74" name="Obrázek 73" descr="http://canov.jergym.cz/objevite/objev4/mil_soubory/millikan_scheme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320480" cy="488293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TextovéPole 74"/>
          <p:cNvSpPr txBox="1"/>
          <p:nvPr/>
        </p:nvSpPr>
        <p:spPr>
          <a:xfrm>
            <a:off x="-9092" y="6253779"/>
            <a:ext cx="915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/>
              <a:t>D</a:t>
            </a:r>
            <a:r>
              <a:rPr lang="cs-CZ" dirty="0" smtClean="0"/>
              <a:t>ůležitým </a:t>
            </a:r>
            <a:r>
              <a:rPr lang="cs-CZ" dirty="0"/>
              <a:t>důsledkem </a:t>
            </a:r>
            <a:r>
              <a:rPr lang="cs-CZ" dirty="0" err="1"/>
              <a:t>Millikanova</a:t>
            </a:r>
            <a:r>
              <a:rPr lang="cs-CZ" dirty="0"/>
              <a:t> experimentu bylo zjištění, že </a:t>
            </a:r>
            <a:r>
              <a:rPr lang="cs-CZ" b="1" dirty="0">
                <a:solidFill>
                  <a:srgbClr val="FF0000"/>
                </a:solidFill>
              </a:rPr>
              <a:t>náboj</a:t>
            </a:r>
            <a:r>
              <a:rPr lang="cs-CZ" dirty="0"/>
              <a:t> nemůže nabývat libovolné hodnoty, ale že </a:t>
            </a:r>
            <a:r>
              <a:rPr lang="cs-CZ" b="1" dirty="0">
                <a:solidFill>
                  <a:srgbClr val="FF0000"/>
                </a:solidFill>
              </a:rPr>
              <a:t>je tzv.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kvantován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(může nabývat pouze určitých hodnot</a:t>
            </a:r>
            <a:r>
              <a:rPr lang="cs-CZ" dirty="0" smtClean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778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9</a:t>
            </a:r>
            <a:r>
              <a:rPr lang="cs-CZ" sz="4000" dirty="0" smtClean="0"/>
              <a:t>. Elektrické pole vodivého tělesa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908720"/>
                <a:ext cx="5652120" cy="476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ea typeface="Times New Roman"/>
                    <a:cs typeface="Calibri"/>
                  </a:rPr>
                  <a:t>Př. duté kulové těleso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ea typeface="Times New Roman"/>
                    <a:cs typeface="Calibri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rovnoměrné rozmístění náboje na povrchu koule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uvnitř koule je intenzita nulová (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cs-CZ" sz="2400" dirty="0">
                    <a:ea typeface="Times New Roman"/>
                    <a:cs typeface="Calibri"/>
                  </a:rPr>
                  <a:t> = 0) 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náboj uvnitř je také nulový (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r>
                  <a:rPr lang="cs-CZ" sz="2400" dirty="0">
                    <a:ea typeface="Times New Roman"/>
                    <a:cs typeface="Calibri"/>
                  </a:rPr>
                  <a:t> = 0)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kdyby uvnitř koule platilo, že </a:t>
                </a:r>
                <a14:m>
                  <m:oMath xmlns:m="http://schemas.openxmlformats.org/officeDocument/2006/math"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𝐸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≠0</m:t>
                    </m:r>
                  </m:oMath>
                </a14:m>
                <a:r>
                  <a:rPr lang="cs-CZ" sz="2400" dirty="0">
                    <a:ea typeface="Times New Roman"/>
                    <a:cs typeface="Calibri"/>
                  </a:rPr>
                  <a:t>, na elektrony by působila</a:t>
                </a:r>
                <a:br>
                  <a:rPr lang="cs-CZ" sz="2400" dirty="0">
                    <a:ea typeface="Times New Roman"/>
                    <a:cs typeface="Calibri"/>
                  </a:rPr>
                </a:br>
                <a:r>
                  <a:rPr lang="cs-CZ" sz="2400" dirty="0">
                    <a:ea typeface="Times New Roman"/>
                    <a:cs typeface="Calibri"/>
                  </a:rPr>
                  <a:t>elektrická síla, která by způsobila jejich pohyb </a:t>
                </a:r>
                <a:r>
                  <a:rPr lang="cs-CZ" sz="2400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sz="2400" dirty="0">
                    <a:ea typeface="Times New Roman"/>
                    <a:cs typeface="Calibri"/>
                  </a:rPr>
                  <a:t> vzniknul by neustálý proud, což nepozorujeme </a:t>
                </a:r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5652120" cy="4764381"/>
              </a:xfrm>
              <a:prstGeom prst="rect">
                <a:avLst/>
              </a:prstGeom>
              <a:blipFill rotWithShape="1">
                <a:blip r:embed="rId2"/>
                <a:stretch>
                  <a:fillRect l="-1618" t="-384" r="-1079" b="-1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http://www.ux1.eiu.edu/~cfadd/1360/24Gauss/24Images/She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33194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4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délník 72"/>
          <p:cNvSpPr/>
          <p:nvPr/>
        </p:nvSpPr>
        <p:spPr>
          <a:xfrm>
            <a:off x="0" y="4509120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>
            <a:off x="-11308" y="2129149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9. Elektrické pole vodivého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0" y="1052736"/>
                <a:ext cx="9144000" cy="5736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plošná hustota náboje –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Calibri"/>
                      </a:rPr>
                      <m:t>𝝈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				</a:t>
                </a:r>
                <a:r>
                  <a:rPr lang="cs-CZ" sz="2000" dirty="0">
                    <a:ea typeface="Times New Roman"/>
                    <a:cs typeface="Calibri"/>
                  </a:rPr>
                  <a:t>jednotka: </a:t>
                </a:r>
                <a:r>
                  <a:rPr lang="en-US" sz="2000" dirty="0">
                    <a:ea typeface="Times New Roman"/>
                    <a:cs typeface="Calibri"/>
                  </a:rPr>
                  <a:t>[</a:t>
                </a:r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Calibri"/>
                      </a:rPr>
                      <m:t>𝝈</m:t>
                    </m:r>
                  </m:oMath>
                </a14:m>
                <a:r>
                  <a:rPr lang="en-US" sz="2000" dirty="0">
                    <a:ea typeface="Times New Roman"/>
                    <a:cs typeface="Calibri"/>
                  </a:rPr>
                  <a:t>]=Cm</a:t>
                </a:r>
                <a:r>
                  <a:rPr lang="en-US" sz="2000" baseline="30000" dirty="0">
                    <a:ea typeface="Times New Roman"/>
                    <a:cs typeface="Calibri"/>
                  </a:rPr>
                  <a:t>-2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popisuje rozložení náboje </a:t>
                </a:r>
                <a:r>
                  <a:rPr lang="cs-CZ" sz="2000" i="1" dirty="0"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r>
                  <a:rPr lang="cs-CZ" sz="2000" dirty="0">
                    <a:ea typeface="Times New Roman"/>
                    <a:cs typeface="Calibri"/>
                  </a:rPr>
                  <a:t> na dané ploše </a:t>
                </a:r>
                <a:r>
                  <a:rPr lang="cs-CZ" sz="2000" i="1" dirty="0">
                    <a:effectLst/>
                    <a:latin typeface="Times New Roman"/>
                    <a:ea typeface="Times New Roman"/>
                    <a:cs typeface="Times New Roman"/>
                  </a:rPr>
                  <a:t>S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000" dirty="0">
                    <a:ea typeface="Times New Roman"/>
                    <a:cs typeface="Calibri"/>
                  </a:rPr>
                  <a:t> 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𝝈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𝑸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000" dirty="0">
                    <a:ea typeface="Times New Roman"/>
                    <a:cs typeface="Calibri"/>
                  </a:rPr>
                  <a:t> </a:t>
                </a:r>
                <a:endParaRPr lang="cs-CZ" sz="2000" dirty="0" smtClean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 smtClean="0">
                    <a:solidFill>
                      <a:srgbClr val="FF0000"/>
                    </a:solidFill>
                    <a:ea typeface="Times New Roman"/>
                    <a:cs typeface="Calibri"/>
                  </a:rPr>
                  <a:t>intenzita 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el. pole na povrchu koule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připomeneme, že platí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𝐸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𝟒</m:t>
                        </m:r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𝝅𝜺</m:t>
                        </m:r>
                      </m:den>
                    </m:f>
                    <m:r>
                      <a:rPr lang="cs-CZ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cs-CZ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𝑸</m:t>
                        </m:r>
                      </m:num>
                      <m:den>
                        <m:sSup>
                          <m:sSupPr>
                            <m:ctrlPr>
                              <a:rPr lang="cs-CZ" sz="20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𝑹</m:t>
                            </m:r>
                          </m:e>
                          <m:sup>
                            <m:r>
                              <a:rPr lang="cs-CZ" sz="20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𝟏</m:t>
                        </m:r>
                      </m:num>
                      <m:den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𝜺</m:t>
                        </m:r>
                      </m:den>
                    </m:f>
                    <m:r>
                      <a:rPr lang="cs-CZ" sz="20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∙</m:t>
                    </m:r>
                    <m:f>
                      <m:fPr>
                        <m:ctrlPr>
                          <a:rPr lang="cs-CZ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𝑸</m:t>
                        </m:r>
                      </m:num>
                      <m:den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𝟒</m:t>
                        </m:r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𝝅</m:t>
                        </m:r>
                        <m:sSup>
                          <m:sSupPr>
                            <m:ctrlPr>
                              <a:rPr lang="cs-CZ" sz="20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𝑹</m:t>
                            </m:r>
                          </m:e>
                          <m:sup>
                            <m:r>
                              <a:rPr lang="cs-CZ" sz="2000" b="1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𝟏</m:t>
                        </m:r>
                      </m:num>
                      <m:den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𝜺</m:t>
                        </m:r>
                      </m:den>
                    </m:f>
                    <m:r>
                      <a:rPr lang="cs-CZ" sz="20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∙</m:t>
                    </m:r>
                    <m:f>
                      <m:fPr>
                        <m:ctrlPr>
                          <a:rPr lang="cs-CZ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𝑸</m:t>
                        </m:r>
                      </m:num>
                      <m:den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𝑺</m:t>
                        </m:r>
                      </m:den>
                    </m:f>
                  </m:oMath>
                </a14:m>
                <a:endParaRPr lang="cs-CZ" sz="2000" dirty="0">
                  <a:ea typeface="Times New Roman"/>
                  <a:cs typeface="Times New Roman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000" dirty="0">
                    <a:ea typeface="Times New Roman"/>
                    <a:cs typeface="Calibri"/>
                  </a:rPr>
                  <a:t> 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𝑬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0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 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𝜺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 – permitivita prostředí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𝝈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 – plošná hustota náboje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9144000" cy="573625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3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9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90872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/>
              <a:t>Projevy elektrostatiky</a:t>
            </a:r>
            <a:endParaRPr lang="cs-CZ" sz="3000" dirty="0"/>
          </a:p>
          <a:p>
            <a:pPr lvl="0"/>
            <a:endParaRPr lang="cs-CZ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500" dirty="0" smtClean="0"/>
              <a:t>elektrostatika </a:t>
            </a:r>
            <a:r>
              <a:rPr lang="cs-CZ" sz="2500" dirty="0"/>
              <a:t>= náboj v klidu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500" dirty="0"/>
              <a:t>pozorujeme vzájemné přitahování a odpuzování předmětů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500" dirty="0"/>
              <a:t>existují 2 druhy el. náboje – </a:t>
            </a:r>
            <a:r>
              <a:rPr lang="cs-CZ" sz="2500" b="1" dirty="0">
                <a:solidFill>
                  <a:srgbClr val="FF0000"/>
                </a:solidFill>
              </a:rPr>
              <a:t>kladný</a:t>
            </a:r>
            <a:r>
              <a:rPr lang="cs-CZ" sz="2500" dirty="0"/>
              <a:t> a </a:t>
            </a:r>
            <a:r>
              <a:rPr lang="cs-CZ" sz="2500" b="1" dirty="0">
                <a:solidFill>
                  <a:srgbClr val="00B0F0"/>
                </a:solidFill>
              </a:rPr>
              <a:t>záporný</a:t>
            </a:r>
            <a:r>
              <a:rPr lang="cs-CZ" sz="2500" dirty="0"/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500" dirty="0"/>
              <a:t>definoval </a:t>
            </a:r>
            <a:r>
              <a:rPr lang="cs-CZ" sz="2500" b="1" dirty="0">
                <a:solidFill>
                  <a:srgbClr val="00B050"/>
                </a:solidFill>
              </a:rPr>
              <a:t>Benjamin Franklin (1706 – 1790)</a:t>
            </a:r>
            <a:r>
              <a:rPr lang="cs-CZ" sz="2500" dirty="0"/>
              <a:t>, vynálezce bleskosvodu, zakladatel první americké univerzity a šachových kroužků, státník, diplomat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500" b="1" dirty="0">
                <a:solidFill>
                  <a:srgbClr val="00B050"/>
                </a:solidFill>
              </a:rPr>
              <a:t>Václav Prokop Diviš (1698 – 1765)</a:t>
            </a:r>
            <a:r>
              <a:rPr lang="cs-CZ" sz="2500" dirty="0"/>
              <a:t>, jako první vynalezl bleskosvod, kněz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500" dirty="0"/>
              <a:t>chůze po koberci – výboj po dotyku kliky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500" dirty="0"/>
              <a:t>auta – zemnící pásek; letadla, helikoptéry – nutno po přistání uzemnit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500" dirty="0"/>
              <a:t>usazování prachu na monitorech nebo TV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1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556792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9. Elektrické pole vodivého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807425"/>
                <a:ext cx="9144000" cy="322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elektrický potenciál na povrchu koule</a:t>
                </a:r>
                <a:r>
                  <a:rPr lang="cs-CZ" sz="2400" dirty="0">
                    <a:ea typeface="Times New Roman"/>
                    <a:cs typeface="Calibri"/>
                  </a:rPr>
                  <a:t>									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𝝋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𝝅𝜺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𝑸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ea typeface="Times New Roman"/>
                    <a:cs typeface="Calibri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ze vzorce plyne, že je konstantní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uvnitř koule je stejný jako na jejím povrchu (obecně platí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𝑈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𝜑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−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𝜑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𝐸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∙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𝑑</m:t>
                    </m:r>
                  </m:oMath>
                </a14:m>
                <a:r>
                  <a:rPr lang="cs-CZ" sz="2000" dirty="0">
                    <a:ea typeface="Times New Roman"/>
                    <a:cs typeface="Calibri"/>
                  </a:rPr>
                  <a:t>. Jelikož je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𝐸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=0</m:t>
                    </m:r>
                  </m:oMath>
                </a14:m>
                <a:r>
                  <a:rPr lang="cs-CZ" sz="2000" dirty="0">
                    <a:ea typeface="Times New Roman"/>
                    <a:cs typeface="Calibri"/>
                  </a:rPr>
                  <a:t>, musí být nutně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𝜑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𝜑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)</m:t>
                    </m:r>
                  </m:oMath>
                </a14:m>
                <a:endParaRPr lang="cs-CZ" sz="20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7425"/>
                <a:ext cx="9144000" cy="3226332"/>
              </a:xfrm>
              <a:prstGeom prst="rect">
                <a:avLst/>
              </a:prstGeom>
              <a:blipFill rotWithShape="1">
                <a:blip r:embed="rId2"/>
                <a:stretch>
                  <a:fillRect l="-1000" t="-566" b="-16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0" y="4221088"/>
            <a:ext cx="457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b="1" u="sng" dirty="0">
                <a:ea typeface="Times New Roman"/>
                <a:cs typeface="Calibri"/>
              </a:rPr>
              <a:t>P</a:t>
            </a:r>
            <a:r>
              <a:rPr lang="cs-CZ" sz="2000" b="1" u="sng" dirty="0" smtClean="0">
                <a:ea typeface="Times New Roman"/>
                <a:cs typeface="Calibri"/>
              </a:rPr>
              <a:t>růběhu </a:t>
            </a:r>
            <a:r>
              <a:rPr lang="cs-CZ" sz="2000" b="1" u="sng" dirty="0">
                <a:ea typeface="Times New Roman"/>
                <a:cs typeface="Calibri"/>
              </a:rPr>
              <a:t>intenzity a potenciálu ve vzdálenosti </a:t>
            </a:r>
            <a:r>
              <a:rPr lang="cs-CZ" sz="2000" b="1" i="1" u="sng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cs-CZ" sz="2000" b="1" u="sng" dirty="0">
                <a:ea typeface="Times New Roman"/>
                <a:cs typeface="Calibri"/>
              </a:rPr>
              <a:t> od povrchu nabité koule o poloměru </a:t>
            </a:r>
            <a:r>
              <a:rPr lang="cs-CZ" sz="2000" b="1" i="1" u="sng" dirty="0">
                <a:latin typeface="Times New Roman"/>
                <a:ea typeface="Times New Roman"/>
                <a:cs typeface="Times New Roman"/>
              </a:rPr>
              <a:t>R</a:t>
            </a:r>
            <a:endParaRPr lang="cs-CZ" sz="2000" b="1" dirty="0">
              <a:ea typeface="Times New Roman"/>
              <a:cs typeface="Times New Roman"/>
            </a:endParaRPr>
          </a:p>
        </p:txBody>
      </p:sp>
      <p:pic>
        <p:nvPicPr>
          <p:cNvPr id="8" name="Obrázek 7" descr="http://kvinta-html.wz.cz/fyzika/elektrina_a_magnetismus/elektricky_naboj_a_elektricke_pole/obrazky/13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27625"/>
            <a:ext cx="2973070" cy="17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physics.sjsu.edu/becker/physics51/images/23_19InsulatingSphe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26059"/>
            <a:ext cx="3240360" cy="303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8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9. Elektrické pole vodivého tělesa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832175"/>
            <a:ext cx="9144000" cy="219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ea typeface="Times New Roman"/>
                <a:cs typeface="Times New Roman"/>
              </a:rPr>
              <a:t>Nepravidelná tělesa: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hroty, hrany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hromadění náboje a zvýšená intenzita na hrotech a místech s malým poloměrem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nerovnoměrné rozložení náboje</a:t>
            </a:r>
            <a:r>
              <a:rPr lang="cs-CZ" sz="2400" dirty="0">
                <a:ea typeface="Times New Roman"/>
                <a:cs typeface="Times New Roman"/>
              </a:rPr>
              <a:t> na tělese</a:t>
            </a:r>
          </a:p>
        </p:txBody>
      </p:sp>
      <p:pic>
        <p:nvPicPr>
          <p:cNvPr id="5" name="Obrázek 4" descr="http://www.schoolphysics.co.uk/age16-19/Electricity%20and%20magnetism/Electrostatics/text/Charge_distribution/images/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2484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7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9. Elektrické pole vodivého tělesa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807425"/>
            <a:ext cx="9144000" cy="332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b="1" u="sng" dirty="0">
                <a:solidFill>
                  <a:srgbClr val="FF0000"/>
                </a:solidFill>
                <a:ea typeface="Times New Roman"/>
                <a:cs typeface="Times New Roman"/>
              </a:rPr>
              <a:t>Elektrický vítr</a:t>
            </a:r>
            <a:r>
              <a:rPr lang="cs-CZ" sz="2800" dirty="0">
                <a:solidFill>
                  <a:srgbClr val="FF0000"/>
                </a:solidFill>
                <a:ea typeface="Times New Roman"/>
                <a:cs typeface="Times New Roman"/>
              </a:rPr>
              <a:t> – </a:t>
            </a:r>
            <a:r>
              <a:rPr lang="cs-CZ" sz="2800" b="1" u="sng" dirty="0">
                <a:solidFill>
                  <a:srgbClr val="FF0000"/>
                </a:solidFill>
                <a:ea typeface="Times New Roman"/>
                <a:cs typeface="Times New Roman"/>
              </a:rPr>
              <a:t>sršení el. </a:t>
            </a:r>
            <a:r>
              <a:rPr lang="cs-CZ" sz="2800" b="1" u="sng" dirty="0" smtClean="0">
                <a:solidFill>
                  <a:srgbClr val="FF0000"/>
                </a:solidFill>
                <a:ea typeface="Times New Roman"/>
                <a:cs typeface="Times New Roman"/>
              </a:rPr>
              <a:t>náboje</a:t>
            </a:r>
            <a:endParaRPr lang="cs-CZ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 smtClean="0">
                <a:ea typeface="Times New Roman"/>
                <a:cs typeface="Times New Roman"/>
              </a:rPr>
              <a:t>v</a:t>
            </a:r>
            <a:r>
              <a:rPr lang="cs-CZ" sz="2000" dirty="0">
                <a:ea typeface="Times New Roman"/>
                <a:cs typeface="Times New Roman"/>
              </a:rPr>
              <a:t> okolí nabitých hrotů dochází k hromadění el. náboje, který následně ionizuje vzduch, který přestane být izolantem. Ionty se souhlasným nábojem strhávají molekuly vzduchu.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Times New Roman"/>
              </a:rPr>
              <a:t>způsobuje ztráty v sítích VVN (velmi vysoké napětí)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Times New Roman"/>
              </a:rPr>
              <a:t>není primárně spojen s optickým vjemem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Times New Roman"/>
              </a:rPr>
              <a:t>elektrický větrník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Times New Roman"/>
              </a:rPr>
              <a:t>odklon plamene svíčky od nabitého hrotu</a:t>
            </a:r>
          </a:p>
        </p:txBody>
      </p:sp>
      <p:pic>
        <p:nvPicPr>
          <p:cNvPr id="7" name="Obrázek 6" descr="https://www.thunderbolts.info/wp/wp-content/uploads/2011/08/candle_flame_plasma_in_E-field_450x3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0038"/>
            <a:ext cx="3384376" cy="261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kvinta-html.wz.cz/fyzika/elektrina_a_magnetismus/elektricky_naboj_a_elektricke_pole/obrazky/14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30038"/>
            <a:ext cx="2088232" cy="145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://astarmathsandphysics.com/o-level-physics-notes/o-level-physics-notes-electric-wind-html-m4e57068c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89240"/>
            <a:ext cx="208823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ttp://www.helago-cz.cz/public/content-images/cz/product/335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30038"/>
            <a:ext cx="2520280" cy="2611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9. Elektrické pole vodivého tělesa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807425"/>
            <a:ext cx="543609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solidFill>
                  <a:srgbClr val="FF0000"/>
                </a:solidFill>
                <a:ea typeface="Times New Roman"/>
                <a:cs typeface="Times New Roman"/>
              </a:rPr>
              <a:t>Faradayova klec</a:t>
            </a:r>
            <a:endParaRPr lang="cs-CZ" sz="28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ochrana proti elektrostatickému náboji nebo elektromagnetickým polím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Times New Roman"/>
              </a:rPr>
              <a:t>drátěná klec – uvnitř je náboj = 0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auto je F. klec – ochrání před úderem blesku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panelák – železobetonová konstrukce se může chovat jako F. klec – uvnitř paneláku může být zhoršený příjem signálu </a:t>
            </a:r>
            <a:r>
              <a:rPr lang="cs-CZ" sz="2400" dirty="0">
                <a:ea typeface="Times New Roman"/>
                <a:cs typeface="Times New Roman"/>
                <a:sym typeface="Wingdings"/>
              </a:rPr>
              <a:t></a:t>
            </a:r>
            <a:r>
              <a:rPr lang="cs-CZ" sz="2400" dirty="0">
                <a:ea typeface="Times New Roman"/>
                <a:cs typeface="Times New Roman"/>
              </a:rPr>
              <a:t> odstíní </a:t>
            </a:r>
            <a:r>
              <a:rPr lang="cs-CZ" sz="2400" dirty="0" err="1">
                <a:ea typeface="Times New Roman"/>
                <a:cs typeface="Times New Roman"/>
              </a:rPr>
              <a:t>elmg</a:t>
            </a:r>
            <a:r>
              <a:rPr lang="cs-CZ" sz="2400" dirty="0">
                <a:ea typeface="Times New Roman"/>
                <a:cs typeface="Times New Roman"/>
              </a:rPr>
              <a:t>. vlny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stínění TV kabelů – koaxiální kabely bývají stíněné (obalené hliníkovou fólií) </a:t>
            </a:r>
            <a:r>
              <a:rPr lang="cs-CZ" sz="2400" dirty="0">
                <a:ea typeface="Times New Roman"/>
                <a:cs typeface="Times New Roman"/>
                <a:sym typeface="Wingdings"/>
              </a:rPr>
              <a:t></a:t>
            </a:r>
            <a:r>
              <a:rPr lang="cs-CZ" sz="2400" dirty="0">
                <a:ea typeface="Times New Roman"/>
                <a:cs typeface="Times New Roman"/>
              </a:rPr>
              <a:t> odstranění rušivých vlivů okolních </a:t>
            </a:r>
            <a:r>
              <a:rPr lang="cs-CZ" sz="2400" dirty="0" err="1">
                <a:ea typeface="Times New Roman"/>
                <a:cs typeface="Times New Roman"/>
              </a:rPr>
              <a:t>elmg</a:t>
            </a:r>
            <a:r>
              <a:rPr lang="cs-CZ" sz="2400" dirty="0">
                <a:ea typeface="Times New Roman"/>
                <a:cs typeface="Times New Roman"/>
              </a:rPr>
              <a:t>. polí na TV </a:t>
            </a:r>
            <a:r>
              <a:rPr lang="cs-CZ" sz="2400" dirty="0" smtClean="0">
                <a:ea typeface="Times New Roman"/>
                <a:cs typeface="Times New Roman"/>
              </a:rPr>
              <a:t>signál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71" y="1412776"/>
            <a:ext cx="2694940" cy="2746375"/>
          </a:xfrm>
          <a:prstGeom prst="rect">
            <a:avLst/>
          </a:prstGeom>
        </p:spPr>
      </p:pic>
      <p:pic>
        <p:nvPicPr>
          <p:cNvPr id="10" name="Obrázek 9" descr="http://files.hardwaresiti.webnode.cz/200000020-9b9c79c910/koaxial%20obrazek%2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71" y="4653136"/>
            <a:ext cx="269494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8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9. Elektrické pole vodivého tělesa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5040560" cy="3672408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07" y="1127244"/>
            <a:ext cx="3372973" cy="547010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1520" y="515719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Drátěná košile ochrání člověka před výbojem několika desítek až stovek tisíc voltů.</a:t>
            </a:r>
          </a:p>
          <a:p>
            <a:r>
              <a:rPr lang="cs-CZ" dirty="0" smtClean="0"/>
              <a:t>Podmínkou je ale současně dobrá izolace od země.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6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9. Elektrické pole vodivého tělesa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807425"/>
            <a:ext cx="9144000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b="1" dirty="0">
                <a:solidFill>
                  <a:srgbClr val="00B050"/>
                </a:solidFill>
                <a:ea typeface="Times New Roman"/>
                <a:cs typeface="Calibri"/>
              </a:rPr>
              <a:t>Nikola Tesla (1856 – 1943)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americký vynálezce srbského původu </a:t>
            </a:r>
            <a:r>
              <a:rPr lang="cs-CZ" sz="2400" dirty="0">
                <a:ea typeface="Times New Roman"/>
                <a:cs typeface="Calibri"/>
                <a:sym typeface="Wingdings"/>
              </a:rPr>
              <a:t></a:t>
            </a:r>
            <a:r>
              <a:rPr lang="cs-CZ" sz="2400" dirty="0">
                <a:ea typeface="Times New Roman"/>
                <a:cs typeface="Calibri"/>
              </a:rPr>
              <a:t> rádio (NC ale </a:t>
            </a:r>
            <a:r>
              <a:rPr lang="cs-CZ" sz="2400" b="1" dirty="0" err="1">
                <a:solidFill>
                  <a:srgbClr val="00B050"/>
                </a:solidFill>
                <a:ea typeface="Times New Roman"/>
                <a:cs typeface="Calibri"/>
              </a:rPr>
              <a:t>Marconi</a:t>
            </a:r>
            <a:r>
              <a:rPr lang="cs-CZ" sz="2400" b="1" dirty="0">
                <a:solidFill>
                  <a:srgbClr val="00B050"/>
                </a:solidFill>
                <a:ea typeface="Times New Roman"/>
                <a:cs typeface="Calibri"/>
              </a:rPr>
              <a:t>(1874 – 1937)</a:t>
            </a:r>
            <a:r>
              <a:rPr lang="cs-CZ" sz="2400" dirty="0">
                <a:ea typeface="Times New Roman"/>
                <a:cs typeface="Calibri"/>
              </a:rPr>
              <a:t>), asynchronní motor, předpověděl bezdrátový přenos obrazu, zvuku i textu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propagátor střídavého proudu, vynalez bezdrátový telegraf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bezdrátový přenos energie na dálku </a:t>
            </a:r>
            <a:r>
              <a:rPr lang="cs-CZ" sz="2400" dirty="0">
                <a:ea typeface="Times New Roman"/>
                <a:cs typeface="Calibri"/>
                <a:sym typeface="Wingdings"/>
              </a:rPr>
              <a:t></a:t>
            </a:r>
            <a:r>
              <a:rPr lang="cs-CZ" sz="2400" dirty="0">
                <a:ea typeface="Times New Roman"/>
                <a:cs typeface="Calibri"/>
              </a:rPr>
              <a:t> tunguzská katastrofa jako nevydařený přenos energie (?)</a:t>
            </a:r>
            <a:endParaRPr lang="cs-CZ" sz="2400" dirty="0">
              <a:ea typeface="Times New Roman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ea typeface="Times New Roman"/>
                <a:cs typeface="Calibri"/>
              </a:rPr>
              <a:t>přítomnost při Filadelfském experimentu </a:t>
            </a:r>
            <a:endParaRPr lang="cs-CZ" sz="2000" dirty="0">
              <a:ea typeface="Times New Roman"/>
              <a:cs typeface="Times New Roman"/>
            </a:endParaRPr>
          </a:p>
        </p:txBody>
      </p:sp>
      <p:pic>
        <p:nvPicPr>
          <p:cNvPr id="7" name="Obrázek 6" descr="https://encrypted-tbn2.gstatic.com/images?q=tbn:ANd9GcQYkQUruM9kLVFvXVyqPyNMgmmczKMLwWLVS8swXOXDf-l0YpM_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2210"/>
            <a:ext cx="4248472" cy="24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mindspoke.net/wp-content/uploads/2014/04/nikola-tesl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86" y="4247052"/>
            <a:ext cx="4371302" cy="2494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10. Vodič a izolant v elektrickém poli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908720"/>
                <a:ext cx="9144000" cy="4956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 smtClean="0">
                    <a:ea typeface="Times New Roman"/>
                    <a:cs typeface="Calibri"/>
                  </a:rPr>
                  <a:t>Vodič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400" b="1" u="sng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elektrostatická indukce</a:t>
                </a:r>
                <a:r>
                  <a:rPr lang="cs-CZ" sz="2400" dirty="0">
                    <a:ea typeface="Times New Roman"/>
                    <a:cs typeface="Calibri"/>
                  </a:rPr>
                  <a:t> – jev, ke kterému dojde při vložení vodiče do elektrického pole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přeskupení náboje ve vodiči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indukovaná intenzita </a:t>
                </a:r>
                <a:r>
                  <a:rPr lang="cs-CZ" sz="2400" b="1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cs-CZ" sz="2400" b="1" baseline="-25000" dirty="0" err="1">
                    <a:effectLst/>
                    <a:latin typeface="Times New Roman"/>
                    <a:ea typeface="Times New Roman"/>
                    <a:cs typeface="Times New Roman"/>
                  </a:rPr>
                  <a:t>i</a:t>
                </a:r>
                <a:r>
                  <a:rPr lang="cs-CZ" sz="2400" dirty="0">
                    <a:ea typeface="Times New Roman"/>
                    <a:cs typeface="Calibri"/>
                  </a:rPr>
                  <a:t> se vyruší vzájemně s intenzitou el. pole </a:t>
                </a:r>
                <a:r>
                  <a:rPr lang="cs-CZ" sz="2400" b="1" i="1" dirty="0"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cs-CZ" sz="2400" dirty="0">
                    <a:ea typeface="Times New Roman"/>
                    <a:cs typeface="Calibri"/>
                  </a:rPr>
                  <a:t> </a:t>
                </a:r>
                <a:r>
                  <a:rPr lang="cs-CZ" sz="2400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sz="2400" dirty="0">
                    <a:ea typeface="Times New Roman"/>
                    <a:cs typeface="Calibri"/>
                  </a:rPr>
                  <a:t> intenzita uvnitř vodiče = 0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/>
                  <a:buChar char=""/>
                </a:pPr>
                <a:r>
                  <a:rPr lang="cs-CZ" sz="2400" u="sng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náboje indukované ve vodiči můžeme od sebe oddělit</a:t>
                </a:r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 </a:t>
                </a:r>
                <a:r>
                  <a:rPr lang="cs-CZ" sz="2400" dirty="0">
                    <a:ea typeface="Times New Roman"/>
                    <a:cs typeface="Calibri"/>
                  </a:rPr>
                  <a:t>rozdělením vodiče na 2 části</a:t>
                </a:r>
                <a:br>
                  <a:rPr lang="cs-CZ" sz="2400" dirty="0">
                    <a:ea typeface="Times New Roman"/>
                    <a:cs typeface="Calibri"/>
                  </a:rPr>
                </a:br>
                <a:endParaRPr lang="cs-CZ" sz="2400" dirty="0">
                  <a:ea typeface="Times New Roman"/>
                  <a:cs typeface="Times New Roman"/>
                </a:endParaRPr>
              </a:p>
              <a:p>
                <a:r>
                  <a:rPr lang="cs-CZ" sz="2400" b="1" dirty="0">
                    <a:ea typeface="Times New Roman"/>
                    <a:cs typeface="Calibri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effectLst/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cs-CZ" sz="2000" b="1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𝑬</m:t>
                        </m:r>
                      </m:e>
                    </m:acc>
                  </m:oMath>
                </a14:m>
                <a:r>
                  <a:rPr lang="cs-CZ" sz="2000" b="1" dirty="0">
                    <a:ea typeface="Times New Roman"/>
                    <a:cs typeface="Calibri"/>
                  </a:rPr>
                  <a:t> – intenzita elektrického pole mezi deskami</a:t>
                </a:r>
                <a:br>
                  <a:rPr lang="cs-CZ" sz="2000" b="1" dirty="0">
                    <a:ea typeface="Times New Roman"/>
                    <a:cs typeface="Calibri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0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𝑬</m:t>
                            </m:r>
                          </m:e>
                          <m:sub>
                            <m:r>
                              <a:rPr lang="cs-CZ" sz="20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𝒊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000" b="1" dirty="0">
                    <a:ea typeface="Times New Roman"/>
                    <a:cs typeface="Calibri"/>
                  </a:rPr>
                  <a:t> – indukovaná intenzita ve </a:t>
                </a:r>
                <a:r>
                  <a:rPr lang="cs-CZ" sz="2000" b="1" dirty="0" smtClean="0">
                    <a:ea typeface="Times New Roman"/>
                    <a:cs typeface="Calibri"/>
                  </a:rPr>
                  <a:t>vodiči</a:t>
                </a:r>
                <a:endParaRPr lang="cs-CZ" sz="20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4956678"/>
              </a:xfrm>
              <a:prstGeom prst="rect">
                <a:avLst/>
              </a:prstGeom>
              <a:blipFill rotWithShape="1">
                <a:blip r:embed="rId2"/>
                <a:stretch>
                  <a:fillRect l="-1333" t="-492" b="-13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 descr="http://www.techmania.cz/edutorium/data/fil_006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4062814" cy="2639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9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10. Vodič a izolant v elektrickém poli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908720"/>
                <a:ext cx="9144000" cy="341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 smtClean="0">
                    <a:ea typeface="Times New Roman"/>
                    <a:cs typeface="Calibri"/>
                  </a:rPr>
                  <a:t>Izolant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2400" b="1" u="sng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polarizace dielektrika</a:t>
                </a:r>
                <a:r>
                  <a:rPr lang="cs-CZ" sz="2400" dirty="0">
                    <a:ea typeface="Times New Roman"/>
                    <a:cs typeface="Calibri"/>
                  </a:rPr>
                  <a:t> – jev, ke kterému dojde při vložení izolantu (dielektrika) do elektrického pole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izolant nemá volné elektrony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z atomů a molekul se stanou elektrické dipóly </a:t>
                </a:r>
                <a:r>
                  <a:rPr lang="cs-CZ" sz="2400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sz="2400" dirty="0">
                    <a:ea typeface="Times New Roman"/>
                    <a:cs typeface="Calibri"/>
                  </a:rPr>
                  <a:t> natáčí se do směru siločar el. pole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u="sng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náboje indukované ve vodiči NELZE od sebe oddělit</a:t>
                </a:r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 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výsledná intenzita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𝐸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𝑣</m:t>
                        </m:r>
                      </m:sub>
                    </m:sSub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𝐸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𝐸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≠0</m:t>
                    </m:r>
                  </m:oMath>
                </a14:m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3412216"/>
              </a:xfrm>
              <a:prstGeom prst="rect">
                <a:avLst/>
              </a:prstGeom>
              <a:blipFill rotWithShape="1">
                <a:blip r:embed="rId2"/>
                <a:stretch>
                  <a:fillRect l="-1333" t="-714" b="-30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http://www.techmania.cz/edutorium/data/fil_05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816424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7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délník 71"/>
          <p:cNvSpPr/>
          <p:nvPr/>
        </p:nvSpPr>
        <p:spPr>
          <a:xfrm>
            <a:off x="-11308" y="2129149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10. Vodič a izolant v elektrickém poli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0" y="1052736"/>
                <a:ext cx="9144000" cy="460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relativní permitivita dielektrika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𝜺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		</a:t>
                </a:r>
                <a:r>
                  <a:rPr lang="cs-CZ" dirty="0">
                    <a:ea typeface="Times New Roman"/>
                    <a:cs typeface="Calibri"/>
                  </a:rPr>
                  <a:t>jednotka: </a:t>
                </a:r>
                <a:r>
                  <a:rPr lang="en-US" dirty="0">
                    <a:ea typeface="Times New Roman"/>
                    <a:cs typeface="Calibri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𝜺</m:t>
                        </m:r>
                      </m:e>
                      <m:sub>
                        <m:r>
                          <a:rPr lang="cs-CZ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dirty="0">
                    <a:ea typeface="Times New Roman"/>
                    <a:cs typeface="Calibri"/>
                  </a:rPr>
                  <a:t>] = </a:t>
                </a:r>
                <a:r>
                  <a:rPr lang="en-US" dirty="0" err="1">
                    <a:ea typeface="Times New Roman"/>
                    <a:cs typeface="Calibri"/>
                  </a:rPr>
                  <a:t>bezrozměrné</a:t>
                </a:r>
                <a:r>
                  <a:rPr lang="en-US" dirty="0">
                    <a:ea typeface="Times New Roman"/>
                    <a:cs typeface="Calibri"/>
                  </a:rPr>
                  <a:t> </a:t>
                </a:r>
                <a:r>
                  <a:rPr lang="en-US" dirty="0" err="1">
                    <a:ea typeface="Times New Roman"/>
                    <a:cs typeface="Calibri"/>
                  </a:rPr>
                  <a:t>číslo</a:t>
                </a:r>
                <a:endParaRPr lang="cs-CZ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ea typeface="Times New Roman"/>
                    <a:cs typeface="Calibri"/>
                  </a:rPr>
                  <a:t> </a:t>
                </a:r>
                <a:endParaRPr lang="cs-CZ" sz="2400" dirty="0" smtClean="0">
                  <a:ea typeface="Times New Roman"/>
                  <a:cs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Calibri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𝜺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𝒓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ea typeface="Times New Roman"/>
                    <a:cs typeface="Calibri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𝑬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𝒆</m:t>
                        </m:r>
                      </m:sub>
                    </m:sSub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 </m:t>
                    </m:r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intenzita el. pole ve vakuu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𝑬</m:t>
                    </m:r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 </m:t>
                    </m:r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intenzita el. pole v dielektriku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ea typeface="Times New Roman"/>
                    <a:cs typeface="Calibri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u="sng" dirty="0">
                    <a:ea typeface="Times New Roman"/>
                    <a:cs typeface="Calibri"/>
                  </a:rPr>
                  <a:t>relativní permitivita </a:t>
                </a:r>
                <a:r>
                  <a:rPr lang="cs-CZ" sz="2400" dirty="0">
                    <a:ea typeface="Times New Roman"/>
                    <a:cs typeface="Calibri"/>
                  </a:rPr>
                  <a:t>tedy udává, </a:t>
                </a: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kolikrát se elektrické pole v dané látce zeslabí oproti </a:t>
                </a:r>
                <a:r>
                  <a:rPr lang="cs-CZ" sz="2400" b="1" dirty="0" smtClean="0">
                    <a:solidFill>
                      <a:srgbClr val="FF0000"/>
                    </a:solidFill>
                    <a:ea typeface="Times New Roman"/>
                    <a:cs typeface="Calibri"/>
                  </a:rPr>
                  <a:t>vakuu</a:t>
                </a:r>
                <a:endParaRPr lang="cs-CZ" sz="2400" b="1" dirty="0">
                  <a:solidFill>
                    <a:srgbClr val="FF0000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9144000" cy="460113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398" b="-15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9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11. Kapacita vodiče. Kondenzátor.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556792"/>
            <a:ext cx="91440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 smtClean="0">
                <a:ea typeface="Times New Roman"/>
                <a:cs typeface="Calibri"/>
              </a:rPr>
              <a:t>ne</a:t>
            </a:r>
            <a:r>
              <a:rPr lang="cs-CZ" sz="2400" dirty="0">
                <a:ea typeface="Times New Roman"/>
                <a:cs typeface="Calibri"/>
              </a:rPr>
              <a:t>, množství náboje je omezené tvarem a velikostí předmětu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počet částic – nábojů – na vodiči je omezený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každý vodič má tedy určitou </a:t>
            </a:r>
            <a:r>
              <a:rPr lang="cs-CZ" sz="2400" b="1" dirty="0">
                <a:solidFill>
                  <a:srgbClr val="FF0000"/>
                </a:solidFill>
                <a:ea typeface="Times New Roman"/>
                <a:cs typeface="Calibri"/>
              </a:rPr>
              <a:t>kapacitu</a:t>
            </a:r>
            <a:endParaRPr lang="cs-CZ" sz="2400" dirty="0">
              <a:ea typeface="Times New Roman"/>
              <a:cs typeface="Times New Roman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095127"/>
            <a:ext cx="91440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ea typeface="Times New Roman"/>
                <a:cs typeface="Calibri"/>
              </a:rPr>
              <a:t>??? Můžeme na vodič (kouli, desku) přenést libovolně velký náboj</a:t>
            </a:r>
            <a:r>
              <a:rPr lang="cs-CZ" sz="2400" dirty="0" smtClean="0">
                <a:ea typeface="Times New Roman"/>
                <a:cs typeface="Calibri"/>
              </a:rPr>
              <a:t>?</a:t>
            </a:r>
            <a:endParaRPr lang="cs-CZ" sz="2400" dirty="0">
              <a:ea typeface="Times New Roman"/>
              <a:cs typeface="Times New Roman"/>
            </a:endParaRP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5940152" y="3115994"/>
            <a:ext cx="2401887" cy="2994025"/>
            <a:chOff x="883" y="1170"/>
            <a:chExt cx="1513" cy="1886"/>
          </a:xfrm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1461" y="1445"/>
              <a:ext cx="268" cy="1293"/>
            </a:xfrm>
            <a:custGeom>
              <a:avLst/>
              <a:gdLst>
                <a:gd name="T0" fmla="*/ 0 w 348"/>
                <a:gd name="T1" fmla="*/ 0 h 1652"/>
                <a:gd name="T2" fmla="*/ 348 w 348"/>
                <a:gd name="T3" fmla="*/ 0 h 1652"/>
                <a:gd name="T4" fmla="*/ 348 w 348"/>
                <a:gd name="T5" fmla="*/ 1652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652">
                  <a:moveTo>
                    <a:pt x="0" y="0"/>
                  </a:moveTo>
                  <a:lnTo>
                    <a:pt x="348" y="0"/>
                  </a:lnTo>
                  <a:lnTo>
                    <a:pt x="348" y="165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995" y="2740"/>
              <a:ext cx="1401" cy="96"/>
              <a:chOff x="680" y="2810"/>
              <a:chExt cx="2649" cy="96"/>
            </a:xfrm>
          </p:grpSpPr>
          <p:sp>
            <p:nvSpPr>
              <p:cNvPr id="26" name="Rectangle 8" descr="Tmavý šikmo nahoru"/>
              <p:cNvSpPr>
                <a:spLocks noChangeArrowheads="1"/>
              </p:cNvSpPr>
              <p:nvPr/>
            </p:nvSpPr>
            <p:spPr bwMode="auto">
              <a:xfrm>
                <a:off x="684" y="2815"/>
                <a:ext cx="2645" cy="91"/>
              </a:xfrm>
              <a:prstGeom prst="rect">
                <a:avLst/>
              </a:prstGeom>
              <a:pattFill prst="dkUpDiag">
                <a:fgClr>
                  <a:srgbClr val="996633"/>
                </a:fgClr>
                <a:bgClr>
                  <a:srgbClr val="EAEAEA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680" y="2810"/>
                <a:ext cx="2648" cy="0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883" y="2735"/>
              <a:ext cx="230" cy="321"/>
              <a:chOff x="4159" y="2854"/>
              <a:chExt cx="230" cy="321"/>
            </a:xfrm>
          </p:grpSpPr>
          <p:sp>
            <p:nvSpPr>
              <p:cNvPr id="22" name="Freeform 11"/>
              <p:cNvSpPr>
                <a:spLocks noChangeAspect="1"/>
              </p:cNvSpPr>
              <p:nvPr/>
            </p:nvSpPr>
            <p:spPr bwMode="auto">
              <a:xfrm>
                <a:off x="4277" y="2854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Line 12"/>
              <p:cNvSpPr>
                <a:spLocks noChangeAspect="1" noChangeShapeType="1"/>
              </p:cNvSpPr>
              <p:nvPr/>
            </p:nvSpPr>
            <p:spPr bwMode="auto">
              <a:xfrm>
                <a:off x="4159" y="3112"/>
                <a:ext cx="23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13"/>
              <p:cNvSpPr>
                <a:spLocks noChangeAspect="1" noChangeShapeType="1"/>
              </p:cNvSpPr>
              <p:nvPr/>
            </p:nvSpPr>
            <p:spPr bwMode="auto">
              <a:xfrm>
                <a:off x="4206" y="3146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14"/>
              <p:cNvSpPr>
                <a:spLocks noChangeAspect="1" noChangeShapeType="1"/>
              </p:cNvSpPr>
              <p:nvPr/>
            </p:nvSpPr>
            <p:spPr bwMode="auto">
              <a:xfrm>
                <a:off x="4242" y="3175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1557" y="1930"/>
              <a:ext cx="340" cy="340"/>
              <a:chOff x="1242" y="2042"/>
              <a:chExt cx="340" cy="340"/>
            </a:xfrm>
          </p:grpSpPr>
          <p:sp>
            <p:nvSpPr>
              <p:cNvPr id="14" name="Oval 18"/>
              <p:cNvSpPr>
                <a:spLocks noChangeAspect="1" noChangeArrowheads="1"/>
              </p:cNvSpPr>
              <p:nvPr/>
            </p:nvSpPr>
            <p:spPr bwMode="auto">
              <a:xfrm>
                <a:off x="1242" y="2042"/>
                <a:ext cx="340" cy="340"/>
              </a:xfrm>
              <a:prstGeom prst="ellipse">
                <a:avLst/>
              </a:prstGeom>
              <a:gradFill rotWithShape="1">
                <a:gsLst>
                  <a:gs pos="0">
                    <a:srgbClr val="EAEAEA">
                      <a:gamma/>
                      <a:shade val="79216"/>
                      <a:invGamma/>
                    </a:srgbClr>
                  </a:gs>
                  <a:gs pos="100000">
                    <a:srgbClr val="EAEAEA"/>
                  </a:gs>
                </a:gsLst>
                <a:path path="shape">
                  <a:fillToRect l="50000" t="50000" r="50000" b="50000"/>
                </a:path>
              </a:gradFill>
              <a:ln w="31750" cmpd="thickThin">
                <a:solidFill>
                  <a:srgbClr val="3333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>
                <a:off x="1414" y="2090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 rot="1800000">
                <a:off x="1471" y="2101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rot="19800000" flipH="1">
                <a:off x="1356" y="2100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rot="3600000">
                <a:off x="1512" y="2142"/>
                <a:ext cx="1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 rot="18000000" flipH="1">
                <a:off x="1308" y="2141"/>
                <a:ext cx="1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rot="5400000">
                <a:off x="1529" y="2197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rot="5400000">
                <a:off x="1288" y="2197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3" name="Oval 36"/>
            <p:cNvSpPr>
              <a:spLocks noChangeAspect="1" noChangeArrowheads="1"/>
            </p:cNvSpPr>
            <p:nvPr/>
          </p:nvSpPr>
          <p:spPr bwMode="auto">
            <a:xfrm>
              <a:off x="904" y="1170"/>
              <a:ext cx="563" cy="563"/>
            </a:xfrm>
            <a:prstGeom prst="ellipse">
              <a:avLst/>
            </a:prstGeom>
            <a:gradFill rotWithShape="0">
              <a:gsLst>
                <a:gs pos="0">
                  <a:srgbClr val="336699">
                    <a:gamma/>
                    <a:tint val="68627"/>
                    <a:invGamma/>
                  </a:srgbClr>
                </a:gs>
                <a:gs pos="100000">
                  <a:srgbClr val="336699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28" name="Object 4"/>
          <p:cNvGraphicFramePr>
            <a:graphicFrameLocks noChangeAspect="1"/>
          </p:cNvGraphicFramePr>
          <p:nvPr>
            <p:extLst/>
          </p:nvPr>
        </p:nvGraphicFramePr>
        <p:xfrm>
          <a:off x="7505427" y="3922444"/>
          <a:ext cx="3825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Rovnica" r:id="rId3" imgW="164880" imgH="177480" progId="Equation.3">
                  <p:embed/>
                </p:oleObj>
              </mc:Choice>
              <mc:Fallback>
                <p:oleObj name="Rovnica" r:id="rId3" imgW="164880" imgH="177480" progId="Equation.3">
                  <p:embed/>
                  <p:pic>
                    <p:nvPicPr>
                      <p:cNvPr id="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427" y="3922444"/>
                        <a:ext cx="3825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/>
          </p:nvPr>
        </p:nvGraphicFramePr>
        <p:xfrm>
          <a:off x="5608364" y="2738169"/>
          <a:ext cx="4302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Rovnica" r:id="rId5" imgW="152280" imgH="203040" progId="Equation.3">
                  <p:embed/>
                </p:oleObj>
              </mc:Choice>
              <mc:Fallback>
                <p:oleObj name="Rovnica" r:id="rId5" imgW="152280" imgH="203040" progId="Equation.3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364" y="2738169"/>
                        <a:ext cx="430213" cy="525463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7281589" y="4482832"/>
            <a:ext cx="0" cy="303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586139" y="4325669"/>
            <a:ext cx="1312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altLang="cs-CZ" i="1"/>
              <a:t>voltmeter</a:t>
            </a:r>
          </a:p>
        </p:txBody>
      </p:sp>
      <p:sp>
        <p:nvSpPr>
          <p:cNvPr id="32" name="Oval 47"/>
          <p:cNvSpPr>
            <a:spLocks noChangeArrowheads="1"/>
          </p:cNvSpPr>
          <p:nvPr/>
        </p:nvSpPr>
        <p:spPr bwMode="auto">
          <a:xfrm>
            <a:off x="6362427" y="3639869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Oval 48"/>
          <p:cNvSpPr>
            <a:spLocks noChangeArrowheads="1"/>
          </p:cNvSpPr>
          <p:nvPr/>
        </p:nvSpPr>
        <p:spPr bwMode="auto">
          <a:xfrm>
            <a:off x="6470377" y="3444607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Oval 49"/>
          <p:cNvSpPr>
            <a:spLocks noChangeArrowheads="1"/>
          </p:cNvSpPr>
          <p:nvPr/>
        </p:nvSpPr>
        <p:spPr bwMode="auto">
          <a:xfrm>
            <a:off x="6110014" y="3690669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Oval 50"/>
          <p:cNvSpPr>
            <a:spLocks noChangeArrowheads="1"/>
          </p:cNvSpPr>
          <p:nvPr/>
        </p:nvSpPr>
        <p:spPr bwMode="auto">
          <a:xfrm>
            <a:off x="6535464" y="3808144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Oval 51"/>
          <p:cNvSpPr>
            <a:spLocks noChangeArrowheads="1"/>
          </p:cNvSpPr>
          <p:nvPr/>
        </p:nvSpPr>
        <p:spPr bwMode="auto">
          <a:xfrm>
            <a:off x="6311627" y="3833544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" name="Oval 52"/>
          <p:cNvSpPr>
            <a:spLocks noChangeArrowheads="1"/>
          </p:cNvSpPr>
          <p:nvPr/>
        </p:nvSpPr>
        <p:spPr bwMode="auto">
          <a:xfrm>
            <a:off x="6643414" y="3550969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" name="Oval 53"/>
          <p:cNvSpPr>
            <a:spLocks noChangeArrowheads="1"/>
          </p:cNvSpPr>
          <p:nvPr/>
        </p:nvSpPr>
        <p:spPr bwMode="auto">
          <a:xfrm>
            <a:off x="6256064" y="3465244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" name="Oval 54"/>
          <p:cNvSpPr>
            <a:spLocks noChangeArrowheads="1"/>
          </p:cNvSpPr>
          <p:nvPr/>
        </p:nvSpPr>
        <p:spPr bwMode="auto">
          <a:xfrm>
            <a:off x="6194152" y="3263632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Oval 55"/>
          <p:cNvSpPr>
            <a:spLocks noChangeArrowheads="1"/>
          </p:cNvSpPr>
          <p:nvPr/>
        </p:nvSpPr>
        <p:spPr bwMode="auto">
          <a:xfrm>
            <a:off x="6681514" y="3408094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Oval 56"/>
          <p:cNvSpPr>
            <a:spLocks noChangeArrowheads="1"/>
          </p:cNvSpPr>
          <p:nvPr/>
        </p:nvSpPr>
        <p:spPr bwMode="auto">
          <a:xfrm>
            <a:off x="6084614" y="3460482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2" name="Oval 61"/>
          <p:cNvSpPr>
            <a:spLocks noChangeArrowheads="1"/>
          </p:cNvSpPr>
          <p:nvPr/>
        </p:nvSpPr>
        <p:spPr bwMode="auto">
          <a:xfrm>
            <a:off x="6389414" y="3212832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Oval 62"/>
          <p:cNvSpPr>
            <a:spLocks noChangeArrowheads="1"/>
          </p:cNvSpPr>
          <p:nvPr/>
        </p:nvSpPr>
        <p:spPr bwMode="auto">
          <a:xfrm>
            <a:off x="6646589" y="3676382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Oval 63"/>
          <p:cNvSpPr>
            <a:spLocks noChangeArrowheads="1"/>
          </p:cNvSpPr>
          <p:nvPr/>
        </p:nvSpPr>
        <p:spPr bwMode="auto">
          <a:xfrm>
            <a:off x="6586264" y="3252519"/>
            <a:ext cx="88900" cy="889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14118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2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p:sp>
        <p:nvSpPr>
          <p:cNvPr id="4" name="Obdélník 3"/>
          <p:cNvSpPr/>
          <p:nvPr/>
        </p:nvSpPr>
        <p:spPr>
          <a:xfrm>
            <a:off x="0" y="2420888"/>
            <a:ext cx="914400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0" y="1196752"/>
                <a:ext cx="91440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</a:rPr>
                  <a:t>elektrický náboj –  </a:t>
                </a:r>
                <a:r>
                  <a:rPr lang="cs-CZ" sz="2400" b="1" i="1" dirty="0">
                    <a:solidFill>
                      <a:srgbClr val="FF0000"/>
                    </a:solidFill>
                  </a:rPr>
                  <a:t>Q</a:t>
                </a:r>
                <a:r>
                  <a:rPr lang="cs-CZ" i="1" dirty="0"/>
                  <a:t>	</a:t>
                </a:r>
                <a:r>
                  <a:rPr lang="cs-CZ" dirty="0"/>
                  <a:t>		jednotka: </a:t>
                </a:r>
                <a:r>
                  <a:rPr lang="en-US" dirty="0"/>
                  <a:t>[</a:t>
                </a:r>
                <a:r>
                  <a:rPr lang="cs-CZ" b="1" i="1" dirty="0"/>
                  <a:t>Q</a:t>
                </a:r>
                <a:r>
                  <a:rPr lang="en-US" dirty="0"/>
                  <a:t>] = 1 C (coulomb)</a:t>
                </a:r>
                <a:endParaRPr lang="cs-CZ" dirty="0"/>
              </a:p>
              <a:p>
                <a:r>
                  <a:rPr lang="cs-CZ" dirty="0"/>
                  <a:t> </a:t>
                </a:r>
              </a:p>
              <a:p>
                <a:r>
                  <a:rPr lang="cs-CZ" sz="2000" b="1" dirty="0" smtClean="0">
                    <a:solidFill>
                      <a:srgbClr val="FF0000"/>
                    </a:solidFill>
                  </a:rPr>
                  <a:t>Definice: 1 </a:t>
                </a:r>
                <a:r>
                  <a:rPr lang="cs-CZ" sz="2000" b="1" dirty="0">
                    <a:solidFill>
                      <a:srgbClr val="FF0000"/>
                    </a:solidFill>
                  </a:rPr>
                  <a:t>coulomb je náboj, který je přenesen proudem 1 A během 1 s</a:t>
                </a:r>
                <a:endParaRPr lang="cs-CZ" sz="2000" dirty="0">
                  <a:solidFill>
                    <a:srgbClr val="FF0000"/>
                  </a:solidFill>
                </a:endParaRPr>
              </a:p>
              <a:p>
                <a:endParaRPr lang="cs-CZ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cs-CZ" sz="2400" b="1" dirty="0" smtClean="0">
                  <a:solidFill>
                    <a:srgbClr val="FF0000"/>
                  </a:solidFill>
                </a:endParaRPr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r>
                  <a:rPr lang="cs-CZ" sz="2400" dirty="0"/>
                  <a:t>Pojmenování jednotky dle </a:t>
                </a:r>
                <a:r>
                  <a:rPr lang="cs-CZ" sz="2400" dirty="0" smtClean="0"/>
                  <a:t/>
                </a:r>
                <a:br>
                  <a:rPr lang="cs-CZ" sz="2400" dirty="0" smtClean="0"/>
                </a:br>
                <a:r>
                  <a:rPr lang="cs-CZ" sz="2400" b="1" dirty="0" smtClean="0">
                    <a:solidFill>
                      <a:srgbClr val="00B050"/>
                    </a:solidFill>
                  </a:rPr>
                  <a:t>Charlese-Augustina </a:t>
                </a:r>
                <a:r>
                  <a:rPr lang="cs-CZ" sz="2400" b="1" dirty="0">
                    <a:solidFill>
                      <a:srgbClr val="00B050"/>
                    </a:solidFill>
                  </a:rPr>
                  <a:t>de Coulomba (1736 – 1806)</a:t>
                </a:r>
                <a:r>
                  <a:rPr lang="cs-CZ" sz="2400" dirty="0"/>
                  <a:t>.  </a:t>
                </a:r>
              </a:p>
              <a:p>
                <a:pPr marL="342900" lvl="0" indent="-342900">
                  <a:buFont typeface="Wingdings" panose="05000000000000000000" pitchFamily="2" charset="2"/>
                  <a:buChar char="Ø"/>
                </a:pPr>
                <a:r>
                  <a:rPr lang="cs-CZ" sz="2400" dirty="0"/>
                  <a:t>zakladatel elektrostatiky (Coulombův zákon);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cs-CZ" sz="2400" dirty="0"/>
                  <a:t>potomek zámožné šlechtické rodiny, 1800 povolán Napoleonem na Pařížskou univerzitu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9144000" cy="5170646"/>
              </a:xfrm>
              <a:prstGeom prst="rect">
                <a:avLst/>
              </a:prstGeom>
              <a:blipFill rotWithShape="1">
                <a:blip r:embed="rId2"/>
                <a:stretch>
                  <a:fillRect l="-1000" t="-942" b="-22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http://upload.wikimedia.org/wikipedia/commons/thumb/4/42/Coulomb.jpg/220px-Coulom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0"/>
            <a:ext cx="1800200" cy="2105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5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11308" y="5589240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764704"/>
                <a:ext cx="9144000" cy="6288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elektrická kapacita vodiče – </a:t>
                </a:r>
                <a:r>
                  <a:rPr lang="cs-CZ" sz="28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cs-CZ" sz="2800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 </a:t>
                </a:r>
                <a:r>
                  <a:rPr lang="cs-CZ" sz="2400" dirty="0">
                    <a:ea typeface="Times New Roman"/>
                    <a:cs typeface="Calibri"/>
                  </a:rPr>
                  <a:t>		</a:t>
                </a:r>
                <a:r>
                  <a:rPr lang="cs-CZ" sz="2400" dirty="0" smtClean="0">
                    <a:ea typeface="Times New Roman"/>
                    <a:cs typeface="Calibri"/>
                  </a:rPr>
                  <a:t>jednotka</a:t>
                </a:r>
                <a:r>
                  <a:rPr lang="cs-CZ" sz="2400" dirty="0">
                    <a:ea typeface="Times New Roman"/>
                    <a:cs typeface="Calibri"/>
                  </a:rPr>
                  <a:t>: </a:t>
                </a:r>
                <a:r>
                  <a:rPr lang="en-US" sz="2400" dirty="0">
                    <a:ea typeface="Times New Roman"/>
                    <a:cs typeface="Calibri"/>
                  </a:rPr>
                  <a:t>[</a:t>
                </a:r>
                <a:r>
                  <a:rPr lang="en-US" sz="24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2400" dirty="0">
                    <a:ea typeface="Times New Roman"/>
                    <a:cs typeface="Calibri"/>
                  </a:rPr>
                  <a:t>] = F (farad</a:t>
                </a:r>
                <a:r>
                  <a:rPr lang="en-US" sz="2400" dirty="0" smtClean="0">
                    <a:ea typeface="Times New Roman"/>
                    <a:cs typeface="Calibri"/>
                  </a:rPr>
                  <a:t>)</a:t>
                </a:r>
                <a:endParaRPr lang="cs-CZ" sz="2400" dirty="0" smtClean="0">
                  <a:ea typeface="Times New Roman"/>
                  <a:cs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vyjadřuje schopnost vodiče uchovat elektrický náboj </a:t>
                </a:r>
                <a:r>
                  <a:rPr lang="cs-CZ" sz="2400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sz="2400" dirty="0">
                    <a:ea typeface="Times New Roman"/>
                    <a:cs typeface="Calibri"/>
                  </a:rPr>
                  <a:t> čím větší kapacita tělesa, tím více náboje lze na těleso přenést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představuje maximální množství náboje na tělese při jednotkovém potenciálu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je dána poměrem náboje na tělese a hodnotou potenciálu </a:t>
                </a:r>
                <a:r>
                  <a:rPr lang="cs-CZ" sz="2400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sz="2400" dirty="0">
                    <a:ea typeface="Times New Roman"/>
                    <a:cs typeface="Calibri"/>
                  </a:rPr>
                  <a:t> změní-li se velikost náboje na tělese, změní se také velikost potenciálu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je-li napětí definováno jako rozdíl potenciálů a uvažujeme-li, že potenciál země je roven nule, můžeme kapacitu definovat i jako množství náboje na tělese při daném </a:t>
                </a:r>
                <a:r>
                  <a:rPr lang="cs-CZ" sz="2400" dirty="0" smtClean="0">
                    <a:ea typeface="Times New Roman"/>
                    <a:cs typeface="Calibri"/>
                  </a:rPr>
                  <a:t>napětí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cs-CZ" sz="9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𝑪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𝑸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𝝋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𝑸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𝑼</m:t>
                          </m:r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4704"/>
                <a:ext cx="9144000" cy="6288966"/>
              </a:xfrm>
              <a:prstGeom prst="rect">
                <a:avLst/>
              </a:prstGeom>
              <a:blipFill rotWithShape="1">
                <a:blip r:embed="rId2"/>
                <a:stretch>
                  <a:fillRect l="-1333" t="-581" r="-11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1095127"/>
            <a:ext cx="91440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??? Jak velká je kapacita 1 F</a:t>
            </a:r>
            <a:r>
              <a:rPr lang="cs-CZ" sz="2400" dirty="0" smtClean="0"/>
              <a:t>?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556792"/>
            <a:ext cx="9144000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1 F je kapacita vodiče, který se nábojem 1 C nabije na potenciál 1 V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z pohledu „velikosti“ je 1 F „velká“ kapacita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běžné hodnoty: </a:t>
            </a:r>
            <a:r>
              <a:rPr lang="cs-CZ" sz="2400" dirty="0" err="1">
                <a:ea typeface="Times New Roman"/>
                <a:cs typeface="Calibri"/>
              </a:rPr>
              <a:t>pF</a:t>
            </a:r>
            <a:r>
              <a:rPr lang="cs-CZ" sz="2400" dirty="0">
                <a:ea typeface="Times New Roman"/>
                <a:cs typeface="Calibri"/>
              </a:rPr>
              <a:t>, </a:t>
            </a:r>
            <a:r>
              <a:rPr lang="cs-CZ" sz="2400" dirty="0" err="1">
                <a:ea typeface="Times New Roman"/>
                <a:cs typeface="Calibri"/>
              </a:rPr>
              <a:t>nF</a:t>
            </a:r>
            <a:r>
              <a:rPr lang="cs-CZ" sz="2400" dirty="0">
                <a:ea typeface="Times New Roman"/>
                <a:cs typeface="Calibri"/>
              </a:rPr>
              <a:t>, µF</a:t>
            </a:r>
            <a:endParaRPr lang="cs-CZ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ea typeface="Times New Roman"/>
                <a:cs typeface="Calibri"/>
              </a:rPr>
              <a:t> </a:t>
            </a:r>
            <a:endParaRPr lang="cs-CZ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Calibri"/>
              </a:rPr>
              <a:t>Kapacita vodiče</a:t>
            </a:r>
            <a:endParaRPr lang="cs-CZ" sz="28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ZÁVISÍ na geometrii (tvaru a velikosti) vodiče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Calibri"/>
              </a:rPr>
              <a:t>NEZÁVISÍ na velikosti napětí nebo náboje přivedeného na </a:t>
            </a:r>
            <a:r>
              <a:rPr lang="cs-CZ" sz="2400" dirty="0" smtClean="0">
                <a:ea typeface="Times New Roman"/>
                <a:cs typeface="Calibri"/>
              </a:rPr>
              <a:t>vodič</a:t>
            </a:r>
            <a:endParaRPr lang="cs-CZ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21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785109"/>
            <a:ext cx="9144000" cy="473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cs-CZ" sz="2400" b="1" u="sng" dirty="0">
                <a:solidFill>
                  <a:srgbClr val="FF0000"/>
                </a:solidFill>
                <a:ea typeface="Times New Roman"/>
                <a:cs typeface="Calibri"/>
              </a:rPr>
              <a:t>Kondenzátor</a:t>
            </a:r>
            <a:endParaRPr lang="cs-CZ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"/>
            </a:pPr>
            <a:r>
              <a:rPr lang="cs-CZ" sz="2400" dirty="0">
                <a:solidFill>
                  <a:prstClr val="black"/>
                </a:solidFill>
                <a:ea typeface="Times New Roman"/>
                <a:cs typeface="Calibri"/>
              </a:rPr>
              <a:t>obecně jakékoliv zařízení, které umožňuje uchovávat elektrickou potenciální energii</a:t>
            </a:r>
            <a:endParaRPr lang="cs-CZ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"/>
            </a:pPr>
            <a:r>
              <a:rPr lang="cs-CZ" sz="2400" dirty="0">
                <a:solidFill>
                  <a:prstClr val="black"/>
                </a:solidFill>
                <a:ea typeface="Times New Roman"/>
                <a:cs typeface="Calibri"/>
              </a:rPr>
              <a:t>v praxi: pasivní elektrotechnická součástka používaná v elektrických obvodech k uchování el. náboje</a:t>
            </a:r>
            <a:endParaRPr lang="cs-CZ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"/>
            </a:pPr>
            <a:r>
              <a:rPr lang="cs-CZ" sz="2400" dirty="0">
                <a:solidFill>
                  <a:prstClr val="black"/>
                </a:solidFill>
                <a:ea typeface="Times New Roman"/>
                <a:cs typeface="Calibri"/>
              </a:rPr>
              <a:t>princip: dvě vodivé elektrody oddělené dielektrikem</a:t>
            </a:r>
            <a:endParaRPr lang="cs-CZ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"/>
            </a:pPr>
            <a:r>
              <a:rPr lang="cs-CZ" sz="2400" dirty="0">
                <a:solidFill>
                  <a:prstClr val="black"/>
                </a:solidFill>
                <a:ea typeface="Times New Roman"/>
                <a:cs typeface="Calibri"/>
              </a:rPr>
              <a:t>základní vlastnosti: kapacita, maximální dovolené napětí, činitel jakosti</a:t>
            </a:r>
            <a:endParaRPr lang="cs-CZ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"/>
            </a:pPr>
            <a:r>
              <a:rPr lang="cs-CZ" sz="2400" dirty="0">
                <a:solidFill>
                  <a:prstClr val="black"/>
                </a:solidFill>
                <a:ea typeface="Times New Roman"/>
                <a:cs typeface="Calibri"/>
              </a:rPr>
              <a:t>základní součástka oscilačních obvodů (generátorů </a:t>
            </a:r>
            <a:r>
              <a:rPr lang="cs-CZ" sz="2400" dirty="0" err="1">
                <a:solidFill>
                  <a:prstClr val="black"/>
                </a:solidFill>
                <a:ea typeface="Times New Roman"/>
                <a:cs typeface="Calibri"/>
              </a:rPr>
              <a:t>elmg</a:t>
            </a:r>
            <a:r>
              <a:rPr lang="cs-CZ" sz="2400" dirty="0">
                <a:solidFill>
                  <a:prstClr val="black"/>
                </a:solidFill>
                <a:ea typeface="Times New Roman"/>
                <a:cs typeface="Calibri"/>
              </a:rPr>
              <a:t>. vln)</a:t>
            </a:r>
            <a:endParaRPr lang="cs-CZ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cs-CZ" sz="2400" dirty="0">
                <a:solidFill>
                  <a:prstClr val="black"/>
                </a:solidFill>
                <a:ea typeface="Times New Roman"/>
                <a:cs typeface="Calibri"/>
              </a:rPr>
              <a:t> </a:t>
            </a:r>
            <a:endParaRPr lang="cs-CZ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cs-CZ" sz="2400" b="1" u="sng" dirty="0">
                <a:solidFill>
                  <a:prstClr val="black"/>
                </a:solidFill>
                <a:ea typeface="Times New Roman"/>
                <a:cs typeface="Calibri"/>
              </a:rPr>
              <a:t>Značení:</a:t>
            </a:r>
            <a:r>
              <a:rPr lang="cs-CZ" sz="2400" dirty="0">
                <a:solidFill>
                  <a:prstClr val="black"/>
                </a:solidFill>
                <a:ea typeface="Times New Roman"/>
                <a:cs typeface="Calibri"/>
              </a:rPr>
              <a:t> </a:t>
            </a:r>
            <a:endParaRPr lang="cs-CZ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6" name="Obrázek 5" descr="Elektrotechnické značky kondezátor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5157192"/>
            <a:ext cx="3304032" cy="1072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4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785109"/>
            <a:ext cx="5796136" cy="618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Calibri"/>
              </a:rPr>
              <a:t>Typy kondenzátorů podle dielektrika:</a:t>
            </a:r>
            <a:endParaRPr lang="cs-CZ" sz="28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Calibri"/>
              </a:rPr>
              <a:t>Leidenská </a:t>
            </a:r>
            <a:r>
              <a:rPr lang="cs-CZ" sz="2400" b="1" dirty="0">
                <a:solidFill>
                  <a:srgbClr val="FF0000"/>
                </a:solidFill>
                <a:ea typeface="Times New Roman"/>
                <a:cs typeface="Calibri"/>
              </a:rPr>
              <a:t>láhev </a:t>
            </a:r>
            <a:r>
              <a:rPr lang="cs-CZ" sz="2400" dirty="0">
                <a:ea typeface="Times New Roman"/>
                <a:cs typeface="Calibri"/>
              </a:rPr>
              <a:t>– </a:t>
            </a:r>
            <a:r>
              <a:rPr lang="cs-CZ" sz="2000" dirty="0">
                <a:ea typeface="Times New Roman"/>
                <a:cs typeface="Calibri"/>
              </a:rPr>
              <a:t>historicky (1745) první kondenzátor vyrobený ze skleněné lahve (mající funkci dielektrika) opatřené zevnitř i zvnějšku vodivými polepy (elektrody); pojmenovaná podle nizozemské univerzity v Leidenu; dodnes používaná u </a:t>
            </a:r>
            <a:r>
              <a:rPr lang="cs-CZ" sz="2000" b="1" dirty="0" err="1" smtClean="0">
                <a:solidFill>
                  <a:srgbClr val="00B050"/>
                </a:solidFill>
                <a:ea typeface="Times New Roman"/>
                <a:cs typeface="Calibri"/>
              </a:rPr>
              <a:t>Wimshurstově</a:t>
            </a:r>
            <a:r>
              <a:rPr lang="cs-CZ" sz="2000" dirty="0" smtClean="0">
                <a:ea typeface="Times New Roman"/>
                <a:cs typeface="Calibri"/>
              </a:rPr>
              <a:t> </a:t>
            </a:r>
            <a:r>
              <a:rPr lang="cs-CZ" sz="2000" dirty="0">
                <a:ea typeface="Times New Roman"/>
                <a:cs typeface="Calibri"/>
              </a:rPr>
              <a:t>indukční elektrice 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Calibri"/>
              </a:rPr>
              <a:t>otočný vzduchový</a:t>
            </a:r>
            <a:r>
              <a:rPr lang="cs-CZ" sz="2400" dirty="0" smtClean="0">
                <a:ea typeface="Times New Roman"/>
                <a:cs typeface="Calibri"/>
              </a:rPr>
              <a:t> – používá se jako ladící prvek</a:t>
            </a:r>
            <a:br>
              <a:rPr lang="cs-CZ" sz="2400" dirty="0" smtClean="0">
                <a:ea typeface="Times New Roman"/>
                <a:cs typeface="Calibri"/>
              </a:rPr>
            </a:br>
            <a:r>
              <a:rPr lang="cs-CZ" sz="2400" dirty="0" smtClean="0">
                <a:ea typeface="Times New Roman"/>
                <a:cs typeface="Calibri"/>
              </a:rPr>
              <a:t>v elektronických zařízeních, např. v rádiu k naladění stanice;</a:t>
            </a:r>
            <a:br>
              <a:rPr lang="cs-CZ" sz="2400" dirty="0" smtClean="0">
                <a:ea typeface="Times New Roman"/>
                <a:cs typeface="Calibri"/>
              </a:rPr>
            </a:br>
            <a:r>
              <a:rPr lang="cs-CZ" sz="2400" dirty="0" smtClean="0">
                <a:ea typeface="Times New Roman"/>
                <a:cs typeface="Calibri"/>
              </a:rPr>
              <a:t>kapacita se mění otáčením podle velikosti plochy, která je společná </a:t>
            </a:r>
            <a:br>
              <a:rPr lang="cs-CZ" sz="2400" dirty="0" smtClean="0">
                <a:ea typeface="Times New Roman"/>
                <a:cs typeface="Calibri"/>
              </a:rPr>
            </a:br>
            <a:r>
              <a:rPr lang="cs-CZ" sz="2400" dirty="0" smtClean="0">
                <a:ea typeface="Times New Roman"/>
                <a:cs typeface="Calibri"/>
              </a:rPr>
              <a:t>mezi statorem (pevná část) a rotorem (otáčející se desky)         </a:t>
            </a:r>
            <a:endParaRPr lang="cs-CZ" sz="2400" dirty="0" smtClean="0">
              <a:ea typeface="Times New Roman"/>
              <a:cs typeface="Times New Roman"/>
            </a:endParaRPr>
          </a:p>
        </p:txBody>
      </p:sp>
      <p:pic>
        <p:nvPicPr>
          <p:cNvPr id="5" name="Obrázek 4" descr="http://21stoleti.cz/wp-content/images/115342126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3"/>
          <a:stretch/>
        </p:blipFill>
        <p:spPr bwMode="auto">
          <a:xfrm>
            <a:off x="5796136" y="980728"/>
            <a:ext cx="1368152" cy="1644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http://i.idnes.cz/07/111/cl/PKA1ef27d_lanesjarL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25242"/>
            <a:ext cx="2520280" cy="17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xtalman.com/double3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4509120"/>
            <a:ext cx="2434083" cy="220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785109"/>
            <a:ext cx="5796136" cy="483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Calibri"/>
              </a:rPr>
              <a:t>Typy kondenzátorů podle dielektrika:</a:t>
            </a:r>
            <a:endParaRPr lang="cs-CZ" sz="2800" dirty="0">
              <a:ea typeface="Times New Roman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3"/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Calibri"/>
              </a:rPr>
              <a:t>svitkový</a:t>
            </a:r>
            <a:r>
              <a:rPr lang="cs-CZ" sz="2400" dirty="0">
                <a:ea typeface="Times New Roman"/>
                <a:cs typeface="Calibri"/>
              </a:rPr>
              <a:t> – papír, obvykle napuštěný voskem, tvoří dielektrikum; elektrody bývají z hliníkové </a:t>
            </a:r>
            <a:r>
              <a:rPr lang="cs-CZ" sz="2400" dirty="0" smtClean="0">
                <a:ea typeface="Times New Roman"/>
                <a:cs typeface="Calibri"/>
              </a:rPr>
              <a:t>fólie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3"/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Calibri"/>
              </a:rPr>
              <a:t>elektrolytický</a:t>
            </a:r>
            <a:r>
              <a:rPr lang="cs-CZ" sz="2400" dirty="0">
                <a:ea typeface="Times New Roman"/>
                <a:cs typeface="Calibri"/>
              </a:rPr>
              <a:t> – elektrody s velkým povrchem, při zapojení je třeba dbát na správnou polaritu, má vysokou kapacitu; katoda – vodivý elektrolyt (tekutý, polosuchý, pevný), anoda – hliníková fólie</a:t>
            </a:r>
            <a:br>
              <a:rPr lang="cs-CZ" sz="2400" dirty="0">
                <a:ea typeface="Times New Roman"/>
                <a:cs typeface="Calibri"/>
              </a:rPr>
            </a:br>
            <a:r>
              <a:rPr lang="cs-CZ" sz="2400" dirty="0">
                <a:ea typeface="Times New Roman"/>
                <a:cs typeface="Calibri"/>
              </a:rPr>
              <a:t>značka je mírně odlišná od běžného značení: </a:t>
            </a:r>
            <a:endParaRPr lang="cs-CZ" sz="2400" dirty="0" smtClean="0">
              <a:ea typeface="Times New Roman"/>
              <a:cs typeface="Times New Roman"/>
            </a:endParaRPr>
          </a:p>
        </p:txBody>
      </p:sp>
      <p:pic>
        <p:nvPicPr>
          <p:cNvPr id="9" name="Obrázek 8" descr="http://www.maclab.sk/clanky/textova-blikacka/kondenzato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6"/>
          <a:stretch/>
        </p:blipFill>
        <p:spPr bwMode="auto">
          <a:xfrm>
            <a:off x="1519930" y="5229200"/>
            <a:ext cx="1971950" cy="449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 descr="http://bastleni.skovstudio.cz/dokumentace/kondenzator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2780928"/>
            <a:ext cx="339852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http://www.iepa.cz/files/tgl5155-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4764"/>
            <a:ext cx="2095332" cy="11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://www.avelektronik.cz/obrazek/ffb2edc6-5a50-4dfa-8245-29f6fb5471c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66917"/>
            <a:ext cx="2419547" cy="1502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0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http://www.spsemoh.cz/vyuka/zel/obrazky/kond-keram-sch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115976"/>
            <a:ext cx="3380958" cy="215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://www.pkmarket.cz/obrazky/024/181/priloha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1258431" cy="12481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785109"/>
            <a:ext cx="5796136" cy="568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Calibri"/>
              </a:rPr>
              <a:t>Typy kondenzátorů podle dielektrika:</a:t>
            </a:r>
            <a:endParaRPr lang="cs-CZ" sz="2800" dirty="0">
              <a:ea typeface="Times New Roman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5"/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Calibri"/>
              </a:rPr>
              <a:t>keramický</a:t>
            </a:r>
            <a:r>
              <a:rPr lang="cs-CZ" sz="2400" dirty="0">
                <a:ea typeface="Times New Roman"/>
                <a:cs typeface="Calibri"/>
              </a:rPr>
              <a:t> – speciální keramika s velkou </a:t>
            </a:r>
            <a:r>
              <a:rPr lang="cs-CZ" sz="2400" dirty="0" smtClean="0">
                <a:ea typeface="Times New Roman"/>
                <a:cs typeface="Calibri"/>
              </a:rPr>
              <a:t>permitivitou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5"/>
            </a:pPr>
            <a:endParaRPr lang="cs-CZ" sz="2400" dirty="0" smtClean="0">
              <a:ea typeface="Times New Roman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5"/>
            </a:pPr>
            <a:endParaRPr lang="cs-CZ" sz="2400" dirty="0">
              <a:ea typeface="Times New Roman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5"/>
            </a:pPr>
            <a:endParaRPr lang="cs-CZ" sz="2400" dirty="0" smtClean="0">
              <a:ea typeface="Times New Roman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5"/>
            </a:pPr>
            <a:endParaRPr lang="cs-CZ" sz="2400" dirty="0">
              <a:ea typeface="Times New Roman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5"/>
            </a:pPr>
            <a:r>
              <a:rPr lang="cs-CZ" sz="2400" b="1" dirty="0" err="1" smtClean="0">
                <a:solidFill>
                  <a:srgbClr val="FF0000"/>
                </a:solidFill>
                <a:ea typeface="Times New Roman"/>
                <a:cs typeface="Calibri"/>
              </a:rPr>
              <a:t>varikap</a:t>
            </a:r>
            <a:r>
              <a:rPr lang="cs-CZ" sz="2400" dirty="0" smtClean="0">
                <a:ea typeface="Times New Roman"/>
                <a:cs typeface="Calibri"/>
              </a:rPr>
              <a:t> </a:t>
            </a:r>
            <a:r>
              <a:rPr lang="cs-CZ" sz="2400" dirty="0">
                <a:ea typeface="Times New Roman"/>
                <a:cs typeface="Calibri"/>
              </a:rPr>
              <a:t>– kapacitní dioda – napětím řízený kondenzátor; PN přechod zapojený v závěrném směru se chová jako kondenzátor; značka:  </a:t>
            </a:r>
            <a:endParaRPr lang="cs-CZ" sz="2400" dirty="0" smtClean="0">
              <a:ea typeface="Times New Roman"/>
              <a:cs typeface="Calibri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5"/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Calibri"/>
              </a:rPr>
              <a:t>s</a:t>
            </a: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Calibri"/>
              </a:rPr>
              <a:t>lídový</a:t>
            </a:r>
            <a:endParaRPr lang="cs-CZ" sz="24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5"/>
            </a:pPr>
            <a:r>
              <a:rPr lang="cs-CZ" sz="2400" b="1" dirty="0" smtClean="0">
                <a:solidFill>
                  <a:srgbClr val="FF0000"/>
                </a:solidFill>
                <a:ea typeface="Times New Roman"/>
                <a:cs typeface="Calibri"/>
              </a:rPr>
              <a:t>plastový</a:t>
            </a:r>
            <a:endParaRPr lang="cs-CZ" sz="24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pic>
        <p:nvPicPr>
          <p:cNvPr id="8" name="Obrázek 7" descr="http://upload.wikimedia.org/wikipedia/commons/thumb/0/0e/Varicap_symbol.svg/220px-Varicap_symbol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9990" y="4941168"/>
            <a:ext cx="1802050" cy="77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http://www.gme.cz/img/cache/192x144/228/003/1s2638-do34-obrazek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41152"/>
            <a:ext cx="1863839" cy="1344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9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785109"/>
            <a:ext cx="91440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Calibri"/>
              </a:rPr>
              <a:t>Deskový kondenzátor</a:t>
            </a:r>
            <a:r>
              <a:rPr lang="cs-CZ" sz="2800" dirty="0">
                <a:ea typeface="Times New Roman"/>
                <a:cs typeface="Calibri"/>
              </a:rPr>
              <a:t> – dvě vodivé desky o ploše </a:t>
            </a:r>
            <a:r>
              <a:rPr lang="cs-CZ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S</a:t>
            </a:r>
            <a:r>
              <a:rPr lang="cs-CZ" sz="2800" dirty="0">
                <a:solidFill>
                  <a:srgbClr val="FF0000"/>
                </a:solidFill>
                <a:ea typeface="Times New Roman"/>
                <a:cs typeface="Calibri"/>
              </a:rPr>
              <a:t> </a:t>
            </a:r>
            <a:r>
              <a:rPr lang="cs-CZ" sz="2800" dirty="0">
                <a:ea typeface="Times New Roman"/>
                <a:cs typeface="Calibri"/>
              </a:rPr>
              <a:t>ve vzdálenosti </a:t>
            </a:r>
            <a:r>
              <a:rPr lang="cs-CZ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d</a:t>
            </a:r>
            <a:r>
              <a:rPr lang="cs-CZ" sz="2800" dirty="0">
                <a:ea typeface="Times New Roman"/>
                <a:cs typeface="Calibri"/>
              </a:rPr>
              <a:t>, mezi nimi dielektrikum s permitivitou </a:t>
            </a:r>
            <a:r>
              <a:rPr lang="cs-CZ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endParaRPr lang="cs-CZ" sz="24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pic>
        <p:nvPicPr>
          <p:cNvPr id="9" name="Obrázek 8" descr="http://filip2ms.files.wordpress.com/2011/05/clip_image00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23" y="1988840"/>
            <a:ext cx="3176883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ttp://mog.wz.cz/fyzika/2rocnik/kap403_soubory/image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396" y="1812032"/>
            <a:ext cx="53721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http://www.helago-cz.cz/public/content-images/cz/product/201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6" y="3878750"/>
            <a:ext cx="3179852" cy="25586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203848" y="3789040"/>
                <a:ext cx="5818794" cy="314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dirty="0">
                    <a:ea typeface="Times New Roman"/>
                    <a:cs typeface="Times New Roman"/>
                  </a:rPr>
                  <a:t>Pro intenzitu el. pole mezi deskami platí, že </a:t>
                </a:r>
                <a14:m>
                  <m:oMath xmlns:m="http://schemas.openxmlformats.org/officeDocument/2006/math"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</m:t>
                    </m:r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𝑈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</m:den>
                    </m:f>
                  </m:oMath>
                </a14:m>
                <a:r>
                  <a:rPr lang="cs-CZ" dirty="0">
                    <a:ea typeface="Times New Roman"/>
                    <a:cs typeface="Times New Roman"/>
                  </a:rPr>
                  <a:t> a současně </a:t>
                </a:r>
                <a14:m>
                  <m:oMath xmlns:m="http://schemas.openxmlformats.org/officeDocument/2006/math"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</m:t>
                    </m:r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𝜎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𝜀</m:t>
                        </m:r>
                      </m:den>
                    </m:f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𝜀</m:t>
                        </m:r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den>
                    </m:f>
                  </m:oMath>
                </a14:m>
                <a:r>
                  <a:rPr lang="cs-CZ" dirty="0">
                    <a:ea typeface="Times New Roman"/>
                    <a:cs typeface="Times New Roman"/>
                  </a:rPr>
                  <a:t>. Z rovnosti obou výrazů plyne, že 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𝑈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</m:den>
                    </m:f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𝜀</m:t>
                        </m:r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∙</m:t>
                        </m:r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den>
                    </m:f>
                  </m:oMath>
                </a14:m>
                <a:r>
                  <a:rPr lang="cs-CZ" dirty="0" smtClean="0">
                    <a:ea typeface="Times New Roman"/>
                    <a:cs typeface="Calibri"/>
                  </a:rPr>
                  <a:t>        Po </a:t>
                </a:r>
                <a:r>
                  <a:rPr lang="cs-CZ" dirty="0">
                    <a:ea typeface="Times New Roman"/>
                    <a:cs typeface="Calibri"/>
                  </a:rPr>
                  <a:t>úpravě rovnice můžeme vyjádřit poměr náboje Q a napětí U:</a:t>
                </a:r>
                <a:endParaRPr lang="cs-CZ" dirty="0"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Calibri"/>
                            </a:rPr>
                          </m:ctrlPr>
                        </m:fPr>
                        <m:num>
                          <m:r>
                            <a:rPr lang="cs-CZ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𝑄</m:t>
                          </m:r>
                        </m:num>
                        <m:den>
                          <m:r>
                            <a:rPr lang="cs-CZ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𝑈</m:t>
                          </m:r>
                        </m:den>
                      </m:f>
                      <m:r>
                        <a:rPr lang="cs-CZ" i="1"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Calibri"/>
                            </a:rPr>
                          </m:ctrlPr>
                        </m:fPr>
                        <m:num>
                          <m:r>
                            <a:rPr lang="cs-CZ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𝜀</m:t>
                          </m:r>
                          <m:r>
                            <a:rPr lang="cs-CZ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∙</m:t>
                          </m:r>
                          <m:r>
                            <a:rPr lang="cs-CZ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𝑆</m:t>
                          </m:r>
                        </m:num>
                        <m:den>
                          <m:r>
                            <a:rPr lang="cs-CZ" i="1">
                              <a:effectLst/>
                              <a:latin typeface="Cambria Math"/>
                              <a:ea typeface="Times New Roman"/>
                              <a:cs typeface="Calibri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cs-CZ" dirty="0"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dirty="0">
                    <a:ea typeface="Times New Roman"/>
                    <a:cs typeface="Calibri"/>
                  </a:rPr>
                  <a:t>Podílem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𝑈</m:t>
                        </m:r>
                      </m:den>
                    </m:f>
                  </m:oMath>
                </a14:m>
                <a:r>
                  <a:rPr lang="cs-CZ" dirty="0">
                    <a:ea typeface="Times New Roman"/>
                    <a:cs typeface="Calibri"/>
                  </a:rPr>
                  <a:t> je dána kapacita, takže pro kapacitu deskového kondenzátoru platí následující vztah</a:t>
                </a:r>
                <a:r>
                  <a:rPr lang="cs-CZ" dirty="0" smtClean="0">
                    <a:ea typeface="Times New Roman"/>
                    <a:cs typeface="Calibri"/>
                  </a:rPr>
                  <a:t>:</a:t>
                </a:r>
                <a:endParaRPr lang="cs-CZ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789040"/>
                <a:ext cx="5818794" cy="3144066"/>
              </a:xfrm>
              <a:prstGeom prst="rect">
                <a:avLst/>
              </a:prstGeom>
              <a:blipFill rotWithShape="1">
                <a:blip r:embed="rId5"/>
                <a:stretch>
                  <a:fillRect l="-943" r="-839" b="-17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5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-11308" y="1268760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785109"/>
                <a:ext cx="9144000" cy="1518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kapacita deskového kondenzátoru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Calibri"/>
                        </a:rPr>
                        <m:t>𝑪</m:t>
                      </m:r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𝜺</m:t>
                          </m:r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𝑺</m:t>
                          </m:r>
                        </m:num>
                        <m:den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𝒅</m:t>
                          </m:r>
                        </m:den>
                      </m:f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𝒓</m:t>
                              </m:r>
                            </m:sub>
                          </m:sSub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𝑺</m:t>
                          </m:r>
                        </m:num>
                        <m:den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cs-CZ" sz="2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5109"/>
                <a:ext cx="9144000" cy="1518621"/>
              </a:xfrm>
              <a:prstGeom prst="rect">
                <a:avLst/>
              </a:prstGeom>
              <a:blipFill rotWithShape="1">
                <a:blip r:embed="rId2"/>
                <a:stretch>
                  <a:fillRect l="-1333" t="-16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-11308" y="2708920"/>
                <a:ext cx="6455516" cy="4083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u="sng" dirty="0">
                    <a:ea typeface="Times New Roman"/>
                    <a:cs typeface="Calibri"/>
                  </a:rPr>
                  <a:t>Kulový kondenzátor</a:t>
                </a:r>
                <a:r>
                  <a:rPr lang="cs-CZ" sz="2800" dirty="0">
                    <a:ea typeface="Times New Roman"/>
                    <a:cs typeface="Calibri"/>
                  </a:rPr>
                  <a:t> </a:t>
                </a:r>
                <a:r>
                  <a:rPr lang="cs-CZ" dirty="0">
                    <a:ea typeface="Times New Roman"/>
                    <a:cs typeface="Calibri"/>
                  </a:rPr>
                  <a:t>– elektrody tvaru koule; větší koule má poloměr </a:t>
                </a:r>
                <a:r>
                  <a:rPr lang="cs-CZ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r</a:t>
                </a:r>
                <a:r>
                  <a:rPr lang="cs-CZ" baseline="-25000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2</a:t>
                </a:r>
                <a:r>
                  <a:rPr lang="cs-CZ" dirty="0">
                    <a:ea typeface="Times New Roman"/>
                    <a:cs typeface="Calibri"/>
                  </a:rPr>
                  <a:t>, menší </a:t>
                </a:r>
                <a:r>
                  <a:rPr lang="cs-CZ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r</a:t>
                </a:r>
                <a:r>
                  <a:rPr lang="cs-CZ" baseline="-25000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1</a:t>
                </a:r>
                <a:endParaRPr lang="cs-CZ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dirty="0">
                    <a:ea typeface="Times New Roman"/>
                    <a:cs typeface="Calibri"/>
                  </a:rPr>
                  <a:t>obrovský kulový kondenzátor tvoří např. naše zemská ionosféra a země </a:t>
                </a:r>
                <a:br>
                  <a:rPr lang="cs-CZ" dirty="0">
                    <a:ea typeface="Times New Roman"/>
                    <a:cs typeface="Calibri"/>
                  </a:rPr>
                </a:br>
                <a:r>
                  <a:rPr lang="cs-CZ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dirty="0">
                    <a:ea typeface="Times New Roman"/>
                    <a:cs typeface="Calibri"/>
                  </a:rPr>
                  <a:t> intenzita el. pole je 100 – 200 V/m </a:t>
                </a:r>
                <a:br>
                  <a:rPr lang="cs-CZ" dirty="0">
                    <a:ea typeface="Times New Roman"/>
                    <a:cs typeface="Calibri"/>
                  </a:rPr>
                </a:br>
                <a:r>
                  <a:rPr lang="cs-CZ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dirty="0">
                    <a:ea typeface="Times New Roman"/>
                    <a:cs typeface="Calibri"/>
                  </a:rPr>
                  <a:t> mezi ionosférou (kladná elektroda) a zemským povrchem </a:t>
                </a:r>
                <a:br>
                  <a:rPr lang="cs-CZ" dirty="0">
                    <a:ea typeface="Times New Roman"/>
                    <a:cs typeface="Calibri"/>
                  </a:rPr>
                </a:br>
                <a:r>
                  <a:rPr lang="cs-CZ" dirty="0">
                    <a:ea typeface="Times New Roman"/>
                    <a:cs typeface="Calibri"/>
                  </a:rPr>
                  <a:t>(převážně vodivá mořská voda tvořící zápornou elektrodu) je vzdálenost cca 100 km, </a:t>
                </a:r>
                <a:br>
                  <a:rPr lang="cs-CZ" dirty="0">
                    <a:ea typeface="Times New Roman"/>
                    <a:cs typeface="Calibri"/>
                  </a:rPr>
                </a:br>
                <a:r>
                  <a:rPr lang="cs-CZ" dirty="0">
                    <a:ea typeface="Times New Roman"/>
                    <a:cs typeface="Calibri"/>
                  </a:rPr>
                  <a:t>napětí asi 400 </a:t>
                </a:r>
                <a:r>
                  <a:rPr lang="cs-CZ" dirty="0" err="1">
                    <a:ea typeface="Times New Roman"/>
                    <a:cs typeface="Calibri"/>
                  </a:rPr>
                  <a:t>kV</a:t>
                </a:r>
                <a:r>
                  <a:rPr lang="cs-CZ" dirty="0">
                    <a:ea typeface="Times New Roman"/>
                    <a:cs typeface="Calibri"/>
                  </a:rPr>
                  <a:t> a kapacita tohoto kondenzátoru je cca 20 </a:t>
                </a:r>
                <a:r>
                  <a:rPr lang="cs-CZ" dirty="0" err="1" smtClean="0">
                    <a:ea typeface="Times New Roman"/>
                    <a:cs typeface="Calibri"/>
                  </a:rPr>
                  <a:t>kC</a:t>
                </a:r>
                <a:endParaRPr lang="cs-CZ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dirty="0">
                    <a:ea typeface="Times New Roman"/>
                    <a:cs typeface="Calibri"/>
                  </a:rPr>
                  <a:t>Je-li potenciál kulového vodiče </a:t>
                </a:r>
                <a14:m>
                  <m:oMath xmlns:m="http://schemas.openxmlformats.org/officeDocument/2006/math"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𝜑</m:t>
                    </m:r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𝜋𝜀</m:t>
                        </m:r>
                      </m:den>
                    </m:f>
                    <m:r>
                      <a:rPr lang="cs-CZ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den>
                    </m:f>
                  </m:oMath>
                </a14:m>
                <a:r>
                  <a:rPr lang="cs-CZ" dirty="0">
                    <a:ea typeface="Times New Roman"/>
                    <a:cs typeface="Calibri"/>
                  </a:rPr>
                  <a:t>, pak pro kapacitu kulového vodiče </a:t>
                </a:r>
                <a14:m>
                  <m:oMath xmlns:m="http://schemas.openxmlformats.org/officeDocument/2006/math">
                    <m:r>
                      <a:rPr lang="cs-CZ" i="1">
                        <a:effectLst/>
                        <a:latin typeface="Cambria Math"/>
                        <a:ea typeface="Times New Roman"/>
                        <a:cs typeface="Calibri"/>
                      </a:rPr>
                      <m:t>𝐶</m:t>
                    </m:r>
                    <m:r>
                      <a:rPr lang="cs-CZ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𝜑</m:t>
                        </m:r>
                      </m:den>
                    </m:f>
                  </m:oMath>
                </a14:m>
                <a:r>
                  <a:rPr lang="cs-CZ" dirty="0">
                    <a:ea typeface="Times New Roman"/>
                    <a:cs typeface="Calibri"/>
                  </a:rPr>
                  <a:t> </a:t>
                </a:r>
                <a:r>
                  <a:rPr lang="cs-CZ" dirty="0" smtClean="0">
                    <a:ea typeface="Times New Roman"/>
                    <a:cs typeface="Calibri"/>
                  </a:rPr>
                  <a:t>platí</a:t>
                </a:r>
                <a:endParaRPr lang="cs-CZ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08" y="2708920"/>
                <a:ext cx="6455516" cy="4083362"/>
              </a:xfrm>
              <a:prstGeom prst="rect">
                <a:avLst/>
              </a:prstGeom>
              <a:blipFill rotWithShape="1">
                <a:blip r:embed="rId3"/>
                <a:stretch>
                  <a:fillRect l="-1889" t="-597" r="-13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 descr="zemský kondenzát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3356992"/>
            <a:ext cx="2470498" cy="279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1308" y="1268761"/>
            <a:ext cx="9144000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11308" y="5009469"/>
            <a:ext cx="9144000" cy="11558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785109"/>
                <a:ext cx="9144000" cy="5385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kapacita kulového vodiče o poloměru </a:t>
                </a:r>
                <a:r>
                  <a:rPr lang="cs-CZ" sz="2800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R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𝑪</m:t>
                      </m:r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𝟒</m:t>
                      </m:r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𝝅𝜺</m:t>
                      </m:r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𝑹</m:t>
                      </m:r>
                    </m:oMath>
                  </m:oMathPara>
                </a14:m>
                <a:endParaRPr lang="cs-CZ" sz="28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 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dirty="0">
                    <a:ea typeface="Times New Roman"/>
                    <a:cs typeface="Calibri"/>
                  </a:rPr>
                  <a:t>Pro kulový kondenzátor, tvořený 2 koulemi různých poloměrů platí, že napětí mezi oběma elektrodami je dáno rozdílem potenciálů </a:t>
                </a:r>
                <a14:m>
                  <m:oMath xmlns:m="http://schemas.openxmlformats.org/officeDocument/2006/math"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𝑈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𝜋𝜀</m:t>
                        </m:r>
                      </m:den>
                    </m:f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𝜋𝜀</m:t>
                        </m:r>
                      </m:den>
                    </m:f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num>
                      <m:den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𝜋𝜀</m:t>
                        </m:r>
                      </m:den>
                    </m:f>
                    <m:d>
                      <m:d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sz="2400" dirty="0">
                    <a:ea typeface="Times New Roman"/>
                    <a:cs typeface="Calibri"/>
                  </a:rPr>
                  <a:t>. Kapacita je pak dána jako </a:t>
                </a:r>
                <a14:m>
                  <m:oMath xmlns:m="http://schemas.openxmlformats.org/officeDocument/2006/math"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𝐶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num>
                      <m:den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𝑈</m:t>
                        </m:r>
                      </m:den>
                    </m:f>
                  </m:oMath>
                </a14:m>
                <a:r>
                  <a:rPr lang="cs-CZ" sz="2400" dirty="0">
                    <a:ea typeface="Times New Roman"/>
                    <a:cs typeface="Calibri"/>
                  </a:rPr>
                  <a:t> a tedy platí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 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kapacita kulového kondenzátoru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𝑪</m:t>
                      </m:r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𝟒</m:t>
                      </m:r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𝝅𝜺</m:t>
                      </m:r>
                      <m:d>
                        <m:dPr>
                          <m:ctrlP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sz="2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5109"/>
                <a:ext cx="9144000" cy="5385577"/>
              </a:xfrm>
              <a:prstGeom prst="rect">
                <a:avLst/>
              </a:prstGeom>
              <a:blipFill rotWithShape="1">
                <a:blip r:embed="rId2"/>
                <a:stretch>
                  <a:fillRect l="-1333" t="-6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7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/>
              <a:t>11. Kapacita vodiče. Kondenzátor.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3877514"/>
                <a:ext cx="9144000" cy="2829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Čím větší je kapacita kondenzátoru, tím větší náboj musí být přenesen na elektrody, aby se na kondenzátoru dosáhlo požadovaného napětí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Calibri"/>
                      </a:rPr>
                      <m:t>𝑼</m:t>
                    </m:r>
                    <m:r>
                      <a:rPr lang="cs-CZ" sz="2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𝑸</m:t>
                        </m:r>
                      </m:num>
                      <m:den>
                        <m:r>
                          <a:rPr lang="cs-CZ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𝑪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 .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 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Po nabití kondenzátoru je na obou deskách (resp. vodičích) stejně velký náboj opačného znaménka</a:t>
                </a:r>
                <a:r>
                  <a:rPr lang="cs-CZ" sz="2400" b="1" dirty="0" smtClean="0">
                    <a:solidFill>
                      <a:srgbClr val="FF0000"/>
                    </a:solidFill>
                    <a:ea typeface="Times New Roman"/>
                    <a:cs typeface="Calibri"/>
                  </a:rPr>
                  <a:t>.</a:t>
                </a:r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77514"/>
                <a:ext cx="9144000" cy="2829493"/>
              </a:xfrm>
              <a:prstGeom prst="rect">
                <a:avLst/>
              </a:prstGeom>
              <a:blipFill rotWithShape="1">
                <a:blip r:embed="rId2"/>
                <a:stretch>
                  <a:fillRect l="-1000" t="-647" r="-333" b="-30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 descr="http://www.spsemoh.cz/vyuka/zae/obrazky/kul-ko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836712"/>
            <a:ext cx="401187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fyzikalniulohy.cz/_upload/00306/koule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941940"/>
            <a:ext cx="2337048" cy="25590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427984" y="9807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r</a:t>
            </a:r>
            <a:r>
              <a:rPr lang="cs-CZ" baseline="-25000" dirty="0"/>
              <a:t>1</a:t>
            </a:r>
            <a:r>
              <a:rPr lang="cs-CZ" dirty="0"/>
              <a:t> je zde jako </a:t>
            </a:r>
            <a:r>
              <a:rPr lang="cs-CZ" i="1" dirty="0"/>
              <a:t>b</a:t>
            </a:r>
            <a:r>
              <a:rPr lang="cs-CZ" dirty="0"/>
              <a:t>, </a:t>
            </a:r>
            <a:r>
              <a:rPr lang="cs-CZ" i="1" dirty="0"/>
              <a:t>r</a:t>
            </a:r>
            <a:r>
              <a:rPr lang="cs-CZ" baseline="-25000" dirty="0"/>
              <a:t>2</a:t>
            </a:r>
            <a:r>
              <a:rPr lang="cs-CZ" dirty="0"/>
              <a:t> jako </a:t>
            </a:r>
            <a:r>
              <a:rPr lang="cs-CZ" i="1" dirty="0"/>
              <a:t>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0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340768"/>
            <a:ext cx="4355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/>
              <a:t>Měření el. náboje</a:t>
            </a:r>
            <a:endParaRPr lang="cs-CZ" sz="3000" dirty="0"/>
          </a:p>
          <a:p>
            <a:pPr lvl="0"/>
            <a:endParaRPr lang="cs-CZ" b="1" u="sng" dirty="0" smtClean="0"/>
          </a:p>
          <a:p>
            <a:pPr lvl="0"/>
            <a:r>
              <a:rPr lang="cs-CZ" sz="2400" b="1" u="sng" dirty="0" smtClean="0"/>
              <a:t>elektroskop</a:t>
            </a:r>
            <a:r>
              <a:rPr lang="cs-CZ" sz="2400" dirty="0" smtClean="0"/>
              <a:t> </a:t>
            </a:r>
            <a:r>
              <a:rPr lang="cs-CZ" sz="2400" dirty="0"/>
              <a:t>– pouze kvalitativně, nelze měřit typ náboje nebo jeho přesnou velikost</a:t>
            </a:r>
          </a:p>
          <a:p>
            <a:r>
              <a:rPr lang="cs-CZ" sz="2400" b="1" dirty="0"/>
              <a:t> </a:t>
            </a:r>
            <a:endParaRPr lang="cs-CZ" sz="2400" dirty="0"/>
          </a:p>
          <a:p>
            <a:pPr lvl="0"/>
            <a:endParaRPr lang="cs-CZ" sz="2400" b="1" u="sng" dirty="0" smtClean="0"/>
          </a:p>
          <a:p>
            <a:pPr lvl="0"/>
            <a:r>
              <a:rPr lang="cs-CZ" sz="2400" b="1" u="sng" dirty="0" smtClean="0"/>
              <a:t>elektrometr</a:t>
            </a:r>
            <a:r>
              <a:rPr lang="cs-CZ" sz="2400" dirty="0" smtClean="0"/>
              <a:t> </a:t>
            </a:r>
            <a:r>
              <a:rPr lang="cs-CZ" sz="2400" dirty="0"/>
              <a:t>– se stupnicí nebo digitální, lze určit velikost i typ náboje </a:t>
            </a:r>
          </a:p>
          <a:p>
            <a:endParaRPr lang="cs-CZ" dirty="0"/>
          </a:p>
        </p:txBody>
      </p:sp>
      <p:pic>
        <p:nvPicPr>
          <p:cNvPr id="7" name="Obrázek 6" descr="http://files.elektrostatickepole.webnode.cz/200000007-7437f7531f/Bez%20n%C3%A1zv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77900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s://encrypted-tbn1.gstatic.com/images?q=tbn:ANd9GcTs0_OsoN1HWSTDa66t3gs4_ELenJ_RAcMUiidSeVO8eo4CoUgBLQ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5824" r="8254" b="10118"/>
          <a:stretch/>
        </p:blipFill>
        <p:spPr bwMode="auto">
          <a:xfrm>
            <a:off x="4230370" y="3978840"/>
            <a:ext cx="1853798" cy="261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9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12. </a:t>
            </a:r>
            <a:r>
              <a:rPr lang="cs-CZ" sz="3600" dirty="0" smtClean="0"/>
              <a:t>Spojování kondenzátorů. Energie kondenzátoru.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0" y="764704"/>
                <a:ext cx="6516216" cy="5979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u="sng" dirty="0">
                    <a:ea typeface="Times New Roman"/>
                    <a:cs typeface="Calibri"/>
                  </a:rPr>
                  <a:t>Využití kondenzátorů v praxi:</a:t>
                </a:r>
                <a:r>
                  <a:rPr lang="cs-CZ" sz="2400" dirty="0">
                    <a:ea typeface="Times New Roman"/>
                    <a:cs typeface="Calibri"/>
                  </a:rPr>
                  <a:t> 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počítačové paměti</a:t>
                </a:r>
                <a:r>
                  <a:rPr lang="cs-CZ" sz="2400" dirty="0">
                    <a:ea typeface="Times New Roman"/>
                    <a:cs typeface="Calibri"/>
                  </a:rPr>
                  <a:t> – </a:t>
                </a:r>
                <a:r>
                  <a:rPr lang="cs-CZ" sz="2000" dirty="0">
                    <a:ea typeface="Times New Roman"/>
                    <a:cs typeface="Calibri"/>
                  </a:rPr>
                  <a:t>tvořené miliony miniaturních kondenzátorů, které jsou ve stavu 1 – je náboj nebo 0 – není náboj </a:t>
                </a:r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defibrilátor</a:t>
                </a:r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 </a:t>
                </a:r>
                <a:r>
                  <a:rPr lang="cs-CZ" sz="2400" dirty="0">
                    <a:ea typeface="Times New Roman"/>
                    <a:cs typeface="Calibri"/>
                  </a:rPr>
                  <a:t>–</a:t>
                </a:r>
                <a:r>
                  <a:rPr lang="cs-CZ" sz="2400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 </a:t>
                </a:r>
                <a:r>
                  <a:rPr lang="cs-CZ" sz="2000" dirty="0">
                    <a:ea typeface="Times New Roman"/>
                    <a:cs typeface="Calibri"/>
                  </a:rPr>
                  <a:t>přístroj používaný v lékařství k provádění elektrických šoků při zástavě srdce, kdy velké množství náboje projde během krátké doby přes srdeční sval a může tak obnovit srdeční činnost.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000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sz="2000" dirty="0">
                    <a:ea typeface="Times New Roman"/>
                    <a:cs typeface="Calibri"/>
                  </a:rPr>
                  <a:t> základem defibrilátoru je</a:t>
                </a:r>
                <a:r>
                  <a:rPr lang="cs-CZ" sz="2000" dirty="0">
                    <a:ea typeface="Times New Roman"/>
                    <a:cs typeface="Times New Roman"/>
                  </a:rPr>
                  <a:t> kondenzátor, který je nabíjen baterií, el. obvod pak nabíjí kondenzátor na vysoké napětí cca 5000 V</a:t>
                </a: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000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sz="2000" dirty="0">
                    <a:ea typeface="Times New Roman"/>
                    <a:cs typeface="Calibri"/>
                  </a:rPr>
                  <a:t> kapacita kondenzátoru je cca 70 µF, el. energie je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𝐸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den>
                    </m:f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𝐶</m:t>
                    </m:r>
                    <m:sSup>
                      <m:sSup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p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𝑈</m:t>
                        </m:r>
                      </m:e>
                      <m:sup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p>
                    </m:sSup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≅875 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𝐽</m:t>
                    </m:r>
                  </m:oMath>
                </a14:m>
                <a:endParaRPr lang="cs-CZ" sz="2000" dirty="0">
                  <a:ea typeface="Times New Roman"/>
                  <a:cs typeface="Times New Roman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000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sz="2000" dirty="0">
                    <a:ea typeface="Times New Roman"/>
                    <a:cs typeface="Calibri"/>
                  </a:rPr>
                  <a:t> tělem projde asi 200 J za 2 </a:t>
                </a:r>
                <a:r>
                  <a:rPr lang="cs-CZ" sz="2000" dirty="0" err="1">
                    <a:ea typeface="Times New Roman"/>
                    <a:cs typeface="Calibri"/>
                  </a:rPr>
                  <a:t>ms</a:t>
                </a:r>
                <a:r>
                  <a:rPr lang="cs-CZ" sz="2000" dirty="0">
                    <a:ea typeface="Times New Roman"/>
                    <a:cs typeface="Calibri"/>
                  </a:rPr>
                  <a:t> </a:t>
                </a:r>
                <a:r>
                  <a:rPr lang="cs-CZ" sz="2000" dirty="0">
                    <a:ea typeface="Times New Roman"/>
                    <a:cs typeface="Calibri"/>
                    <a:sym typeface="Wingdings"/>
                  </a:rPr>
                  <a:t></a:t>
                </a:r>
                <a:r>
                  <a:rPr lang="cs-CZ" sz="2000" dirty="0">
                    <a:ea typeface="Times New Roman"/>
                    <a:cs typeface="Calibri"/>
                  </a:rPr>
                  <a:t> výkon pulzu je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𝑃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200</m:t>
                        </m:r>
                      </m:num>
                      <m:den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2∙1</m:t>
                        </m:r>
                        <m:sSup>
                          <m:sSupPr>
                            <m:ctrlP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0</m:t>
                            </m:r>
                          </m:e>
                          <m:sup>
                            <m:r>
                              <a:rPr lang="cs-CZ" sz="20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=100 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𝑘𝑊</m:t>
                    </m:r>
                  </m:oMath>
                </a14:m>
                <a:endParaRPr lang="cs-CZ" sz="20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4704"/>
                <a:ext cx="6516216" cy="5979329"/>
              </a:xfrm>
              <a:prstGeom prst="rect">
                <a:avLst/>
              </a:prstGeom>
              <a:blipFill rotWithShape="1">
                <a:blip r:embed="rId2"/>
                <a:stretch>
                  <a:fillRect l="-1871" t="-408" r="-4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http://www.cnews.cz/sites/default/files/oldcnews/archive/clanky/archive/2007/11listopad/test_ram/fotky/all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980728"/>
            <a:ext cx="2793148" cy="132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kruber.sk/images/products/3400_3599/small300_product_3407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347" y="3652203"/>
            <a:ext cx="2873141" cy="2873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3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12. </a:t>
            </a:r>
            <a:r>
              <a:rPr lang="cs-CZ" sz="3600" dirty="0" smtClean="0"/>
              <a:t>Spojování kondenzátorů. Energie kondenzátoru.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Calibri"/>
              </a:rPr>
              <a:t>Využití kondenzátorů v praxi:</a:t>
            </a:r>
            <a:r>
              <a:rPr lang="cs-CZ" sz="2400" dirty="0">
                <a:ea typeface="Times New Roman"/>
                <a:cs typeface="Calibri"/>
              </a:rPr>
              <a:t> </a:t>
            </a:r>
            <a:endParaRPr lang="cs-CZ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b="1" dirty="0">
                <a:solidFill>
                  <a:srgbClr val="FF0000"/>
                </a:solidFill>
                <a:ea typeface="Times New Roman"/>
                <a:cs typeface="Calibri"/>
              </a:rPr>
              <a:t>elektrický paralyzér</a:t>
            </a:r>
            <a:r>
              <a:rPr lang="cs-CZ" sz="2400" dirty="0">
                <a:ea typeface="Times New Roman"/>
                <a:cs typeface="Calibri"/>
              </a:rPr>
              <a:t> – </a:t>
            </a:r>
            <a:r>
              <a:rPr lang="cs-CZ" sz="2000" dirty="0">
                <a:ea typeface="Times New Roman"/>
                <a:cs typeface="Calibri"/>
              </a:rPr>
              <a:t>elektrický paralyzér generuje z nízkého vstupního napětí vysoké výstupní napětí. Jako zdroj se obvykle používá baterie s napětím od 1,5 do 12 V. Napětí ze zdroje prochází zesilovacím obvodem, kde je znásobeno na </a:t>
            </a:r>
            <a:r>
              <a:rPr lang="cs-CZ" sz="2000" b="1" dirty="0">
                <a:ea typeface="Times New Roman"/>
                <a:cs typeface="Calibri"/>
              </a:rPr>
              <a:t>200 000 až 500 000 voltů</a:t>
            </a:r>
            <a:r>
              <a:rPr lang="cs-CZ" sz="2000" dirty="0">
                <a:ea typeface="Times New Roman"/>
                <a:cs typeface="Calibri"/>
              </a:rPr>
              <a:t>, ale dochází ke snížení intenzity elektrického proudu. Součástí tohoto obvodu je také oscilátor měnící kmitočtovou charakteristiku proudu a </a:t>
            </a:r>
            <a:r>
              <a:rPr lang="cs-CZ" sz="2000" u="sng" dirty="0">
                <a:ea typeface="Times New Roman"/>
                <a:cs typeface="Calibri"/>
              </a:rPr>
              <a:t>kondenzátor umožňující uchování energie potřebné k vytvoření výboje</a:t>
            </a:r>
            <a:r>
              <a:rPr lang="cs-CZ" sz="2000" dirty="0">
                <a:ea typeface="Times New Roman"/>
                <a:cs typeface="Calibri"/>
              </a:rPr>
              <a:t>. Následně je elektrický proud přiveden na kontaktní elektrody, které jsou přiloženy k tělu útočníka.</a:t>
            </a:r>
            <a:endParaRPr lang="cs-CZ" sz="2000" dirty="0">
              <a:ea typeface="Times New Roman"/>
              <a:cs typeface="Times New Roman"/>
            </a:endParaRPr>
          </a:p>
        </p:txBody>
      </p:sp>
      <p:pic>
        <p:nvPicPr>
          <p:cNvPr id="7" name="Obrázek 6" descr="http://www.tyden.cz/obrazek/paralyzer-474941e61f9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370" y="4005064"/>
            <a:ext cx="4127862" cy="2741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8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11308" y="4581128"/>
            <a:ext cx="9144000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4000" dirty="0"/>
              <a:t>12. </a:t>
            </a:r>
            <a:r>
              <a:rPr lang="cs-CZ" sz="3600" dirty="0"/>
              <a:t>Spojování kondenzátorů. Energie kondenzátoru.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836712"/>
                <a:ext cx="5796136" cy="603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u="sng" dirty="0">
                    <a:ea typeface="Times New Roman"/>
                    <a:cs typeface="Calibri"/>
                  </a:rPr>
                  <a:t>Paralelní zapojení kondenzátorů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napětí na obou kondenzátorech je stejné,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𝑈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𝑈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𝑈</m:t>
                    </m:r>
                  </m:oMath>
                </a14:m>
                <a:endParaRPr lang="cs-CZ" sz="20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celkový náboj soustavy je dán součtem nábojů na jednotlivých</a:t>
                </a:r>
                <a:br>
                  <a:rPr lang="cs-CZ" sz="2000" dirty="0">
                    <a:ea typeface="Times New Roman"/>
                    <a:cs typeface="Calibri"/>
                  </a:rPr>
                </a:br>
                <a:r>
                  <a:rPr lang="cs-CZ" sz="2000" dirty="0">
                    <a:ea typeface="Times New Roman"/>
                    <a:cs typeface="Calibri"/>
                  </a:rPr>
                  <a:t>              kondenzátorech, tj.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𝑄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endParaRPr lang="cs-CZ" sz="20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do předchozí rovnice dosadíme za náboje ze vztahu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𝑄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𝐶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∙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𝑈</m:t>
                    </m:r>
                  </m:oMath>
                </a14:m>
                <a:r>
                  <a:rPr lang="cs-CZ" sz="2000" dirty="0">
                    <a:ea typeface="Times New Roman"/>
                    <a:cs typeface="Calibri"/>
                  </a:rPr>
                  <a:t>, tj.</a:t>
                </a:r>
                <a:br>
                  <a:rPr lang="cs-CZ" sz="2000" dirty="0">
                    <a:ea typeface="Times New Roman"/>
                    <a:cs typeface="Calibri"/>
                  </a:rPr>
                </a:br>
                <a:r>
                  <a:rPr lang="cs-CZ" sz="2000" dirty="0">
                    <a:ea typeface="Times New Roman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𝐶𝑈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𝑈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𝑈</m:t>
                    </m:r>
                  </m:oMath>
                </a14:m>
                <a:r>
                  <a:rPr lang="cs-CZ" sz="2000" dirty="0">
                    <a:ea typeface="Times New Roman"/>
                    <a:cs typeface="Calibri"/>
                  </a:rPr>
                  <a:t>, zkrátíme napětí a máme výsledek</a:t>
                </a:r>
                <a:r>
                  <a:rPr lang="cs-CZ" sz="2000" dirty="0" smtClean="0">
                    <a:ea typeface="Times New Roman"/>
                    <a:cs typeface="Calibri"/>
                  </a:rPr>
                  <a:t>:</a:t>
                </a:r>
                <a:endParaRPr lang="cs-CZ" sz="20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𝑪</m:t>
                      </m:r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𝑪</m:t>
                          </m:r>
                        </m:e>
                        <m:sub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cs-CZ" sz="28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𝑪</m:t>
                          </m:r>
                        </m:e>
                        <m:sub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2800" dirty="0" smtClean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cs-CZ" sz="28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analogicky v případě většího počtu kondenzátorů zapojených paralelně platí </a:t>
                </a:r>
                <a14:m>
                  <m:oMath xmlns:m="http://schemas.openxmlformats.org/officeDocument/2006/math"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𝐶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+…</m:t>
                    </m:r>
                    <m:sSub>
                      <m:sSub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5796136" cy="6038576"/>
              </a:xfrm>
              <a:prstGeom prst="rect">
                <a:avLst/>
              </a:prstGeom>
              <a:blipFill rotWithShape="1">
                <a:blip r:embed="rId2"/>
                <a:stretch>
                  <a:fillRect l="-2103" t="-404" r="-16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 descr="http://ach.upol.cz/ucebnice2/obr/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6836" y="980728"/>
            <a:ext cx="2971800" cy="20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5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11308" y="4941168"/>
            <a:ext cx="9144000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4000" dirty="0"/>
              <a:t>12. </a:t>
            </a:r>
            <a:r>
              <a:rPr lang="cs-CZ" sz="3600" dirty="0"/>
              <a:t>Spojování kondenzátorů. Energie kondenzátoru.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836712"/>
                <a:ext cx="5796136" cy="4984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2800" b="1" u="sng" dirty="0">
                    <a:ea typeface="Times New Roman"/>
                    <a:cs typeface="Calibri"/>
                  </a:rPr>
                  <a:t>Sériové zapojení kondenzátorů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na obou kondenzátorech je stejný náboj,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𝑄</m:t>
                    </m:r>
                  </m:oMath>
                </a14:m>
                <a:endParaRPr lang="cs-CZ" sz="20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celkové napětí na obou kondenzátorech je dáno součtem </a:t>
                </a:r>
                <a:br>
                  <a:rPr lang="cs-CZ" sz="2000" dirty="0">
                    <a:ea typeface="Times New Roman"/>
                    <a:cs typeface="Calibri"/>
                  </a:rPr>
                </a:br>
                <a:r>
                  <a:rPr lang="cs-CZ" sz="2000" dirty="0">
                    <a:ea typeface="Times New Roman"/>
                    <a:cs typeface="Calibri"/>
                  </a:rPr>
                  <a:t>              jednotlivých napětí, tj.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𝑈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𝑈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𝑈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endParaRPr lang="cs-CZ" sz="20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000" dirty="0">
                    <a:ea typeface="Times New Roman"/>
                    <a:cs typeface="Calibri"/>
                  </a:rPr>
                  <a:t>do předchozí rovnice dosadíme za náboje ze vztahu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𝑈</m:t>
                    </m:r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num>
                      <m:den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den>
                    </m:f>
                  </m:oMath>
                </a14:m>
                <a:r>
                  <a:rPr lang="cs-CZ" sz="2000" dirty="0">
                    <a:ea typeface="Times New Roman"/>
                    <a:cs typeface="Calibri"/>
                  </a:rPr>
                  <a:t>, tj.</a:t>
                </a:r>
                <a:br>
                  <a:rPr lang="cs-CZ" sz="2000" dirty="0">
                    <a:ea typeface="Times New Roman"/>
                    <a:cs typeface="Calibri"/>
                  </a:rPr>
                </a:br>
                <a:r>
                  <a:rPr lang="cs-CZ" sz="2000" dirty="0">
                    <a:ea typeface="Times New Roman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num>
                      <m:den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den>
                    </m:f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0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sz="2000" i="1">
                        <a:effectLst/>
                        <a:latin typeface="Cambria Math"/>
                        <a:ea typeface="Times New Roman"/>
                        <a:cs typeface="Calibri"/>
                      </a:rPr>
                      <m:t>+</m:t>
                    </m:r>
                    <m:f>
                      <m:f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0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0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dirty="0">
                    <a:ea typeface="Times New Roman"/>
                    <a:cs typeface="Calibri"/>
                  </a:rPr>
                  <a:t>, zkrátíme náboj a máme výsledek</a:t>
                </a:r>
                <a:r>
                  <a:rPr lang="cs-CZ" sz="2000" dirty="0" smtClean="0">
                    <a:ea typeface="Times New Roman"/>
                    <a:cs typeface="Calibri"/>
                  </a:rPr>
                  <a:t>:</a:t>
                </a:r>
                <a:endParaRPr lang="cs-CZ" sz="2800" dirty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𝑪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5796136" cy="4984763"/>
              </a:xfrm>
              <a:prstGeom prst="rect">
                <a:avLst/>
              </a:prstGeom>
              <a:blipFill rotWithShape="1">
                <a:blip r:embed="rId2"/>
                <a:stretch>
                  <a:fillRect l="-2103" t="-4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 descr="http://ach.upol.cz/ucebnice2/obr/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455" y="1191394"/>
            <a:ext cx="3248025" cy="17335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-11308" y="6237312"/>
                <a:ext cx="9155308" cy="51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dirty="0">
                    <a:ea typeface="Times New Roman"/>
                    <a:cs typeface="Calibri"/>
                  </a:rPr>
                  <a:t>analogicky v případě většího počtu kondenzátorů zapojených do série platí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den>
                    </m:f>
                    <m:r>
                      <a:rPr lang="cs-CZ" i="1"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Times New Roman"/>
                                <a:cs typeface="Calibri"/>
                              </a:rPr>
                              <m:t>𝐶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Times New Roman"/>
                                <a:cs typeface="Calibri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/>
                        <a:ea typeface="Times New Roman"/>
                        <a:cs typeface="Calibri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Times New Roman"/>
                                <a:cs typeface="Calibri"/>
                              </a:rPr>
                              <m:t>𝐶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Times New Roman"/>
                                <a:cs typeface="Calibri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/>
                        <a:ea typeface="Times New Roman"/>
                        <a:cs typeface="Calibri"/>
                      </a:rPr>
                      <m:t>+…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Times New Roman"/>
                                <a:cs typeface="Calibri"/>
                              </a:rPr>
                              <m:t>𝐶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Times New Roman"/>
                                <a:cs typeface="Calibri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cs-CZ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08" y="6237312"/>
                <a:ext cx="9155308" cy="519181"/>
              </a:xfrm>
              <a:prstGeom prst="rect">
                <a:avLst/>
              </a:prstGeom>
              <a:blipFill rotWithShape="1">
                <a:blip r:embed="rId4"/>
                <a:stretch>
                  <a:fillRect l="-533" b="-11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7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12</a:t>
            </a:r>
            <a:r>
              <a:rPr lang="cs-CZ" sz="4000" dirty="0"/>
              <a:t>. </a:t>
            </a:r>
            <a:r>
              <a:rPr lang="cs-CZ" sz="3600" dirty="0"/>
              <a:t>Spojování kondenzátorů. Energie kondenzátoru.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1533256"/>
                <a:ext cx="9144000" cy="355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 smtClean="0">
                    <a:ea typeface="Times New Roman"/>
                    <a:cs typeface="Calibri"/>
                  </a:rPr>
                  <a:t>nejprve </a:t>
                </a:r>
                <a:r>
                  <a:rPr lang="cs-CZ" sz="2400" dirty="0">
                    <a:ea typeface="Times New Roman"/>
                    <a:cs typeface="Calibri"/>
                  </a:rPr>
                  <a:t>vypočítáme výslednou kapacitu 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cs-CZ" sz="2400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12</a:t>
                </a:r>
                <a:r>
                  <a:rPr lang="cs-CZ" sz="2400" dirty="0">
                    <a:ea typeface="Times New Roman"/>
                    <a:cs typeface="Calibri"/>
                  </a:rPr>
                  <a:t> kondenzátorů 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cs-CZ" sz="2400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1</a:t>
                </a:r>
                <a:r>
                  <a:rPr lang="cs-CZ" sz="2400" dirty="0">
                    <a:ea typeface="Times New Roman"/>
                    <a:cs typeface="Calibri"/>
                  </a:rPr>
                  <a:t> a 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cs-CZ" sz="2400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2</a:t>
                </a:r>
                <a:r>
                  <a:rPr lang="cs-CZ" sz="2400" dirty="0">
                    <a:ea typeface="Times New Roman"/>
                    <a:cs typeface="Calibri"/>
                  </a:rPr>
                  <a:t>, které jsou </a:t>
                </a:r>
                <a:br>
                  <a:rPr lang="cs-CZ" sz="2400" dirty="0">
                    <a:ea typeface="Times New Roman"/>
                    <a:cs typeface="Calibri"/>
                  </a:rPr>
                </a:br>
                <a:r>
                  <a:rPr lang="cs-CZ" sz="2400" dirty="0">
                    <a:ea typeface="Times New Roman"/>
                    <a:cs typeface="Calibri"/>
                  </a:rPr>
                  <a:t>              zapojeny paralelně: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12</m:t>
                        </m:r>
                      </m:sub>
                    </m:sSub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Calibri"/>
                  </a:rPr>
                  <a:t>pak dopočítáme výslednou kapacitu sériového zapojení pomyslného 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cs-CZ" sz="2400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12</a:t>
                </a:r>
                <a:r>
                  <a:rPr lang="cs-CZ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cs-CZ" sz="2400" dirty="0">
                    <a:ea typeface="Times New Roman"/>
                    <a:cs typeface="Times New Roman"/>
                  </a:rPr>
                  <a:t>a </a:t>
                </a:r>
                <a:br>
                  <a:rPr lang="cs-CZ" sz="2400" dirty="0">
                    <a:ea typeface="Times New Roman"/>
                    <a:cs typeface="Times New Roman"/>
                  </a:rPr>
                </a:br>
                <a:r>
                  <a:rPr lang="cs-CZ" sz="2400" dirty="0">
                    <a:ea typeface="Times New Roman"/>
                    <a:cs typeface="Times New Roman"/>
                  </a:rPr>
                  <a:t>             reálného</a:t>
                </a:r>
                <a:r>
                  <a:rPr lang="cs-CZ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cs-CZ" sz="2400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3</a:t>
                </a:r>
                <a:r>
                  <a:rPr lang="cs-CZ" sz="2400" dirty="0">
                    <a:effectLst/>
                    <a:latin typeface="Times New Roman"/>
                    <a:ea typeface="Times New Roman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𝐶</m:t>
                        </m:r>
                      </m:den>
                    </m:f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Calibri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Calibri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Calibri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Calibri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12</m:t>
                            </m:r>
                          </m:sub>
                        </m:s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12</m:t>
                            </m:r>
                          </m:sub>
                        </m:s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∙</m:t>
                        </m:r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cs-CZ" sz="2400" dirty="0"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lang="cs-CZ" sz="2400" dirty="0">
                    <a:ea typeface="Times New Roman"/>
                    <a:cs typeface="Times New Roman"/>
                  </a:rPr>
                  <a:t>nakonec vyjádříme kapacitu</a:t>
                </a:r>
                <a:r>
                  <a:rPr lang="cs-CZ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cs-CZ" sz="2400" i="1" dirty="0"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cs-CZ" sz="2400" dirty="0">
                    <a:effectLst/>
                    <a:latin typeface="Times New Roman"/>
                    <a:ea typeface="Times New Roman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12</m:t>
                            </m:r>
                          </m:sub>
                        </m:s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∙</m:t>
                        </m:r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12</m:t>
                            </m:r>
                          </m:sub>
                        </m:s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cs-CZ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cs-CZ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cs-CZ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cs-CZ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cs-CZ" sz="2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3256"/>
                <a:ext cx="9144000" cy="3559244"/>
              </a:xfrm>
              <a:prstGeom prst="rect">
                <a:avLst/>
              </a:prstGeom>
              <a:blipFill rotWithShape="1">
                <a:blip r:embed="rId2"/>
                <a:stretch>
                  <a:fillRect l="-867" t="-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0" y="90872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ea typeface="Times New Roman"/>
                <a:cs typeface="Calibri"/>
              </a:rPr>
              <a:t>Př. Kombinované zapojení sériově-paralelní se počítá postupně</a:t>
            </a:r>
            <a:r>
              <a:rPr lang="cs-CZ" sz="2400" dirty="0" smtClean="0">
                <a:ea typeface="Times New Roman"/>
                <a:cs typeface="Calibri"/>
              </a:rPr>
              <a:t>:</a:t>
            </a:r>
            <a:endParaRPr lang="cs-CZ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75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11308" y="5301208"/>
            <a:ext cx="9144000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4000" dirty="0"/>
              <a:t>12. </a:t>
            </a:r>
            <a:r>
              <a:rPr lang="cs-CZ" sz="3600" dirty="0"/>
              <a:t>Spojování kondenzátorů. Energie kondenzátoru.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836712"/>
            <a:ext cx="5796136" cy="271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u="sng" dirty="0">
                <a:ea typeface="Times New Roman"/>
                <a:cs typeface="Calibri"/>
              </a:rPr>
              <a:t>Energie kondenzátoru:</a:t>
            </a:r>
            <a:endParaRPr lang="cs-CZ" sz="28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k nabití kondenzátoru je potřeba vnějšího působení elektrické síly, která vykoná práci </a:t>
            </a:r>
            <a:r>
              <a:rPr lang="cs-CZ" sz="2000" dirty="0">
                <a:ea typeface="Times New Roman"/>
                <a:cs typeface="Calibri"/>
                <a:sym typeface="Wingdings"/>
              </a:rPr>
              <a:t></a:t>
            </a:r>
            <a:r>
              <a:rPr lang="cs-CZ" sz="2000" dirty="0">
                <a:ea typeface="Times New Roman"/>
                <a:cs typeface="Calibri"/>
              </a:rPr>
              <a:t> v praxi je touto silou baterie, která koná práci na úkor své chemické energie</a:t>
            </a:r>
            <a:endParaRPr lang="cs-CZ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000" dirty="0">
                <a:ea typeface="Times New Roman"/>
                <a:cs typeface="Calibri"/>
              </a:rPr>
              <a:t>energie kondenzátoru je soustředěna v el. poli mezi jeho elektrodami (např. deskami</a:t>
            </a:r>
            <a:r>
              <a:rPr lang="cs-CZ" sz="2000" dirty="0" smtClean="0">
                <a:ea typeface="Times New Roman"/>
                <a:cs typeface="Calibri"/>
              </a:rPr>
              <a:t>)</a:t>
            </a:r>
            <a:endParaRPr lang="cs-CZ" sz="2000" dirty="0">
              <a:ea typeface="Times New Roman"/>
              <a:cs typeface="Times New Roman"/>
            </a:endParaRPr>
          </a:p>
        </p:txBody>
      </p:sp>
      <p:pic>
        <p:nvPicPr>
          <p:cNvPr id="8" name="Obrázek 7" descr="http://fyzika.jreichl.com/data/E_pole_soubory/image1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340768"/>
            <a:ext cx="3317334" cy="23042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-11308" y="3501008"/>
                <a:ext cx="9155308" cy="272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Wingdings"/>
                  <a:buChar char=""/>
                </a:pPr>
                <a:r>
                  <a:rPr lang="cs-CZ" sz="2000" dirty="0" smtClean="0">
                    <a:solidFill>
                      <a:prstClr val="black"/>
                    </a:solidFill>
                    <a:ea typeface="Times New Roman"/>
                    <a:cs typeface="Calibri"/>
                  </a:rPr>
                  <a:t>kondenzátor se nabíjí postupně, tj. napětí na kondenzátoru není „hned“ po </a:t>
                </a:r>
                <a:br>
                  <a:rPr lang="cs-CZ" sz="2000" dirty="0" smtClean="0">
                    <a:solidFill>
                      <a:prstClr val="black"/>
                    </a:solidFill>
                    <a:ea typeface="Times New Roman"/>
                    <a:cs typeface="Calibri"/>
                  </a:rPr>
                </a:br>
                <a:r>
                  <a:rPr lang="cs-CZ" sz="2000" dirty="0" smtClean="0">
                    <a:solidFill>
                      <a:prstClr val="black"/>
                    </a:solidFill>
                    <a:ea typeface="Times New Roman"/>
                    <a:cs typeface="Calibri"/>
                  </a:rPr>
                  <a:t>připojení </a:t>
                </a:r>
                <a:r>
                  <a:rPr lang="cs-CZ" sz="2000" dirty="0">
                    <a:solidFill>
                      <a:prstClr val="black"/>
                    </a:solidFill>
                    <a:ea typeface="Times New Roman"/>
                    <a:cs typeface="Calibri"/>
                  </a:rPr>
                  <a:t>baterie na maximu</a:t>
                </a:r>
                <a:endParaRPr lang="cs-CZ" sz="2000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/>
                  <a:buChar char=""/>
                </a:pPr>
                <a:r>
                  <a:rPr lang="cs-CZ" sz="20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práce je graficky dána jako plocha pod křivkou napětí</a:t>
                </a:r>
                <a:endParaRPr lang="cs-CZ" sz="2000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/>
                  <a:buChar char=""/>
                </a:pPr>
                <a:r>
                  <a:rPr lang="cs-CZ" sz="2000" dirty="0">
                    <a:solidFill>
                      <a:prstClr val="black"/>
                    </a:solidFill>
                    <a:ea typeface="Times New Roman"/>
                    <a:cs typeface="Calibri"/>
                  </a:rPr>
                  <a:t>energie je pak dána prací, z obr. a ze vztahu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Calibri"/>
                      </a:rPr>
                      <m:t>𝐶</m:t>
                    </m:r>
                    <m:r>
                      <a:rPr lang="cs-CZ" sz="2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Calibri"/>
                      </a:rPr>
                      <m:t>=</m:t>
                    </m:r>
                    <m:r>
                      <a:rPr lang="cs-CZ" sz="2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Calibri"/>
                      </a:rPr>
                      <m:t>𝑄</m:t>
                    </m:r>
                    <m:r>
                      <a:rPr lang="cs-CZ" sz="20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Calibri"/>
                      </a:rPr>
                      <m:t>/</m:t>
                    </m:r>
                    <m:r>
                      <a:rPr lang="cs-CZ" sz="2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Calibri"/>
                      </a:rPr>
                      <m:t>𝑈</m:t>
                    </m:r>
                  </m:oMath>
                </a14:m>
                <a:r>
                  <a:rPr lang="cs-CZ" sz="2000" dirty="0">
                    <a:solidFill>
                      <a:prstClr val="black"/>
                    </a:solidFill>
                    <a:ea typeface="Times New Roman"/>
                    <a:cs typeface="Calibri"/>
                  </a:rPr>
                  <a:t> pak plynou následující </a:t>
                </a:r>
                <a:r>
                  <a:rPr lang="cs-CZ" sz="2000" dirty="0" smtClean="0">
                    <a:solidFill>
                      <a:prstClr val="black"/>
                    </a:solidFill>
                    <a:ea typeface="Times New Roman"/>
                    <a:cs typeface="Calibri"/>
                  </a:rPr>
                  <a:t>vztahy</a:t>
                </a:r>
                <a:r>
                  <a:rPr lang="cs-CZ" sz="2000" dirty="0">
                    <a:solidFill>
                      <a:prstClr val="black"/>
                    </a:solidFill>
                    <a:ea typeface="Times New Roman"/>
                    <a:cs typeface="Calibri"/>
                  </a:rPr>
                  <a:t>:</a:t>
                </a:r>
                <a:endParaRPr lang="cs-CZ" sz="2000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</a:pPr>
                <a:r>
                  <a:rPr lang="cs-CZ" sz="2000" b="1" dirty="0">
                    <a:solidFill>
                      <a:srgbClr val="FF0000"/>
                    </a:solidFill>
                    <a:ea typeface="Times New Roman"/>
                    <a:cs typeface="Calibri"/>
                  </a:rPr>
                  <a:t> </a:t>
                </a:r>
                <a:endParaRPr lang="cs-CZ" sz="2000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𝑬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𝒆𝒍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𝑸𝑼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𝑪</m:t>
                      </m:r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𝑼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08" y="3501008"/>
                <a:ext cx="9155308" cy="2725170"/>
              </a:xfrm>
              <a:prstGeom prst="rect">
                <a:avLst/>
              </a:prstGeom>
              <a:blipFill rotWithShape="1">
                <a:blip r:embed="rId3"/>
                <a:stretch>
                  <a:fillRect l="-533" t="-224" r="-4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9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/>
          <p:cNvSpPr/>
          <p:nvPr/>
        </p:nvSpPr>
        <p:spPr>
          <a:xfrm>
            <a:off x="0" y="5877272"/>
            <a:ext cx="914400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892356"/>
            <a:ext cx="61561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/>
              <a:t>Dělitelnost el. náboje</a:t>
            </a:r>
            <a:r>
              <a:rPr lang="cs-CZ" sz="3000" dirty="0"/>
              <a:t> </a:t>
            </a:r>
            <a:r>
              <a:rPr lang="cs-CZ" sz="3200" dirty="0"/>
              <a:t>– </a:t>
            </a:r>
            <a:r>
              <a:rPr lang="cs-CZ" sz="2400" dirty="0"/>
              <a:t>el. náboj lze dělit, přenášet z jednoho tělesa na </a:t>
            </a:r>
            <a:r>
              <a:rPr lang="cs-CZ" sz="2400" dirty="0" smtClean="0"/>
              <a:t>druhé</a:t>
            </a:r>
          </a:p>
          <a:p>
            <a:endParaRPr lang="cs-CZ" sz="2400" dirty="0"/>
          </a:p>
          <a:p>
            <a:r>
              <a:rPr lang="cs-CZ" sz="3000" b="1" u="sng" dirty="0"/>
              <a:t>Rozdělení látek</a:t>
            </a:r>
            <a:endParaRPr lang="cs-CZ" sz="3000" dirty="0"/>
          </a:p>
          <a:p>
            <a:pPr lvl="0"/>
            <a:r>
              <a:rPr lang="cs-CZ" sz="2400" b="1" dirty="0" smtClean="0">
                <a:solidFill>
                  <a:srgbClr val="00B0F0"/>
                </a:solidFill>
              </a:rPr>
              <a:t>vodiče</a:t>
            </a:r>
            <a:r>
              <a:rPr lang="cs-CZ" sz="2400" dirty="0"/>
              <a:t>: náboj se přemisťuje snadno </a:t>
            </a:r>
          </a:p>
          <a:p>
            <a:pPr lvl="0"/>
            <a:r>
              <a:rPr lang="cs-CZ" sz="2400" b="1" dirty="0" smtClean="0">
                <a:solidFill>
                  <a:srgbClr val="FF0000"/>
                </a:solidFill>
              </a:rPr>
              <a:t>izolanty</a:t>
            </a:r>
            <a:r>
              <a:rPr lang="cs-CZ" sz="2400" dirty="0"/>
              <a:t>: špatný přenos náboje</a:t>
            </a:r>
          </a:p>
          <a:p>
            <a:endParaRPr lang="cs-CZ" sz="2400" dirty="0" smtClean="0"/>
          </a:p>
          <a:p>
            <a:r>
              <a:rPr lang="cs-CZ" sz="2400" dirty="0" smtClean="0"/>
              <a:t>Lidské </a:t>
            </a:r>
            <a:r>
              <a:rPr lang="cs-CZ" sz="2400" dirty="0"/>
              <a:t>tělo - </a:t>
            </a:r>
            <a:r>
              <a:rPr lang="cs-CZ" sz="2400" dirty="0" smtClean="0"/>
              <a:t>vodič</a:t>
            </a:r>
            <a:endParaRPr lang="cs-CZ" sz="2400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715437" y="2389337"/>
            <a:ext cx="1879600" cy="2047875"/>
            <a:chOff x="2410" y="2211"/>
            <a:chExt cx="1184" cy="1290"/>
          </a:xfrm>
        </p:grpSpPr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2476" y="2496"/>
              <a:ext cx="1043" cy="925"/>
            </a:xfrm>
            <a:prstGeom prst="rect">
              <a:avLst/>
            </a:prstGeom>
            <a:solidFill>
              <a:srgbClr val="F8F8F8"/>
            </a:solidFill>
            <a:ln w="63500" cmpd="dbl" algn="ctr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Rectangle 6"/>
            <p:cNvSpPr>
              <a:spLocks noChangeAspect="1" noChangeArrowheads="1"/>
            </p:cNvSpPr>
            <p:nvPr/>
          </p:nvSpPr>
          <p:spPr bwMode="auto">
            <a:xfrm>
              <a:off x="2410" y="3426"/>
              <a:ext cx="1184" cy="75"/>
            </a:xfrm>
            <a:prstGeom prst="rect">
              <a:avLst/>
            </a:prstGeom>
            <a:solidFill>
              <a:srgbClr val="AFAFAF"/>
            </a:solidFill>
            <a:ln w="19050" algn="ctr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2595" y="2662"/>
              <a:ext cx="656" cy="657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19050" algn="ctr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Arc 8"/>
            <p:cNvSpPr>
              <a:spLocks noChangeAspect="1"/>
            </p:cNvSpPr>
            <p:nvPr/>
          </p:nvSpPr>
          <p:spPr bwMode="auto">
            <a:xfrm>
              <a:off x="2720" y="2658"/>
              <a:ext cx="536" cy="54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67 w 21600"/>
                <a:gd name="T1" fmla="*/ 21599 h 21599"/>
                <a:gd name="T2" fmla="*/ 0 w 21600"/>
                <a:gd name="T3" fmla="*/ 133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67" y="21598"/>
                  </a:moveTo>
                  <a:cubicBezTo>
                    <a:pt x="9581" y="21471"/>
                    <a:pt x="72" y="11919"/>
                    <a:pt x="0" y="132"/>
                  </a:cubicBezTo>
                </a:path>
                <a:path w="21600" h="21599" stroke="0" extrusionOk="0">
                  <a:moveTo>
                    <a:pt x="21367" y="21598"/>
                  </a:moveTo>
                  <a:cubicBezTo>
                    <a:pt x="9581" y="21471"/>
                    <a:pt x="72" y="11919"/>
                    <a:pt x="0" y="13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8F8F8"/>
            </a:solidFill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Rectangle 9"/>
            <p:cNvSpPr>
              <a:spLocks noChangeAspect="1" noChangeArrowheads="1"/>
            </p:cNvSpPr>
            <p:nvPr/>
          </p:nvSpPr>
          <p:spPr bwMode="auto">
            <a:xfrm>
              <a:off x="2727" y="2647"/>
              <a:ext cx="519" cy="41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" name="Line 10"/>
            <p:cNvSpPr>
              <a:spLocks noChangeAspect="1" noChangeShapeType="1"/>
            </p:cNvSpPr>
            <p:nvPr/>
          </p:nvSpPr>
          <p:spPr bwMode="auto">
            <a:xfrm rot="357590" flipH="1">
              <a:off x="3177" y="3192"/>
              <a:ext cx="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6" name="Line 11"/>
            <p:cNvSpPr>
              <a:spLocks noChangeAspect="1" noChangeShapeType="1"/>
            </p:cNvSpPr>
            <p:nvPr/>
          </p:nvSpPr>
          <p:spPr bwMode="auto">
            <a:xfrm rot="1157842" flipH="1">
              <a:off x="3032" y="3151"/>
              <a:ext cx="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7" name="Line 12"/>
            <p:cNvSpPr>
              <a:spLocks noChangeAspect="1" noChangeShapeType="1"/>
            </p:cNvSpPr>
            <p:nvPr/>
          </p:nvSpPr>
          <p:spPr bwMode="auto">
            <a:xfrm rot="2093540" flipH="1">
              <a:off x="2908" y="3076"/>
              <a:ext cx="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8" name="Line 13"/>
            <p:cNvSpPr>
              <a:spLocks noChangeAspect="1" noChangeShapeType="1"/>
            </p:cNvSpPr>
            <p:nvPr/>
          </p:nvSpPr>
          <p:spPr bwMode="auto">
            <a:xfrm rot="2942748" flipH="1">
              <a:off x="2810" y="2979"/>
              <a:ext cx="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9" name="Line 14"/>
            <p:cNvSpPr>
              <a:spLocks noChangeAspect="1" noChangeShapeType="1"/>
            </p:cNvSpPr>
            <p:nvPr/>
          </p:nvSpPr>
          <p:spPr bwMode="auto">
            <a:xfrm rot="3896602" flipH="1">
              <a:off x="2737" y="2853"/>
              <a:ext cx="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" name="Line 15"/>
            <p:cNvSpPr>
              <a:spLocks noChangeAspect="1" noChangeShapeType="1"/>
            </p:cNvSpPr>
            <p:nvPr/>
          </p:nvSpPr>
          <p:spPr bwMode="auto">
            <a:xfrm rot="4574553" flipH="1">
              <a:off x="2693" y="2710"/>
              <a:ext cx="2" cy="72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1" name="Line 16"/>
            <p:cNvSpPr>
              <a:spLocks noChangeAspect="1" noChangeShapeType="1"/>
            </p:cNvSpPr>
            <p:nvPr/>
          </p:nvSpPr>
          <p:spPr bwMode="auto">
            <a:xfrm rot="1958862">
              <a:off x="2977" y="3121"/>
              <a:ext cx="1" cy="3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" name="Line 17"/>
            <p:cNvSpPr>
              <a:spLocks noChangeAspect="1" noChangeShapeType="1"/>
            </p:cNvSpPr>
            <p:nvPr/>
          </p:nvSpPr>
          <p:spPr bwMode="auto">
            <a:xfrm rot="876695">
              <a:off x="3117" y="3179"/>
              <a:ext cx="1" cy="4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3" name="Line 18"/>
            <p:cNvSpPr>
              <a:spLocks noChangeAspect="1" noChangeShapeType="1"/>
            </p:cNvSpPr>
            <p:nvPr/>
          </p:nvSpPr>
          <p:spPr bwMode="auto">
            <a:xfrm rot="2481044">
              <a:off x="2868" y="3037"/>
              <a:ext cx="1" cy="3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4" name="Line 19"/>
            <p:cNvSpPr>
              <a:spLocks noChangeAspect="1" noChangeShapeType="1"/>
            </p:cNvSpPr>
            <p:nvPr/>
          </p:nvSpPr>
          <p:spPr bwMode="auto">
            <a:xfrm rot="3528592">
              <a:off x="2783" y="2926"/>
              <a:ext cx="1" cy="3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5" name="Line 20"/>
            <p:cNvSpPr>
              <a:spLocks noChangeAspect="1" noChangeShapeType="1"/>
            </p:cNvSpPr>
            <p:nvPr/>
          </p:nvSpPr>
          <p:spPr bwMode="auto">
            <a:xfrm rot="-17192413">
              <a:off x="2727" y="2795"/>
              <a:ext cx="2" cy="3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6" name="Rectangle 21"/>
            <p:cNvSpPr>
              <a:spLocks noChangeAspect="1" noChangeArrowheads="1"/>
            </p:cNvSpPr>
            <p:nvPr/>
          </p:nvSpPr>
          <p:spPr bwMode="auto">
            <a:xfrm rot="-5400000">
              <a:off x="2999" y="2914"/>
              <a:ext cx="520" cy="41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cs-CZ" altLang="cs-CZ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22" descr="Tmavý šikmo nahor"/>
            <p:cNvSpPr>
              <a:spLocks noChangeAspect="1" noChangeArrowheads="1"/>
            </p:cNvSpPr>
            <p:nvPr/>
          </p:nvSpPr>
          <p:spPr bwMode="auto">
            <a:xfrm>
              <a:off x="3160" y="2430"/>
              <a:ext cx="208" cy="109"/>
            </a:xfrm>
            <a:prstGeom prst="rect">
              <a:avLst/>
            </a:prstGeom>
            <a:pattFill prst="dkUpDiag">
              <a:fgClr>
                <a:srgbClr val="5F5F5F"/>
              </a:fgClr>
              <a:bgClr>
                <a:schemeClr val="tx2"/>
              </a:bgClr>
            </a:pattFill>
            <a:ln w="19050" algn="ctr">
              <a:solidFill>
                <a:srgbClr val="3333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>
              <a:off x="3266" y="2253"/>
              <a:ext cx="0" cy="909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9" name="AutoShape 24"/>
            <p:cNvSpPr>
              <a:spLocks noChangeAspect="1" noChangeArrowheads="1"/>
            </p:cNvSpPr>
            <p:nvPr/>
          </p:nvSpPr>
          <p:spPr bwMode="auto">
            <a:xfrm>
              <a:off x="2963" y="2211"/>
              <a:ext cx="604" cy="4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" name="Line 28"/>
          <p:cNvSpPr>
            <a:spLocks noChangeAspect="1" noChangeShapeType="1"/>
          </p:cNvSpPr>
          <p:nvPr/>
        </p:nvSpPr>
        <p:spPr bwMode="auto">
          <a:xfrm rot="3054369">
            <a:off x="7722706" y="3126911"/>
            <a:ext cx="1588" cy="612775"/>
          </a:xfrm>
          <a:prstGeom prst="line">
            <a:avLst/>
          </a:prstGeom>
          <a:noFill/>
          <a:ln w="50800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7740352" y="3369983"/>
            <a:ext cx="793750" cy="641350"/>
            <a:chOff x="3030" y="2755"/>
            <a:chExt cx="500" cy="404"/>
          </a:xfrm>
        </p:grpSpPr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3267" y="2755"/>
              <a:ext cx="263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US" altLang="cs-CZ" sz="3000" dirty="0">
                  <a:solidFill>
                    <a:srgbClr val="333399"/>
                  </a:solidFill>
                  <a:latin typeface="Times New Roman CE" charset="-18"/>
                </a:rPr>
                <a:t>-</a:t>
              </a:r>
            </a:p>
            <a:p>
              <a:pPr>
                <a:lnSpc>
                  <a:spcPct val="40000"/>
                </a:lnSpc>
              </a:pPr>
              <a:r>
                <a:rPr lang="en-US" altLang="cs-CZ" sz="3000" dirty="0">
                  <a:solidFill>
                    <a:srgbClr val="333399"/>
                  </a:solidFill>
                  <a:latin typeface="Times New Roman CE" charset="-18"/>
                </a:rPr>
                <a:t>-</a:t>
              </a:r>
            </a:p>
            <a:p>
              <a:pPr>
                <a:lnSpc>
                  <a:spcPct val="40000"/>
                </a:lnSpc>
              </a:pPr>
              <a:r>
                <a:rPr lang="en-US" altLang="cs-CZ" sz="3000" dirty="0">
                  <a:solidFill>
                    <a:srgbClr val="333399"/>
                  </a:solidFill>
                  <a:latin typeface="Times New Roman CE" charset="-18"/>
                </a:rPr>
                <a:t>- </a:t>
              </a:r>
              <a:endParaRPr lang="sk-SK" altLang="cs-CZ" sz="3000" dirty="0">
                <a:solidFill>
                  <a:srgbClr val="333399"/>
                </a:solidFill>
                <a:latin typeface="Times New Roman CE" charset="-18"/>
              </a:endParaRP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3030" y="2756"/>
              <a:ext cx="263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US" altLang="cs-CZ" sz="3000">
                  <a:solidFill>
                    <a:srgbClr val="333399"/>
                  </a:solidFill>
                  <a:latin typeface="Times New Roman CE" charset="-18"/>
                </a:rPr>
                <a:t>-</a:t>
              </a:r>
            </a:p>
            <a:p>
              <a:pPr>
                <a:lnSpc>
                  <a:spcPct val="40000"/>
                </a:lnSpc>
              </a:pPr>
              <a:r>
                <a:rPr lang="en-US" altLang="cs-CZ" sz="3000">
                  <a:solidFill>
                    <a:srgbClr val="333399"/>
                  </a:solidFill>
                  <a:latin typeface="Times New Roman CE" charset="-18"/>
                </a:rPr>
                <a:t>-</a:t>
              </a:r>
            </a:p>
            <a:p>
              <a:pPr>
                <a:lnSpc>
                  <a:spcPct val="40000"/>
                </a:lnSpc>
              </a:pPr>
              <a:r>
                <a:rPr lang="en-US" altLang="cs-CZ" sz="3000">
                  <a:solidFill>
                    <a:srgbClr val="333399"/>
                  </a:solidFill>
                  <a:latin typeface="Times New Roman CE" charset="-18"/>
                </a:rPr>
                <a:t>- </a:t>
              </a:r>
              <a:endParaRPr lang="sk-SK" altLang="cs-CZ" sz="3000">
                <a:solidFill>
                  <a:srgbClr val="333399"/>
                </a:solidFill>
                <a:latin typeface="Times New Roman CE" charset="-18"/>
              </a:endParaRPr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4746937" y="1844824"/>
            <a:ext cx="3686175" cy="436563"/>
            <a:chOff x="1170" y="1798"/>
            <a:chExt cx="2322" cy="275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 rot="719616">
              <a:off x="1170" y="1798"/>
              <a:ext cx="2322" cy="100"/>
            </a:xfrm>
            <a:prstGeom prst="roundRect">
              <a:avLst>
                <a:gd name="adj" fmla="val 38222"/>
              </a:avLst>
            </a:prstGeom>
            <a:solidFill>
              <a:srgbClr val="333399"/>
            </a:solidFill>
            <a:ln w="1905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352" y="2073"/>
              <a:ext cx="6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3194" y="2036"/>
              <a:ext cx="6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036" y="1999"/>
              <a:ext cx="6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8720" y="4479532"/>
                <a:ext cx="9125279" cy="2711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FF0000"/>
                    </a:solidFill>
                  </a:rPr>
                  <a:t>Elementární elektrický náboj</a:t>
                </a:r>
                <a:r>
                  <a:rPr lang="cs-CZ" sz="2800" dirty="0">
                    <a:solidFill>
                      <a:srgbClr val="FF0000"/>
                    </a:solidFill>
                  </a:rPr>
                  <a:t> –  </a:t>
                </a:r>
                <a:r>
                  <a:rPr lang="cs-CZ" sz="2800" i="1" dirty="0">
                    <a:solidFill>
                      <a:srgbClr val="FF0000"/>
                    </a:solidFill>
                  </a:rPr>
                  <a:t>e</a:t>
                </a:r>
                <a:r>
                  <a:rPr lang="cs-CZ" i="1" dirty="0"/>
                  <a:t>	</a:t>
                </a:r>
                <a:r>
                  <a:rPr lang="cs-CZ" dirty="0"/>
                  <a:t>		</a:t>
                </a:r>
              </a:p>
              <a:p>
                <a:pPr lvl="0"/>
                <a:r>
                  <a:rPr lang="cs-CZ" dirty="0"/>
                  <a:t>nejmenší elektrický náboj, který nelze dále </a:t>
                </a:r>
                <a:r>
                  <a:rPr lang="cs-CZ" dirty="0" smtClean="0"/>
                  <a:t>dělit, kvarky </a:t>
                </a:r>
                <a:r>
                  <a:rPr lang="cs-CZ" dirty="0"/>
                  <a:t>(jejich náboje) ale počítají s hodnotami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cs-CZ" dirty="0" smtClean="0"/>
              </a:p>
              <a:p>
                <a:pPr lvl="0"/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𝟔𝟎𝟐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sup>
                      </m:sSup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cs-CZ" sz="2400" dirty="0"/>
              </a:p>
              <a:p>
                <a:r>
                  <a:rPr lang="cs-CZ" b="1" dirty="0"/>
                  <a:t> </a:t>
                </a:r>
                <a:r>
                  <a:rPr lang="cs-CZ" b="1" dirty="0" smtClean="0"/>
                  <a:t>	</a:t>
                </a:r>
                <a:endParaRPr lang="cs-CZ" dirty="0"/>
              </a:p>
              <a:p>
                <a:pPr lvl="0"/>
                <a:r>
                  <a:rPr lang="cs-CZ" b="1" u="sng" dirty="0"/>
                  <a:t>kvantování el. náboje</a:t>
                </a:r>
                <a:r>
                  <a:rPr lang="cs-CZ" dirty="0"/>
                  <a:t> </a:t>
                </a:r>
                <a:r>
                  <a:rPr lang="cs-CZ" dirty="0" smtClean="0"/>
                  <a:t>– </a:t>
                </a:r>
                <a:r>
                  <a:rPr lang="cs-CZ" dirty="0"/>
                  <a:t>může existovat náboj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 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cs-CZ" dirty="0"/>
                  <a:t> apod., ale nemůže existovat náboj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3,75 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" y="4479532"/>
                <a:ext cx="9125279" cy="2711704"/>
              </a:xfrm>
              <a:prstGeom prst="rect">
                <a:avLst/>
              </a:prstGeom>
              <a:blipFill rotWithShape="1">
                <a:blip r:embed="rId2"/>
                <a:stretch>
                  <a:fillRect l="-1336" t="-20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6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1. Elektrický náboj a jeho vlastnosti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0" y="980728"/>
                <a:ext cx="9144000" cy="618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u="sng" dirty="0"/>
                  <a:t>Částice v atomu</a:t>
                </a:r>
                <a:endParaRPr lang="cs-CZ" sz="2400" dirty="0"/>
              </a:p>
              <a:p>
                <a:pPr lvl="0"/>
                <a:r>
                  <a:rPr lang="cs-CZ" sz="2000" b="1" dirty="0"/>
                  <a:t>elektron</a:t>
                </a:r>
                <a:r>
                  <a:rPr lang="cs-CZ" sz="2000" dirty="0"/>
                  <a:t> – nese záporný náboj; objeven 1897, nachází se v atomovém obalu</a:t>
                </a:r>
              </a:p>
              <a:p>
                <a:pPr lvl="0"/>
                <a:r>
                  <a:rPr lang="cs-CZ" sz="2000" b="1" dirty="0"/>
                  <a:t>proton</a:t>
                </a:r>
                <a:r>
                  <a:rPr lang="cs-CZ" sz="2000" dirty="0"/>
                  <a:t> – nese kladný náboj; 1836 krát těžší než elektron; objeven 1918, nachází se v jádře atomu</a:t>
                </a:r>
              </a:p>
              <a:p>
                <a:pPr lvl="0"/>
                <a:r>
                  <a:rPr lang="cs-CZ" sz="2000" b="1" dirty="0"/>
                  <a:t>neutron </a:t>
                </a:r>
                <a:r>
                  <a:rPr lang="cs-CZ" sz="2000" dirty="0"/>
                  <a:t>– bez náboje; 1839 krát těžší než elektron; objeven 1932, nachází se v jádře atomu</a:t>
                </a:r>
              </a:p>
              <a:p>
                <a:r>
                  <a:rPr lang="cs-CZ" b="1" dirty="0">
                    <a:solidFill>
                      <a:srgbClr val="FF0000"/>
                    </a:solidFill>
                  </a:rPr>
                  <a:t>Těleso se jeví navenek jako elektricky neutrální.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r>
                  <a:rPr lang="cs-CZ" sz="2400" b="1" i="1" u="sng" dirty="0"/>
                  <a:t>Zákon zachování el. náboje:</a:t>
                </a:r>
                <a:endParaRPr lang="cs-CZ" sz="2400" dirty="0"/>
              </a:p>
              <a:p>
                <a:r>
                  <a:rPr lang="cs-CZ" b="1" dirty="0">
                    <a:solidFill>
                      <a:srgbClr val="FF0000"/>
                    </a:solidFill>
                  </a:rPr>
                  <a:t>Celkový el. náboj izolované soustavy těles vzájemně elektrovaných těles zůstává konstantní.</a:t>
                </a:r>
              </a:p>
              <a:p>
                <a:r>
                  <a:rPr lang="cs-CZ" sz="2400" b="1" u="sng" dirty="0"/>
                  <a:t>Velikost náboje 1 C</a:t>
                </a:r>
                <a:endParaRPr lang="cs-CZ" sz="2400" dirty="0"/>
              </a:p>
              <a:p>
                <a:r>
                  <a:rPr lang="cs-CZ" dirty="0"/>
                  <a:t>Elektrostatická síla je vůči gravitační síle mezi 2 elektrony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cs-CZ" dirty="0"/>
                  <a:t> krát větší. </a:t>
                </a:r>
              </a:p>
              <a:p>
                <a:r>
                  <a:rPr lang="cs-CZ" dirty="0"/>
                  <a:t>1 coulomb je tedy velmi velký náboj.</a:t>
                </a:r>
              </a:p>
              <a:p>
                <a:r>
                  <a:rPr lang="cs-CZ" dirty="0" err="1"/>
                  <a:t>Zelektrovaná</a:t>
                </a:r>
                <a:r>
                  <a:rPr lang="cs-CZ" dirty="0"/>
                  <a:t> tělesa mají náboj řádově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𝑛𝐶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cs-CZ" dirty="0"/>
              </a:p>
              <a:p>
                <a:r>
                  <a:rPr lang="cs-CZ" sz="2400" b="1" u="sng" dirty="0"/>
                  <a:t>Jak </a:t>
                </a:r>
                <a:r>
                  <a:rPr lang="cs-CZ" sz="2400" b="1" u="sng" dirty="0" err="1"/>
                  <a:t>zelektrovat</a:t>
                </a:r>
                <a:r>
                  <a:rPr lang="cs-CZ" sz="2400" b="1" u="sng" dirty="0"/>
                  <a:t> těleso:</a:t>
                </a:r>
                <a:endParaRPr lang="cs-CZ" sz="2400" dirty="0"/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třením</a:t>
                </a:r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zářením – </a:t>
                </a:r>
                <a:r>
                  <a:rPr lang="cs-CZ" dirty="0" err="1"/>
                  <a:t>Zn</a:t>
                </a:r>
                <a:r>
                  <a:rPr lang="cs-CZ" dirty="0"/>
                  <a:t> plech osvícený UV světlem se nabije kladně (Einstein – </a:t>
                </a:r>
                <a:r>
                  <a:rPr lang="cs-CZ" dirty="0" err="1"/>
                  <a:t>fotoel.jev</a:t>
                </a:r>
                <a:r>
                  <a:rPr lang="cs-CZ" dirty="0"/>
                  <a:t>, Nobelova cena)</a:t>
                </a:r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zdrojem napětí – lze nabít např. kondenzátor</a:t>
                </a:r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srážky částic (polární záře)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0728"/>
                <a:ext cx="9144000" cy="618105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2021</Words>
  <Application>Microsoft Office PowerPoint</Application>
  <PresentationFormat>Předvádění na obrazovce (4:3)</PresentationFormat>
  <Paragraphs>606</Paragraphs>
  <Slides>75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4" baseType="lpstr">
      <vt:lpstr>Arial</vt:lpstr>
      <vt:lpstr>Arial Black</vt:lpstr>
      <vt:lpstr>Calibri</vt:lpstr>
      <vt:lpstr>Cambria Math</vt:lpstr>
      <vt:lpstr>Times New Roman</vt:lpstr>
      <vt:lpstr>Times New Roman CE</vt:lpstr>
      <vt:lpstr>Wingdings</vt:lpstr>
      <vt:lpstr>Motiv systému Office</vt:lpstr>
      <vt:lpstr>Rovnica</vt:lpstr>
      <vt:lpstr>Elektrické pole</vt:lpstr>
      <vt:lpstr>1. Elektrický náboj a jeho vlastnosti</vt:lpstr>
      <vt:lpstr>1. Elektrický náboj a jeho vlastnosti</vt:lpstr>
      <vt:lpstr>1. Elektrický náboj a jeho vlastnosti</vt:lpstr>
      <vt:lpstr>1. Elektrický náboj a jeho vlastnosti</vt:lpstr>
      <vt:lpstr>1. Elektrický náboj a jeho vlastnosti</vt:lpstr>
      <vt:lpstr>1. Elektrický náboj a jeho vlastnosti</vt:lpstr>
      <vt:lpstr>1. Elektrický náboj a jeho vlastnosti</vt:lpstr>
      <vt:lpstr>1. Elektrický náboj a jeho vlastnosti</vt:lpstr>
      <vt:lpstr>1. Elektrický náboj a jeho vlastnosti</vt:lpstr>
      <vt:lpstr>1. Elektrický náboj a jeho vlastnosti</vt:lpstr>
      <vt:lpstr>2. Vodiče a izolanty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3. Coulombův zákon</vt:lpstr>
      <vt:lpstr>Prezentace aplikace PowerPoint</vt:lpstr>
      <vt:lpstr>Prezentace aplikace PowerPoint</vt:lpstr>
      <vt:lpstr>Prezentace aplikace PowerPoint</vt:lpstr>
      <vt:lpstr>4. Elektrické pole a jeho intenzita</vt:lpstr>
      <vt:lpstr>4. Elektrické pole a jeho intenzita</vt:lpstr>
      <vt:lpstr>4. Elektrické pole a jeho intenzita</vt:lpstr>
      <vt:lpstr>4. Elektrické pole a jeho intenzita</vt:lpstr>
      <vt:lpstr>4. Elektrické pole a jeho intenzita</vt:lpstr>
      <vt:lpstr>4. Elektrické pole a jeho intenzita</vt:lpstr>
      <vt:lpstr>4. Elektrické pole a jeho intenzita</vt:lpstr>
      <vt:lpstr>4. Elektrické pole a jeho intenzita</vt:lpstr>
      <vt:lpstr>5. Elektrická práce. Elektrické napětí.</vt:lpstr>
      <vt:lpstr>5. Elektrická práce. Elektrické napětí.</vt:lpstr>
      <vt:lpstr>5. Elektrická práce. Elektrické napětí.</vt:lpstr>
      <vt:lpstr>5. Elektrická práce. Elektrické napětí.</vt:lpstr>
      <vt:lpstr>6. Elektrický potenciál</vt:lpstr>
      <vt:lpstr>6. Elektrický potenciál</vt:lpstr>
      <vt:lpstr>6. Elektrický potenciál</vt:lpstr>
      <vt:lpstr>6. Elektrický potenciál</vt:lpstr>
      <vt:lpstr>6. Elektrický potenciál</vt:lpstr>
      <vt:lpstr>6. Elektrický potenciál</vt:lpstr>
      <vt:lpstr>6. Elektrický potenciál</vt:lpstr>
      <vt:lpstr>6. Elektrický potenciál</vt:lpstr>
      <vt:lpstr>7. Elektrický dipól, princip mikrovlnky</vt:lpstr>
      <vt:lpstr>7. Elektrický dipól, princip mikrovlnky</vt:lpstr>
      <vt:lpstr>7. Elektrický dipól, princip mikrovlnky</vt:lpstr>
      <vt:lpstr>7. Elektrický dipól, princip mikrovlnky</vt:lpstr>
      <vt:lpstr>8. Měření elektrického náboje</vt:lpstr>
      <vt:lpstr>8. Měření elektrického náboje</vt:lpstr>
      <vt:lpstr>9. Elektrické pole vodivého tělesa</vt:lpstr>
      <vt:lpstr>9. Elektrické pole vodivého tělesa</vt:lpstr>
      <vt:lpstr>9. Elektrické pole vodivého tělesa</vt:lpstr>
      <vt:lpstr>9. Elektrické pole vodivého tělesa</vt:lpstr>
      <vt:lpstr>9. Elektrické pole vodivého tělesa</vt:lpstr>
      <vt:lpstr>9. Elektrické pole vodivého tělesa</vt:lpstr>
      <vt:lpstr>9. Elektrické pole vodivého tělesa</vt:lpstr>
      <vt:lpstr>9. Elektrické pole vodivého tělesa</vt:lpstr>
      <vt:lpstr>10. Vodič a izolant v elektrickém poli</vt:lpstr>
      <vt:lpstr>10. Vodič a izolant v elektrickém poli</vt:lpstr>
      <vt:lpstr>10. Vodič a izolant v elektrickém poli</vt:lpstr>
      <vt:lpstr>11. Kapacita vodiče. Kondenzátor.</vt:lpstr>
      <vt:lpstr>11. Kapacita vodiče. Kondenzátor.</vt:lpstr>
      <vt:lpstr>11. Kapacita vodiče. Kondenzátor.</vt:lpstr>
      <vt:lpstr>11. Kapacita vodiče. Kondenzátor.</vt:lpstr>
      <vt:lpstr>11. Kapacita vodiče. Kondenzátor.</vt:lpstr>
      <vt:lpstr>11. Kapacita vodiče. Kondenzátor.</vt:lpstr>
      <vt:lpstr>11. Kapacita vodiče. Kondenzátor.</vt:lpstr>
      <vt:lpstr>11. Kapacita vodiče. Kondenzátor.</vt:lpstr>
      <vt:lpstr>11. Kapacita vodiče. Kondenzátor.</vt:lpstr>
      <vt:lpstr>11. Kapacita vodiče. Kondenzátor.</vt:lpstr>
      <vt:lpstr>11. Kapacita vodiče. Kondenzátor.</vt:lpstr>
      <vt:lpstr>12. Spojování kondenzátorů. Energie kondenzátoru.</vt:lpstr>
      <vt:lpstr>12. Spojování kondenzátorů. Energie kondenzátoru.</vt:lpstr>
      <vt:lpstr>12. Spojování kondenzátorů. Energie kondenzátoru.</vt:lpstr>
      <vt:lpstr>12. Spojování kondenzátorů. Energie kondenzátoru.</vt:lpstr>
      <vt:lpstr>12. Spojování kondenzátorů. Energie kondenzátoru.</vt:lpstr>
      <vt:lpstr>12. Spojování kondenzátorů. Energie kondenzátoru.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Elektrický náboj a jeho vlastnosti</dc:title>
  <dc:creator>imhotep</dc:creator>
  <cp:lastModifiedBy>imhotep</cp:lastModifiedBy>
  <cp:revision>10</cp:revision>
  <dcterms:created xsi:type="dcterms:W3CDTF">2014-08-31T07:20:26Z</dcterms:created>
  <dcterms:modified xsi:type="dcterms:W3CDTF">2023-09-14T06:27:11Z</dcterms:modified>
</cp:coreProperties>
</file>