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4" r:id="rId2"/>
    <p:sldId id="256" r:id="rId3"/>
    <p:sldId id="277" r:id="rId4"/>
    <p:sldId id="278" r:id="rId5"/>
    <p:sldId id="279" r:id="rId6"/>
    <p:sldId id="273" r:id="rId7"/>
    <p:sldId id="274" r:id="rId8"/>
    <p:sldId id="264" r:id="rId9"/>
    <p:sldId id="275" r:id="rId10"/>
    <p:sldId id="280" r:id="rId11"/>
    <p:sldId id="257"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 id="311" r:id="rId43"/>
    <p:sldId id="312" r:id="rId44"/>
    <p:sldId id="313" r:id="rId45"/>
    <p:sldId id="314" r:id="rId46"/>
    <p:sldId id="315" r:id="rId47"/>
    <p:sldId id="316" r:id="rId48"/>
    <p:sldId id="317" r:id="rId49"/>
    <p:sldId id="318" r:id="rId50"/>
    <p:sldId id="319" r:id="rId51"/>
    <p:sldId id="320" r:id="rId52"/>
    <p:sldId id="321" r:id="rId53"/>
    <p:sldId id="322" r:id="rId54"/>
    <p:sldId id="323" r:id="rId55"/>
    <p:sldId id="324" r:id="rId56"/>
    <p:sldId id="325" r:id="rId57"/>
    <p:sldId id="326" r:id="rId58"/>
    <p:sldId id="327" r:id="rId59"/>
    <p:sldId id="328" r:id="rId60"/>
    <p:sldId id="329" r:id="rId61"/>
    <p:sldId id="330" r:id="rId62"/>
    <p:sldId id="331" r:id="rId63"/>
    <p:sldId id="332" r:id="rId64"/>
    <p:sldId id="333" r:id="rId6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BCF8FDFF-0F92-42C9-A2D1-5C1E98F5A3F7}" type="datetimeFigureOut">
              <a:rPr lang="cs-CZ" smtClean="0"/>
              <a:t>14.09.2023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38978A-36B1-4EDB-9665-C7EC6102C995}" type="slidenum">
              <a:rPr lang="cs-CZ" smtClean="0"/>
              <a:t>‹#›</a:t>
            </a:fld>
            <a:endParaRPr lang="cs-CZ"/>
          </a:p>
        </p:txBody>
      </p:sp>
    </p:spTree>
    <p:extLst>
      <p:ext uri="{BB962C8B-B14F-4D97-AF65-F5344CB8AC3E}">
        <p14:creationId xmlns:p14="http://schemas.microsoft.com/office/powerpoint/2010/main" val="796389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CF8FDFF-0F92-42C9-A2D1-5C1E98F5A3F7}" type="datetimeFigureOut">
              <a:rPr lang="cs-CZ" smtClean="0"/>
              <a:t>14.09.2023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38978A-36B1-4EDB-9665-C7EC6102C995}" type="slidenum">
              <a:rPr lang="cs-CZ" smtClean="0"/>
              <a:t>‹#›</a:t>
            </a:fld>
            <a:endParaRPr lang="cs-CZ"/>
          </a:p>
        </p:txBody>
      </p:sp>
    </p:spTree>
    <p:extLst>
      <p:ext uri="{BB962C8B-B14F-4D97-AF65-F5344CB8AC3E}">
        <p14:creationId xmlns:p14="http://schemas.microsoft.com/office/powerpoint/2010/main" val="2826976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CF8FDFF-0F92-42C9-A2D1-5C1E98F5A3F7}" type="datetimeFigureOut">
              <a:rPr lang="cs-CZ" smtClean="0"/>
              <a:t>14.09.2023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38978A-36B1-4EDB-9665-C7EC6102C995}" type="slidenum">
              <a:rPr lang="cs-CZ" smtClean="0"/>
              <a:t>‹#›</a:t>
            </a:fld>
            <a:endParaRPr lang="cs-CZ"/>
          </a:p>
        </p:txBody>
      </p:sp>
    </p:spTree>
    <p:extLst>
      <p:ext uri="{BB962C8B-B14F-4D97-AF65-F5344CB8AC3E}">
        <p14:creationId xmlns:p14="http://schemas.microsoft.com/office/powerpoint/2010/main" val="148725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CF8FDFF-0F92-42C9-A2D1-5C1E98F5A3F7}" type="datetimeFigureOut">
              <a:rPr lang="cs-CZ" smtClean="0"/>
              <a:t>14.09.2023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38978A-36B1-4EDB-9665-C7EC6102C995}" type="slidenum">
              <a:rPr lang="cs-CZ" smtClean="0"/>
              <a:t>‹#›</a:t>
            </a:fld>
            <a:endParaRPr lang="cs-CZ"/>
          </a:p>
        </p:txBody>
      </p:sp>
    </p:spTree>
    <p:extLst>
      <p:ext uri="{BB962C8B-B14F-4D97-AF65-F5344CB8AC3E}">
        <p14:creationId xmlns:p14="http://schemas.microsoft.com/office/powerpoint/2010/main" val="1280620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BCF8FDFF-0F92-42C9-A2D1-5C1E98F5A3F7}" type="datetimeFigureOut">
              <a:rPr lang="cs-CZ" smtClean="0"/>
              <a:t>14.09.2023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38978A-36B1-4EDB-9665-C7EC6102C995}" type="slidenum">
              <a:rPr lang="cs-CZ" smtClean="0"/>
              <a:t>‹#›</a:t>
            </a:fld>
            <a:endParaRPr lang="cs-CZ"/>
          </a:p>
        </p:txBody>
      </p:sp>
    </p:spTree>
    <p:extLst>
      <p:ext uri="{BB962C8B-B14F-4D97-AF65-F5344CB8AC3E}">
        <p14:creationId xmlns:p14="http://schemas.microsoft.com/office/powerpoint/2010/main" val="3873637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BCF8FDFF-0F92-42C9-A2D1-5C1E98F5A3F7}" type="datetimeFigureOut">
              <a:rPr lang="cs-CZ" smtClean="0"/>
              <a:t>14.09.2023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B38978A-36B1-4EDB-9665-C7EC6102C995}" type="slidenum">
              <a:rPr lang="cs-CZ" smtClean="0"/>
              <a:t>‹#›</a:t>
            </a:fld>
            <a:endParaRPr lang="cs-CZ"/>
          </a:p>
        </p:txBody>
      </p:sp>
    </p:spTree>
    <p:extLst>
      <p:ext uri="{BB962C8B-B14F-4D97-AF65-F5344CB8AC3E}">
        <p14:creationId xmlns:p14="http://schemas.microsoft.com/office/powerpoint/2010/main" val="311361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BCF8FDFF-0F92-42C9-A2D1-5C1E98F5A3F7}" type="datetimeFigureOut">
              <a:rPr lang="cs-CZ" smtClean="0"/>
              <a:t>14.09.2023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B38978A-36B1-4EDB-9665-C7EC6102C995}" type="slidenum">
              <a:rPr lang="cs-CZ" smtClean="0"/>
              <a:t>‹#›</a:t>
            </a:fld>
            <a:endParaRPr lang="cs-CZ"/>
          </a:p>
        </p:txBody>
      </p:sp>
    </p:spTree>
    <p:extLst>
      <p:ext uri="{BB962C8B-B14F-4D97-AF65-F5344CB8AC3E}">
        <p14:creationId xmlns:p14="http://schemas.microsoft.com/office/powerpoint/2010/main" val="4112886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BCF8FDFF-0F92-42C9-A2D1-5C1E98F5A3F7}" type="datetimeFigureOut">
              <a:rPr lang="cs-CZ" smtClean="0"/>
              <a:t>14.09.2023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B38978A-36B1-4EDB-9665-C7EC6102C995}" type="slidenum">
              <a:rPr lang="cs-CZ" smtClean="0"/>
              <a:t>‹#›</a:t>
            </a:fld>
            <a:endParaRPr lang="cs-CZ"/>
          </a:p>
        </p:txBody>
      </p:sp>
    </p:spTree>
    <p:extLst>
      <p:ext uri="{BB962C8B-B14F-4D97-AF65-F5344CB8AC3E}">
        <p14:creationId xmlns:p14="http://schemas.microsoft.com/office/powerpoint/2010/main" val="2290462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CF8FDFF-0F92-42C9-A2D1-5C1E98F5A3F7}" type="datetimeFigureOut">
              <a:rPr lang="cs-CZ" smtClean="0"/>
              <a:t>14.09.2023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B38978A-36B1-4EDB-9665-C7EC6102C995}" type="slidenum">
              <a:rPr lang="cs-CZ" smtClean="0"/>
              <a:t>‹#›</a:t>
            </a:fld>
            <a:endParaRPr lang="cs-CZ"/>
          </a:p>
        </p:txBody>
      </p:sp>
    </p:spTree>
    <p:extLst>
      <p:ext uri="{BB962C8B-B14F-4D97-AF65-F5344CB8AC3E}">
        <p14:creationId xmlns:p14="http://schemas.microsoft.com/office/powerpoint/2010/main" val="313670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CF8FDFF-0F92-42C9-A2D1-5C1E98F5A3F7}" type="datetimeFigureOut">
              <a:rPr lang="cs-CZ" smtClean="0"/>
              <a:t>14.09.2023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B38978A-36B1-4EDB-9665-C7EC6102C995}" type="slidenum">
              <a:rPr lang="cs-CZ" smtClean="0"/>
              <a:t>‹#›</a:t>
            </a:fld>
            <a:endParaRPr lang="cs-CZ"/>
          </a:p>
        </p:txBody>
      </p:sp>
    </p:spTree>
    <p:extLst>
      <p:ext uri="{BB962C8B-B14F-4D97-AF65-F5344CB8AC3E}">
        <p14:creationId xmlns:p14="http://schemas.microsoft.com/office/powerpoint/2010/main" val="1425055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CF8FDFF-0F92-42C9-A2D1-5C1E98F5A3F7}" type="datetimeFigureOut">
              <a:rPr lang="cs-CZ" smtClean="0"/>
              <a:t>14.09.2023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B38978A-36B1-4EDB-9665-C7EC6102C995}" type="slidenum">
              <a:rPr lang="cs-CZ" smtClean="0"/>
              <a:t>‹#›</a:t>
            </a:fld>
            <a:endParaRPr lang="cs-CZ"/>
          </a:p>
        </p:txBody>
      </p:sp>
    </p:spTree>
    <p:extLst>
      <p:ext uri="{BB962C8B-B14F-4D97-AF65-F5344CB8AC3E}">
        <p14:creationId xmlns:p14="http://schemas.microsoft.com/office/powerpoint/2010/main" val="320728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F8FDFF-0F92-42C9-A2D1-5C1E98F5A3F7}" type="datetimeFigureOut">
              <a:rPr lang="cs-CZ" smtClean="0"/>
              <a:t>14.09.2023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38978A-36B1-4EDB-9665-C7EC6102C995}" type="slidenum">
              <a:rPr lang="cs-CZ" smtClean="0"/>
              <a:t>‹#›</a:t>
            </a:fld>
            <a:endParaRPr lang="cs-CZ"/>
          </a:p>
        </p:txBody>
      </p:sp>
    </p:spTree>
    <p:extLst>
      <p:ext uri="{BB962C8B-B14F-4D97-AF65-F5344CB8AC3E}">
        <p14:creationId xmlns:p14="http://schemas.microsoft.com/office/powerpoint/2010/main" val="343288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2.gif"/></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e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4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3.png"/><Relationship Id="rId1" Type="http://schemas.openxmlformats.org/officeDocument/2006/relationships/slideLayout" Target="../slideLayouts/slideLayout1.xml"/><Relationship Id="rId4" Type="http://schemas.openxmlformats.org/officeDocument/2006/relationships/image" Target="../media/image44.emf"/></Relationships>
</file>

<file path=ppt/slides/_rels/slide23.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1.xml"/><Relationship Id="rId5" Type="http://schemas.openxmlformats.org/officeDocument/2006/relationships/image" Target="../media/image50.jpeg"/><Relationship Id="rId4" Type="http://schemas.openxmlformats.org/officeDocument/2006/relationships/image" Target="../media/image49.jpeg"/></Relationships>
</file>

<file path=ppt/slides/_rels/slide2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gif"/><Relationship Id="rId7" Type="http://schemas.openxmlformats.org/officeDocument/2006/relationships/image" Target="../media/image56.jpeg"/><Relationship Id="rId2" Type="http://schemas.openxmlformats.org/officeDocument/2006/relationships/image" Target="../media/image51.jpeg"/><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jpe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58.gif"/><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0.jpe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xml"/><Relationship Id="rId4" Type="http://schemas.openxmlformats.org/officeDocument/2006/relationships/image" Target="../media/image64.jpeg"/></Relationships>
</file>

<file path=ppt/slides/_rels/slide37.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0.png"/><Relationship Id="rId1" Type="http://schemas.openxmlformats.org/officeDocument/2006/relationships/slideLayout" Target="../slideLayouts/slideLayout1.xml"/><Relationship Id="rId4" Type="http://schemas.openxmlformats.org/officeDocument/2006/relationships/image" Target="../media/image90.png"/></Relationships>
</file>

<file path=ppt/slides/_rels/slide42.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image" Target="../media/image10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8.gif"/><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70.gif"/><Relationship Id="rId2" Type="http://schemas.openxmlformats.org/officeDocument/2006/relationships/image" Target="../media/image69.gi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gi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5.gif"/><Relationship Id="rId2" Type="http://schemas.openxmlformats.org/officeDocument/2006/relationships/image" Target="../media/image71.png"/><Relationship Id="rId1" Type="http://schemas.openxmlformats.org/officeDocument/2006/relationships/slideLayout" Target="../slideLayouts/slideLayout1.xml"/><Relationship Id="rId4" Type="http://schemas.openxmlformats.org/officeDocument/2006/relationships/image" Target="../media/image91.png"/></Relationships>
</file>

<file path=ppt/slides/_rels/slide51.xml.rels><?xml version="1.0" encoding="UTF-8" standalone="yes"?>
<Relationships xmlns="http://schemas.openxmlformats.org/package/2006/relationships"><Relationship Id="rId3" Type="http://schemas.openxmlformats.org/officeDocument/2006/relationships/image" Target="../media/image75.gif"/><Relationship Id="rId2" Type="http://schemas.openxmlformats.org/officeDocument/2006/relationships/image" Target="../media/image71.png"/><Relationship Id="rId1" Type="http://schemas.openxmlformats.org/officeDocument/2006/relationships/slideLayout" Target="../slideLayouts/slideLayout1.xml"/><Relationship Id="rId4" Type="http://schemas.openxmlformats.org/officeDocument/2006/relationships/image" Target="../media/image101.png"/></Relationships>
</file>

<file path=ppt/slides/_rels/slide5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6.jpe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77.gi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1.xml"/><Relationship Id="rId4" Type="http://schemas.openxmlformats.org/officeDocument/2006/relationships/image" Target="../media/image81.png"/></Relationships>
</file>

<file path=ppt/slides/_rels/slide5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eg"/><Relationship Id="rId1" Type="http://schemas.openxmlformats.org/officeDocument/2006/relationships/slideLayout" Target="../slideLayouts/slideLayout1.xml"/><Relationship Id="rId4" Type="http://schemas.openxmlformats.org/officeDocument/2006/relationships/image" Target="../media/image84.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1.png"/><Relationship Id="rId1" Type="http://schemas.openxmlformats.org/officeDocument/2006/relationships/slideLayout" Target="../slideLayouts/slideLayout1.xml"/><Relationship Id="rId5" Type="http://schemas.openxmlformats.org/officeDocument/2006/relationships/image" Target="../media/image430.png"/><Relationship Id="rId4" Type="http://schemas.openxmlformats.org/officeDocument/2006/relationships/image" Target="../media/image33.png"/></Relationships>
</file>

<file path=ppt/slides/_rels/slide61.xml.rels><?xml version="1.0" encoding="UTF-8" standalone="yes"?>
<Relationships xmlns="http://schemas.openxmlformats.org/package/2006/relationships"><Relationship Id="rId2" Type="http://schemas.openxmlformats.org/officeDocument/2006/relationships/image" Target="../media/image85.gif"/><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2.png"/><Relationship Id="rId1" Type="http://schemas.openxmlformats.org/officeDocument/2006/relationships/slideLayout" Target="../slideLayouts/slideLayout1.xml"/><Relationship Id="rId5" Type="http://schemas.openxmlformats.org/officeDocument/2006/relationships/image" Target="../media/image92.png"/><Relationship Id="rId4" Type="http://schemas.openxmlformats.org/officeDocument/2006/relationships/image" Target="../media/image82.png"/></Relationships>
</file>

<file path=ppt/slides/_rels/slide63.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02.png"/><Relationship Id="rId1" Type="http://schemas.openxmlformats.org/officeDocument/2006/relationships/slideLayout" Target="../slideLayouts/slideLayout1.xml"/><Relationship Id="rId4" Type="http://schemas.openxmlformats.org/officeDocument/2006/relationships/image" Target="../media/image86.png"/></Relationships>
</file>

<file path=ppt/slides/_rels/slide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74638"/>
            <a:ext cx="9144000" cy="1143000"/>
          </a:xfrm>
        </p:spPr>
        <p:txBody>
          <a:bodyPr>
            <a:normAutofit/>
          </a:bodyPr>
          <a:lstStyle/>
          <a:p>
            <a:r>
              <a:rPr lang="cs-CZ" sz="6000" dirty="0" smtClean="0">
                <a:solidFill>
                  <a:srgbClr val="00B0F0"/>
                </a:solidFill>
              </a:rPr>
              <a:t>Elektrický proud v kovech</a:t>
            </a:r>
            <a:endParaRPr lang="cs-CZ" sz="6000" dirty="0">
              <a:solidFill>
                <a:srgbClr val="00B0F0"/>
              </a:solidFill>
            </a:endParaRPr>
          </a:p>
        </p:txBody>
      </p:sp>
      <p:pic>
        <p:nvPicPr>
          <p:cNvPr id="1026" name="Picture 2" descr="https://www.chatar-chalupar.cz/wp-content/uploads/2012/11/%C5%BE%C3%A1rovk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866"/>
            <a:ext cx="9144000" cy="5170518"/>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5436096" y="6516052"/>
            <a:ext cx="3707904" cy="369332"/>
          </a:xfrm>
          <a:prstGeom prst="rect">
            <a:avLst/>
          </a:prstGeom>
          <a:noFill/>
        </p:spPr>
        <p:txBody>
          <a:bodyPr wrap="square" rtlCol="0">
            <a:spAutoFit/>
          </a:bodyPr>
          <a:lstStyle/>
          <a:p>
            <a:r>
              <a:rPr lang="cs-CZ" dirty="0"/>
              <a:t>© </a:t>
            </a:r>
            <a:r>
              <a:rPr lang="cs-CZ" dirty="0" smtClean="0"/>
              <a:t>2023+ </a:t>
            </a:r>
            <a:r>
              <a:rPr lang="cs-CZ" dirty="0"/>
              <a:t>RNDr. Čeněk </a:t>
            </a:r>
            <a:r>
              <a:rPr lang="cs-CZ" dirty="0" err="1"/>
              <a:t>Kodejška</a:t>
            </a:r>
            <a:r>
              <a:rPr lang="cs-CZ" dirty="0"/>
              <a:t>, Ph.D.</a:t>
            </a:r>
          </a:p>
        </p:txBody>
      </p:sp>
    </p:spTree>
    <p:extLst>
      <p:ext uri="{BB962C8B-B14F-4D97-AF65-F5344CB8AC3E}">
        <p14:creationId xmlns:p14="http://schemas.microsoft.com/office/powerpoint/2010/main" val="757997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9144000" cy="792087"/>
          </a:xfrm>
          <a:solidFill>
            <a:srgbClr val="92D050"/>
          </a:solidFill>
        </p:spPr>
        <p:txBody>
          <a:bodyPr>
            <a:normAutofit/>
          </a:bodyPr>
          <a:lstStyle/>
          <a:p>
            <a:r>
              <a:rPr lang="cs-CZ" sz="3600" dirty="0">
                <a:solidFill>
                  <a:prstClr val="black"/>
                </a:solidFill>
              </a:rPr>
              <a:t>13. Vznik elektrického proudu</a:t>
            </a:r>
            <a:endParaRPr lang="cs-CZ" sz="3600" dirty="0"/>
          </a:p>
        </p:txBody>
      </p:sp>
      <p:sp>
        <p:nvSpPr>
          <p:cNvPr id="7" name="TextovéPole 6"/>
          <p:cNvSpPr txBox="1"/>
          <p:nvPr/>
        </p:nvSpPr>
        <p:spPr>
          <a:xfrm>
            <a:off x="0" y="836712"/>
            <a:ext cx="5796136" cy="3817455"/>
          </a:xfrm>
          <a:prstGeom prst="rect">
            <a:avLst/>
          </a:prstGeom>
          <a:noFill/>
        </p:spPr>
        <p:txBody>
          <a:bodyPr wrap="square" rtlCol="0">
            <a:spAutoFit/>
          </a:bodyPr>
          <a:lstStyle/>
          <a:p>
            <a:pPr>
              <a:lnSpc>
                <a:spcPct val="115000"/>
              </a:lnSpc>
              <a:spcAft>
                <a:spcPts val="1000"/>
              </a:spcAft>
            </a:pPr>
            <a:r>
              <a:rPr lang="cs-CZ" sz="2800" b="1" u="sng" dirty="0">
                <a:ea typeface="Times New Roman"/>
                <a:cs typeface="Times New Roman"/>
              </a:rPr>
              <a:t>Účinky elektrického proudu:</a:t>
            </a:r>
            <a:endParaRPr lang="cs-CZ" sz="2800" dirty="0">
              <a:ea typeface="Times New Roman"/>
              <a:cs typeface="Times New Roman"/>
            </a:endParaRPr>
          </a:p>
          <a:p>
            <a:pPr marL="342900" lvl="0" indent="-342900">
              <a:lnSpc>
                <a:spcPct val="115000"/>
              </a:lnSpc>
              <a:spcAft>
                <a:spcPts val="0"/>
              </a:spcAft>
              <a:buFont typeface="Wingdings"/>
              <a:buChar char=""/>
            </a:pPr>
            <a:r>
              <a:rPr lang="cs-CZ" sz="2400" dirty="0" smtClean="0">
                <a:ea typeface="Times New Roman"/>
                <a:cs typeface="Times New Roman"/>
              </a:rPr>
              <a:t>světelné </a:t>
            </a:r>
            <a:r>
              <a:rPr lang="cs-CZ" sz="2400" dirty="0">
                <a:ea typeface="Times New Roman"/>
                <a:cs typeface="Times New Roman"/>
              </a:rPr>
              <a:t>– žárovka, dioda LED, elektrický oblouk (oblouková </a:t>
            </a:r>
            <a:r>
              <a:rPr lang="cs-CZ" sz="2400" dirty="0" smtClean="0">
                <a:ea typeface="Times New Roman"/>
                <a:cs typeface="Times New Roman"/>
              </a:rPr>
              <a:t>lampa)</a:t>
            </a:r>
            <a:endParaRPr lang="cs-CZ" sz="2400" dirty="0">
              <a:ea typeface="Times New Roman"/>
              <a:cs typeface="Times New Roman"/>
            </a:endParaRPr>
          </a:p>
          <a:p>
            <a:pPr marL="342900" lvl="0" indent="-342900">
              <a:lnSpc>
                <a:spcPct val="115000"/>
              </a:lnSpc>
              <a:spcAft>
                <a:spcPts val="0"/>
              </a:spcAft>
              <a:buFont typeface="Wingdings"/>
              <a:buChar char=""/>
            </a:pPr>
            <a:r>
              <a:rPr lang="cs-CZ" sz="2400" dirty="0">
                <a:ea typeface="Times New Roman"/>
                <a:cs typeface="Times New Roman"/>
              </a:rPr>
              <a:t>elektrodynamické – elektromotory, dynama (kolo)</a:t>
            </a:r>
          </a:p>
          <a:p>
            <a:pPr marL="342900" lvl="0" indent="-342900">
              <a:lnSpc>
                <a:spcPct val="115000"/>
              </a:lnSpc>
              <a:spcAft>
                <a:spcPts val="1000"/>
              </a:spcAft>
              <a:buFont typeface="Wingdings"/>
              <a:buChar char=""/>
            </a:pPr>
            <a:r>
              <a:rPr lang="cs-CZ" sz="2400" dirty="0">
                <a:ea typeface="Times New Roman"/>
                <a:cs typeface="Times New Roman"/>
              </a:rPr>
              <a:t>indukční – indukční vařiče, elektroměry, LED svítilna bez baterie </a:t>
            </a:r>
          </a:p>
          <a:p>
            <a:pPr>
              <a:lnSpc>
                <a:spcPct val="115000"/>
              </a:lnSpc>
              <a:spcAft>
                <a:spcPts val="0"/>
              </a:spcAft>
            </a:pPr>
            <a:endParaRPr lang="cs-CZ" sz="2400" dirty="0">
              <a:ea typeface="Times New Roman"/>
              <a:cs typeface="Times New Roman"/>
            </a:endParaRPr>
          </a:p>
        </p:txBody>
      </p:sp>
      <p:pic>
        <p:nvPicPr>
          <p:cNvPr id="6" name="Obrázek 5" descr="http://www.funsci.com/fun3_it/menichella/celle_files/diol.jpg"/>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962972" y="1196752"/>
            <a:ext cx="2857500" cy="2143125"/>
          </a:xfrm>
          <a:prstGeom prst="rect">
            <a:avLst/>
          </a:prstGeom>
          <a:noFill/>
          <a:ln>
            <a:noFill/>
          </a:ln>
        </p:spPr>
      </p:pic>
      <p:pic>
        <p:nvPicPr>
          <p:cNvPr id="9" name="Obrázek 8" descr="http://www.hybrid.cz/files/images/elektromotor.jpg"/>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962972" y="3573016"/>
            <a:ext cx="2857500" cy="1905000"/>
          </a:xfrm>
          <a:prstGeom prst="rect">
            <a:avLst/>
          </a:prstGeom>
          <a:noFill/>
          <a:ln>
            <a:noFill/>
          </a:ln>
        </p:spPr>
      </p:pic>
      <p:pic>
        <p:nvPicPr>
          <p:cNvPr id="11" name="Obrázek 10" descr="http://3pol.cz/img/pic/31/varime-schema-0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05093" y="4221088"/>
            <a:ext cx="5103011" cy="2384063"/>
          </a:xfrm>
          <a:prstGeom prst="rect">
            <a:avLst/>
          </a:prstGeom>
          <a:noFill/>
          <a:ln>
            <a:noFill/>
          </a:ln>
        </p:spPr>
      </p:pic>
    </p:spTree>
    <p:extLst>
      <p:ext uri="{BB962C8B-B14F-4D97-AF65-F5344CB8AC3E}">
        <p14:creationId xmlns:p14="http://schemas.microsoft.com/office/powerpoint/2010/main" val="727488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9144000" cy="792087"/>
          </a:xfrm>
          <a:solidFill>
            <a:srgbClr val="92D050"/>
          </a:solidFill>
        </p:spPr>
        <p:txBody>
          <a:bodyPr>
            <a:normAutofit/>
          </a:bodyPr>
          <a:lstStyle/>
          <a:p>
            <a:r>
              <a:rPr lang="cs-CZ" sz="3600" dirty="0">
                <a:solidFill>
                  <a:prstClr val="black"/>
                </a:solidFill>
              </a:rPr>
              <a:t>13. Vznik elektrického proudu</a:t>
            </a:r>
            <a:endParaRPr lang="cs-CZ" sz="3600" dirty="0"/>
          </a:p>
        </p:txBody>
      </p:sp>
      <p:sp>
        <p:nvSpPr>
          <p:cNvPr id="4" name="TextovéPole 3"/>
          <p:cNvSpPr txBox="1"/>
          <p:nvPr/>
        </p:nvSpPr>
        <p:spPr>
          <a:xfrm>
            <a:off x="0" y="908720"/>
            <a:ext cx="6084168" cy="4113947"/>
          </a:xfrm>
          <a:prstGeom prst="rect">
            <a:avLst/>
          </a:prstGeom>
          <a:noFill/>
        </p:spPr>
        <p:txBody>
          <a:bodyPr wrap="square" rtlCol="0">
            <a:spAutoFit/>
          </a:bodyPr>
          <a:lstStyle/>
          <a:p>
            <a:pPr>
              <a:lnSpc>
                <a:spcPct val="115000"/>
              </a:lnSpc>
              <a:spcAft>
                <a:spcPts val="1000"/>
              </a:spcAft>
            </a:pPr>
            <a:r>
              <a:rPr lang="cs-CZ" sz="2800" b="1" u="sng" dirty="0">
                <a:ea typeface="Times New Roman"/>
                <a:cs typeface="Times New Roman"/>
              </a:rPr>
              <a:t>Měření el. proudu</a:t>
            </a:r>
            <a:endParaRPr lang="cs-CZ" sz="2800" dirty="0">
              <a:ea typeface="Times New Roman"/>
              <a:cs typeface="Times New Roman"/>
            </a:endParaRPr>
          </a:p>
          <a:p>
            <a:pPr marL="342900" lvl="0" indent="-342900">
              <a:lnSpc>
                <a:spcPct val="115000"/>
              </a:lnSpc>
              <a:spcAft>
                <a:spcPts val="0"/>
              </a:spcAft>
              <a:buFont typeface="+mj-lt"/>
              <a:buAutoNum type="arabicParenR"/>
            </a:pPr>
            <a:r>
              <a:rPr lang="cs-CZ" sz="2400" b="1" u="sng" dirty="0">
                <a:ea typeface="Times New Roman"/>
                <a:cs typeface="Times New Roman"/>
              </a:rPr>
              <a:t>ampérmetr</a:t>
            </a:r>
            <a:r>
              <a:rPr lang="cs-CZ" sz="2400" dirty="0">
                <a:ea typeface="Times New Roman"/>
                <a:cs typeface="Times New Roman"/>
              </a:rPr>
              <a:t> – zapojuje se </a:t>
            </a:r>
            <a:r>
              <a:rPr lang="cs-CZ" sz="2400" b="1" dirty="0">
                <a:solidFill>
                  <a:srgbClr val="FF0000"/>
                </a:solidFill>
                <a:ea typeface="Times New Roman"/>
                <a:cs typeface="Times New Roman"/>
              </a:rPr>
              <a:t>SÉRIOVĚ</a:t>
            </a:r>
            <a:r>
              <a:rPr lang="cs-CZ" sz="2400" dirty="0">
                <a:ea typeface="Times New Roman"/>
                <a:cs typeface="Times New Roman"/>
              </a:rPr>
              <a:t> k měřenému spotřebiči; mechanický nebo digitální</a:t>
            </a:r>
            <a:r>
              <a:rPr lang="cs-CZ" sz="2400" dirty="0" smtClean="0">
                <a:ea typeface="Times New Roman"/>
                <a:cs typeface="Times New Roman"/>
              </a:rPr>
              <a:t>;</a:t>
            </a:r>
          </a:p>
          <a:p>
            <a:pPr marL="342900" lvl="0" indent="-342900">
              <a:lnSpc>
                <a:spcPct val="115000"/>
              </a:lnSpc>
              <a:spcAft>
                <a:spcPts val="0"/>
              </a:spcAft>
              <a:buFont typeface="+mj-lt"/>
              <a:buAutoNum type="arabicParenR"/>
            </a:pPr>
            <a:endParaRPr lang="cs-CZ" sz="2400" dirty="0">
              <a:ea typeface="Times New Roman"/>
              <a:cs typeface="Times New Roman"/>
            </a:endParaRPr>
          </a:p>
          <a:p>
            <a:pPr marL="342900" lvl="0" indent="-342900">
              <a:lnSpc>
                <a:spcPct val="115000"/>
              </a:lnSpc>
              <a:spcAft>
                <a:spcPts val="0"/>
              </a:spcAft>
              <a:buFont typeface="+mj-lt"/>
              <a:buAutoNum type="arabicParenR"/>
            </a:pPr>
            <a:endParaRPr lang="cs-CZ" sz="2400" dirty="0" smtClean="0">
              <a:ea typeface="Times New Roman"/>
              <a:cs typeface="Times New Roman"/>
            </a:endParaRPr>
          </a:p>
          <a:p>
            <a:pPr marL="342900" lvl="0" indent="-342900">
              <a:lnSpc>
                <a:spcPct val="115000"/>
              </a:lnSpc>
              <a:spcAft>
                <a:spcPts val="0"/>
              </a:spcAft>
              <a:buFont typeface="+mj-lt"/>
              <a:buAutoNum type="arabicParenR"/>
            </a:pPr>
            <a:endParaRPr lang="cs-CZ" sz="2400" dirty="0">
              <a:ea typeface="Times New Roman"/>
              <a:cs typeface="Times New Roman"/>
            </a:endParaRPr>
          </a:p>
          <a:p>
            <a:pPr marL="342900" lvl="0" indent="-342900">
              <a:lnSpc>
                <a:spcPct val="115000"/>
              </a:lnSpc>
              <a:spcAft>
                <a:spcPts val="1000"/>
              </a:spcAft>
              <a:buFont typeface="+mj-lt"/>
              <a:buAutoNum type="arabicParenR"/>
            </a:pPr>
            <a:r>
              <a:rPr lang="cs-CZ" sz="2400" b="1" u="sng" dirty="0" err="1">
                <a:ea typeface="Times New Roman"/>
                <a:cs typeface="Times New Roman"/>
              </a:rPr>
              <a:t>multimetr</a:t>
            </a:r>
            <a:r>
              <a:rPr lang="cs-CZ" sz="2400" dirty="0">
                <a:ea typeface="Times New Roman"/>
                <a:cs typeface="Times New Roman"/>
              </a:rPr>
              <a:t> – digitální; rozsah se už většinou nastavuje </a:t>
            </a:r>
            <a:r>
              <a:rPr lang="cs-CZ" sz="2400" dirty="0" smtClean="0">
                <a:ea typeface="Times New Roman"/>
                <a:cs typeface="Times New Roman"/>
              </a:rPr>
              <a:t>automaticky</a:t>
            </a:r>
            <a:endParaRPr lang="cs-CZ" sz="2400" dirty="0">
              <a:ea typeface="Times New Roman"/>
              <a:cs typeface="Times New Roman"/>
            </a:endParaRPr>
          </a:p>
        </p:txBody>
      </p:sp>
      <p:pic>
        <p:nvPicPr>
          <p:cNvPr id="5" name="Obrázek 4" descr="ampérmet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552692" y="1196752"/>
            <a:ext cx="2276561" cy="2808312"/>
          </a:xfrm>
          <a:prstGeom prst="rect">
            <a:avLst/>
          </a:prstGeom>
          <a:noFill/>
          <a:ln>
            <a:noFill/>
          </a:ln>
        </p:spPr>
      </p:pic>
      <p:pic>
        <p:nvPicPr>
          <p:cNvPr id="7" name="Obrázek 6" descr="http://www.mericitechnika.cz/data/imgs/02998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020272" y="4142802"/>
            <a:ext cx="1475692" cy="2382542"/>
          </a:xfrm>
          <a:prstGeom prst="rect">
            <a:avLst/>
          </a:prstGeom>
          <a:noFill/>
          <a:ln>
            <a:noFill/>
          </a:ln>
        </p:spPr>
      </p:pic>
    </p:spTree>
    <p:extLst>
      <p:ext uri="{BB962C8B-B14F-4D97-AF65-F5344CB8AC3E}">
        <p14:creationId xmlns:p14="http://schemas.microsoft.com/office/powerpoint/2010/main" val="1684606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9144000" cy="792087"/>
          </a:xfrm>
          <a:solidFill>
            <a:srgbClr val="92D050"/>
          </a:solidFill>
        </p:spPr>
        <p:txBody>
          <a:bodyPr>
            <a:normAutofit/>
          </a:bodyPr>
          <a:lstStyle/>
          <a:p>
            <a:r>
              <a:rPr lang="cs-CZ" sz="3600" dirty="0" smtClean="0"/>
              <a:t>14. Zdroje elektrického proudu</a:t>
            </a:r>
            <a:endParaRPr lang="cs-CZ" sz="3600" dirty="0"/>
          </a:p>
        </p:txBody>
      </p:sp>
      <mc:AlternateContent xmlns:mc="http://schemas.openxmlformats.org/markup-compatibility/2006" xmlns:a14="http://schemas.microsoft.com/office/drawing/2010/main">
        <mc:Choice Requires="a14">
          <p:sp>
            <p:nvSpPr>
              <p:cNvPr id="3" name="TextovéPole 2"/>
              <p:cNvSpPr txBox="1"/>
              <p:nvPr/>
            </p:nvSpPr>
            <p:spPr>
              <a:xfrm>
                <a:off x="0" y="809933"/>
                <a:ext cx="9144000" cy="5715411"/>
              </a:xfrm>
              <a:prstGeom prst="rect">
                <a:avLst/>
              </a:prstGeom>
              <a:noFill/>
            </p:spPr>
            <p:txBody>
              <a:bodyPr wrap="square" rtlCol="0">
                <a:spAutoFit/>
              </a:bodyPr>
              <a:lstStyle/>
              <a:p>
                <a:pPr>
                  <a:lnSpc>
                    <a:spcPct val="115000"/>
                  </a:lnSpc>
                  <a:spcAft>
                    <a:spcPts val="1000"/>
                  </a:spcAft>
                </a:pPr>
                <a:r>
                  <a:rPr lang="cs-CZ" sz="2800" b="1" u="sng" dirty="0">
                    <a:ea typeface="Times New Roman"/>
                    <a:cs typeface="Times New Roman"/>
                  </a:rPr>
                  <a:t>svorkové napětí </a:t>
                </a:r>
                <a:r>
                  <a:rPr lang="cs-CZ" sz="2800" b="1" i="1" u="sng" dirty="0">
                    <a:effectLst/>
                    <a:latin typeface="Times New Roman"/>
                    <a:ea typeface="Times New Roman"/>
                    <a:cs typeface="Times New Roman"/>
                  </a:rPr>
                  <a:t>U</a:t>
                </a:r>
                <a:r>
                  <a:rPr lang="cs-CZ" sz="2800" dirty="0">
                    <a:ea typeface="Times New Roman"/>
                    <a:cs typeface="Times New Roman"/>
                  </a:rPr>
                  <a:t>  </a:t>
                </a:r>
              </a:p>
              <a:p>
                <a:pPr marL="342900" lvl="0" indent="-342900">
                  <a:lnSpc>
                    <a:spcPct val="115000"/>
                  </a:lnSpc>
                  <a:spcAft>
                    <a:spcPts val="0"/>
                  </a:spcAft>
                  <a:buFont typeface="Wingdings"/>
                  <a:buChar char=""/>
                </a:pPr>
                <a:r>
                  <a:rPr lang="cs-CZ" sz="2000" dirty="0">
                    <a:ea typeface="Times New Roman"/>
                    <a:cs typeface="Times New Roman"/>
                  </a:rPr>
                  <a:t>napětí na svorkách zdroje dané rozdílem potenciálů</a:t>
                </a:r>
              </a:p>
              <a:p>
                <a:pPr marL="342900" lvl="0" indent="-342900">
                  <a:lnSpc>
                    <a:spcPct val="115000"/>
                  </a:lnSpc>
                  <a:spcAft>
                    <a:spcPts val="0"/>
                  </a:spcAft>
                  <a:buFont typeface="Wingdings"/>
                  <a:buChar char=""/>
                </a:pPr>
                <a:r>
                  <a:rPr lang="cs-CZ" sz="2000" dirty="0">
                    <a:ea typeface="Times New Roman"/>
                    <a:cs typeface="Times New Roman"/>
                  </a:rPr>
                  <a:t>potřebné k udržení stálého el. proudu</a:t>
                </a:r>
              </a:p>
              <a:p>
                <a:pPr marL="342900" lvl="0" indent="-342900">
                  <a:lnSpc>
                    <a:spcPct val="115000"/>
                  </a:lnSpc>
                  <a:spcAft>
                    <a:spcPts val="1000"/>
                  </a:spcAft>
                  <a:buFont typeface="Wingdings"/>
                  <a:buChar char=""/>
                </a:pPr>
                <a:r>
                  <a:rPr lang="cs-CZ" sz="2000" u="sng" dirty="0">
                    <a:solidFill>
                      <a:srgbClr val="FF0000"/>
                    </a:solidFill>
                    <a:ea typeface="Times New Roman"/>
                    <a:cs typeface="Times New Roman"/>
                  </a:rPr>
                  <a:t>značíme šipkou ve směru od + pólu zdroje k – pólu </a:t>
                </a:r>
                <a:r>
                  <a:rPr lang="cs-CZ" sz="2000" u="sng" dirty="0" smtClean="0">
                    <a:solidFill>
                      <a:srgbClr val="FF0000"/>
                    </a:solidFill>
                    <a:ea typeface="Times New Roman"/>
                    <a:cs typeface="Times New Roman"/>
                  </a:rPr>
                  <a:t>zdroje</a:t>
                </a:r>
                <a:endParaRPr lang="cs-CZ" sz="2800" dirty="0">
                  <a:ea typeface="Times New Roman"/>
                  <a:cs typeface="Times New Roman"/>
                </a:endParaRPr>
              </a:p>
              <a:p>
                <a:pPr>
                  <a:lnSpc>
                    <a:spcPct val="115000"/>
                  </a:lnSpc>
                  <a:spcAft>
                    <a:spcPts val="1000"/>
                  </a:spcAft>
                </a:pPr>
                <a:r>
                  <a:rPr lang="cs-CZ" sz="2800" b="1" u="sng" dirty="0">
                    <a:ea typeface="Times New Roman"/>
                    <a:cs typeface="Times New Roman"/>
                  </a:rPr>
                  <a:t>vnitřní a vnější obvod</a:t>
                </a:r>
                <a:endParaRPr lang="cs-CZ" sz="2800" dirty="0">
                  <a:ea typeface="Times New Roman"/>
                  <a:cs typeface="Times New Roman"/>
                </a:endParaRPr>
              </a:p>
              <a:p>
                <a:pPr marL="342900" lvl="0" indent="-342900">
                  <a:lnSpc>
                    <a:spcPct val="115000"/>
                  </a:lnSpc>
                  <a:spcAft>
                    <a:spcPts val="0"/>
                  </a:spcAft>
                  <a:buFont typeface="Wingdings"/>
                  <a:buChar char=""/>
                </a:pPr>
                <a:r>
                  <a:rPr lang="cs-CZ" sz="2000" b="1" u="sng" dirty="0">
                    <a:ea typeface="Times New Roman"/>
                    <a:cs typeface="Times New Roman"/>
                  </a:rPr>
                  <a:t>vnitřní</a:t>
                </a:r>
                <a:r>
                  <a:rPr lang="cs-CZ" sz="2000" b="1" dirty="0">
                    <a:ea typeface="Times New Roman"/>
                    <a:cs typeface="Times New Roman"/>
                  </a:rPr>
                  <a:t> </a:t>
                </a:r>
                <a:r>
                  <a:rPr lang="cs-CZ" sz="2000" dirty="0">
                    <a:ea typeface="Times New Roman"/>
                    <a:cs typeface="Times New Roman"/>
                  </a:rPr>
                  <a:t>– uvnitř zdroje se částice pohybují PROTI elektrostatickým silám </a:t>
                </a:r>
                <a:r>
                  <a:rPr lang="cs-CZ" sz="2000" dirty="0">
                    <a:ea typeface="Times New Roman"/>
                    <a:cs typeface="Times New Roman"/>
                    <a:sym typeface="Wingdings"/>
                  </a:rPr>
                  <a:t></a:t>
                </a:r>
                <a:r>
                  <a:rPr lang="cs-CZ" sz="2000" dirty="0">
                    <a:ea typeface="Times New Roman"/>
                    <a:cs typeface="Times New Roman"/>
                  </a:rPr>
                  <a:t> existují tam </a:t>
                </a:r>
                <a:r>
                  <a:rPr lang="cs-CZ" sz="2000" u="sng" dirty="0" err="1">
                    <a:ea typeface="Times New Roman"/>
                    <a:cs typeface="Times New Roman"/>
                  </a:rPr>
                  <a:t>neelektrostatické</a:t>
                </a:r>
                <a:r>
                  <a:rPr lang="cs-CZ" sz="2000" u="sng" dirty="0">
                    <a:ea typeface="Times New Roman"/>
                    <a:cs typeface="Times New Roman"/>
                  </a:rPr>
                  <a:t> </a:t>
                </a:r>
                <a:r>
                  <a:rPr lang="cs-CZ" sz="2000" u="sng" dirty="0" smtClean="0">
                    <a:ea typeface="Times New Roman"/>
                    <a:cs typeface="Times New Roman"/>
                  </a:rPr>
                  <a:t>síly (např. chemické povahy),</a:t>
                </a:r>
                <a:r>
                  <a:rPr lang="cs-CZ" sz="2000" dirty="0" smtClean="0">
                    <a:ea typeface="Times New Roman"/>
                    <a:cs typeface="Times New Roman"/>
                  </a:rPr>
                  <a:t> </a:t>
                </a:r>
                <a:r>
                  <a:rPr lang="cs-CZ" sz="2000" dirty="0">
                    <a:ea typeface="Times New Roman"/>
                    <a:cs typeface="Times New Roman"/>
                  </a:rPr>
                  <a:t>které vykonáním práce při přenesení náboje </a:t>
                </a:r>
                <a:r>
                  <a:rPr lang="cs-CZ" sz="2000" i="1" dirty="0">
                    <a:effectLst/>
                    <a:latin typeface="Times New Roman"/>
                    <a:ea typeface="Times New Roman"/>
                    <a:cs typeface="Times New Roman"/>
                  </a:rPr>
                  <a:t>Q</a:t>
                </a:r>
                <a:r>
                  <a:rPr lang="cs-CZ" sz="2000" dirty="0">
                    <a:ea typeface="Times New Roman"/>
                    <a:cs typeface="Times New Roman"/>
                  </a:rPr>
                  <a:t> definují tzv. </a:t>
                </a:r>
                <a:br>
                  <a:rPr lang="cs-CZ" sz="2000" dirty="0">
                    <a:ea typeface="Times New Roman"/>
                    <a:cs typeface="Times New Roman"/>
                  </a:rPr>
                </a:br>
                <a:r>
                  <a:rPr lang="cs-CZ" sz="2000" b="1" dirty="0">
                    <a:solidFill>
                      <a:srgbClr val="FF0000"/>
                    </a:solidFill>
                    <a:ea typeface="Times New Roman"/>
                    <a:cs typeface="Times New Roman"/>
                  </a:rPr>
                  <a:t>elektromotorické napětí zdroje </a:t>
                </a:r>
                <a:r>
                  <a:rPr lang="cs-CZ" sz="2000" b="1" i="1" dirty="0" err="1">
                    <a:solidFill>
                      <a:srgbClr val="FF0000"/>
                    </a:solidFill>
                    <a:effectLst/>
                    <a:latin typeface="Times New Roman"/>
                    <a:ea typeface="Times New Roman"/>
                    <a:cs typeface="Times New Roman"/>
                  </a:rPr>
                  <a:t>U</a:t>
                </a:r>
                <a:r>
                  <a:rPr lang="cs-CZ" sz="2000" b="1" baseline="-25000" dirty="0" err="1">
                    <a:solidFill>
                      <a:srgbClr val="FF0000"/>
                    </a:solidFill>
                    <a:ea typeface="Times New Roman"/>
                    <a:cs typeface="Times New Roman"/>
                  </a:rPr>
                  <a:t>e</a:t>
                </a:r>
                <a:r>
                  <a:rPr lang="cs-CZ" sz="2000" dirty="0">
                    <a:solidFill>
                      <a:srgbClr val="FF0000"/>
                    </a:solidFill>
                    <a:ea typeface="Times New Roman"/>
                    <a:cs typeface="Times New Roman"/>
                  </a:rPr>
                  <a:t> </a:t>
                </a:r>
                <a:r>
                  <a:rPr lang="cs-CZ" sz="2000" dirty="0">
                    <a:ea typeface="Times New Roman"/>
                    <a:cs typeface="Times New Roman"/>
                  </a:rPr>
                  <a:t>– maximální napětí, které je zdroj schopen vyvinout; </a:t>
                </a:r>
                <a:r>
                  <a:rPr lang="cs-CZ" sz="2000" u="sng" dirty="0">
                    <a:solidFill>
                      <a:srgbClr val="FF0000"/>
                    </a:solidFill>
                    <a:ea typeface="Times New Roman"/>
                    <a:cs typeface="Times New Roman"/>
                  </a:rPr>
                  <a:t>směr od záporného pólu ke kladnému</a:t>
                </a:r>
                <a:r>
                  <a:rPr lang="cs-CZ" sz="2000" dirty="0">
                    <a:ea typeface="Times New Roman"/>
                    <a:cs typeface="Times New Roman"/>
                  </a:rPr>
                  <a:t>; vzniká jako </a:t>
                </a:r>
                <a:r>
                  <a:rPr lang="cs-CZ" sz="2000" b="1" dirty="0">
                    <a:solidFill>
                      <a:srgbClr val="FF0000"/>
                    </a:solidFill>
                    <a:ea typeface="Times New Roman"/>
                    <a:cs typeface="Times New Roman"/>
                  </a:rPr>
                  <a:t>rozdíl elektrochemických potenciálů uvnitř zdroje</a:t>
                </a:r>
                <a:endParaRPr lang="cs-CZ" sz="2000" dirty="0">
                  <a:ea typeface="Times New Roman"/>
                  <a:cs typeface="Times New Roman"/>
                </a:endParaRPr>
              </a:p>
              <a:p>
                <a:pPr marL="342900" lvl="0" indent="-342900">
                  <a:lnSpc>
                    <a:spcPct val="115000"/>
                  </a:lnSpc>
                  <a:spcAft>
                    <a:spcPts val="1000"/>
                  </a:spcAft>
                  <a:buFont typeface="Wingdings"/>
                  <a:buChar char=""/>
                </a:pPr>
                <a:r>
                  <a:rPr lang="cs-CZ" sz="2000" b="1" u="sng" dirty="0">
                    <a:ea typeface="Times New Roman"/>
                    <a:cs typeface="Times New Roman"/>
                  </a:rPr>
                  <a:t>vnější</a:t>
                </a:r>
                <a:r>
                  <a:rPr lang="cs-CZ" sz="2000" b="1" dirty="0">
                    <a:ea typeface="Times New Roman"/>
                    <a:cs typeface="Times New Roman"/>
                  </a:rPr>
                  <a:t> </a:t>
                </a:r>
                <a:r>
                  <a:rPr lang="cs-CZ" sz="2000" dirty="0">
                    <a:ea typeface="Times New Roman"/>
                    <a:cs typeface="Times New Roman"/>
                  </a:rPr>
                  <a:t>– tvořen vodiči a </a:t>
                </a:r>
                <a:r>
                  <a:rPr lang="cs-CZ" sz="2000" b="1" dirty="0">
                    <a:solidFill>
                      <a:srgbClr val="FF0000"/>
                    </a:solidFill>
                    <a:ea typeface="Times New Roman"/>
                    <a:cs typeface="Times New Roman"/>
                  </a:rPr>
                  <a:t>spotřebičem</a:t>
                </a:r>
                <a:r>
                  <a:rPr lang="cs-CZ" sz="2000" dirty="0">
                    <a:ea typeface="Times New Roman"/>
                    <a:cs typeface="Times New Roman"/>
                  </a:rPr>
                  <a:t> (např. žárovka, rezistor) </a:t>
                </a:r>
                <a:r>
                  <a:rPr lang="cs-CZ" sz="2000" dirty="0">
                    <a:ea typeface="Times New Roman"/>
                    <a:cs typeface="Times New Roman"/>
                    <a:sym typeface="Wingdings"/>
                  </a:rPr>
                  <a:t></a:t>
                </a:r>
                <a:r>
                  <a:rPr lang="cs-CZ" sz="2000" dirty="0">
                    <a:ea typeface="Times New Roman"/>
                    <a:cs typeface="Times New Roman"/>
                  </a:rPr>
                  <a:t> spotřebovává elektrickou energii a mění ji na jiný typ energie (tepelnou, světelnou, apod.); elektrostatické síly konají práci </a:t>
                </a:r>
                <a14:m>
                  <m:oMath xmlns:m="http://schemas.openxmlformats.org/officeDocument/2006/math">
                    <m:r>
                      <a:rPr lang="cs-CZ" sz="2000" b="1" i="1">
                        <a:solidFill>
                          <a:srgbClr val="FF0000"/>
                        </a:solidFill>
                        <a:effectLst/>
                        <a:latin typeface="Cambria Math"/>
                        <a:ea typeface="Times New Roman"/>
                        <a:cs typeface="Times New Roman"/>
                      </a:rPr>
                      <m:t>𝑾</m:t>
                    </m:r>
                    <m:r>
                      <a:rPr lang="cs-CZ" sz="2000" b="1" i="1">
                        <a:solidFill>
                          <a:srgbClr val="FF0000"/>
                        </a:solidFill>
                        <a:effectLst/>
                        <a:latin typeface="Cambria Math"/>
                        <a:ea typeface="Times New Roman"/>
                        <a:cs typeface="Times New Roman"/>
                      </a:rPr>
                      <m:t>=</m:t>
                    </m:r>
                    <m:r>
                      <a:rPr lang="cs-CZ" sz="2000" b="1" i="1">
                        <a:solidFill>
                          <a:srgbClr val="FF0000"/>
                        </a:solidFill>
                        <a:effectLst/>
                        <a:latin typeface="Cambria Math"/>
                        <a:ea typeface="Times New Roman"/>
                        <a:cs typeface="Times New Roman"/>
                      </a:rPr>
                      <m:t>𝑼</m:t>
                    </m:r>
                    <m:r>
                      <a:rPr lang="cs-CZ" sz="2000" b="1" i="1">
                        <a:solidFill>
                          <a:srgbClr val="FF0000"/>
                        </a:solidFill>
                        <a:effectLst/>
                        <a:latin typeface="Cambria Math"/>
                        <a:ea typeface="Times New Roman"/>
                        <a:cs typeface="Times New Roman"/>
                      </a:rPr>
                      <m:t>∙</m:t>
                    </m:r>
                    <m:r>
                      <a:rPr lang="cs-CZ" sz="2000" b="1" i="1">
                        <a:solidFill>
                          <a:srgbClr val="FF0000"/>
                        </a:solidFill>
                        <a:effectLst/>
                        <a:latin typeface="Cambria Math"/>
                        <a:ea typeface="Times New Roman"/>
                        <a:cs typeface="Times New Roman"/>
                      </a:rPr>
                      <m:t>𝑸</m:t>
                    </m:r>
                  </m:oMath>
                </a14:m>
                <a:endParaRPr lang="cs-CZ" sz="2000" dirty="0">
                  <a:ea typeface="Times New Roman"/>
                  <a:cs typeface="Times New Roman"/>
                </a:endParaRPr>
              </a:p>
            </p:txBody>
          </p:sp>
        </mc:Choice>
        <mc:Fallback xmlns="">
          <p:sp>
            <p:nvSpPr>
              <p:cNvPr id="3" name="TextovéPole 2"/>
              <p:cNvSpPr txBox="1">
                <a:spLocks noRot="1" noChangeAspect="1" noMove="1" noResize="1" noEditPoints="1" noAdjustHandles="1" noChangeArrowheads="1" noChangeShapeType="1" noTextEdit="1"/>
              </p:cNvSpPr>
              <p:nvPr/>
            </p:nvSpPr>
            <p:spPr>
              <a:xfrm>
                <a:off x="0" y="809933"/>
                <a:ext cx="9144000" cy="5715411"/>
              </a:xfrm>
              <a:prstGeom prst="rect">
                <a:avLst/>
              </a:prstGeom>
              <a:blipFill rotWithShape="1">
                <a:blip r:embed="rId2"/>
                <a:stretch>
                  <a:fillRect l="-1333" t="-640" b="-640"/>
                </a:stretch>
              </a:blipFill>
            </p:spPr>
            <p:txBody>
              <a:bodyPr/>
              <a:lstStyle/>
              <a:p>
                <a:r>
                  <a:rPr lang="cs-CZ">
                    <a:noFill/>
                  </a:rPr>
                  <a:t> </a:t>
                </a:r>
              </a:p>
            </p:txBody>
          </p:sp>
        </mc:Fallback>
      </mc:AlternateContent>
      <p:pic>
        <p:nvPicPr>
          <p:cNvPr id="7" name="Obrázek 6" descr="http://www.ueb.cas.cz/cs/system/files/users/public/kolar_27/obrazky_popularizace/fotopribeh/fotopribeh_1012_ful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444208" y="908720"/>
            <a:ext cx="2597733" cy="1944216"/>
          </a:xfrm>
          <a:prstGeom prst="rect">
            <a:avLst/>
          </a:prstGeom>
          <a:noFill/>
          <a:ln>
            <a:noFill/>
          </a:ln>
        </p:spPr>
      </p:pic>
    </p:spTree>
    <p:extLst>
      <p:ext uri="{BB962C8B-B14F-4D97-AF65-F5344CB8AC3E}">
        <p14:creationId xmlns:p14="http://schemas.microsoft.com/office/powerpoint/2010/main" val="2045728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9144000" cy="792087"/>
          </a:xfrm>
          <a:solidFill>
            <a:srgbClr val="92D050"/>
          </a:solidFill>
        </p:spPr>
        <p:txBody>
          <a:bodyPr>
            <a:normAutofit/>
          </a:bodyPr>
          <a:lstStyle/>
          <a:p>
            <a:r>
              <a:rPr lang="cs-CZ" sz="3600" dirty="0"/>
              <a:t>14. Zdroje elektrického proudu</a:t>
            </a:r>
          </a:p>
        </p:txBody>
      </p:sp>
      <mc:AlternateContent xmlns:mc="http://schemas.openxmlformats.org/markup-compatibility/2006" xmlns:a14="http://schemas.microsoft.com/office/drawing/2010/main">
        <mc:Choice Requires="a14">
          <p:sp>
            <p:nvSpPr>
              <p:cNvPr id="3" name="TextovéPole 2"/>
              <p:cNvSpPr txBox="1"/>
              <p:nvPr/>
            </p:nvSpPr>
            <p:spPr>
              <a:xfrm>
                <a:off x="0" y="813591"/>
                <a:ext cx="6084168" cy="5927777"/>
              </a:xfrm>
              <a:prstGeom prst="rect">
                <a:avLst/>
              </a:prstGeom>
              <a:noFill/>
            </p:spPr>
            <p:txBody>
              <a:bodyPr wrap="square" rtlCol="0">
                <a:spAutoFit/>
              </a:bodyPr>
              <a:lstStyle/>
              <a:p>
                <a:pPr>
                  <a:lnSpc>
                    <a:spcPct val="115000"/>
                  </a:lnSpc>
                  <a:spcAft>
                    <a:spcPts val="1000"/>
                  </a:spcAft>
                </a:pPr>
                <a:r>
                  <a:rPr lang="cs-CZ" sz="2400" b="1" u="sng" dirty="0" smtClean="0">
                    <a:ea typeface="Times New Roman"/>
                    <a:cs typeface="Times New Roman"/>
                  </a:rPr>
                  <a:t>nezatížený zdroj</a:t>
                </a:r>
                <a:r>
                  <a:rPr lang="cs-CZ" sz="2400" dirty="0">
                    <a:ea typeface="Times New Roman"/>
                    <a:cs typeface="Times New Roman"/>
                  </a:rPr>
                  <a:t> </a:t>
                </a:r>
              </a:p>
              <a:p>
                <a:pPr marL="342900" lvl="0" indent="-342900">
                  <a:lnSpc>
                    <a:spcPct val="115000"/>
                  </a:lnSpc>
                  <a:spcAft>
                    <a:spcPts val="0"/>
                  </a:spcAft>
                  <a:buFont typeface="Wingdings"/>
                  <a:buChar char=""/>
                </a:pPr>
                <a:r>
                  <a:rPr lang="cs-CZ" sz="2000" dirty="0">
                    <a:ea typeface="Times New Roman"/>
                    <a:cs typeface="Times New Roman"/>
                  </a:rPr>
                  <a:t>na vnější svorky zdroje není připojen žádný spotřebič; bez vnějšího obvodu;</a:t>
                </a:r>
              </a:p>
              <a:p>
                <a:pPr marL="342900" lvl="0" indent="-342900">
                  <a:lnSpc>
                    <a:spcPct val="115000"/>
                  </a:lnSpc>
                  <a:spcAft>
                    <a:spcPts val="0"/>
                  </a:spcAft>
                  <a:buFont typeface="Wingdings"/>
                  <a:buChar char=""/>
                </a:pPr>
                <a:r>
                  <a:rPr lang="cs-CZ" sz="2000" dirty="0">
                    <a:ea typeface="Times New Roman"/>
                    <a:cs typeface="Times New Roman"/>
                  </a:rPr>
                  <a:t>svorkové napětí </a:t>
                </a:r>
                <a:r>
                  <a:rPr lang="cs-CZ" sz="2000" i="1" dirty="0">
                    <a:effectLst/>
                    <a:latin typeface="Times New Roman"/>
                    <a:ea typeface="Times New Roman"/>
                    <a:cs typeface="Times New Roman"/>
                  </a:rPr>
                  <a:t>U</a:t>
                </a:r>
                <a:r>
                  <a:rPr lang="cs-CZ" sz="2000" dirty="0">
                    <a:ea typeface="Times New Roman"/>
                    <a:cs typeface="Times New Roman"/>
                  </a:rPr>
                  <a:t> je rovno elektromotorickému, tj. </a:t>
                </a:r>
                <a14:m>
                  <m:oMath xmlns:m="http://schemas.openxmlformats.org/officeDocument/2006/math">
                    <m:r>
                      <a:rPr lang="cs-CZ" sz="2000" i="1">
                        <a:effectLst/>
                        <a:latin typeface="Cambria Math"/>
                        <a:ea typeface="Times New Roman"/>
                        <a:cs typeface="Times New Roman"/>
                      </a:rPr>
                      <m:t>𝑈</m:t>
                    </m:r>
                    <m:r>
                      <a:rPr lang="cs-CZ" sz="2000" i="1">
                        <a:effectLst/>
                        <a:latin typeface="Cambria Math"/>
                        <a:ea typeface="Times New Roman"/>
                        <a:cs typeface="Times New Roman"/>
                      </a:rPr>
                      <m:t>=</m:t>
                    </m:r>
                    <m:sSub>
                      <m:sSubPr>
                        <m:ctrlPr>
                          <a:rPr lang="cs-CZ" sz="2000" i="1">
                            <a:effectLst/>
                            <a:latin typeface="Cambria Math" panose="02040503050406030204" pitchFamily="18" charset="0"/>
                            <a:ea typeface="Times New Roman"/>
                            <a:cs typeface="Times New Roman"/>
                          </a:rPr>
                        </m:ctrlPr>
                      </m:sSubPr>
                      <m:e>
                        <m:r>
                          <a:rPr lang="cs-CZ" sz="2000" i="1">
                            <a:effectLst/>
                            <a:latin typeface="Cambria Math"/>
                            <a:ea typeface="Times New Roman"/>
                            <a:cs typeface="Times New Roman"/>
                          </a:rPr>
                          <m:t>𝑈</m:t>
                        </m:r>
                      </m:e>
                      <m:sub>
                        <m:r>
                          <a:rPr lang="cs-CZ" sz="2000" i="1">
                            <a:effectLst/>
                            <a:latin typeface="Cambria Math"/>
                            <a:ea typeface="Times New Roman"/>
                            <a:cs typeface="Times New Roman"/>
                          </a:rPr>
                          <m:t>𝑒</m:t>
                        </m:r>
                      </m:sub>
                    </m:sSub>
                    <m:r>
                      <a:rPr lang="cs-CZ" sz="2000" i="1">
                        <a:effectLst/>
                        <a:latin typeface="Cambria Math"/>
                        <a:ea typeface="Times New Roman"/>
                        <a:cs typeface="Times New Roman"/>
                      </a:rPr>
                      <m:t>=</m:t>
                    </m:r>
                    <m:sSub>
                      <m:sSubPr>
                        <m:ctrlPr>
                          <a:rPr lang="cs-CZ" sz="2000" i="1">
                            <a:effectLst/>
                            <a:latin typeface="Cambria Math" panose="02040503050406030204" pitchFamily="18" charset="0"/>
                            <a:ea typeface="Times New Roman"/>
                            <a:cs typeface="Times New Roman"/>
                          </a:rPr>
                        </m:ctrlPr>
                      </m:sSubPr>
                      <m:e>
                        <m:r>
                          <a:rPr lang="cs-CZ" sz="2000" i="1">
                            <a:effectLst/>
                            <a:latin typeface="Cambria Math"/>
                            <a:ea typeface="Times New Roman"/>
                            <a:cs typeface="Times New Roman"/>
                          </a:rPr>
                          <m:t>𝑈</m:t>
                        </m:r>
                      </m:e>
                      <m:sub>
                        <m:r>
                          <a:rPr lang="cs-CZ" sz="2000" i="1">
                            <a:effectLst/>
                            <a:latin typeface="Cambria Math"/>
                            <a:ea typeface="Times New Roman"/>
                            <a:cs typeface="Times New Roman"/>
                          </a:rPr>
                          <m:t>0</m:t>
                        </m:r>
                      </m:sub>
                    </m:sSub>
                  </m:oMath>
                </a14:m>
                <a:endParaRPr lang="cs-CZ" sz="2000" dirty="0">
                  <a:ea typeface="Times New Roman"/>
                  <a:cs typeface="Times New Roman"/>
                </a:endParaRPr>
              </a:p>
              <a:p>
                <a:pPr marL="342900" lvl="0" indent="-342900">
                  <a:lnSpc>
                    <a:spcPct val="115000"/>
                  </a:lnSpc>
                  <a:spcAft>
                    <a:spcPts val="1000"/>
                  </a:spcAft>
                  <a:buFont typeface="Wingdings"/>
                  <a:buChar char=""/>
                </a:pPr>
                <a:r>
                  <a:rPr lang="cs-CZ" sz="2000" dirty="0">
                    <a:ea typeface="Times New Roman"/>
                    <a:cs typeface="Times New Roman"/>
                  </a:rPr>
                  <a:t>na svorkách zdroje </a:t>
                </a:r>
                <a:r>
                  <a:rPr lang="cs-CZ" sz="2000" b="1" dirty="0">
                    <a:solidFill>
                      <a:srgbClr val="FF0000"/>
                    </a:solidFill>
                    <a:ea typeface="Times New Roman"/>
                    <a:cs typeface="Times New Roman"/>
                  </a:rPr>
                  <a:t>měříme voltmetrem</a:t>
                </a:r>
                <a:r>
                  <a:rPr lang="cs-CZ" sz="2000" dirty="0">
                    <a:ea typeface="Times New Roman"/>
                    <a:cs typeface="Times New Roman"/>
                  </a:rPr>
                  <a:t> tzv. </a:t>
                </a:r>
                <a:r>
                  <a:rPr lang="cs-CZ" sz="2000" b="1" u="sng" dirty="0">
                    <a:solidFill>
                      <a:srgbClr val="FF0000"/>
                    </a:solidFill>
                    <a:ea typeface="Times New Roman"/>
                    <a:cs typeface="Times New Roman"/>
                  </a:rPr>
                  <a:t>napětí naprázdno</a:t>
                </a:r>
                <a:r>
                  <a:rPr lang="cs-CZ" sz="2000" b="1" dirty="0">
                    <a:solidFill>
                      <a:srgbClr val="FF0000"/>
                    </a:solidFill>
                    <a:ea typeface="Times New Roman"/>
                    <a:cs typeface="Times New Roman"/>
                  </a:rPr>
                  <a:t> </a:t>
                </a:r>
                <a:r>
                  <a:rPr lang="cs-CZ" sz="2000" b="1" i="1" dirty="0">
                    <a:solidFill>
                      <a:srgbClr val="FF0000"/>
                    </a:solidFill>
                    <a:effectLst/>
                    <a:latin typeface="Times New Roman"/>
                    <a:ea typeface="Times New Roman"/>
                    <a:cs typeface="Times New Roman"/>
                  </a:rPr>
                  <a:t>U</a:t>
                </a:r>
                <a:r>
                  <a:rPr lang="cs-CZ" sz="2000" b="1" baseline="-25000" dirty="0">
                    <a:solidFill>
                      <a:srgbClr val="FF0000"/>
                    </a:solidFill>
                    <a:ea typeface="Times New Roman"/>
                    <a:cs typeface="Times New Roman"/>
                  </a:rPr>
                  <a:t>0</a:t>
                </a:r>
                <a:endParaRPr lang="cs-CZ" sz="2000" dirty="0">
                  <a:ea typeface="Times New Roman"/>
                  <a:cs typeface="Times New Roman"/>
                </a:endParaRPr>
              </a:p>
              <a:p>
                <a:pPr>
                  <a:lnSpc>
                    <a:spcPct val="115000"/>
                  </a:lnSpc>
                  <a:spcAft>
                    <a:spcPts val="1000"/>
                  </a:spcAft>
                </a:pPr>
                <a:r>
                  <a:rPr lang="cs-CZ" sz="2400" dirty="0">
                    <a:ea typeface="Times New Roman"/>
                    <a:cs typeface="Times New Roman"/>
                  </a:rPr>
                  <a:t> </a:t>
                </a:r>
                <a:r>
                  <a:rPr lang="cs-CZ" sz="2400" b="1" u="sng" dirty="0" smtClean="0">
                    <a:ea typeface="Times New Roman"/>
                    <a:cs typeface="Times New Roman"/>
                  </a:rPr>
                  <a:t>zatížený </a:t>
                </a:r>
                <a:r>
                  <a:rPr lang="cs-CZ" sz="2400" b="1" u="sng" dirty="0">
                    <a:ea typeface="Times New Roman"/>
                    <a:cs typeface="Times New Roman"/>
                  </a:rPr>
                  <a:t>zdroj</a:t>
                </a:r>
                <a:r>
                  <a:rPr lang="cs-CZ" sz="2400" dirty="0">
                    <a:ea typeface="Times New Roman"/>
                    <a:cs typeface="Times New Roman"/>
                  </a:rPr>
                  <a:t> </a:t>
                </a:r>
              </a:p>
              <a:p>
                <a:pPr marL="342900" lvl="0" indent="-342900">
                  <a:lnSpc>
                    <a:spcPct val="115000"/>
                  </a:lnSpc>
                  <a:spcAft>
                    <a:spcPts val="0"/>
                  </a:spcAft>
                  <a:buFont typeface="Wingdings"/>
                  <a:buChar char=""/>
                </a:pPr>
                <a:r>
                  <a:rPr lang="cs-CZ" sz="2000" dirty="0">
                    <a:ea typeface="Times New Roman"/>
                    <a:cs typeface="Times New Roman"/>
                  </a:rPr>
                  <a:t>na vnější svorky zdroje připojen spotřebič (na obr. realizovaný rezistorem </a:t>
                </a:r>
                <a:r>
                  <a:rPr lang="cs-CZ" sz="2000" i="1" dirty="0">
                    <a:effectLst/>
                    <a:latin typeface="Times New Roman"/>
                    <a:ea typeface="Times New Roman"/>
                    <a:cs typeface="Times New Roman"/>
                  </a:rPr>
                  <a:t>R</a:t>
                </a:r>
                <a:r>
                  <a:rPr lang="cs-CZ" sz="2000" baseline="-25000" dirty="0">
                    <a:effectLst/>
                    <a:latin typeface="Times New Roman"/>
                    <a:ea typeface="Times New Roman"/>
                    <a:cs typeface="Times New Roman"/>
                  </a:rPr>
                  <a:t>Z</a:t>
                </a:r>
                <a:r>
                  <a:rPr lang="cs-CZ" sz="2000" dirty="0">
                    <a:ea typeface="Times New Roman"/>
                    <a:cs typeface="Times New Roman"/>
                  </a:rPr>
                  <a:t>)</a:t>
                </a:r>
              </a:p>
              <a:p>
                <a:pPr marL="342900" lvl="0" indent="-342900">
                  <a:lnSpc>
                    <a:spcPct val="115000"/>
                  </a:lnSpc>
                  <a:spcAft>
                    <a:spcPts val="0"/>
                  </a:spcAft>
                  <a:buFont typeface="Wingdings"/>
                  <a:buChar char=""/>
                </a:pPr>
                <a:r>
                  <a:rPr lang="cs-CZ" sz="2000" dirty="0">
                    <a:ea typeface="Times New Roman"/>
                    <a:cs typeface="Times New Roman"/>
                  </a:rPr>
                  <a:t>vnějším obvodem prochází el. proud </a:t>
                </a:r>
                <a:r>
                  <a:rPr lang="cs-CZ" sz="2000" i="1" dirty="0">
                    <a:effectLst/>
                    <a:latin typeface="Times New Roman"/>
                    <a:ea typeface="Times New Roman"/>
                    <a:cs typeface="Times New Roman"/>
                  </a:rPr>
                  <a:t>I</a:t>
                </a:r>
                <a:r>
                  <a:rPr lang="cs-CZ" sz="2000" baseline="-25000" dirty="0">
                    <a:effectLst/>
                    <a:latin typeface="Times New Roman"/>
                    <a:ea typeface="Times New Roman"/>
                    <a:cs typeface="Times New Roman"/>
                  </a:rPr>
                  <a:t>Z</a:t>
                </a:r>
                <a:endParaRPr lang="cs-CZ" sz="2000" dirty="0">
                  <a:ea typeface="Times New Roman"/>
                  <a:cs typeface="Times New Roman"/>
                </a:endParaRPr>
              </a:p>
              <a:p>
                <a:pPr marL="342900" lvl="0" indent="-342900">
                  <a:lnSpc>
                    <a:spcPct val="115000"/>
                  </a:lnSpc>
                  <a:spcAft>
                    <a:spcPts val="0"/>
                  </a:spcAft>
                  <a:buFont typeface="Wingdings"/>
                  <a:buChar char=""/>
                </a:pPr>
                <a:r>
                  <a:rPr lang="cs-CZ" sz="2000" dirty="0">
                    <a:ea typeface="Times New Roman"/>
                    <a:cs typeface="Times New Roman"/>
                  </a:rPr>
                  <a:t>svorkové napětí </a:t>
                </a:r>
                <a:r>
                  <a:rPr lang="cs-CZ" sz="2000" i="1" dirty="0">
                    <a:effectLst/>
                    <a:latin typeface="Times New Roman"/>
                    <a:ea typeface="Times New Roman"/>
                    <a:cs typeface="Times New Roman"/>
                  </a:rPr>
                  <a:t>U</a:t>
                </a:r>
                <a:r>
                  <a:rPr lang="cs-CZ" sz="2000" dirty="0">
                    <a:effectLst/>
                    <a:latin typeface="Times New Roman"/>
                    <a:ea typeface="Times New Roman"/>
                    <a:cs typeface="Times New Roman"/>
                  </a:rPr>
                  <a:t> (na obr. </a:t>
                </a:r>
                <a:r>
                  <a:rPr lang="cs-CZ" sz="2000" i="1" dirty="0">
                    <a:effectLst/>
                    <a:latin typeface="Times New Roman"/>
                    <a:ea typeface="Times New Roman"/>
                    <a:cs typeface="Times New Roman"/>
                  </a:rPr>
                  <a:t>U</a:t>
                </a:r>
                <a:r>
                  <a:rPr lang="cs-CZ" sz="2000" baseline="-25000" dirty="0">
                    <a:effectLst/>
                    <a:latin typeface="Times New Roman"/>
                    <a:ea typeface="Times New Roman"/>
                    <a:cs typeface="Times New Roman"/>
                  </a:rPr>
                  <a:t>SV</a:t>
                </a:r>
                <a:r>
                  <a:rPr lang="cs-CZ" sz="2000" dirty="0">
                    <a:effectLst/>
                    <a:latin typeface="Times New Roman"/>
                    <a:ea typeface="Times New Roman"/>
                    <a:cs typeface="Times New Roman"/>
                  </a:rPr>
                  <a:t>)</a:t>
                </a:r>
                <a:r>
                  <a:rPr lang="cs-CZ" sz="2000" dirty="0">
                    <a:ea typeface="Times New Roman"/>
                    <a:cs typeface="Times New Roman"/>
                  </a:rPr>
                  <a:t> je vždy menší než elektromotorické, tj. </a:t>
                </a:r>
                <a14:m>
                  <m:oMath xmlns:m="http://schemas.openxmlformats.org/officeDocument/2006/math">
                    <m:r>
                      <a:rPr lang="cs-CZ" sz="2000" i="1">
                        <a:effectLst/>
                        <a:latin typeface="Cambria Math"/>
                        <a:ea typeface="Times New Roman"/>
                        <a:cs typeface="Times New Roman"/>
                      </a:rPr>
                      <m:t>𝑈</m:t>
                    </m:r>
                    <m:r>
                      <a:rPr lang="cs-CZ" sz="2000" i="1">
                        <a:effectLst/>
                        <a:latin typeface="Cambria Math"/>
                        <a:ea typeface="Times New Roman"/>
                        <a:cs typeface="Times New Roman"/>
                      </a:rPr>
                      <m:t>&lt;</m:t>
                    </m:r>
                    <m:sSub>
                      <m:sSubPr>
                        <m:ctrlPr>
                          <a:rPr lang="cs-CZ" sz="2000" i="1">
                            <a:effectLst/>
                            <a:latin typeface="Cambria Math" panose="02040503050406030204" pitchFamily="18" charset="0"/>
                            <a:ea typeface="Times New Roman"/>
                            <a:cs typeface="Times New Roman"/>
                          </a:rPr>
                        </m:ctrlPr>
                      </m:sSubPr>
                      <m:e>
                        <m:r>
                          <a:rPr lang="cs-CZ" sz="2000" i="1">
                            <a:effectLst/>
                            <a:latin typeface="Cambria Math"/>
                            <a:ea typeface="Times New Roman"/>
                            <a:cs typeface="Times New Roman"/>
                          </a:rPr>
                          <m:t>𝑈</m:t>
                        </m:r>
                      </m:e>
                      <m:sub>
                        <m:r>
                          <a:rPr lang="cs-CZ" sz="2000" i="1">
                            <a:effectLst/>
                            <a:latin typeface="Cambria Math"/>
                            <a:ea typeface="Times New Roman"/>
                            <a:cs typeface="Times New Roman"/>
                          </a:rPr>
                          <m:t>𝑒</m:t>
                        </m:r>
                      </m:sub>
                    </m:sSub>
                  </m:oMath>
                </a14:m>
                <a:endParaRPr lang="cs-CZ" sz="2000" dirty="0">
                  <a:ea typeface="Times New Roman"/>
                  <a:cs typeface="Times New Roman"/>
                </a:endParaRPr>
              </a:p>
              <a:p>
                <a:pPr marL="342900" lvl="0" indent="-342900">
                  <a:lnSpc>
                    <a:spcPct val="115000"/>
                  </a:lnSpc>
                  <a:spcAft>
                    <a:spcPts val="1000"/>
                  </a:spcAft>
                  <a:buFont typeface="Wingdings"/>
                  <a:buChar char=""/>
                </a:pPr>
                <a14:m>
                  <m:oMath xmlns:m="http://schemas.openxmlformats.org/officeDocument/2006/math">
                    <m:r>
                      <a:rPr lang="cs-CZ" sz="2000" b="1" i="1" smtClean="0">
                        <a:solidFill>
                          <a:srgbClr val="FF0000"/>
                        </a:solidFill>
                        <a:latin typeface="Cambria Math" panose="02040503050406030204" pitchFamily="18" charset="0"/>
                      </a:rPr>
                      <m:t>𝑼</m:t>
                    </m:r>
                    <m:r>
                      <a:rPr lang="cs-CZ" sz="2000" b="1" i="1" smtClean="0">
                        <a:solidFill>
                          <a:srgbClr val="FF0000"/>
                        </a:solidFill>
                        <a:latin typeface="Cambria Math" panose="02040503050406030204" pitchFamily="18" charset="0"/>
                      </a:rPr>
                      <m:t>=</m:t>
                    </m:r>
                    <m:sSub>
                      <m:sSubPr>
                        <m:ctrlPr>
                          <a:rPr lang="cs-CZ" sz="2000" b="1" i="1">
                            <a:solidFill>
                              <a:srgbClr val="FF0000"/>
                            </a:solidFill>
                            <a:latin typeface="Cambria Math" panose="02040503050406030204" pitchFamily="18" charset="0"/>
                          </a:rPr>
                        </m:ctrlPr>
                      </m:sSubPr>
                      <m:e>
                        <m:r>
                          <a:rPr lang="cs-CZ" sz="2000" b="1" i="1">
                            <a:solidFill>
                              <a:srgbClr val="FF0000"/>
                            </a:solidFill>
                            <a:latin typeface="Cambria Math" panose="02040503050406030204" pitchFamily="18" charset="0"/>
                          </a:rPr>
                          <m:t>𝑼</m:t>
                        </m:r>
                      </m:e>
                      <m:sub>
                        <m:r>
                          <a:rPr lang="cs-CZ" sz="2000" b="1" i="1">
                            <a:solidFill>
                              <a:srgbClr val="FF0000"/>
                            </a:solidFill>
                            <a:latin typeface="Cambria Math" panose="02040503050406030204" pitchFamily="18" charset="0"/>
                          </a:rPr>
                          <m:t>𝒆</m:t>
                        </m:r>
                      </m:sub>
                    </m:sSub>
                    <m:r>
                      <a:rPr lang="cs-CZ" sz="2000" b="1" i="1">
                        <a:solidFill>
                          <a:srgbClr val="FF0000"/>
                        </a:solidFill>
                        <a:latin typeface="Cambria Math" panose="02040503050406030204" pitchFamily="18" charset="0"/>
                      </a:rPr>
                      <m:t>−</m:t>
                    </m:r>
                    <m:sSub>
                      <m:sSubPr>
                        <m:ctrlPr>
                          <a:rPr lang="cs-CZ" sz="2000" b="1" i="1">
                            <a:solidFill>
                              <a:srgbClr val="FF0000"/>
                            </a:solidFill>
                            <a:latin typeface="Cambria Math" panose="02040503050406030204" pitchFamily="18" charset="0"/>
                          </a:rPr>
                        </m:ctrlPr>
                      </m:sSubPr>
                      <m:e>
                        <m:r>
                          <a:rPr lang="cs-CZ" sz="2000" b="1" i="1">
                            <a:solidFill>
                              <a:srgbClr val="FF0000"/>
                            </a:solidFill>
                            <a:latin typeface="Cambria Math" panose="02040503050406030204" pitchFamily="18" charset="0"/>
                          </a:rPr>
                          <m:t>𝑼</m:t>
                        </m:r>
                      </m:e>
                      <m:sub>
                        <m:r>
                          <a:rPr lang="cs-CZ" sz="2000" b="1" i="1">
                            <a:solidFill>
                              <a:srgbClr val="FF0000"/>
                            </a:solidFill>
                            <a:latin typeface="Cambria Math" panose="02040503050406030204" pitchFamily="18" charset="0"/>
                          </a:rPr>
                          <m:t>𝒊</m:t>
                        </m:r>
                      </m:sub>
                    </m:sSub>
                    <m:r>
                      <a:rPr lang="cs-CZ" sz="2000" i="1">
                        <a:latin typeface="Cambria Math" panose="02040503050406030204" pitchFamily="18" charset="0"/>
                      </a:rPr>
                      <m:t> </m:t>
                    </m:r>
                    <m:sSub>
                      <m:sSubPr>
                        <m:ctrlPr>
                          <a:rPr lang="cs-CZ" sz="2000" i="1">
                            <a:effectLst/>
                            <a:latin typeface="Cambria Math" panose="02040503050406030204" pitchFamily="18" charset="0"/>
                            <a:ea typeface="Times New Roman"/>
                            <a:cs typeface="Times New Roman"/>
                          </a:rPr>
                        </m:ctrlPr>
                      </m:sSubPr>
                      <m:e>
                        <m:r>
                          <a:rPr lang="cs-CZ" sz="2000" b="0" i="1" smtClean="0">
                            <a:effectLst/>
                            <a:latin typeface="Cambria Math"/>
                            <a:ea typeface="Times New Roman"/>
                            <a:cs typeface="Times New Roman"/>
                          </a:rPr>
                          <m:t>;</m:t>
                        </m:r>
                        <m:r>
                          <a:rPr lang="cs-CZ" sz="2000" i="1">
                            <a:effectLst/>
                            <a:latin typeface="Cambria Math"/>
                            <a:ea typeface="Times New Roman"/>
                            <a:cs typeface="Times New Roman"/>
                          </a:rPr>
                          <m:t>𝑈</m:t>
                        </m:r>
                      </m:e>
                      <m:sub>
                        <m:r>
                          <a:rPr lang="cs-CZ" sz="2000" i="1">
                            <a:effectLst/>
                            <a:latin typeface="Cambria Math"/>
                            <a:ea typeface="Times New Roman"/>
                            <a:cs typeface="Times New Roman"/>
                          </a:rPr>
                          <m:t>𝑖</m:t>
                        </m:r>
                      </m:sub>
                    </m:sSub>
                  </m:oMath>
                </a14:m>
                <a:r>
                  <a:rPr lang="cs-CZ" sz="2000" dirty="0">
                    <a:ea typeface="Times New Roman"/>
                    <a:cs typeface="Times New Roman"/>
                  </a:rPr>
                  <a:t> – je úbytek napětí vznikající uvnitř zdroje průchodem proudu (viz kap. </a:t>
                </a:r>
                <a:r>
                  <a:rPr lang="cs-CZ" sz="2000" dirty="0" smtClean="0">
                    <a:ea typeface="Times New Roman"/>
                    <a:cs typeface="Times New Roman"/>
                  </a:rPr>
                  <a:t>19)</a:t>
                </a:r>
                <a:endParaRPr lang="cs-CZ" sz="2000" dirty="0">
                  <a:ea typeface="Times New Roman"/>
                  <a:cs typeface="Times New Roman"/>
                </a:endParaRPr>
              </a:p>
            </p:txBody>
          </p:sp>
        </mc:Choice>
        <mc:Fallback xmlns="">
          <p:sp>
            <p:nvSpPr>
              <p:cNvPr id="3" name="TextovéPole 2"/>
              <p:cNvSpPr txBox="1">
                <a:spLocks noRot="1" noChangeAspect="1" noMove="1" noResize="1" noEditPoints="1" noAdjustHandles="1" noChangeArrowheads="1" noChangeShapeType="1" noTextEdit="1"/>
              </p:cNvSpPr>
              <p:nvPr/>
            </p:nvSpPr>
            <p:spPr>
              <a:xfrm>
                <a:off x="0" y="813591"/>
                <a:ext cx="6084168" cy="5927777"/>
              </a:xfrm>
              <a:prstGeom prst="rect">
                <a:avLst/>
              </a:prstGeom>
              <a:blipFill rotWithShape="1">
                <a:blip r:embed="rId2"/>
                <a:stretch>
                  <a:fillRect l="-1503" t="-308" r="-802" b="-514"/>
                </a:stretch>
              </a:blipFill>
            </p:spPr>
            <p:txBody>
              <a:bodyPr/>
              <a:lstStyle/>
              <a:p>
                <a:r>
                  <a:rPr lang="cs-CZ">
                    <a:noFill/>
                  </a:rPr>
                  <a:t> </a:t>
                </a:r>
              </a:p>
            </p:txBody>
          </p:sp>
        </mc:Fallback>
      </mc:AlternateContent>
      <p:pic>
        <p:nvPicPr>
          <p:cNvPr id="5" name="Obrázek 4" descr="http://www.techmania.cz/edutorium/data/fil_1326.gif"/>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081685" y="1124744"/>
            <a:ext cx="2990815" cy="2376264"/>
          </a:xfrm>
          <a:prstGeom prst="rect">
            <a:avLst/>
          </a:prstGeom>
          <a:noFill/>
          <a:ln>
            <a:noFill/>
          </a:ln>
        </p:spPr>
      </p:pic>
      <p:pic>
        <p:nvPicPr>
          <p:cNvPr id="6" name="Obrázek 5" descr="http://www.spsemoh.cz/vyuka/zae/obrazky/zdrojsvzat.g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054390" y="4051590"/>
            <a:ext cx="3012894" cy="2329738"/>
          </a:xfrm>
          <a:prstGeom prst="rect">
            <a:avLst/>
          </a:prstGeom>
          <a:noFill/>
          <a:ln>
            <a:noFill/>
          </a:ln>
        </p:spPr>
      </p:pic>
    </p:spTree>
    <p:extLst>
      <p:ext uri="{BB962C8B-B14F-4D97-AF65-F5344CB8AC3E}">
        <p14:creationId xmlns:p14="http://schemas.microsoft.com/office/powerpoint/2010/main" val="2589761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9144000" cy="792087"/>
          </a:xfrm>
          <a:solidFill>
            <a:srgbClr val="92D050"/>
          </a:solidFill>
        </p:spPr>
        <p:txBody>
          <a:bodyPr>
            <a:normAutofit/>
          </a:bodyPr>
          <a:lstStyle/>
          <a:p>
            <a:r>
              <a:rPr lang="cs-CZ" sz="3600" dirty="0"/>
              <a:t>14. Zdroje elektrického proudu</a:t>
            </a:r>
          </a:p>
        </p:txBody>
      </p:sp>
      <p:sp>
        <p:nvSpPr>
          <p:cNvPr id="3" name="TextovéPole 2"/>
          <p:cNvSpPr txBox="1"/>
          <p:nvPr/>
        </p:nvSpPr>
        <p:spPr>
          <a:xfrm>
            <a:off x="0" y="797956"/>
            <a:ext cx="9144000" cy="2415020"/>
          </a:xfrm>
          <a:prstGeom prst="rect">
            <a:avLst/>
          </a:prstGeom>
          <a:noFill/>
        </p:spPr>
        <p:txBody>
          <a:bodyPr wrap="square" rtlCol="0">
            <a:spAutoFit/>
          </a:bodyPr>
          <a:lstStyle/>
          <a:p>
            <a:pPr>
              <a:lnSpc>
                <a:spcPct val="115000"/>
              </a:lnSpc>
              <a:spcAft>
                <a:spcPts val="1000"/>
              </a:spcAft>
            </a:pPr>
            <a:r>
              <a:rPr lang="cs-CZ" sz="2800" b="1" u="sng" dirty="0">
                <a:ea typeface="Times New Roman"/>
                <a:cs typeface="Times New Roman"/>
              </a:rPr>
              <a:t>Měření el. napětí</a:t>
            </a:r>
            <a:endParaRPr lang="cs-CZ" sz="2800" dirty="0">
              <a:ea typeface="Times New Roman"/>
              <a:cs typeface="Times New Roman"/>
            </a:endParaRPr>
          </a:p>
          <a:p>
            <a:pPr marL="342900" lvl="0" indent="-342900">
              <a:lnSpc>
                <a:spcPct val="115000"/>
              </a:lnSpc>
              <a:spcAft>
                <a:spcPts val="0"/>
              </a:spcAft>
              <a:buFont typeface="+mj-lt"/>
              <a:buAutoNum type="arabicParenR"/>
            </a:pPr>
            <a:r>
              <a:rPr lang="cs-CZ" sz="2400" b="1" u="sng" dirty="0">
                <a:ea typeface="Times New Roman"/>
                <a:cs typeface="Times New Roman"/>
              </a:rPr>
              <a:t>voltmetr</a:t>
            </a:r>
            <a:r>
              <a:rPr lang="cs-CZ" sz="2400" dirty="0">
                <a:ea typeface="Times New Roman"/>
                <a:cs typeface="Times New Roman"/>
              </a:rPr>
              <a:t> – zapojuje se </a:t>
            </a:r>
            <a:r>
              <a:rPr lang="cs-CZ" sz="2400" b="1" dirty="0">
                <a:solidFill>
                  <a:srgbClr val="FF0000"/>
                </a:solidFill>
                <a:ea typeface="Times New Roman"/>
                <a:cs typeface="Times New Roman"/>
              </a:rPr>
              <a:t>PARALELNĚ</a:t>
            </a:r>
            <a:r>
              <a:rPr lang="cs-CZ" sz="2400" dirty="0">
                <a:ea typeface="Times New Roman"/>
                <a:cs typeface="Times New Roman"/>
              </a:rPr>
              <a:t> k měřenému spotřebiči; mechanický nebo digitální</a:t>
            </a:r>
            <a:r>
              <a:rPr lang="cs-CZ" sz="2400" dirty="0" smtClean="0">
                <a:ea typeface="Times New Roman"/>
                <a:cs typeface="Times New Roman"/>
              </a:rPr>
              <a:t>;</a:t>
            </a:r>
            <a:br>
              <a:rPr lang="cs-CZ" sz="2400" dirty="0" smtClean="0">
                <a:ea typeface="Times New Roman"/>
                <a:cs typeface="Times New Roman"/>
              </a:rPr>
            </a:br>
            <a:r>
              <a:rPr lang="cs-CZ" sz="2400" b="1" dirty="0">
                <a:ea typeface="Times New Roman"/>
                <a:cs typeface="Times New Roman"/>
              </a:rPr>
              <a:t> </a:t>
            </a:r>
            <a:endParaRPr lang="cs-CZ" sz="2400" dirty="0">
              <a:ea typeface="Times New Roman"/>
              <a:cs typeface="Times New Roman"/>
            </a:endParaRPr>
          </a:p>
          <a:p>
            <a:pPr marL="342900" lvl="0" indent="-342900">
              <a:lnSpc>
                <a:spcPct val="115000"/>
              </a:lnSpc>
              <a:spcAft>
                <a:spcPts val="1000"/>
              </a:spcAft>
              <a:buFont typeface="+mj-lt"/>
              <a:buAutoNum type="arabicParenR"/>
            </a:pPr>
            <a:r>
              <a:rPr lang="cs-CZ" sz="2400" b="1" u="sng" dirty="0" err="1">
                <a:ea typeface="Times New Roman"/>
                <a:cs typeface="Times New Roman"/>
              </a:rPr>
              <a:t>multimetr</a:t>
            </a:r>
            <a:r>
              <a:rPr lang="cs-CZ" sz="2400" dirty="0">
                <a:ea typeface="Times New Roman"/>
                <a:cs typeface="Times New Roman"/>
              </a:rPr>
              <a:t> – digitální; rozsah se už většinou nastavuje automaticky</a:t>
            </a:r>
          </a:p>
        </p:txBody>
      </p:sp>
      <p:pic>
        <p:nvPicPr>
          <p:cNvPr id="7" name="Obrázek 6" descr="http://www.kufr.cz/storage/images/krouzek_robotiky/mereni/mereni_u_212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83568" y="3573016"/>
            <a:ext cx="7776864" cy="2740244"/>
          </a:xfrm>
          <a:prstGeom prst="rect">
            <a:avLst/>
          </a:prstGeom>
          <a:noFill/>
          <a:ln>
            <a:noFill/>
          </a:ln>
        </p:spPr>
      </p:pic>
    </p:spTree>
    <p:extLst>
      <p:ext uri="{BB962C8B-B14F-4D97-AF65-F5344CB8AC3E}">
        <p14:creationId xmlns:p14="http://schemas.microsoft.com/office/powerpoint/2010/main" val="3301785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9144000" cy="792087"/>
          </a:xfrm>
          <a:solidFill>
            <a:srgbClr val="92D050"/>
          </a:solidFill>
        </p:spPr>
        <p:txBody>
          <a:bodyPr>
            <a:normAutofit/>
          </a:bodyPr>
          <a:lstStyle/>
          <a:p>
            <a:r>
              <a:rPr lang="cs-CZ" sz="3600" dirty="0"/>
              <a:t>14. Zdroje elektrického proudu</a:t>
            </a:r>
          </a:p>
        </p:txBody>
      </p:sp>
      <mc:AlternateContent xmlns:mc="http://schemas.openxmlformats.org/markup-compatibility/2006" xmlns:a14="http://schemas.microsoft.com/office/drawing/2010/main">
        <mc:Choice Requires="a14">
          <p:sp>
            <p:nvSpPr>
              <p:cNvPr id="3" name="TextovéPole 2"/>
              <p:cNvSpPr txBox="1"/>
              <p:nvPr/>
            </p:nvSpPr>
            <p:spPr>
              <a:xfrm>
                <a:off x="0" y="834538"/>
                <a:ext cx="9144000" cy="2415020"/>
              </a:xfrm>
              <a:prstGeom prst="rect">
                <a:avLst/>
              </a:prstGeom>
              <a:noFill/>
            </p:spPr>
            <p:txBody>
              <a:bodyPr wrap="square" rtlCol="0">
                <a:spAutoFit/>
              </a:bodyPr>
              <a:lstStyle/>
              <a:p>
                <a:pPr>
                  <a:lnSpc>
                    <a:spcPct val="115000"/>
                  </a:lnSpc>
                  <a:spcAft>
                    <a:spcPts val="1000"/>
                  </a:spcAft>
                </a:pPr>
                <a:r>
                  <a:rPr lang="cs-CZ" sz="2800" b="1" u="sng" dirty="0">
                    <a:ea typeface="Times New Roman"/>
                    <a:cs typeface="Times New Roman"/>
                  </a:rPr>
                  <a:t>Zdroje stejnosměrného napětí (značíme </a:t>
                </a:r>
                <a14:m>
                  <m:oMath xmlns:m="http://schemas.openxmlformats.org/officeDocument/2006/math">
                    <m:r>
                      <a:rPr lang="cs-CZ" sz="2800" b="1" i="1" u="sng">
                        <a:effectLst/>
                        <a:latin typeface="Cambria Math"/>
                        <a:ea typeface="Times New Roman"/>
                        <a:cs typeface="Times New Roman"/>
                      </a:rPr>
                      <m:t>=</m:t>
                    </m:r>
                    <m:r>
                      <a:rPr lang="cs-CZ" sz="2800" b="1" i="1" u="sng">
                        <a:effectLst/>
                        <a:latin typeface="Cambria Math"/>
                        <a:ea typeface="Times New Roman"/>
                        <a:cs typeface="Times New Roman"/>
                      </a:rPr>
                      <m:t>𝑼</m:t>
                    </m:r>
                    <m:r>
                      <a:rPr lang="cs-CZ" sz="2800" b="1" i="1" u="sng">
                        <a:effectLst/>
                        <a:latin typeface="Cambria Math"/>
                        <a:ea typeface="Times New Roman"/>
                        <a:cs typeface="Times New Roman"/>
                      </a:rPr>
                      <m:t>)</m:t>
                    </m:r>
                  </m:oMath>
                </a14:m>
                <a:endParaRPr lang="cs-CZ" sz="2800" dirty="0">
                  <a:ea typeface="Times New Roman"/>
                  <a:cs typeface="Times New Roman"/>
                </a:endParaRPr>
              </a:p>
              <a:p>
                <a:pPr marL="342900" lvl="0" indent="-342900">
                  <a:lnSpc>
                    <a:spcPct val="115000"/>
                  </a:lnSpc>
                  <a:spcAft>
                    <a:spcPts val="1000"/>
                  </a:spcAft>
                  <a:buFont typeface="+mj-lt"/>
                  <a:buAutoNum type="alphaLcParenR"/>
                </a:pPr>
                <a:r>
                  <a:rPr lang="cs-CZ" sz="2400" b="1" dirty="0">
                    <a:solidFill>
                      <a:srgbClr val="FF0000"/>
                    </a:solidFill>
                    <a:ea typeface="Times New Roman"/>
                    <a:cs typeface="Times New Roman"/>
                  </a:rPr>
                  <a:t>galvanický článek </a:t>
                </a:r>
                <a:r>
                  <a:rPr lang="cs-CZ" sz="2400" dirty="0">
                    <a:ea typeface="Times New Roman"/>
                    <a:cs typeface="Times New Roman"/>
                  </a:rPr>
                  <a:t>– </a:t>
                </a:r>
                <a:r>
                  <a:rPr lang="cs-CZ" sz="2400" u="sng" dirty="0">
                    <a:solidFill>
                      <a:srgbClr val="FF0000"/>
                    </a:solidFill>
                    <a:ea typeface="Times New Roman"/>
                    <a:cs typeface="Times New Roman"/>
                  </a:rPr>
                  <a:t>napětí článku je dáno rozdílem elektrochemických potenciálů </a:t>
                </a:r>
                <a:r>
                  <a:rPr lang="cs-CZ" sz="2400" u="sng" dirty="0" smtClean="0">
                    <a:solidFill>
                      <a:srgbClr val="FF0000"/>
                    </a:solidFill>
                    <a:ea typeface="Times New Roman"/>
                    <a:cs typeface="Times New Roman"/>
                  </a:rPr>
                  <a:t>kovů (resp. materiálů)</a:t>
                </a:r>
                <a:r>
                  <a:rPr lang="cs-CZ" sz="2400" dirty="0" smtClean="0">
                    <a:ea typeface="Times New Roman"/>
                    <a:cs typeface="Times New Roman"/>
                  </a:rPr>
                  <a:t>, </a:t>
                </a:r>
                <a:r>
                  <a:rPr lang="cs-CZ" sz="2400" dirty="0">
                    <a:ea typeface="Times New Roman"/>
                    <a:cs typeface="Times New Roman"/>
                  </a:rPr>
                  <a:t>které článek vytváří </a:t>
                </a:r>
                <a:r>
                  <a:rPr lang="cs-CZ" sz="2400" dirty="0">
                    <a:ea typeface="Times New Roman"/>
                    <a:cs typeface="Times New Roman"/>
                    <a:sym typeface="Wingdings"/>
                  </a:rPr>
                  <a:t></a:t>
                </a:r>
                <a:r>
                  <a:rPr lang="cs-CZ" sz="2400" dirty="0">
                    <a:ea typeface="Times New Roman"/>
                    <a:cs typeface="Times New Roman"/>
                  </a:rPr>
                  <a:t> elektrochemická řada kovů </a:t>
                </a:r>
                <a:r>
                  <a:rPr lang="cs-CZ" sz="2400" dirty="0">
                    <a:ea typeface="Times New Roman"/>
                    <a:cs typeface="Times New Roman"/>
                    <a:sym typeface="Wingdings"/>
                  </a:rPr>
                  <a:t></a:t>
                </a:r>
                <a:r>
                  <a:rPr lang="cs-CZ" sz="2400" dirty="0">
                    <a:ea typeface="Times New Roman"/>
                    <a:cs typeface="Times New Roman"/>
                  </a:rPr>
                  <a:t> např. </a:t>
                </a:r>
                <a:r>
                  <a:rPr lang="cs-CZ" sz="2400" dirty="0" err="1">
                    <a:ea typeface="Times New Roman"/>
                    <a:cs typeface="Times New Roman"/>
                  </a:rPr>
                  <a:t>Cu-Zn</a:t>
                </a:r>
                <a:r>
                  <a:rPr lang="cs-CZ" sz="2400" dirty="0">
                    <a:ea typeface="Times New Roman"/>
                    <a:cs typeface="Times New Roman"/>
                  </a:rPr>
                  <a:t> cca 0,92 V (viz foto na začátku článku</a:t>
                </a:r>
                <a:r>
                  <a:rPr lang="cs-CZ" sz="2400" dirty="0" smtClean="0">
                    <a:ea typeface="Times New Roman"/>
                    <a:cs typeface="Times New Roman"/>
                  </a:rPr>
                  <a:t>)</a:t>
                </a:r>
                <a:endParaRPr lang="cs-CZ" sz="2400" dirty="0">
                  <a:ea typeface="Times New Roman"/>
                  <a:cs typeface="Times New Roman"/>
                </a:endParaRPr>
              </a:p>
            </p:txBody>
          </p:sp>
        </mc:Choice>
        <mc:Fallback xmlns="">
          <p:sp>
            <p:nvSpPr>
              <p:cNvPr id="3" name="TextovéPole 2"/>
              <p:cNvSpPr txBox="1">
                <a:spLocks noRot="1" noChangeAspect="1" noMove="1" noResize="1" noEditPoints="1" noAdjustHandles="1" noChangeArrowheads="1" noChangeShapeType="1" noTextEdit="1"/>
              </p:cNvSpPr>
              <p:nvPr/>
            </p:nvSpPr>
            <p:spPr>
              <a:xfrm>
                <a:off x="0" y="834538"/>
                <a:ext cx="9144000" cy="2415020"/>
              </a:xfrm>
              <a:prstGeom prst="rect">
                <a:avLst/>
              </a:prstGeom>
              <a:blipFill rotWithShape="1">
                <a:blip r:embed="rId2"/>
                <a:stretch>
                  <a:fillRect l="-1333" t="-1010" b="-3788"/>
                </a:stretch>
              </a:blipFill>
            </p:spPr>
            <p:txBody>
              <a:bodyPr/>
              <a:lstStyle/>
              <a:p>
                <a:r>
                  <a:rPr lang="cs-CZ">
                    <a:noFill/>
                  </a:rPr>
                  <a:t> </a:t>
                </a:r>
              </a:p>
            </p:txBody>
          </p:sp>
        </mc:Fallback>
      </mc:AlternateContent>
      <p:sp>
        <p:nvSpPr>
          <p:cNvPr id="6" name="Text Box 8"/>
          <p:cNvSpPr txBox="1">
            <a:spLocks noChangeArrowheads="1"/>
          </p:cNvSpPr>
          <p:nvPr/>
        </p:nvSpPr>
        <p:spPr bwMode="auto">
          <a:xfrm>
            <a:off x="0" y="3284984"/>
            <a:ext cx="91439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r>
              <a:rPr lang="cs-CZ" altLang="cs-CZ" b="1" dirty="0" err="1" smtClean="0">
                <a:solidFill>
                  <a:srgbClr val="FF0000"/>
                </a:solidFill>
                <a:latin typeface="+mn-lt"/>
              </a:rPr>
              <a:t>Neelektrostatické</a:t>
            </a:r>
            <a:r>
              <a:rPr lang="cs-CZ" altLang="cs-CZ" b="1" dirty="0" smtClean="0">
                <a:solidFill>
                  <a:srgbClr val="FF0000"/>
                </a:solidFill>
                <a:latin typeface="+mn-lt"/>
              </a:rPr>
              <a:t> síly vznikají chemickou reakcí kovových elektrod s elektrolytem.</a:t>
            </a:r>
            <a:endParaRPr lang="cs-CZ" altLang="cs-CZ" b="1" dirty="0">
              <a:solidFill>
                <a:srgbClr val="FF0000"/>
              </a:solidFill>
              <a:latin typeface="+mn-lt"/>
            </a:endParaRPr>
          </a:p>
        </p:txBody>
      </p:sp>
      <p:pic>
        <p:nvPicPr>
          <p:cNvPr id="9" name="Obrázek 8" descr="http://upload.wikimedia.org/wikipedia/commons/thumb/d/d1/Galvanick%C3%BD_%C4%8Dl%C3%A1nek.svg/300px-Galvanick%C3%BD_%C4%8Dl%C3%A1nek.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79512" y="4293096"/>
            <a:ext cx="4104456" cy="2380584"/>
          </a:xfrm>
          <a:prstGeom prst="rect">
            <a:avLst/>
          </a:prstGeom>
          <a:noFill/>
          <a:ln>
            <a:noFill/>
          </a:ln>
        </p:spPr>
      </p:pic>
      <p:pic>
        <p:nvPicPr>
          <p:cNvPr id="10" name="Obrázek 9" descr="http://www.komenskeho66.cz/materialy/chemie/WEB-CHEMIE9/9obrazky/galvan.jpg"/>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427984" y="4293096"/>
            <a:ext cx="2598041" cy="2380584"/>
          </a:xfrm>
          <a:prstGeom prst="rect">
            <a:avLst/>
          </a:prstGeom>
          <a:noFill/>
          <a:ln>
            <a:noFill/>
          </a:ln>
        </p:spPr>
      </p:pic>
      <p:pic>
        <p:nvPicPr>
          <p:cNvPr id="11" name="Obrázek 10" descr="http://upload.wikimedia.org/wikipedia/commons/thumb/0/02/BateriaR14.jpg/220px-BateriaR14.jpg"/>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7026025" y="4840951"/>
            <a:ext cx="1938463" cy="1832729"/>
          </a:xfrm>
          <a:prstGeom prst="rect">
            <a:avLst/>
          </a:prstGeom>
          <a:noFill/>
          <a:ln>
            <a:noFill/>
          </a:ln>
        </p:spPr>
      </p:pic>
    </p:spTree>
    <p:extLst>
      <p:ext uri="{BB962C8B-B14F-4D97-AF65-F5344CB8AC3E}">
        <p14:creationId xmlns:p14="http://schemas.microsoft.com/office/powerpoint/2010/main" val="8639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9144000" cy="792087"/>
          </a:xfrm>
          <a:solidFill>
            <a:srgbClr val="92D050"/>
          </a:solidFill>
        </p:spPr>
        <p:txBody>
          <a:bodyPr>
            <a:normAutofit/>
          </a:bodyPr>
          <a:lstStyle/>
          <a:p>
            <a:r>
              <a:rPr lang="cs-CZ" sz="3600" dirty="0"/>
              <a:t>14. Zdroje elektrického proudu</a:t>
            </a:r>
          </a:p>
        </p:txBody>
      </p:sp>
      <p:sp>
        <p:nvSpPr>
          <p:cNvPr id="4" name="TextovéPole 3"/>
          <p:cNvSpPr txBox="1"/>
          <p:nvPr/>
        </p:nvSpPr>
        <p:spPr>
          <a:xfrm>
            <a:off x="0" y="836712"/>
            <a:ext cx="9144000" cy="3939540"/>
          </a:xfrm>
          <a:prstGeom prst="rect">
            <a:avLst/>
          </a:prstGeom>
          <a:noFill/>
        </p:spPr>
        <p:txBody>
          <a:bodyPr wrap="square" rtlCol="0">
            <a:spAutoFit/>
          </a:bodyPr>
          <a:lstStyle/>
          <a:p>
            <a:r>
              <a:rPr lang="cs-CZ" b="1" dirty="0" smtClean="0">
                <a:solidFill>
                  <a:srgbClr val="FF0000"/>
                </a:solidFill>
                <a:ea typeface="Times New Roman"/>
                <a:cs typeface="Times New Roman"/>
              </a:rPr>
              <a:t>b) </a:t>
            </a:r>
            <a:r>
              <a:rPr lang="cs-CZ" sz="2400" b="1" dirty="0" smtClean="0">
                <a:solidFill>
                  <a:srgbClr val="FF0000"/>
                </a:solidFill>
                <a:ea typeface="Times New Roman"/>
                <a:cs typeface="Times New Roman"/>
              </a:rPr>
              <a:t>termoelektrický </a:t>
            </a:r>
            <a:r>
              <a:rPr lang="cs-CZ" sz="2400" b="1" dirty="0">
                <a:solidFill>
                  <a:srgbClr val="FF0000"/>
                </a:solidFill>
                <a:ea typeface="Times New Roman"/>
                <a:cs typeface="Times New Roman"/>
              </a:rPr>
              <a:t>článek</a:t>
            </a:r>
            <a:r>
              <a:rPr lang="cs-CZ" dirty="0">
                <a:solidFill>
                  <a:srgbClr val="FF0000"/>
                </a:solidFill>
                <a:ea typeface="Times New Roman"/>
                <a:cs typeface="Times New Roman"/>
              </a:rPr>
              <a:t> </a:t>
            </a:r>
            <a:r>
              <a:rPr lang="cs-CZ" dirty="0">
                <a:ea typeface="Times New Roman"/>
                <a:cs typeface="Times New Roman"/>
              </a:rPr>
              <a:t>– </a:t>
            </a:r>
            <a:r>
              <a:rPr lang="cs-CZ" sz="2400" dirty="0">
                <a:ea typeface="Times New Roman"/>
                <a:cs typeface="Times New Roman"/>
              </a:rPr>
              <a:t>každý kov má tzv. termoelektrický potenciál; </a:t>
            </a:r>
            <a:r>
              <a:rPr lang="cs-CZ" sz="2400" u="sng" dirty="0">
                <a:solidFill>
                  <a:srgbClr val="FF0000"/>
                </a:solidFill>
                <a:ea typeface="Times New Roman"/>
                <a:cs typeface="Times New Roman"/>
              </a:rPr>
              <a:t>zahříváním dvou spojených kovů (bimetalového pásku) vzniká rozdíl potenciálů</a:t>
            </a:r>
            <a:r>
              <a:rPr lang="cs-CZ" sz="2400" dirty="0">
                <a:ea typeface="Times New Roman"/>
                <a:cs typeface="Times New Roman"/>
              </a:rPr>
              <a:t>, tj. napětí</a:t>
            </a:r>
            <a:r>
              <a:rPr lang="cs-CZ" dirty="0">
                <a:ea typeface="Times New Roman"/>
                <a:cs typeface="Times New Roman"/>
              </a:rPr>
              <a:t/>
            </a:r>
            <a:br>
              <a:rPr lang="cs-CZ" dirty="0">
                <a:ea typeface="Times New Roman"/>
                <a:cs typeface="Times New Roman"/>
              </a:rPr>
            </a:br>
            <a:r>
              <a:rPr lang="cs-CZ" dirty="0">
                <a:ea typeface="Times New Roman"/>
                <a:cs typeface="Times New Roman"/>
              </a:rPr>
              <a:t/>
            </a:r>
            <a:br>
              <a:rPr lang="cs-CZ" dirty="0">
                <a:ea typeface="Times New Roman"/>
                <a:cs typeface="Times New Roman"/>
              </a:rPr>
            </a:br>
            <a:r>
              <a:rPr lang="cs-CZ" sz="2000" dirty="0">
                <a:ea typeface="Times New Roman"/>
                <a:cs typeface="Times New Roman"/>
                <a:sym typeface="Wingdings"/>
              </a:rPr>
              <a:t></a:t>
            </a:r>
            <a:r>
              <a:rPr lang="cs-CZ" sz="2000" dirty="0">
                <a:ea typeface="Times New Roman"/>
                <a:cs typeface="Times New Roman"/>
              </a:rPr>
              <a:t> termoelektrická řada </a:t>
            </a:r>
            <a:r>
              <a:rPr lang="cs-CZ" sz="2000" dirty="0" smtClean="0">
                <a:ea typeface="Times New Roman"/>
                <a:cs typeface="Times New Roman"/>
              </a:rPr>
              <a:t>kovů</a:t>
            </a:r>
            <a:r>
              <a:rPr lang="cs-CZ" sz="2000" dirty="0">
                <a:ea typeface="Times New Roman"/>
                <a:cs typeface="Times New Roman"/>
              </a:rPr>
              <a:t/>
            </a:r>
            <a:br>
              <a:rPr lang="cs-CZ" sz="2000" dirty="0">
                <a:ea typeface="Times New Roman"/>
                <a:cs typeface="Times New Roman"/>
              </a:rPr>
            </a:br>
            <a:r>
              <a:rPr lang="cs-CZ" sz="2000" dirty="0">
                <a:ea typeface="Times New Roman"/>
                <a:cs typeface="Times New Roman"/>
                <a:sym typeface="Wingdings"/>
              </a:rPr>
              <a:t></a:t>
            </a:r>
            <a:r>
              <a:rPr lang="cs-CZ" sz="2000" dirty="0">
                <a:ea typeface="Times New Roman"/>
                <a:cs typeface="Times New Roman"/>
              </a:rPr>
              <a:t> např. měď-konstantan: 4,25 </a:t>
            </a:r>
            <a:r>
              <a:rPr lang="cs-CZ" sz="2000" dirty="0" err="1" smtClean="0">
                <a:ea typeface="Times New Roman"/>
                <a:cs typeface="Times New Roman"/>
              </a:rPr>
              <a:t>mV</a:t>
            </a:r>
            <a:r>
              <a:rPr lang="cs-CZ" sz="2000" dirty="0">
                <a:ea typeface="Times New Roman"/>
                <a:cs typeface="Times New Roman"/>
              </a:rPr>
              <a:t/>
            </a:r>
            <a:br>
              <a:rPr lang="cs-CZ" sz="2000" dirty="0">
                <a:ea typeface="Times New Roman"/>
                <a:cs typeface="Times New Roman"/>
              </a:rPr>
            </a:br>
            <a:r>
              <a:rPr lang="cs-CZ" sz="2000" dirty="0">
                <a:ea typeface="Times New Roman"/>
                <a:cs typeface="Times New Roman"/>
                <a:sym typeface="Wingdings"/>
              </a:rPr>
              <a:t></a:t>
            </a:r>
            <a:r>
              <a:rPr lang="cs-CZ" sz="2000" dirty="0">
                <a:ea typeface="Times New Roman"/>
                <a:cs typeface="Times New Roman"/>
              </a:rPr>
              <a:t> opačný jev znám jako </a:t>
            </a:r>
            <a:r>
              <a:rPr lang="cs-CZ" sz="2000" b="1" dirty="0" err="1">
                <a:solidFill>
                  <a:srgbClr val="FF0000"/>
                </a:solidFill>
                <a:ea typeface="Times New Roman"/>
                <a:cs typeface="Times New Roman"/>
              </a:rPr>
              <a:t>Peltiérův</a:t>
            </a:r>
            <a:r>
              <a:rPr lang="cs-CZ" sz="2000" b="1" dirty="0">
                <a:solidFill>
                  <a:srgbClr val="FF0000"/>
                </a:solidFill>
                <a:ea typeface="Times New Roman"/>
                <a:cs typeface="Times New Roman"/>
              </a:rPr>
              <a:t> jev</a:t>
            </a:r>
            <a:r>
              <a:rPr lang="cs-CZ" sz="2000" dirty="0">
                <a:solidFill>
                  <a:srgbClr val="FF0000"/>
                </a:solidFill>
                <a:ea typeface="Times New Roman"/>
                <a:cs typeface="Times New Roman"/>
              </a:rPr>
              <a:t> </a:t>
            </a:r>
            <a:r>
              <a:rPr lang="cs-CZ" sz="2000" dirty="0">
                <a:ea typeface="Times New Roman"/>
                <a:cs typeface="Times New Roman"/>
              </a:rPr>
              <a:t>(průchodem proudu dvěma různými kovy se jeden ochlazuje a druhý ohřívá</a:t>
            </a:r>
            <a:br>
              <a:rPr lang="cs-CZ" sz="2000" dirty="0">
                <a:ea typeface="Times New Roman"/>
                <a:cs typeface="Times New Roman"/>
              </a:rPr>
            </a:br>
            <a:r>
              <a:rPr lang="cs-CZ" sz="2000" dirty="0">
                <a:ea typeface="Times New Roman"/>
                <a:cs typeface="Times New Roman"/>
                <a:sym typeface="Wingdings"/>
              </a:rPr>
              <a:t></a:t>
            </a:r>
            <a:r>
              <a:rPr lang="cs-CZ" sz="2000" dirty="0">
                <a:ea typeface="Times New Roman"/>
                <a:cs typeface="Times New Roman"/>
              </a:rPr>
              <a:t> využití termočlánků, </a:t>
            </a:r>
            <a:r>
              <a:rPr lang="cs-CZ" sz="2000" b="1" dirty="0" err="1">
                <a:solidFill>
                  <a:srgbClr val="FF0000"/>
                </a:solidFill>
                <a:ea typeface="Times New Roman"/>
                <a:cs typeface="Times New Roman"/>
              </a:rPr>
              <a:t>Peltiérova</a:t>
            </a:r>
            <a:r>
              <a:rPr lang="cs-CZ" sz="2000" b="1" dirty="0">
                <a:solidFill>
                  <a:srgbClr val="FF0000"/>
                </a:solidFill>
                <a:ea typeface="Times New Roman"/>
                <a:cs typeface="Times New Roman"/>
              </a:rPr>
              <a:t> článku</a:t>
            </a:r>
            <a:r>
              <a:rPr lang="cs-CZ" sz="2000" dirty="0">
                <a:ea typeface="Times New Roman"/>
                <a:cs typeface="Times New Roman"/>
              </a:rPr>
              <a:t>: teplotní čidlo pro digitální teploměry, radioizotopový termoelektrický generátor (zdroj napětí) kosmických sond daleko od Slunce (nelze využít </a:t>
            </a:r>
            <a:r>
              <a:rPr lang="cs-CZ" sz="2000" dirty="0" err="1">
                <a:ea typeface="Times New Roman"/>
                <a:cs typeface="Times New Roman"/>
              </a:rPr>
              <a:t>fotovoltaiku</a:t>
            </a:r>
            <a:r>
              <a:rPr lang="cs-CZ" sz="2000" dirty="0">
                <a:ea typeface="Times New Roman"/>
                <a:cs typeface="Times New Roman"/>
              </a:rPr>
              <a:t>); teoreticky neomezená životnost; okamžitý efekt; až –20 °C; chlazení PC (ne příliš efektivní)</a:t>
            </a:r>
            <a:endParaRPr lang="cs-CZ" sz="2000" dirty="0"/>
          </a:p>
        </p:txBody>
      </p:sp>
      <p:pic>
        <p:nvPicPr>
          <p:cNvPr id="6" name="Obrázek 5" descr="http://www.quido.cz/mereni/teplo3.jpg"/>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7504" y="4776252"/>
            <a:ext cx="3248126" cy="1965116"/>
          </a:xfrm>
          <a:prstGeom prst="rect">
            <a:avLst/>
          </a:prstGeom>
          <a:noFill/>
          <a:ln>
            <a:noFill/>
          </a:ln>
        </p:spPr>
      </p:pic>
      <p:pic>
        <p:nvPicPr>
          <p:cNvPr id="8" name="Obrázek 7" descr="http://upload.wikimedia.org/wikipedia/commons/thumb/8/87/RTG.png/400px-RTG.png"/>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431411" y="4776253"/>
            <a:ext cx="3156813" cy="1965116"/>
          </a:xfrm>
          <a:prstGeom prst="rect">
            <a:avLst/>
          </a:prstGeom>
          <a:noFill/>
          <a:ln>
            <a:noFill/>
          </a:ln>
        </p:spPr>
      </p:pic>
      <p:pic>
        <p:nvPicPr>
          <p:cNvPr id="9" name="Obrázek 8" descr="http://vmiksik.sweb.cz/peltier.jpg"/>
          <p:cNvPicPr>
            <a:picLocks noChangeAspect="1"/>
          </p:cNvPicPr>
          <p:nvPr/>
        </p:nvPicPr>
        <p:blipFill rotWithShape="1">
          <a:blip r:embed="rId4" cstate="print">
            <a:extLst>
              <a:ext uri="{28A0092B-C50C-407E-A947-70E740481C1C}">
                <a14:useLocalDpi xmlns:a14="http://schemas.microsoft.com/office/drawing/2010/main" val="0"/>
              </a:ext>
            </a:extLst>
          </a:blip>
          <a:srcRect l="5865" r="2527"/>
          <a:stretch/>
        </p:blipFill>
        <p:spPr bwMode="auto">
          <a:xfrm>
            <a:off x="6634490" y="4776252"/>
            <a:ext cx="2402006" cy="1965115"/>
          </a:xfrm>
          <a:prstGeom prst="rect">
            <a:avLst/>
          </a:prstGeom>
          <a:noFill/>
          <a:ln>
            <a:noFill/>
          </a:ln>
        </p:spPr>
      </p:pic>
    </p:spTree>
    <p:extLst>
      <p:ext uri="{BB962C8B-B14F-4D97-AF65-F5344CB8AC3E}">
        <p14:creationId xmlns:p14="http://schemas.microsoft.com/office/powerpoint/2010/main" val="20549719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9144000" cy="792087"/>
          </a:xfrm>
          <a:solidFill>
            <a:srgbClr val="92D050"/>
          </a:solidFill>
        </p:spPr>
        <p:txBody>
          <a:bodyPr>
            <a:normAutofit/>
          </a:bodyPr>
          <a:lstStyle/>
          <a:p>
            <a:r>
              <a:rPr lang="cs-CZ" sz="3600" dirty="0"/>
              <a:t>14. Zdroje elektrického proudu</a:t>
            </a:r>
          </a:p>
        </p:txBody>
      </p:sp>
      <p:sp>
        <p:nvSpPr>
          <p:cNvPr id="3" name="TextovéPole 2"/>
          <p:cNvSpPr txBox="1"/>
          <p:nvPr/>
        </p:nvSpPr>
        <p:spPr>
          <a:xfrm>
            <a:off x="0" y="913862"/>
            <a:ext cx="6228184" cy="3490186"/>
          </a:xfrm>
          <a:prstGeom prst="rect">
            <a:avLst/>
          </a:prstGeom>
          <a:noFill/>
        </p:spPr>
        <p:txBody>
          <a:bodyPr wrap="square" rtlCol="0">
            <a:spAutoFit/>
          </a:bodyPr>
          <a:lstStyle/>
          <a:p>
            <a:pPr lvl="0">
              <a:lnSpc>
                <a:spcPct val="115000"/>
              </a:lnSpc>
              <a:spcAft>
                <a:spcPts val="1000"/>
              </a:spcAft>
            </a:pPr>
            <a:r>
              <a:rPr lang="cs-CZ" sz="2400" b="1" dirty="0" smtClean="0">
                <a:solidFill>
                  <a:srgbClr val="FF0000"/>
                </a:solidFill>
                <a:ea typeface="Times New Roman"/>
                <a:cs typeface="Times New Roman"/>
              </a:rPr>
              <a:t>c) </a:t>
            </a:r>
            <a:r>
              <a:rPr lang="cs-CZ" sz="2400" b="1" dirty="0" err="1" smtClean="0">
                <a:solidFill>
                  <a:srgbClr val="FF0000"/>
                </a:solidFill>
                <a:ea typeface="Times New Roman"/>
                <a:cs typeface="Times New Roman"/>
              </a:rPr>
              <a:t>fotovoltaický</a:t>
            </a:r>
            <a:r>
              <a:rPr lang="cs-CZ" sz="2400" b="1" dirty="0" smtClean="0">
                <a:solidFill>
                  <a:srgbClr val="FF0000"/>
                </a:solidFill>
                <a:ea typeface="Times New Roman"/>
                <a:cs typeface="Times New Roman"/>
              </a:rPr>
              <a:t> </a:t>
            </a:r>
            <a:r>
              <a:rPr lang="cs-CZ" sz="2400" b="1" dirty="0">
                <a:solidFill>
                  <a:srgbClr val="FF0000"/>
                </a:solidFill>
                <a:ea typeface="Times New Roman"/>
                <a:cs typeface="Times New Roman"/>
              </a:rPr>
              <a:t>článek</a:t>
            </a:r>
            <a:r>
              <a:rPr lang="cs-CZ" sz="2400" dirty="0">
                <a:ea typeface="Times New Roman"/>
                <a:cs typeface="Times New Roman"/>
              </a:rPr>
              <a:t> </a:t>
            </a:r>
            <a:br>
              <a:rPr lang="cs-CZ" sz="2400" dirty="0">
                <a:ea typeface="Times New Roman"/>
                <a:cs typeface="Times New Roman"/>
              </a:rPr>
            </a:br>
            <a:r>
              <a:rPr lang="cs-CZ" sz="2400" dirty="0" smtClean="0">
                <a:ea typeface="Times New Roman"/>
                <a:cs typeface="Times New Roman"/>
              </a:rPr>
              <a:t>využívá </a:t>
            </a:r>
            <a:r>
              <a:rPr lang="cs-CZ" sz="2400" dirty="0">
                <a:ea typeface="Times New Roman"/>
                <a:cs typeface="Times New Roman"/>
              </a:rPr>
              <a:t>tzv. </a:t>
            </a:r>
            <a:r>
              <a:rPr lang="cs-CZ" sz="2400" u="sng" dirty="0">
                <a:solidFill>
                  <a:srgbClr val="FF0000"/>
                </a:solidFill>
                <a:ea typeface="Times New Roman"/>
                <a:cs typeface="Times New Roman"/>
              </a:rPr>
              <a:t>fotoelektrického jevu</a:t>
            </a:r>
            <a:r>
              <a:rPr lang="cs-CZ" sz="2400" dirty="0">
                <a:solidFill>
                  <a:srgbClr val="FF0000"/>
                </a:solidFill>
                <a:ea typeface="Times New Roman"/>
                <a:cs typeface="Times New Roman"/>
              </a:rPr>
              <a:t> </a:t>
            </a:r>
            <a:r>
              <a:rPr lang="cs-CZ" sz="2400" dirty="0" smtClean="0">
                <a:solidFill>
                  <a:srgbClr val="FF0000"/>
                </a:solidFill>
                <a:ea typeface="Times New Roman"/>
                <a:cs typeface="Times New Roman"/>
              </a:rPr>
              <a:t/>
            </a:r>
            <a:br>
              <a:rPr lang="cs-CZ" sz="2400" dirty="0" smtClean="0">
                <a:solidFill>
                  <a:srgbClr val="FF0000"/>
                </a:solidFill>
                <a:ea typeface="Times New Roman"/>
                <a:cs typeface="Times New Roman"/>
              </a:rPr>
            </a:br>
            <a:r>
              <a:rPr lang="cs-CZ" sz="2400" dirty="0" smtClean="0">
                <a:ea typeface="Times New Roman"/>
                <a:cs typeface="Times New Roman"/>
                <a:sym typeface="Wingdings"/>
              </a:rPr>
              <a:t></a:t>
            </a:r>
            <a:r>
              <a:rPr lang="cs-CZ" sz="2400" dirty="0" smtClean="0">
                <a:ea typeface="Times New Roman"/>
                <a:cs typeface="Times New Roman"/>
              </a:rPr>
              <a:t> </a:t>
            </a:r>
            <a:r>
              <a:rPr lang="cs-CZ" sz="2400" b="1" dirty="0">
                <a:solidFill>
                  <a:srgbClr val="00B050"/>
                </a:solidFill>
                <a:ea typeface="Times New Roman"/>
                <a:cs typeface="Times New Roman"/>
              </a:rPr>
              <a:t>Albert Einstein (1879 – 1955)</a:t>
            </a:r>
            <a:r>
              <a:rPr lang="cs-CZ" sz="2400" dirty="0">
                <a:ea typeface="Times New Roman"/>
                <a:cs typeface="Times New Roman"/>
              </a:rPr>
              <a:t> – objev 1905, NC 1921; energie záření (světla) dopadajícího na </a:t>
            </a:r>
            <a:r>
              <a:rPr lang="cs-CZ" sz="2400" dirty="0" smtClean="0">
                <a:ea typeface="Times New Roman"/>
                <a:cs typeface="Times New Roman"/>
              </a:rPr>
              <a:t>polovodičový PN </a:t>
            </a:r>
            <a:r>
              <a:rPr lang="cs-CZ" sz="2400" dirty="0">
                <a:ea typeface="Times New Roman"/>
                <a:cs typeface="Times New Roman"/>
              </a:rPr>
              <a:t>přechod nebo tenkou vrstvu kovu vyvolá uvolnění </a:t>
            </a:r>
            <a:r>
              <a:rPr lang="cs-CZ" sz="2400" dirty="0" smtClean="0">
                <a:ea typeface="Times New Roman"/>
                <a:cs typeface="Times New Roman"/>
              </a:rPr>
              <a:t>elektronů </a:t>
            </a:r>
            <a:r>
              <a:rPr lang="cs-CZ" sz="2400" dirty="0" smtClean="0">
                <a:ea typeface="Times New Roman"/>
                <a:cs typeface="Times New Roman"/>
                <a:sym typeface="Wingdings"/>
              </a:rPr>
              <a:t> el. proud</a:t>
            </a:r>
            <a:r>
              <a:rPr lang="cs-CZ" sz="2400" dirty="0">
                <a:ea typeface="Times New Roman"/>
                <a:cs typeface="Times New Roman"/>
              </a:rPr>
              <a:t/>
            </a:r>
            <a:br>
              <a:rPr lang="cs-CZ" sz="2400" dirty="0">
                <a:ea typeface="Times New Roman"/>
                <a:cs typeface="Times New Roman"/>
              </a:rPr>
            </a:br>
            <a:r>
              <a:rPr lang="cs-CZ" sz="2400" dirty="0">
                <a:ea typeface="Times New Roman"/>
                <a:cs typeface="Times New Roman"/>
                <a:sym typeface="Wingdings"/>
              </a:rPr>
              <a:t></a:t>
            </a:r>
            <a:r>
              <a:rPr lang="cs-CZ" sz="2400" dirty="0">
                <a:ea typeface="Times New Roman"/>
                <a:cs typeface="Times New Roman"/>
              </a:rPr>
              <a:t> využití: fotodiody, </a:t>
            </a:r>
            <a:r>
              <a:rPr lang="cs-CZ" sz="2400" dirty="0" err="1">
                <a:ea typeface="Times New Roman"/>
                <a:cs typeface="Times New Roman"/>
              </a:rPr>
              <a:t>fotovoltaika</a:t>
            </a:r>
            <a:r>
              <a:rPr lang="cs-CZ" sz="2400" dirty="0">
                <a:ea typeface="Times New Roman"/>
                <a:cs typeface="Times New Roman"/>
              </a:rPr>
              <a:t>, kalkulačky, hodinky, </a:t>
            </a:r>
            <a:r>
              <a:rPr lang="cs-CZ" sz="2400" dirty="0" smtClean="0">
                <a:ea typeface="Times New Roman"/>
                <a:cs typeface="Times New Roman"/>
              </a:rPr>
              <a:t>družice</a:t>
            </a:r>
            <a:endParaRPr lang="cs-CZ" sz="2400" dirty="0">
              <a:ea typeface="Times New Roman"/>
              <a:cs typeface="Times New Roman"/>
            </a:endParaRPr>
          </a:p>
        </p:txBody>
      </p:sp>
      <p:pic>
        <p:nvPicPr>
          <p:cNvPr id="8" name="Obrázek 7" descr="http://www.deism.com/images/Einstein_laughing.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228184" y="1340768"/>
            <a:ext cx="2664296" cy="1998222"/>
          </a:xfrm>
          <a:prstGeom prst="rect">
            <a:avLst/>
          </a:prstGeom>
          <a:noFill/>
          <a:ln>
            <a:noFill/>
          </a:ln>
        </p:spPr>
      </p:pic>
      <p:pic>
        <p:nvPicPr>
          <p:cNvPr id="9" name="Obrázek 8" descr="http://media0.mypage.cz/images/media0:4cbffba552339.jpg/fotovoltaick%C3%BD%20%C4%8Dl%C3%A1nek%20v%20realn%C3%A9%20podob%C4%9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228184" y="4679103"/>
            <a:ext cx="2664296" cy="2000834"/>
          </a:xfrm>
          <a:prstGeom prst="rect">
            <a:avLst/>
          </a:prstGeom>
          <a:noFill/>
          <a:ln>
            <a:noFill/>
          </a:ln>
        </p:spPr>
      </p:pic>
      <p:pic>
        <p:nvPicPr>
          <p:cNvPr id="10" name="Obrázek 9" descr="http://www.hodinky-365.cz/projekty/p1/souborovy_system/Citizen%20Eco-Drive.jpg"/>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779912" y="4149080"/>
            <a:ext cx="2228577" cy="2530857"/>
          </a:xfrm>
          <a:prstGeom prst="rect">
            <a:avLst/>
          </a:prstGeom>
          <a:noFill/>
          <a:ln>
            <a:noFill/>
          </a:ln>
        </p:spPr>
      </p:pic>
      <p:pic>
        <p:nvPicPr>
          <p:cNvPr id="11" name="Obrázek 10" descr="http://vtm.e15.cz/files/imagecache/dust_filerenderer_big/upload/aktuality/3313/projekt_ikaros_4bfe2f4409.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179512" y="4404047"/>
            <a:ext cx="3435304" cy="2275889"/>
          </a:xfrm>
          <a:prstGeom prst="rect">
            <a:avLst/>
          </a:prstGeom>
          <a:noFill/>
          <a:ln>
            <a:noFill/>
          </a:ln>
        </p:spPr>
      </p:pic>
    </p:spTree>
    <p:extLst>
      <p:ext uri="{BB962C8B-B14F-4D97-AF65-F5344CB8AC3E}">
        <p14:creationId xmlns:p14="http://schemas.microsoft.com/office/powerpoint/2010/main" val="13098377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9144000" cy="792087"/>
          </a:xfrm>
          <a:solidFill>
            <a:srgbClr val="92D050"/>
          </a:solidFill>
        </p:spPr>
        <p:txBody>
          <a:bodyPr>
            <a:normAutofit/>
          </a:bodyPr>
          <a:lstStyle/>
          <a:p>
            <a:r>
              <a:rPr lang="cs-CZ" sz="3600" dirty="0"/>
              <a:t>14. Zdroje elektrického proudu</a:t>
            </a:r>
          </a:p>
        </p:txBody>
      </p:sp>
      <p:sp>
        <p:nvSpPr>
          <p:cNvPr id="3" name="TextovéPole 2"/>
          <p:cNvSpPr txBox="1"/>
          <p:nvPr/>
        </p:nvSpPr>
        <p:spPr>
          <a:xfrm>
            <a:off x="0" y="836712"/>
            <a:ext cx="9144000" cy="1826141"/>
          </a:xfrm>
          <a:prstGeom prst="rect">
            <a:avLst/>
          </a:prstGeom>
          <a:noFill/>
        </p:spPr>
        <p:txBody>
          <a:bodyPr wrap="square" rtlCol="0">
            <a:spAutoFit/>
          </a:bodyPr>
          <a:lstStyle/>
          <a:p>
            <a:pPr lvl="0">
              <a:spcAft>
                <a:spcPts val="1000"/>
              </a:spcAft>
            </a:pPr>
            <a:r>
              <a:rPr lang="cs-CZ" sz="2400" b="1" dirty="0">
                <a:solidFill>
                  <a:srgbClr val="FF0000"/>
                </a:solidFill>
                <a:ea typeface="Times New Roman"/>
                <a:cs typeface="Times New Roman"/>
              </a:rPr>
              <a:t>d</a:t>
            </a:r>
            <a:r>
              <a:rPr lang="cs-CZ" sz="2400" b="1" dirty="0" smtClean="0">
                <a:solidFill>
                  <a:srgbClr val="FF0000"/>
                </a:solidFill>
                <a:ea typeface="Times New Roman"/>
                <a:cs typeface="Times New Roman"/>
              </a:rPr>
              <a:t>) </a:t>
            </a:r>
            <a:r>
              <a:rPr lang="cs-CZ" sz="2400" b="1" dirty="0">
                <a:solidFill>
                  <a:srgbClr val="FF0000"/>
                </a:solidFill>
                <a:ea typeface="Times New Roman"/>
                <a:cs typeface="Times New Roman"/>
              </a:rPr>
              <a:t>dynamo</a:t>
            </a:r>
            <a:r>
              <a:rPr lang="cs-CZ" sz="2400" dirty="0">
                <a:ea typeface="Times New Roman"/>
                <a:cs typeface="Times New Roman"/>
              </a:rPr>
              <a:t> </a:t>
            </a:r>
            <a:br>
              <a:rPr lang="cs-CZ" sz="2400" dirty="0">
                <a:ea typeface="Times New Roman"/>
                <a:cs typeface="Times New Roman"/>
              </a:rPr>
            </a:br>
            <a:r>
              <a:rPr lang="cs-CZ" sz="2400" dirty="0" smtClean="0">
                <a:ea typeface="Times New Roman"/>
                <a:cs typeface="Times New Roman"/>
              </a:rPr>
              <a:t>     je </a:t>
            </a:r>
            <a:r>
              <a:rPr lang="cs-CZ" sz="2400" u="sng" dirty="0">
                <a:solidFill>
                  <a:srgbClr val="FF0000"/>
                </a:solidFill>
                <a:ea typeface="Times New Roman"/>
                <a:cs typeface="Times New Roman"/>
              </a:rPr>
              <a:t>točivý elektrický stroj, přeměňující mechanickou energii</a:t>
            </a:r>
            <a:r>
              <a:rPr lang="cs-CZ" sz="2400" dirty="0">
                <a:solidFill>
                  <a:srgbClr val="FF0000"/>
                </a:solidFill>
                <a:ea typeface="Times New Roman"/>
                <a:cs typeface="Times New Roman"/>
              </a:rPr>
              <a:t> </a:t>
            </a:r>
            <a:r>
              <a:rPr lang="cs-CZ" sz="2400" dirty="0">
                <a:ea typeface="Times New Roman"/>
                <a:cs typeface="Times New Roman"/>
              </a:rPr>
              <a:t>z rotoru </a:t>
            </a:r>
            <a:r>
              <a:rPr lang="cs-CZ" sz="2400" dirty="0" smtClean="0">
                <a:ea typeface="Times New Roman"/>
                <a:cs typeface="Times New Roman"/>
              </a:rPr>
              <a:t>       </a:t>
            </a:r>
          </a:p>
          <a:p>
            <a:pPr lvl="0">
              <a:spcAft>
                <a:spcPts val="1000"/>
              </a:spcAft>
            </a:pPr>
            <a:r>
              <a:rPr lang="cs-CZ" sz="2400" dirty="0">
                <a:ea typeface="Times New Roman"/>
                <a:cs typeface="Times New Roman"/>
              </a:rPr>
              <a:t> </a:t>
            </a:r>
            <a:r>
              <a:rPr lang="cs-CZ" sz="2400" dirty="0" smtClean="0">
                <a:ea typeface="Times New Roman"/>
                <a:cs typeface="Times New Roman"/>
              </a:rPr>
              <a:t>    hnacího </a:t>
            </a:r>
            <a:r>
              <a:rPr lang="cs-CZ" sz="2400" dirty="0">
                <a:ea typeface="Times New Roman"/>
                <a:cs typeface="Times New Roman"/>
              </a:rPr>
              <a:t>stroje </a:t>
            </a:r>
            <a:r>
              <a:rPr lang="cs-CZ" sz="2400" u="sng" dirty="0">
                <a:solidFill>
                  <a:srgbClr val="FF0000"/>
                </a:solidFill>
                <a:ea typeface="Times New Roman"/>
                <a:cs typeface="Times New Roman"/>
              </a:rPr>
              <a:t>na elektrickou energii</a:t>
            </a:r>
            <a:r>
              <a:rPr lang="cs-CZ" sz="2400" dirty="0">
                <a:solidFill>
                  <a:srgbClr val="FF0000"/>
                </a:solidFill>
                <a:ea typeface="Times New Roman"/>
                <a:cs typeface="Times New Roman"/>
              </a:rPr>
              <a:t> </a:t>
            </a:r>
            <a:r>
              <a:rPr lang="cs-CZ" sz="2400" dirty="0">
                <a:ea typeface="Times New Roman"/>
                <a:cs typeface="Times New Roman"/>
              </a:rPr>
              <a:t>ve formě </a:t>
            </a:r>
            <a:r>
              <a:rPr lang="cs-CZ" sz="2400" b="1" dirty="0">
                <a:solidFill>
                  <a:srgbClr val="FF0000"/>
                </a:solidFill>
                <a:ea typeface="Times New Roman"/>
                <a:cs typeface="Times New Roman"/>
              </a:rPr>
              <a:t>stejnosměrného</a:t>
            </a:r>
            <a:r>
              <a:rPr lang="cs-CZ" sz="2400" dirty="0">
                <a:ea typeface="Times New Roman"/>
                <a:cs typeface="Times New Roman"/>
              </a:rPr>
              <a:t> </a:t>
            </a:r>
            <a:r>
              <a:rPr lang="cs-CZ" sz="2400" dirty="0" smtClean="0">
                <a:ea typeface="Times New Roman"/>
                <a:cs typeface="Times New Roman"/>
              </a:rPr>
              <a:t> </a:t>
            </a:r>
          </a:p>
          <a:p>
            <a:pPr lvl="0">
              <a:spcAft>
                <a:spcPts val="1000"/>
              </a:spcAft>
            </a:pPr>
            <a:r>
              <a:rPr lang="cs-CZ" sz="2400" dirty="0">
                <a:ea typeface="Times New Roman"/>
                <a:cs typeface="Times New Roman"/>
              </a:rPr>
              <a:t> </a:t>
            </a:r>
            <a:r>
              <a:rPr lang="cs-CZ" sz="2400" dirty="0" smtClean="0">
                <a:ea typeface="Times New Roman"/>
                <a:cs typeface="Times New Roman"/>
              </a:rPr>
              <a:t>    elektrického </a:t>
            </a:r>
            <a:r>
              <a:rPr lang="cs-CZ" sz="2400" b="1" dirty="0">
                <a:solidFill>
                  <a:srgbClr val="FF0000"/>
                </a:solidFill>
                <a:ea typeface="Times New Roman"/>
                <a:cs typeface="Times New Roman"/>
              </a:rPr>
              <a:t>proudu</a:t>
            </a:r>
          </a:p>
        </p:txBody>
      </p:sp>
      <p:sp>
        <p:nvSpPr>
          <p:cNvPr id="4" name="Obdélník 3"/>
          <p:cNvSpPr/>
          <p:nvPr/>
        </p:nvSpPr>
        <p:spPr>
          <a:xfrm>
            <a:off x="0" y="2751311"/>
            <a:ext cx="9144000" cy="461665"/>
          </a:xfrm>
          <a:prstGeom prst="rect">
            <a:avLst/>
          </a:prstGeom>
        </p:spPr>
        <p:txBody>
          <a:bodyPr wrap="square">
            <a:spAutoFit/>
          </a:bodyPr>
          <a:lstStyle/>
          <a:p>
            <a:r>
              <a:rPr lang="cs-CZ" altLang="cs-CZ" sz="2400" b="1" dirty="0" err="1" smtClean="0">
                <a:solidFill>
                  <a:srgbClr val="FF0000"/>
                </a:solidFill>
              </a:rPr>
              <a:t>Neelektrostatické</a:t>
            </a:r>
            <a:r>
              <a:rPr lang="cs-CZ" altLang="cs-CZ" sz="2400" b="1" dirty="0" smtClean="0">
                <a:solidFill>
                  <a:srgbClr val="FF0000"/>
                </a:solidFill>
              </a:rPr>
              <a:t>  síly  vznikají  pohybem  vodiče v magnetickém poli. </a:t>
            </a:r>
            <a:endParaRPr lang="cs-CZ" sz="2400" b="1" dirty="0">
              <a:solidFill>
                <a:srgbClr val="FF0000"/>
              </a:solidFill>
            </a:endParaRPr>
          </a:p>
        </p:txBody>
      </p:sp>
      <p:pic>
        <p:nvPicPr>
          <p:cNvPr id="12" name="Obrázek 11" descr="http://www.tvfreak.cz/nikola-tesla-muz-ktery-zmenil-nase-zivoty/4487-6/img/body-0.BB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23528" y="3573016"/>
            <a:ext cx="2664296" cy="3050290"/>
          </a:xfrm>
          <a:prstGeom prst="rect">
            <a:avLst/>
          </a:prstGeom>
          <a:noFill/>
          <a:ln>
            <a:noFill/>
          </a:ln>
        </p:spPr>
      </p:pic>
      <p:pic>
        <p:nvPicPr>
          <p:cNvPr id="13" name="Obrázek 12" descr="http://marvin.sn.schule.de/~physikms/material/pruefung/phprf98/phprf982.gif"/>
          <p:cNvPicPr>
            <a:picLocks noChangeAspect="1"/>
          </p:cNvPicPr>
          <p:nvPr/>
        </p:nvPicPr>
        <p:blipFill rotWithShape="1">
          <a:blip r:embed="rId3" cstate="print">
            <a:extLst>
              <a:ext uri="{28A0092B-C50C-407E-A947-70E740481C1C}">
                <a14:useLocalDpi xmlns:a14="http://schemas.microsoft.com/office/drawing/2010/main" val="0"/>
              </a:ext>
            </a:extLst>
          </a:blip>
          <a:srcRect r="12278"/>
          <a:stretch/>
        </p:blipFill>
        <p:spPr bwMode="auto">
          <a:xfrm>
            <a:off x="3048649" y="3622931"/>
            <a:ext cx="3467567" cy="3000375"/>
          </a:xfrm>
          <a:prstGeom prst="rect">
            <a:avLst/>
          </a:prstGeom>
          <a:noFill/>
          <a:ln>
            <a:noFill/>
          </a:ln>
        </p:spPr>
      </p:pic>
      <p:pic>
        <p:nvPicPr>
          <p:cNvPr id="14" name="Obrázek 13" descr="http://www.helago-cz.cz/public/content-images/cz/product/31955.jpg"/>
          <p:cNvPicPr>
            <a:picLocks noChangeAspect="1"/>
          </p:cNvPicPr>
          <p:nvPr/>
        </p:nvPicPr>
        <p:blipFill rotWithShape="1">
          <a:blip r:embed="rId4" cstate="print">
            <a:extLst>
              <a:ext uri="{28A0092B-C50C-407E-A947-70E740481C1C}">
                <a14:useLocalDpi xmlns:a14="http://schemas.microsoft.com/office/drawing/2010/main" val="0"/>
              </a:ext>
            </a:extLst>
          </a:blip>
          <a:srcRect l="18588" r="13851"/>
          <a:stretch/>
        </p:blipFill>
        <p:spPr bwMode="auto">
          <a:xfrm>
            <a:off x="6759660" y="3573016"/>
            <a:ext cx="2060812" cy="3050290"/>
          </a:xfrm>
          <a:prstGeom prst="rect">
            <a:avLst/>
          </a:prstGeom>
          <a:noFill/>
          <a:ln>
            <a:noFill/>
          </a:ln>
        </p:spPr>
      </p:pic>
    </p:spTree>
    <p:extLst>
      <p:ext uri="{BB962C8B-B14F-4D97-AF65-F5344CB8AC3E}">
        <p14:creationId xmlns:p14="http://schemas.microsoft.com/office/powerpoint/2010/main" val="24589797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9144000" cy="792087"/>
          </a:xfrm>
          <a:solidFill>
            <a:srgbClr val="92D050"/>
          </a:solidFill>
        </p:spPr>
        <p:txBody>
          <a:bodyPr>
            <a:normAutofit/>
          </a:bodyPr>
          <a:lstStyle/>
          <a:p>
            <a:r>
              <a:rPr lang="cs-CZ" sz="3600" dirty="0"/>
              <a:t>14. Zdroje elektrického proudu</a:t>
            </a:r>
          </a:p>
        </p:txBody>
      </p:sp>
      <p:sp>
        <p:nvSpPr>
          <p:cNvPr id="4" name="TextovéPole 3"/>
          <p:cNvSpPr txBox="1"/>
          <p:nvPr/>
        </p:nvSpPr>
        <p:spPr>
          <a:xfrm>
            <a:off x="0" y="836712"/>
            <a:ext cx="9144000" cy="517065"/>
          </a:xfrm>
          <a:prstGeom prst="rect">
            <a:avLst/>
          </a:prstGeom>
          <a:noFill/>
        </p:spPr>
        <p:txBody>
          <a:bodyPr wrap="square" rtlCol="0">
            <a:spAutoFit/>
          </a:bodyPr>
          <a:lstStyle/>
          <a:p>
            <a:pPr lvl="0">
              <a:lnSpc>
                <a:spcPct val="115000"/>
              </a:lnSpc>
              <a:spcAft>
                <a:spcPts val="1000"/>
              </a:spcAft>
            </a:pPr>
            <a:r>
              <a:rPr lang="cs-CZ" sz="2400" b="1" dirty="0" smtClean="0">
                <a:solidFill>
                  <a:srgbClr val="FF0000"/>
                </a:solidFill>
                <a:ea typeface="Times New Roman"/>
                <a:cs typeface="Times New Roman"/>
              </a:rPr>
              <a:t>e)</a:t>
            </a:r>
            <a:r>
              <a:rPr lang="cs-CZ" b="1" dirty="0" smtClean="0">
                <a:solidFill>
                  <a:srgbClr val="FF0000"/>
                </a:solidFill>
                <a:ea typeface="Times New Roman"/>
                <a:cs typeface="Times New Roman"/>
              </a:rPr>
              <a:t> </a:t>
            </a:r>
            <a:r>
              <a:rPr lang="cs-CZ" sz="2400" b="1" dirty="0" smtClean="0">
                <a:solidFill>
                  <a:srgbClr val="FF0000"/>
                </a:solidFill>
                <a:ea typeface="Times New Roman"/>
                <a:cs typeface="Times New Roman"/>
              </a:rPr>
              <a:t>usměrňovače</a:t>
            </a:r>
            <a:r>
              <a:rPr lang="cs-CZ" dirty="0" smtClean="0">
                <a:ea typeface="Times New Roman"/>
                <a:cs typeface="Times New Roman"/>
              </a:rPr>
              <a:t> </a:t>
            </a:r>
            <a:r>
              <a:rPr lang="cs-CZ" dirty="0">
                <a:ea typeface="Times New Roman"/>
                <a:cs typeface="Times New Roman"/>
              </a:rPr>
              <a:t>– </a:t>
            </a:r>
            <a:r>
              <a:rPr lang="cs-CZ" sz="2000" u="sng" dirty="0">
                <a:solidFill>
                  <a:srgbClr val="FF0000"/>
                </a:solidFill>
                <a:ea typeface="Times New Roman"/>
                <a:cs typeface="Times New Roman"/>
              </a:rPr>
              <a:t>usměrněním střídavého proudu za použití polovodičové </a:t>
            </a:r>
            <a:r>
              <a:rPr lang="cs-CZ" sz="2000" u="sng" dirty="0" smtClean="0">
                <a:solidFill>
                  <a:srgbClr val="FF0000"/>
                </a:solidFill>
                <a:ea typeface="Times New Roman"/>
                <a:cs typeface="Times New Roman"/>
              </a:rPr>
              <a:t>diody</a:t>
            </a:r>
            <a:endParaRPr lang="cs-CZ" sz="2000" dirty="0">
              <a:ea typeface="Times New Roman"/>
              <a:cs typeface="Times New Roman"/>
            </a:endParaRPr>
          </a:p>
        </p:txBody>
      </p:sp>
      <p:pic>
        <p:nvPicPr>
          <p:cNvPr id="8" name="Obrázek 7" descr="http://abcdimenze.wz.cz/elektronika/zdroje/usmernovace/usmer0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07504" y="1628800"/>
            <a:ext cx="4040736" cy="1872208"/>
          </a:xfrm>
          <a:prstGeom prst="rect">
            <a:avLst/>
          </a:prstGeom>
          <a:noFill/>
          <a:ln>
            <a:noFill/>
          </a:ln>
        </p:spPr>
      </p:pic>
      <p:pic>
        <p:nvPicPr>
          <p:cNvPr id="10" name="Obrázek 9" descr="http://www.cncnet.info/storage/200811191533_zdroj_cnc_smal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214355" y="1628800"/>
            <a:ext cx="4929645" cy="1872208"/>
          </a:xfrm>
          <a:prstGeom prst="rect">
            <a:avLst/>
          </a:prstGeom>
          <a:noFill/>
          <a:ln>
            <a:noFill/>
          </a:ln>
        </p:spPr>
      </p:pic>
      <p:sp>
        <p:nvSpPr>
          <p:cNvPr id="11" name="TextovéPole 10"/>
          <p:cNvSpPr txBox="1"/>
          <p:nvPr/>
        </p:nvSpPr>
        <p:spPr>
          <a:xfrm>
            <a:off x="0" y="3501008"/>
            <a:ext cx="5004048" cy="1969770"/>
          </a:xfrm>
          <a:prstGeom prst="rect">
            <a:avLst/>
          </a:prstGeom>
          <a:noFill/>
        </p:spPr>
        <p:txBody>
          <a:bodyPr wrap="square" rtlCol="0">
            <a:spAutoFit/>
          </a:bodyPr>
          <a:lstStyle/>
          <a:p>
            <a:pPr lvl="0"/>
            <a:r>
              <a:rPr lang="cs-CZ" sz="2400" b="1" dirty="0">
                <a:solidFill>
                  <a:srgbClr val="FF0000"/>
                </a:solidFill>
                <a:ea typeface="Times New Roman"/>
                <a:cs typeface="Times New Roman"/>
              </a:rPr>
              <a:t>f</a:t>
            </a:r>
            <a:r>
              <a:rPr lang="cs-CZ" sz="2400" b="1" dirty="0" smtClean="0">
                <a:solidFill>
                  <a:srgbClr val="FF0000"/>
                </a:solidFill>
                <a:ea typeface="Times New Roman"/>
                <a:cs typeface="Times New Roman"/>
              </a:rPr>
              <a:t>)</a:t>
            </a:r>
            <a:r>
              <a:rPr lang="cs-CZ" b="1" dirty="0" smtClean="0">
                <a:solidFill>
                  <a:srgbClr val="FF0000"/>
                </a:solidFill>
                <a:ea typeface="Times New Roman"/>
                <a:cs typeface="Times New Roman"/>
              </a:rPr>
              <a:t> </a:t>
            </a:r>
            <a:r>
              <a:rPr lang="cs-CZ" sz="2400" b="1" dirty="0">
                <a:solidFill>
                  <a:srgbClr val="FF0000"/>
                </a:solidFill>
                <a:ea typeface="Times New Roman"/>
                <a:cs typeface="Times New Roman"/>
              </a:rPr>
              <a:t>m</a:t>
            </a:r>
            <a:r>
              <a:rPr lang="cs-CZ" sz="2400" b="1" dirty="0" smtClean="0">
                <a:solidFill>
                  <a:srgbClr val="FF0000"/>
                </a:solidFill>
                <a:ea typeface="Times New Roman"/>
                <a:cs typeface="Times New Roman"/>
              </a:rPr>
              <a:t>echanické zdroje</a:t>
            </a:r>
            <a:r>
              <a:rPr lang="cs-CZ" dirty="0" smtClean="0">
                <a:ea typeface="Times New Roman"/>
                <a:cs typeface="Times New Roman"/>
              </a:rPr>
              <a:t> </a:t>
            </a:r>
            <a:br>
              <a:rPr lang="cs-CZ" dirty="0" smtClean="0">
                <a:ea typeface="Times New Roman"/>
                <a:cs typeface="Times New Roman"/>
              </a:rPr>
            </a:br>
            <a:r>
              <a:rPr lang="cs-CZ" dirty="0" smtClean="0">
                <a:ea typeface="Times New Roman"/>
                <a:cs typeface="Times New Roman"/>
              </a:rPr>
              <a:t/>
            </a:r>
            <a:br>
              <a:rPr lang="cs-CZ" dirty="0" smtClean="0">
                <a:ea typeface="Times New Roman"/>
                <a:cs typeface="Times New Roman"/>
              </a:rPr>
            </a:br>
            <a:r>
              <a:rPr lang="cs-CZ" dirty="0" smtClean="0">
                <a:ea typeface="Times New Roman"/>
                <a:cs typeface="Times New Roman"/>
              </a:rPr>
              <a:t>    </a:t>
            </a:r>
            <a:r>
              <a:rPr lang="cs-CZ" sz="2000" dirty="0" smtClean="0">
                <a:ea typeface="Times New Roman"/>
                <a:cs typeface="Times New Roman"/>
                <a:sym typeface="Wingdings"/>
              </a:rPr>
              <a:t></a:t>
            </a:r>
            <a:r>
              <a:rPr lang="cs-CZ" dirty="0" smtClean="0">
                <a:ea typeface="Times New Roman"/>
                <a:cs typeface="Times New Roman"/>
                <a:sym typeface="Wingdings"/>
              </a:rPr>
              <a:t> </a:t>
            </a:r>
            <a:r>
              <a:rPr lang="cs-CZ" sz="2000" u="sng" dirty="0" smtClean="0">
                <a:solidFill>
                  <a:srgbClr val="FF0000"/>
                </a:solidFill>
                <a:ea typeface="Times New Roman"/>
                <a:cs typeface="Times New Roman"/>
              </a:rPr>
              <a:t>náboje se tvoří třením dvou dielektrik</a:t>
            </a:r>
            <a:br>
              <a:rPr lang="cs-CZ" sz="2000" u="sng" dirty="0" smtClean="0">
                <a:solidFill>
                  <a:srgbClr val="FF0000"/>
                </a:solidFill>
                <a:ea typeface="Times New Roman"/>
                <a:cs typeface="Times New Roman"/>
              </a:rPr>
            </a:br>
            <a:r>
              <a:rPr lang="cs-CZ" sz="2000" dirty="0" smtClean="0">
                <a:solidFill>
                  <a:srgbClr val="FF0000"/>
                </a:solidFill>
                <a:ea typeface="Times New Roman"/>
                <a:cs typeface="Times New Roman"/>
              </a:rPr>
              <a:t>        </a:t>
            </a:r>
            <a:r>
              <a:rPr lang="cs-CZ" sz="2000" u="sng" dirty="0" smtClean="0">
                <a:solidFill>
                  <a:srgbClr val="FF0000"/>
                </a:solidFill>
                <a:ea typeface="Times New Roman"/>
                <a:cs typeface="Times New Roman"/>
              </a:rPr>
              <a:t>(pás - cívky, kotouče)</a:t>
            </a:r>
            <a:br>
              <a:rPr lang="cs-CZ" sz="2000" u="sng" dirty="0" smtClean="0">
                <a:solidFill>
                  <a:srgbClr val="FF0000"/>
                </a:solidFill>
                <a:ea typeface="Times New Roman"/>
                <a:cs typeface="Times New Roman"/>
              </a:rPr>
            </a:br>
            <a:r>
              <a:rPr lang="cs-CZ" sz="2000" dirty="0" smtClean="0">
                <a:solidFill>
                  <a:srgbClr val="FF0000"/>
                </a:solidFill>
                <a:ea typeface="Times New Roman"/>
                <a:cs typeface="Times New Roman"/>
              </a:rPr>
              <a:t>   </a:t>
            </a:r>
            <a:r>
              <a:rPr lang="cs-CZ" sz="2000" dirty="0" smtClean="0">
                <a:ea typeface="Times New Roman"/>
                <a:cs typeface="Times New Roman"/>
                <a:sym typeface="Wingdings"/>
              </a:rPr>
              <a:t> dnes se požívají pouze k demonstračním     </a:t>
            </a:r>
          </a:p>
          <a:p>
            <a:pPr lvl="0"/>
            <a:r>
              <a:rPr lang="cs-CZ" sz="2000" dirty="0">
                <a:ea typeface="Times New Roman"/>
                <a:cs typeface="Times New Roman"/>
                <a:sym typeface="Wingdings"/>
              </a:rPr>
              <a:t> </a:t>
            </a:r>
            <a:r>
              <a:rPr lang="cs-CZ" sz="2000" dirty="0" smtClean="0">
                <a:ea typeface="Times New Roman"/>
                <a:cs typeface="Times New Roman"/>
                <a:sym typeface="Wingdings"/>
              </a:rPr>
              <a:t>         fyzikálním experimentům</a:t>
            </a:r>
            <a:endParaRPr lang="cs-CZ" sz="2000" dirty="0">
              <a:ea typeface="Times New Roman"/>
              <a:cs typeface="Times New Roman"/>
            </a:endParaRPr>
          </a:p>
        </p:txBody>
      </p:sp>
      <p:pic>
        <p:nvPicPr>
          <p:cNvPr id="12" name="Picture 8" descr="wimshurs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364089" y="3429000"/>
            <a:ext cx="3600400" cy="3312368"/>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214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9144000" cy="792087"/>
          </a:xfrm>
          <a:solidFill>
            <a:srgbClr val="92D050"/>
          </a:solidFill>
        </p:spPr>
        <p:txBody>
          <a:bodyPr>
            <a:normAutofit/>
          </a:bodyPr>
          <a:lstStyle/>
          <a:p>
            <a:r>
              <a:rPr lang="cs-CZ" sz="3600" dirty="0" smtClean="0"/>
              <a:t>13. Vznik elektrického proudu</a:t>
            </a:r>
            <a:endParaRPr lang="cs-CZ" sz="3600" dirty="0"/>
          </a:p>
        </p:txBody>
      </p:sp>
      <p:sp>
        <p:nvSpPr>
          <p:cNvPr id="3" name="TextovéPole 2"/>
          <p:cNvSpPr txBox="1"/>
          <p:nvPr/>
        </p:nvSpPr>
        <p:spPr>
          <a:xfrm>
            <a:off x="0" y="764704"/>
            <a:ext cx="6516216" cy="5812873"/>
          </a:xfrm>
          <a:prstGeom prst="rect">
            <a:avLst/>
          </a:prstGeom>
          <a:noFill/>
        </p:spPr>
        <p:txBody>
          <a:bodyPr wrap="square" rtlCol="0">
            <a:spAutoFit/>
          </a:bodyPr>
          <a:lstStyle/>
          <a:p>
            <a:pPr>
              <a:lnSpc>
                <a:spcPct val="115000"/>
              </a:lnSpc>
              <a:spcAft>
                <a:spcPts val="1000"/>
              </a:spcAft>
            </a:pPr>
            <a:r>
              <a:rPr lang="cs-CZ" sz="2800" b="1" u="sng" dirty="0">
                <a:ea typeface="Times New Roman"/>
                <a:cs typeface="Times New Roman"/>
              </a:rPr>
              <a:t>Historické poznámky</a:t>
            </a:r>
            <a:endParaRPr lang="cs-CZ" sz="2800" dirty="0">
              <a:ea typeface="Times New Roman"/>
              <a:cs typeface="Times New Roman"/>
            </a:endParaRPr>
          </a:p>
          <a:p>
            <a:pPr marL="342900" lvl="0" indent="-342900">
              <a:lnSpc>
                <a:spcPct val="115000"/>
              </a:lnSpc>
              <a:spcAft>
                <a:spcPts val="0"/>
              </a:spcAft>
              <a:buFont typeface="Wingdings"/>
              <a:buChar char=""/>
            </a:pPr>
            <a:r>
              <a:rPr lang="cs-CZ" sz="2400" dirty="0">
                <a:ea typeface="Times New Roman"/>
                <a:cs typeface="Times New Roman"/>
              </a:rPr>
              <a:t>1. polovina 19. století: žeň objevů v oblasti elektromagnetismu</a:t>
            </a:r>
          </a:p>
          <a:p>
            <a:pPr marL="342900" lvl="0" indent="-342900">
              <a:lnSpc>
                <a:spcPct val="115000"/>
              </a:lnSpc>
              <a:spcAft>
                <a:spcPts val="0"/>
              </a:spcAft>
              <a:buFont typeface="Wingdings"/>
              <a:buChar char=""/>
            </a:pPr>
            <a:r>
              <a:rPr lang="cs-CZ" sz="2400" b="1" dirty="0" err="1">
                <a:solidFill>
                  <a:srgbClr val="00B050"/>
                </a:solidFill>
                <a:ea typeface="Times New Roman"/>
                <a:cs typeface="Times New Roman"/>
              </a:rPr>
              <a:t>Luigi</a:t>
            </a:r>
            <a:r>
              <a:rPr lang="cs-CZ" sz="2400" b="1" dirty="0">
                <a:solidFill>
                  <a:srgbClr val="00B050"/>
                </a:solidFill>
                <a:ea typeface="Times New Roman"/>
                <a:cs typeface="Times New Roman"/>
              </a:rPr>
              <a:t> </a:t>
            </a:r>
            <a:r>
              <a:rPr lang="cs-CZ" sz="2400" b="1" dirty="0" err="1">
                <a:solidFill>
                  <a:srgbClr val="00B050"/>
                </a:solidFill>
                <a:ea typeface="Times New Roman"/>
                <a:cs typeface="Times New Roman"/>
              </a:rPr>
              <a:t>Galvani</a:t>
            </a:r>
            <a:r>
              <a:rPr lang="cs-CZ" sz="2400" b="1" dirty="0">
                <a:solidFill>
                  <a:srgbClr val="00B050"/>
                </a:solidFill>
                <a:ea typeface="Times New Roman"/>
                <a:cs typeface="Times New Roman"/>
              </a:rPr>
              <a:t> (1737 – 1798)</a:t>
            </a:r>
            <a:r>
              <a:rPr lang="cs-CZ" sz="2400" dirty="0">
                <a:ea typeface="Times New Roman"/>
                <a:cs typeface="Times New Roman"/>
              </a:rPr>
              <a:t>: italský lékař a fyzik; průkopník moderního porodnictví; objevil, že svaly žáby se po zásahu jiskry statické elektřiny stahují – nesprávně vyvodil „živočišnou elektřinu“</a:t>
            </a:r>
          </a:p>
          <a:p>
            <a:pPr marL="342900" lvl="0" indent="-342900">
              <a:lnSpc>
                <a:spcPct val="115000"/>
              </a:lnSpc>
              <a:spcAft>
                <a:spcPts val="0"/>
              </a:spcAft>
              <a:buFont typeface="Wingdings"/>
              <a:buChar char=""/>
            </a:pPr>
            <a:r>
              <a:rPr lang="cs-CZ" sz="2400" b="1" dirty="0">
                <a:solidFill>
                  <a:srgbClr val="00B050"/>
                </a:solidFill>
                <a:ea typeface="Times New Roman"/>
                <a:cs typeface="Times New Roman"/>
              </a:rPr>
              <a:t>Alessandro Volta (1745 – 1827)</a:t>
            </a:r>
            <a:r>
              <a:rPr lang="cs-CZ" sz="2400" dirty="0">
                <a:ea typeface="Times New Roman"/>
                <a:cs typeface="Times New Roman"/>
              </a:rPr>
              <a:t>:  1799-1800 první elektrický článek – tzv. Voltův sloup; opravil </a:t>
            </a:r>
            <a:r>
              <a:rPr lang="cs-CZ" sz="2400" dirty="0" err="1">
                <a:ea typeface="Times New Roman"/>
                <a:cs typeface="Times New Roman"/>
              </a:rPr>
              <a:t>Galvaniho</a:t>
            </a:r>
            <a:r>
              <a:rPr lang="cs-CZ" sz="2400" dirty="0">
                <a:ea typeface="Times New Roman"/>
                <a:cs typeface="Times New Roman"/>
              </a:rPr>
              <a:t> a správně vyvodil, že zdrojem a příčinou je </a:t>
            </a:r>
            <a:r>
              <a:rPr lang="cs-CZ" sz="2400" u="sng" dirty="0">
                <a:solidFill>
                  <a:srgbClr val="FF0000"/>
                </a:solidFill>
                <a:ea typeface="Times New Roman"/>
                <a:cs typeface="Times New Roman"/>
              </a:rPr>
              <a:t>elektrochemická reakce dvou </a:t>
            </a:r>
            <a:r>
              <a:rPr lang="cs-CZ" sz="2400" u="sng" dirty="0" smtClean="0">
                <a:solidFill>
                  <a:srgbClr val="FF0000"/>
                </a:solidFill>
                <a:ea typeface="Times New Roman"/>
                <a:cs typeface="Times New Roman"/>
              </a:rPr>
              <a:t>kovů</a:t>
            </a:r>
            <a:r>
              <a:rPr lang="cs-CZ" sz="2400" dirty="0" smtClean="0">
                <a:ea typeface="Times New Roman"/>
                <a:cs typeface="Times New Roman"/>
              </a:rPr>
              <a:t>; </a:t>
            </a:r>
            <a:r>
              <a:rPr lang="cs-CZ" sz="2400" dirty="0">
                <a:ea typeface="Times New Roman"/>
                <a:cs typeface="Times New Roman"/>
              </a:rPr>
              <a:t>je po něm pojmenovaná </a:t>
            </a:r>
            <a:r>
              <a:rPr lang="cs-CZ" sz="2400" u="sng" dirty="0">
                <a:ea typeface="Times New Roman"/>
                <a:cs typeface="Times New Roman"/>
              </a:rPr>
              <a:t>jednotka el. </a:t>
            </a:r>
            <a:r>
              <a:rPr lang="cs-CZ" sz="2400" u="sng" dirty="0" smtClean="0">
                <a:ea typeface="Times New Roman"/>
                <a:cs typeface="Times New Roman"/>
              </a:rPr>
              <a:t>napětí</a:t>
            </a:r>
            <a:endParaRPr lang="cs-CZ" sz="2400" dirty="0">
              <a:ea typeface="Times New Roman"/>
              <a:cs typeface="Times New Roman"/>
            </a:endParaRPr>
          </a:p>
        </p:txBody>
      </p:sp>
      <p:pic>
        <p:nvPicPr>
          <p:cNvPr id="5" name="Obrázek 4" descr="http://upload.wikimedia.org/wikipedia/commons/thumb/5/51/Luigi_Galvani%2C_oil-painting.jpg/225px-Luigi_Galvani%2C_oil-paint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709869" y="980728"/>
            <a:ext cx="2044887" cy="2808312"/>
          </a:xfrm>
          <a:prstGeom prst="rect">
            <a:avLst/>
          </a:prstGeom>
          <a:noFill/>
          <a:ln>
            <a:noFill/>
          </a:ln>
        </p:spPr>
      </p:pic>
      <p:pic>
        <p:nvPicPr>
          <p:cNvPr id="6" name="Obrázek 5" descr="http://www.adelaferrer.es/signos/acuario/08-ALESSANDRO-VOLTA-18-2-1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712727" y="4107386"/>
            <a:ext cx="2045422" cy="2605633"/>
          </a:xfrm>
          <a:prstGeom prst="rect">
            <a:avLst/>
          </a:prstGeom>
          <a:noFill/>
          <a:ln>
            <a:noFill/>
          </a:ln>
        </p:spPr>
      </p:pic>
    </p:spTree>
    <p:extLst>
      <p:ext uri="{BB962C8B-B14F-4D97-AF65-F5344CB8AC3E}">
        <p14:creationId xmlns:p14="http://schemas.microsoft.com/office/powerpoint/2010/main" val="35989242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9144000" cy="792087"/>
          </a:xfrm>
          <a:solidFill>
            <a:srgbClr val="92D050"/>
          </a:solidFill>
        </p:spPr>
        <p:txBody>
          <a:bodyPr>
            <a:normAutofit/>
          </a:bodyPr>
          <a:lstStyle/>
          <a:p>
            <a:r>
              <a:rPr lang="cs-CZ" sz="3600" dirty="0"/>
              <a:t>14. Zdroje elektrického proudu</a:t>
            </a:r>
          </a:p>
        </p:txBody>
      </p:sp>
      <mc:AlternateContent xmlns:mc="http://schemas.openxmlformats.org/markup-compatibility/2006" xmlns:a14="http://schemas.microsoft.com/office/drawing/2010/main">
        <mc:Choice Requires="a14">
          <p:sp>
            <p:nvSpPr>
              <p:cNvPr id="7" name="TextovéPole 6"/>
              <p:cNvSpPr txBox="1"/>
              <p:nvPr/>
            </p:nvSpPr>
            <p:spPr>
              <a:xfrm>
                <a:off x="0" y="836712"/>
                <a:ext cx="9144000" cy="3689215"/>
              </a:xfrm>
              <a:prstGeom prst="rect">
                <a:avLst/>
              </a:prstGeom>
              <a:noFill/>
            </p:spPr>
            <p:txBody>
              <a:bodyPr wrap="square" rtlCol="0">
                <a:spAutoFit/>
              </a:bodyPr>
              <a:lstStyle/>
              <a:p>
                <a:pPr>
                  <a:lnSpc>
                    <a:spcPct val="115000"/>
                  </a:lnSpc>
                  <a:spcAft>
                    <a:spcPts val="1000"/>
                  </a:spcAft>
                </a:pPr>
                <a:r>
                  <a:rPr lang="cs-CZ" sz="2800" b="1" u="sng" dirty="0">
                    <a:ea typeface="Times New Roman"/>
                    <a:cs typeface="Times New Roman"/>
                  </a:rPr>
                  <a:t>Zdroje střídavého napětí (značíme </a:t>
                </a:r>
                <a14:m>
                  <m:oMath xmlns:m="http://schemas.openxmlformats.org/officeDocument/2006/math">
                    <m:r>
                      <a:rPr lang="cs-CZ" sz="2800" b="1" i="1" u="sng">
                        <a:effectLst/>
                        <a:latin typeface="Cambria Math"/>
                        <a:ea typeface="Times New Roman"/>
                        <a:cs typeface="Times New Roman"/>
                      </a:rPr>
                      <m:t>~</m:t>
                    </m:r>
                    <m:r>
                      <a:rPr lang="cs-CZ" sz="2800" b="1" i="1" u="sng">
                        <a:effectLst/>
                        <a:latin typeface="Cambria Math"/>
                        <a:ea typeface="Times New Roman"/>
                        <a:cs typeface="Times New Roman"/>
                      </a:rPr>
                      <m:t>𝑼</m:t>
                    </m:r>
                    <m:r>
                      <a:rPr lang="cs-CZ" sz="2800" b="1" i="1" u="sng">
                        <a:effectLst/>
                        <a:latin typeface="Cambria Math"/>
                        <a:ea typeface="Times New Roman"/>
                        <a:cs typeface="Times New Roman"/>
                      </a:rPr>
                      <m:t>)</m:t>
                    </m:r>
                  </m:oMath>
                </a14:m>
                <a:endParaRPr lang="cs-CZ" sz="2800" dirty="0">
                  <a:ea typeface="Times New Roman"/>
                  <a:cs typeface="Times New Roman"/>
                </a:endParaRPr>
              </a:p>
              <a:p>
                <a:pPr marL="342900" lvl="0" indent="-342900">
                  <a:lnSpc>
                    <a:spcPct val="115000"/>
                  </a:lnSpc>
                  <a:spcAft>
                    <a:spcPts val="1000"/>
                  </a:spcAft>
                  <a:buFont typeface="+mj-lt"/>
                  <a:buAutoNum type="alphaLcParenR"/>
                </a:pPr>
                <a:r>
                  <a:rPr lang="cs-CZ" sz="2400" b="1" dirty="0">
                    <a:solidFill>
                      <a:srgbClr val="FF0000"/>
                    </a:solidFill>
                    <a:ea typeface="Times New Roman"/>
                    <a:cs typeface="Times New Roman"/>
                  </a:rPr>
                  <a:t>alternátor</a:t>
                </a:r>
                <a:r>
                  <a:rPr lang="cs-CZ" sz="2400" dirty="0">
                    <a:ea typeface="Times New Roman"/>
                    <a:cs typeface="Times New Roman"/>
                  </a:rPr>
                  <a:t> – je točivý elektrický stroj pracující jako elektrický generátor; </a:t>
                </a:r>
                <a:r>
                  <a:rPr lang="cs-CZ" sz="2400" u="sng" dirty="0">
                    <a:solidFill>
                      <a:srgbClr val="FF0000"/>
                    </a:solidFill>
                    <a:ea typeface="Times New Roman"/>
                    <a:cs typeface="Times New Roman"/>
                  </a:rPr>
                  <a:t>přeměňuje kinetickou energii (pohybovou energii) rotačního pohybu na energii elektrickou ve formě střídavého proudu</a:t>
                </a:r>
                <a:r>
                  <a:rPr lang="cs-CZ" sz="2400" dirty="0">
                    <a:ea typeface="Times New Roman"/>
                    <a:cs typeface="Times New Roman"/>
                  </a:rPr>
                  <a:t/>
                </a:r>
                <a:br>
                  <a:rPr lang="cs-CZ" sz="2400" dirty="0">
                    <a:ea typeface="Times New Roman"/>
                    <a:cs typeface="Times New Roman"/>
                  </a:rPr>
                </a:br>
                <a:r>
                  <a:rPr lang="cs-CZ" sz="2400" dirty="0">
                    <a:ea typeface="Times New Roman"/>
                    <a:cs typeface="Times New Roman"/>
                    <a:sym typeface="Wingdings"/>
                  </a:rPr>
                  <a:t></a:t>
                </a:r>
                <a:r>
                  <a:rPr lang="cs-CZ" sz="2400" dirty="0">
                    <a:ea typeface="Times New Roman"/>
                    <a:cs typeface="Times New Roman"/>
                  </a:rPr>
                  <a:t> jednofázový nebo vícefázový</a:t>
                </a:r>
                <a:br>
                  <a:rPr lang="cs-CZ" sz="2400" dirty="0">
                    <a:ea typeface="Times New Roman"/>
                    <a:cs typeface="Times New Roman"/>
                  </a:rPr>
                </a:br>
                <a:r>
                  <a:rPr lang="cs-CZ" sz="2400" dirty="0">
                    <a:ea typeface="Times New Roman"/>
                    <a:cs typeface="Times New Roman"/>
                    <a:sym typeface="Wingdings"/>
                  </a:rPr>
                  <a:t></a:t>
                </a:r>
                <a:r>
                  <a:rPr lang="cs-CZ" sz="2400" dirty="0">
                    <a:ea typeface="Times New Roman"/>
                    <a:cs typeface="Times New Roman"/>
                  </a:rPr>
                  <a:t> </a:t>
                </a:r>
                <a:r>
                  <a:rPr lang="cs-CZ" sz="2400" u="sng" dirty="0">
                    <a:solidFill>
                      <a:srgbClr val="FF0000"/>
                    </a:solidFill>
                    <a:ea typeface="Times New Roman"/>
                    <a:cs typeface="Times New Roman"/>
                  </a:rPr>
                  <a:t>princip elektromagnetické indukce</a:t>
                </a:r>
                <a:r>
                  <a:rPr lang="cs-CZ" sz="2400" dirty="0">
                    <a:solidFill>
                      <a:srgbClr val="FF0000"/>
                    </a:solidFill>
                    <a:ea typeface="Times New Roman"/>
                    <a:cs typeface="Times New Roman"/>
                  </a:rPr>
                  <a:t> </a:t>
                </a:r>
                <a:r>
                  <a:rPr lang="cs-CZ" sz="2400" dirty="0">
                    <a:ea typeface="Times New Roman"/>
                    <a:cs typeface="Times New Roman"/>
                    <a:sym typeface="Wingdings"/>
                  </a:rPr>
                  <a:t></a:t>
                </a:r>
                <a:r>
                  <a:rPr lang="cs-CZ" sz="2400" dirty="0">
                    <a:ea typeface="Times New Roman"/>
                    <a:cs typeface="Times New Roman"/>
                  </a:rPr>
                  <a:t> viz kapitola XY</a:t>
                </a:r>
                <a:br>
                  <a:rPr lang="cs-CZ" sz="2400" dirty="0">
                    <a:ea typeface="Times New Roman"/>
                    <a:cs typeface="Times New Roman"/>
                  </a:rPr>
                </a:br>
                <a:r>
                  <a:rPr lang="cs-CZ" sz="2400" dirty="0">
                    <a:ea typeface="Times New Roman"/>
                    <a:cs typeface="Times New Roman"/>
                    <a:sym typeface="Wingdings"/>
                  </a:rPr>
                  <a:t></a:t>
                </a:r>
                <a:r>
                  <a:rPr lang="cs-CZ" sz="2400" dirty="0">
                    <a:ea typeface="Times New Roman"/>
                    <a:cs typeface="Times New Roman"/>
                  </a:rPr>
                  <a:t> využití: výroba elektrické energie v elektrárnách; automobily; součást různých </a:t>
                </a:r>
                <a:r>
                  <a:rPr lang="cs-CZ" sz="2400" dirty="0" smtClean="0">
                    <a:ea typeface="Times New Roman"/>
                    <a:cs typeface="Times New Roman"/>
                  </a:rPr>
                  <a:t>strojů</a:t>
                </a:r>
                <a:endParaRPr lang="cs-CZ" sz="2400" dirty="0">
                  <a:ea typeface="Times New Roman"/>
                  <a:cs typeface="Times New Roman"/>
                </a:endParaRPr>
              </a:p>
            </p:txBody>
          </p:sp>
        </mc:Choice>
        <mc:Fallback xmlns="">
          <p:sp>
            <p:nvSpPr>
              <p:cNvPr id="7" name="TextovéPole 6"/>
              <p:cNvSpPr txBox="1">
                <a:spLocks noRot="1" noChangeAspect="1" noMove="1" noResize="1" noEditPoints="1" noAdjustHandles="1" noChangeArrowheads="1" noChangeShapeType="1" noTextEdit="1"/>
              </p:cNvSpPr>
              <p:nvPr/>
            </p:nvSpPr>
            <p:spPr>
              <a:xfrm>
                <a:off x="0" y="836712"/>
                <a:ext cx="9144000" cy="3689215"/>
              </a:xfrm>
              <a:prstGeom prst="rect">
                <a:avLst/>
              </a:prstGeom>
              <a:blipFill rotWithShape="1">
                <a:blip r:embed="rId2"/>
                <a:stretch>
                  <a:fillRect l="-1333" t="-661" b="-2149"/>
                </a:stretch>
              </a:blipFill>
            </p:spPr>
            <p:txBody>
              <a:bodyPr/>
              <a:lstStyle/>
              <a:p>
                <a:r>
                  <a:rPr lang="cs-CZ">
                    <a:noFill/>
                  </a:rPr>
                  <a:t> </a:t>
                </a:r>
              </a:p>
            </p:txBody>
          </p:sp>
        </mc:Fallback>
      </mc:AlternateContent>
      <p:pic>
        <p:nvPicPr>
          <p:cNvPr id="9" name="Obrázek 8" descr="http://upload.wikimedia.org/wikipedia/commons/thumb/7/70/Alternator_%C5%A0koda_Felicia_cs.jpg/800px-Alternator_%C5%A0koda_Felicia_cs.jpg"/>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67544" y="4525927"/>
            <a:ext cx="8411878" cy="2071425"/>
          </a:xfrm>
          <a:prstGeom prst="rect">
            <a:avLst/>
          </a:prstGeom>
          <a:noFill/>
          <a:ln>
            <a:noFill/>
          </a:ln>
        </p:spPr>
      </p:pic>
    </p:spTree>
    <p:extLst>
      <p:ext uri="{BB962C8B-B14F-4D97-AF65-F5344CB8AC3E}">
        <p14:creationId xmlns:p14="http://schemas.microsoft.com/office/powerpoint/2010/main" val="41949424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9144000" cy="792087"/>
          </a:xfrm>
          <a:solidFill>
            <a:srgbClr val="92D050"/>
          </a:solidFill>
        </p:spPr>
        <p:txBody>
          <a:bodyPr>
            <a:normAutofit/>
          </a:bodyPr>
          <a:lstStyle/>
          <a:p>
            <a:r>
              <a:rPr lang="cs-CZ" sz="3600" dirty="0"/>
              <a:t>14. Zdroje elektrického proudu</a:t>
            </a:r>
          </a:p>
        </p:txBody>
      </p:sp>
      <p:sp>
        <p:nvSpPr>
          <p:cNvPr id="7" name="TextovéPole 6"/>
          <p:cNvSpPr txBox="1"/>
          <p:nvPr/>
        </p:nvSpPr>
        <p:spPr>
          <a:xfrm>
            <a:off x="0" y="836712"/>
            <a:ext cx="9144000" cy="1339213"/>
          </a:xfrm>
          <a:prstGeom prst="rect">
            <a:avLst/>
          </a:prstGeom>
          <a:noFill/>
        </p:spPr>
        <p:txBody>
          <a:bodyPr wrap="square" rtlCol="0">
            <a:spAutoFit/>
          </a:bodyPr>
          <a:lstStyle/>
          <a:p>
            <a:pPr lvl="0">
              <a:lnSpc>
                <a:spcPct val="115000"/>
              </a:lnSpc>
              <a:spcAft>
                <a:spcPts val="1000"/>
              </a:spcAft>
            </a:pPr>
            <a:r>
              <a:rPr lang="cs-CZ" sz="2400" b="1" dirty="0" smtClean="0">
                <a:solidFill>
                  <a:srgbClr val="FF0000"/>
                </a:solidFill>
                <a:ea typeface="Times New Roman"/>
                <a:cs typeface="Times New Roman"/>
              </a:rPr>
              <a:t>b) oscilátory</a:t>
            </a:r>
            <a:r>
              <a:rPr lang="cs-CZ" sz="2400" dirty="0" smtClean="0">
                <a:ea typeface="Times New Roman"/>
                <a:cs typeface="Times New Roman"/>
              </a:rPr>
              <a:t> </a:t>
            </a:r>
            <a:r>
              <a:rPr lang="cs-CZ" sz="2400" dirty="0">
                <a:ea typeface="Times New Roman"/>
                <a:cs typeface="Times New Roman"/>
              </a:rPr>
              <a:t>– elektronické zdroje; </a:t>
            </a:r>
            <a:br>
              <a:rPr lang="cs-CZ" sz="2400" dirty="0">
                <a:ea typeface="Times New Roman"/>
                <a:cs typeface="Times New Roman"/>
              </a:rPr>
            </a:br>
            <a:r>
              <a:rPr lang="cs-CZ" sz="2400" dirty="0">
                <a:ea typeface="Times New Roman"/>
                <a:cs typeface="Times New Roman"/>
                <a:sym typeface="Wingdings"/>
              </a:rPr>
              <a:t></a:t>
            </a:r>
            <a:r>
              <a:rPr lang="cs-CZ" sz="2400" dirty="0">
                <a:ea typeface="Times New Roman"/>
                <a:cs typeface="Times New Roman"/>
              </a:rPr>
              <a:t> generátory sinusového signálu různých frekvencí</a:t>
            </a:r>
            <a:br>
              <a:rPr lang="cs-CZ" sz="2400" dirty="0">
                <a:ea typeface="Times New Roman"/>
                <a:cs typeface="Times New Roman"/>
              </a:rPr>
            </a:br>
            <a:r>
              <a:rPr lang="cs-CZ" sz="2400" dirty="0">
                <a:ea typeface="Times New Roman"/>
                <a:cs typeface="Times New Roman"/>
                <a:sym typeface="Wingdings"/>
              </a:rPr>
              <a:t></a:t>
            </a:r>
            <a:r>
              <a:rPr lang="cs-CZ" sz="2400" dirty="0">
                <a:ea typeface="Times New Roman"/>
                <a:cs typeface="Times New Roman"/>
              </a:rPr>
              <a:t> TV, rádio, satelity, mobily, PC, </a:t>
            </a:r>
            <a:r>
              <a:rPr lang="cs-CZ" sz="2400" dirty="0" err="1">
                <a:ea typeface="Times New Roman"/>
                <a:cs typeface="Times New Roman"/>
              </a:rPr>
              <a:t>Wi-fi</a:t>
            </a:r>
            <a:r>
              <a:rPr lang="cs-CZ" sz="2400" dirty="0">
                <a:ea typeface="Times New Roman"/>
                <a:cs typeface="Times New Roman"/>
              </a:rPr>
              <a:t>, aj. </a:t>
            </a:r>
          </a:p>
        </p:txBody>
      </p:sp>
      <p:pic>
        <p:nvPicPr>
          <p:cNvPr id="8" name="Obrázek 7" descr="http://pandatron.cz/elektronika2/nrl_1_foto1.jpg"/>
          <p:cNvPicPr>
            <a:picLocks noChangeAspect="1"/>
          </p:cNvPicPr>
          <p:nvPr/>
        </p:nvPicPr>
        <p:blipFill rotWithShape="1">
          <a:blip r:embed="rId2">
            <a:extLst>
              <a:ext uri="{28A0092B-C50C-407E-A947-70E740481C1C}">
                <a14:useLocalDpi xmlns:a14="http://schemas.microsoft.com/office/drawing/2010/main" val="0"/>
              </a:ext>
            </a:extLst>
          </a:blip>
          <a:srcRect l="45271"/>
          <a:stretch/>
        </p:blipFill>
        <p:spPr bwMode="auto">
          <a:xfrm>
            <a:off x="204716" y="2492896"/>
            <a:ext cx="3041844" cy="4176464"/>
          </a:xfrm>
          <a:prstGeom prst="rect">
            <a:avLst/>
          </a:prstGeom>
          <a:noFill/>
          <a:ln>
            <a:noFill/>
          </a:ln>
          <a:extLst>
            <a:ext uri="{53640926-AAD7-44D8-BBD7-CCE9431645EC}">
              <a14:shadowObscured xmlns:a14="http://schemas.microsoft.com/office/drawing/2010/main"/>
            </a:ext>
          </a:extLst>
        </p:spPr>
      </p:pic>
      <p:pic>
        <p:nvPicPr>
          <p:cNvPr id="10" name="Obrázek 9" descr="http://www.atrexx.com/images/cms/iDirect_VPN_via_satellite_solution_450.jpg"/>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320618" y="2492896"/>
            <a:ext cx="5643870" cy="4176464"/>
          </a:xfrm>
          <a:prstGeom prst="rect">
            <a:avLst/>
          </a:prstGeom>
          <a:noFill/>
          <a:ln>
            <a:noFill/>
          </a:ln>
        </p:spPr>
      </p:pic>
    </p:spTree>
    <p:extLst>
      <p:ext uri="{BB962C8B-B14F-4D97-AF65-F5344CB8AC3E}">
        <p14:creationId xmlns:p14="http://schemas.microsoft.com/office/powerpoint/2010/main" val="14862188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9144000" cy="792087"/>
          </a:xfrm>
          <a:solidFill>
            <a:srgbClr val="92D050"/>
          </a:solidFill>
        </p:spPr>
        <p:txBody>
          <a:bodyPr>
            <a:normAutofit fontScale="90000"/>
          </a:bodyPr>
          <a:lstStyle/>
          <a:p>
            <a:r>
              <a:rPr lang="cs-CZ" sz="3600" dirty="0" smtClean="0"/>
              <a:t>15. Elektrický odpor. Ohmův zákon pro část obvodu.</a:t>
            </a:r>
            <a:endParaRPr lang="cs-CZ" sz="3600" dirty="0"/>
          </a:p>
        </p:txBody>
      </p:sp>
      <p:sp>
        <p:nvSpPr>
          <p:cNvPr id="3" name="TextovéPole 2"/>
          <p:cNvSpPr txBox="1"/>
          <p:nvPr/>
        </p:nvSpPr>
        <p:spPr>
          <a:xfrm>
            <a:off x="1403648" y="1052736"/>
            <a:ext cx="7488832" cy="1154162"/>
          </a:xfrm>
          <a:prstGeom prst="rect">
            <a:avLst/>
          </a:prstGeom>
          <a:solidFill>
            <a:srgbClr val="FFFF00"/>
          </a:solidFill>
        </p:spPr>
        <p:txBody>
          <a:bodyPr wrap="square" rtlCol="0">
            <a:spAutoFit/>
          </a:bodyPr>
          <a:lstStyle/>
          <a:p>
            <a:pPr>
              <a:lnSpc>
                <a:spcPct val="115000"/>
              </a:lnSpc>
              <a:spcAft>
                <a:spcPts val="1000"/>
              </a:spcAft>
            </a:pPr>
            <a:r>
              <a:rPr lang="cs-CZ" sz="2000" dirty="0"/>
              <a:t>Ke zdroji napětí připojíme rezistor. Pomocí multimetrů zapojených jako voltmetr a ampérmetr měříme proud procházející rezistorem a napětí na rezistoru. Naměřené hodnoty zapíšeme do tabulky: </a:t>
            </a:r>
          </a:p>
        </p:txBody>
      </p:sp>
      <p:pic>
        <p:nvPicPr>
          <p:cNvPr id="8" name="Obrázek 7" descr="C:\Users\imhotep\AppData\Local\Microsoft\Windows\Temporary Internet Files\Content.IE5\3I2829YJ\MC900436917[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79512" y="1052736"/>
            <a:ext cx="1152128" cy="1152128"/>
          </a:xfrm>
          <a:prstGeom prst="rect">
            <a:avLst/>
          </a:prstGeom>
          <a:noFill/>
          <a:ln>
            <a:noFill/>
          </a:ln>
        </p:spPr>
      </p:pic>
      <mc:AlternateContent xmlns:mc="http://schemas.openxmlformats.org/markup-compatibility/2006" xmlns:a14="http://schemas.microsoft.com/office/drawing/2010/main">
        <mc:Choice Requires="a14">
          <p:graphicFrame>
            <p:nvGraphicFramePr>
              <p:cNvPr id="4" name="Tabulka 3"/>
              <p:cNvGraphicFramePr>
                <a:graphicFrameLocks noGrp="1"/>
              </p:cNvGraphicFramePr>
              <p:nvPr>
                <p:extLst/>
              </p:nvPr>
            </p:nvGraphicFramePr>
            <p:xfrm>
              <a:off x="395536" y="2420888"/>
              <a:ext cx="8496942" cy="1240207"/>
            </p:xfrm>
            <a:graphic>
              <a:graphicData uri="http://schemas.openxmlformats.org/drawingml/2006/table">
                <a:tbl>
                  <a:tblPr firstRow="1" firstCol="1" bandRow="1">
                    <a:tableStyleId>{5C22544A-7EE6-4342-B048-85BDC9FD1C3A}</a:tableStyleId>
                  </a:tblPr>
                  <a:tblGrid>
                    <a:gridCol w="848999">
                      <a:extLst>
                        <a:ext uri="{9D8B030D-6E8A-4147-A177-3AD203B41FA5}">
                          <a16:colId xmlns:a16="http://schemas.microsoft.com/office/drawing/2014/main" val="20000"/>
                        </a:ext>
                      </a:extLst>
                    </a:gridCol>
                    <a:gridCol w="848999">
                      <a:extLst>
                        <a:ext uri="{9D8B030D-6E8A-4147-A177-3AD203B41FA5}">
                          <a16:colId xmlns:a16="http://schemas.microsoft.com/office/drawing/2014/main" val="20001"/>
                        </a:ext>
                      </a:extLst>
                    </a:gridCol>
                    <a:gridCol w="849868">
                      <a:extLst>
                        <a:ext uri="{9D8B030D-6E8A-4147-A177-3AD203B41FA5}">
                          <a16:colId xmlns:a16="http://schemas.microsoft.com/office/drawing/2014/main" val="20002"/>
                        </a:ext>
                      </a:extLst>
                    </a:gridCol>
                    <a:gridCol w="849868">
                      <a:extLst>
                        <a:ext uri="{9D8B030D-6E8A-4147-A177-3AD203B41FA5}">
                          <a16:colId xmlns:a16="http://schemas.microsoft.com/office/drawing/2014/main" val="20003"/>
                        </a:ext>
                      </a:extLst>
                    </a:gridCol>
                    <a:gridCol w="849868">
                      <a:extLst>
                        <a:ext uri="{9D8B030D-6E8A-4147-A177-3AD203B41FA5}">
                          <a16:colId xmlns:a16="http://schemas.microsoft.com/office/drawing/2014/main" val="20004"/>
                        </a:ext>
                      </a:extLst>
                    </a:gridCol>
                    <a:gridCol w="849868">
                      <a:extLst>
                        <a:ext uri="{9D8B030D-6E8A-4147-A177-3AD203B41FA5}">
                          <a16:colId xmlns:a16="http://schemas.microsoft.com/office/drawing/2014/main" val="20005"/>
                        </a:ext>
                      </a:extLst>
                    </a:gridCol>
                    <a:gridCol w="849868">
                      <a:extLst>
                        <a:ext uri="{9D8B030D-6E8A-4147-A177-3AD203B41FA5}">
                          <a16:colId xmlns:a16="http://schemas.microsoft.com/office/drawing/2014/main" val="20006"/>
                        </a:ext>
                      </a:extLst>
                    </a:gridCol>
                    <a:gridCol w="849868">
                      <a:extLst>
                        <a:ext uri="{9D8B030D-6E8A-4147-A177-3AD203B41FA5}">
                          <a16:colId xmlns:a16="http://schemas.microsoft.com/office/drawing/2014/main" val="20007"/>
                        </a:ext>
                      </a:extLst>
                    </a:gridCol>
                    <a:gridCol w="849868">
                      <a:extLst>
                        <a:ext uri="{9D8B030D-6E8A-4147-A177-3AD203B41FA5}">
                          <a16:colId xmlns:a16="http://schemas.microsoft.com/office/drawing/2014/main" val="20008"/>
                        </a:ext>
                      </a:extLst>
                    </a:gridCol>
                    <a:gridCol w="849868">
                      <a:extLst>
                        <a:ext uri="{9D8B030D-6E8A-4147-A177-3AD203B41FA5}">
                          <a16:colId xmlns:a16="http://schemas.microsoft.com/office/drawing/2014/main" val="20009"/>
                        </a:ext>
                      </a:extLst>
                    </a:gridCol>
                  </a:tblGrid>
                  <a:tr h="307432">
                    <a:tc>
                      <a:txBody>
                        <a:bodyPr/>
                        <a:lstStyle/>
                        <a:p>
                          <a:pPr algn="ctr">
                            <a:lnSpc>
                              <a:spcPct val="115000"/>
                            </a:lnSpc>
                            <a:spcAft>
                              <a:spcPts val="0"/>
                            </a:spcAft>
                          </a:pPr>
                          <a:r>
                            <a:rPr lang="cs-CZ" sz="1800" i="1" dirty="0">
                              <a:effectLst/>
                              <a:latin typeface="Times New Roman" panose="02020603050405020304" pitchFamily="18" charset="0"/>
                              <a:cs typeface="Times New Roman" panose="02020603050405020304" pitchFamily="18" charset="0"/>
                            </a:rPr>
                            <a:t>U</a:t>
                          </a:r>
                          <a:r>
                            <a:rPr lang="cs-CZ" sz="1800" dirty="0">
                              <a:effectLst/>
                            </a:rPr>
                            <a:t> (V)</a:t>
                          </a:r>
                          <a:endParaRPr lang="cs-CZ" sz="180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00"/>
                      </a:ext>
                    </a:extLst>
                  </a:tr>
                  <a:tr h="307432">
                    <a:tc>
                      <a:txBody>
                        <a:bodyPr/>
                        <a:lstStyle/>
                        <a:p>
                          <a:pPr algn="ctr">
                            <a:lnSpc>
                              <a:spcPct val="115000"/>
                            </a:lnSpc>
                            <a:spcAft>
                              <a:spcPts val="0"/>
                            </a:spcAft>
                          </a:pPr>
                          <a:r>
                            <a:rPr lang="cs-CZ" sz="1800" i="1" dirty="0">
                              <a:effectLst/>
                              <a:latin typeface="Times New Roman" panose="02020603050405020304" pitchFamily="18" charset="0"/>
                              <a:cs typeface="Times New Roman" panose="02020603050405020304" pitchFamily="18" charset="0"/>
                            </a:rPr>
                            <a:t>I</a:t>
                          </a:r>
                          <a:r>
                            <a:rPr lang="cs-CZ" sz="1800" dirty="0">
                              <a:effectLst/>
                            </a:rPr>
                            <a:t> (A)</a:t>
                          </a:r>
                          <a:endParaRPr lang="cs-CZ" sz="180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r h="609271">
                    <a:tc>
                      <a:txBody>
                        <a:bodyPr/>
                        <a:lstStyle/>
                        <a:p>
                          <a:pPr>
                            <a:lnSpc>
                              <a:spcPct val="115000"/>
                            </a:lnSpc>
                            <a:spcAft>
                              <a:spcPts val="0"/>
                            </a:spcAft>
                          </a:pPr>
                          <a14:m>
                            <m:oMathPara xmlns:m="http://schemas.openxmlformats.org/officeDocument/2006/math">
                              <m:oMathParaPr>
                                <m:jc m:val="centerGroup"/>
                              </m:oMathParaPr>
                              <m:oMath xmlns:m="http://schemas.openxmlformats.org/officeDocument/2006/math">
                                <m:f>
                                  <m:fPr>
                                    <m:ctrlPr>
                                      <a:rPr lang="cs-CZ" sz="1800" i="1">
                                        <a:effectLst/>
                                        <a:latin typeface="Cambria Math" panose="02040503050406030204" pitchFamily="18" charset="0"/>
                                      </a:rPr>
                                    </m:ctrlPr>
                                  </m:fPr>
                                  <m:num>
                                    <m:r>
                                      <a:rPr lang="cs-CZ" sz="1800">
                                        <a:effectLst/>
                                        <a:latin typeface="Cambria Math"/>
                                      </a:rPr>
                                      <m:t>𝑈</m:t>
                                    </m:r>
                                  </m:num>
                                  <m:den>
                                    <m:r>
                                      <a:rPr lang="cs-CZ" sz="1800">
                                        <a:effectLst/>
                                        <a:latin typeface="Cambria Math"/>
                                      </a:rPr>
                                      <m:t>𝐼</m:t>
                                    </m:r>
                                  </m:den>
                                </m:f>
                              </m:oMath>
                            </m:oMathPara>
                          </a14:m>
                          <a:endParaRPr lang="cs-CZ" sz="180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dirty="0">
                              <a:effectLst/>
                            </a:rPr>
                            <a:t> </a:t>
                          </a:r>
                          <a:endParaRPr lang="cs-CZ" sz="11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2"/>
                      </a:ext>
                    </a:extLst>
                  </a:tr>
                </a:tbl>
              </a:graphicData>
            </a:graphic>
          </p:graphicFrame>
        </mc:Choice>
        <mc:Fallback xmlns="">
          <p:graphicFrame>
            <p:nvGraphicFramePr>
              <p:cNvPr id="4" name="Tabulka 3"/>
              <p:cNvGraphicFramePr>
                <a:graphicFrameLocks noGrp="1"/>
              </p:cNvGraphicFramePr>
              <p:nvPr>
                <p:extLst>
                  <p:ext uri="{D42A27DB-BD31-4B8C-83A1-F6EECF244321}">
                    <p14:modId xmlns:p14="http://schemas.microsoft.com/office/powerpoint/2010/main" val="926019147"/>
                  </p:ext>
                </p:extLst>
              </p:nvPr>
            </p:nvGraphicFramePr>
            <p:xfrm>
              <a:off x="395536" y="2420888"/>
              <a:ext cx="8496942" cy="1240207"/>
            </p:xfrm>
            <a:graphic>
              <a:graphicData uri="http://schemas.openxmlformats.org/drawingml/2006/table">
                <a:tbl>
                  <a:tblPr firstRow="1" firstCol="1" bandRow="1">
                    <a:tableStyleId>{5C22544A-7EE6-4342-B048-85BDC9FD1C3A}</a:tableStyleId>
                  </a:tblPr>
                  <a:tblGrid>
                    <a:gridCol w="848999"/>
                    <a:gridCol w="848999"/>
                    <a:gridCol w="849868"/>
                    <a:gridCol w="849868"/>
                    <a:gridCol w="849868"/>
                    <a:gridCol w="849868"/>
                    <a:gridCol w="849868"/>
                    <a:gridCol w="849868"/>
                    <a:gridCol w="849868"/>
                    <a:gridCol w="849868"/>
                  </a:tblGrid>
                  <a:tr h="315468">
                    <a:tc>
                      <a:txBody>
                        <a:bodyPr/>
                        <a:lstStyle/>
                        <a:p>
                          <a:pPr algn="ctr">
                            <a:lnSpc>
                              <a:spcPct val="115000"/>
                            </a:lnSpc>
                            <a:spcAft>
                              <a:spcPts val="0"/>
                            </a:spcAft>
                          </a:pPr>
                          <a:r>
                            <a:rPr lang="cs-CZ" sz="1800" i="1" dirty="0">
                              <a:effectLst/>
                              <a:latin typeface="Times New Roman" panose="02020603050405020304" pitchFamily="18" charset="0"/>
                              <a:cs typeface="Times New Roman" panose="02020603050405020304" pitchFamily="18" charset="0"/>
                            </a:rPr>
                            <a:t>U</a:t>
                          </a:r>
                          <a:r>
                            <a:rPr lang="cs-CZ" sz="1800" dirty="0">
                              <a:effectLst/>
                            </a:rPr>
                            <a:t> (V)</a:t>
                          </a:r>
                          <a:endParaRPr lang="cs-CZ" sz="180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r>
                  <a:tr h="315468">
                    <a:tc>
                      <a:txBody>
                        <a:bodyPr/>
                        <a:lstStyle/>
                        <a:p>
                          <a:pPr algn="ctr">
                            <a:lnSpc>
                              <a:spcPct val="115000"/>
                            </a:lnSpc>
                            <a:spcAft>
                              <a:spcPts val="0"/>
                            </a:spcAft>
                          </a:pPr>
                          <a:r>
                            <a:rPr lang="cs-CZ" sz="1800" i="1" dirty="0">
                              <a:effectLst/>
                              <a:latin typeface="Times New Roman" panose="02020603050405020304" pitchFamily="18" charset="0"/>
                              <a:cs typeface="Times New Roman" panose="02020603050405020304" pitchFamily="18" charset="0"/>
                            </a:rPr>
                            <a:t>I</a:t>
                          </a:r>
                          <a:r>
                            <a:rPr lang="cs-CZ" sz="1800" dirty="0">
                              <a:effectLst/>
                            </a:rPr>
                            <a:t> (A)</a:t>
                          </a:r>
                          <a:endParaRPr lang="cs-CZ" sz="180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r>
                  <a:tr h="609271">
                    <a:tc>
                      <a:txBody>
                        <a:bodyPr/>
                        <a:lstStyle/>
                        <a:p>
                          <a:endParaRPr lang="cs-CZ"/>
                        </a:p>
                      </a:txBody>
                      <a:tcPr marL="68580" marR="68580" marT="0" marB="0">
                        <a:blipFill rotWithShape="1">
                          <a:blip r:embed="rId3"/>
                          <a:stretch>
                            <a:fillRect l="-719" t="-113000" r="-902878"/>
                          </a:stretch>
                        </a:blipFill>
                      </a:tcPr>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dirty="0">
                              <a:effectLst/>
                            </a:rPr>
                            <a:t> </a:t>
                          </a:r>
                          <a:endParaRPr lang="cs-CZ" sz="1100" dirty="0">
                            <a:effectLst/>
                            <a:latin typeface="Calibri"/>
                            <a:ea typeface="Times New Roman"/>
                            <a:cs typeface="Times New Roman"/>
                          </a:endParaRPr>
                        </a:p>
                      </a:txBody>
                      <a:tcPr marL="68580" marR="68580" marT="0" marB="0"/>
                    </a:tc>
                  </a:tr>
                </a:tbl>
              </a:graphicData>
            </a:graphic>
          </p:graphicFrame>
        </mc:Fallback>
      </mc:AlternateContent>
      <p:sp>
        <p:nvSpPr>
          <p:cNvPr id="11" name="TextovéPole 10"/>
          <p:cNvSpPr txBox="1"/>
          <p:nvPr/>
        </p:nvSpPr>
        <p:spPr>
          <a:xfrm>
            <a:off x="395536" y="4149080"/>
            <a:ext cx="2952328" cy="392159"/>
          </a:xfrm>
          <a:prstGeom prst="rect">
            <a:avLst/>
          </a:prstGeom>
          <a:noFill/>
        </p:spPr>
        <p:txBody>
          <a:bodyPr wrap="square" rtlCol="0">
            <a:spAutoFit/>
          </a:bodyPr>
          <a:lstStyle/>
          <a:p>
            <a:pPr>
              <a:lnSpc>
                <a:spcPct val="115000"/>
              </a:lnSpc>
              <a:spcAft>
                <a:spcPts val="1000"/>
              </a:spcAft>
            </a:pPr>
            <a:r>
              <a:rPr lang="cs-CZ" dirty="0">
                <a:ea typeface="Times New Roman"/>
                <a:cs typeface="Times New Roman"/>
              </a:rPr>
              <a:t>Schéma zapojení</a:t>
            </a:r>
            <a:r>
              <a:rPr lang="cs-CZ" dirty="0" smtClean="0">
                <a:ea typeface="Times New Roman"/>
                <a:cs typeface="Times New Roman"/>
              </a:rPr>
              <a:t>:</a:t>
            </a:r>
            <a:endParaRPr lang="cs-CZ" dirty="0">
              <a:ea typeface="Times New Roman"/>
              <a:cs typeface="Times New Roman"/>
            </a:endParaRPr>
          </a:p>
        </p:txBody>
      </p:sp>
      <p:pic>
        <p:nvPicPr>
          <p:cNvPr id="9"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0410"/>
          <a:stretch/>
        </p:blipFill>
        <p:spPr bwMode="auto">
          <a:xfrm>
            <a:off x="2192139" y="4541238"/>
            <a:ext cx="4503809" cy="1940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18296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9144000" cy="792087"/>
          </a:xfrm>
          <a:solidFill>
            <a:srgbClr val="92D050"/>
          </a:solidFill>
        </p:spPr>
        <p:txBody>
          <a:bodyPr>
            <a:normAutofit fontScale="90000"/>
          </a:bodyPr>
          <a:lstStyle/>
          <a:p>
            <a:r>
              <a:rPr lang="cs-CZ" sz="3600" dirty="0"/>
              <a:t>15. Elektrický odpor. Ohmův zákon pro část obvodu.</a:t>
            </a:r>
          </a:p>
        </p:txBody>
      </p:sp>
      <p:sp>
        <p:nvSpPr>
          <p:cNvPr id="3" name="TextovéPole 2"/>
          <p:cNvSpPr txBox="1"/>
          <p:nvPr/>
        </p:nvSpPr>
        <p:spPr>
          <a:xfrm>
            <a:off x="0" y="813591"/>
            <a:ext cx="9144000" cy="2768963"/>
          </a:xfrm>
          <a:prstGeom prst="rect">
            <a:avLst/>
          </a:prstGeom>
          <a:noFill/>
        </p:spPr>
        <p:txBody>
          <a:bodyPr wrap="square" rtlCol="0">
            <a:spAutoFit/>
          </a:bodyPr>
          <a:lstStyle/>
          <a:p>
            <a:pPr>
              <a:lnSpc>
                <a:spcPct val="115000"/>
              </a:lnSpc>
              <a:spcAft>
                <a:spcPts val="1000"/>
              </a:spcAft>
            </a:pPr>
            <a:r>
              <a:rPr lang="cs-CZ" sz="2400" b="1" dirty="0">
                <a:solidFill>
                  <a:srgbClr val="FF0000"/>
                </a:solidFill>
                <a:ea typeface="Times New Roman"/>
                <a:cs typeface="Times New Roman"/>
              </a:rPr>
              <a:t>Voltampérová charakteristika vodiče</a:t>
            </a:r>
            <a:r>
              <a:rPr lang="cs-CZ" sz="2000" dirty="0">
                <a:ea typeface="Times New Roman"/>
                <a:cs typeface="Times New Roman"/>
              </a:rPr>
              <a:t> – graf závislosti proudu (osa </a:t>
            </a:r>
            <a:r>
              <a:rPr lang="cs-CZ" sz="2000" i="1" dirty="0">
                <a:latin typeface="Times New Roman"/>
                <a:ea typeface="Times New Roman"/>
                <a:cs typeface="Times New Roman"/>
              </a:rPr>
              <a:t>y</a:t>
            </a:r>
            <a:r>
              <a:rPr lang="cs-CZ" sz="2000" dirty="0">
                <a:ea typeface="Times New Roman"/>
                <a:cs typeface="Times New Roman"/>
              </a:rPr>
              <a:t>) na napětí (osa </a:t>
            </a:r>
            <a:r>
              <a:rPr lang="cs-CZ" sz="2000" i="1" dirty="0">
                <a:latin typeface="Times New Roman"/>
                <a:ea typeface="Times New Roman"/>
                <a:cs typeface="Times New Roman"/>
              </a:rPr>
              <a:t>x</a:t>
            </a:r>
            <a:r>
              <a:rPr lang="cs-CZ" sz="2000" dirty="0">
                <a:ea typeface="Times New Roman"/>
                <a:cs typeface="Times New Roman"/>
              </a:rPr>
              <a:t>)</a:t>
            </a:r>
          </a:p>
          <a:p>
            <a:pPr marL="342900" lvl="0" indent="-342900">
              <a:lnSpc>
                <a:spcPct val="115000"/>
              </a:lnSpc>
              <a:spcAft>
                <a:spcPts val="0"/>
              </a:spcAft>
              <a:buFont typeface="Wingdings"/>
              <a:buChar char=""/>
            </a:pPr>
            <a:r>
              <a:rPr lang="cs-CZ" sz="2000" dirty="0">
                <a:ea typeface="Times New Roman"/>
                <a:cs typeface="Times New Roman"/>
              </a:rPr>
              <a:t>mezi proudem </a:t>
            </a:r>
            <a:r>
              <a:rPr lang="cs-CZ" sz="2000" b="1" i="1" dirty="0">
                <a:solidFill>
                  <a:srgbClr val="FF0000"/>
                </a:solidFill>
                <a:latin typeface="Times New Roman"/>
                <a:ea typeface="Times New Roman"/>
                <a:cs typeface="Times New Roman"/>
              </a:rPr>
              <a:t>I</a:t>
            </a:r>
            <a:r>
              <a:rPr lang="cs-CZ" sz="2000" dirty="0">
                <a:ea typeface="Times New Roman"/>
                <a:cs typeface="Times New Roman"/>
              </a:rPr>
              <a:t> a napětím </a:t>
            </a:r>
            <a:r>
              <a:rPr lang="cs-CZ" sz="2000" b="1" i="1" dirty="0">
                <a:solidFill>
                  <a:srgbClr val="FF0000"/>
                </a:solidFill>
                <a:latin typeface="Times New Roman"/>
                <a:ea typeface="Times New Roman"/>
                <a:cs typeface="Times New Roman"/>
              </a:rPr>
              <a:t>U</a:t>
            </a:r>
            <a:r>
              <a:rPr lang="cs-CZ" sz="2000" dirty="0">
                <a:ea typeface="Times New Roman"/>
                <a:cs typeface="Times New Roman"/>
              </a:rPr>
              <a:t> je přímá úměra</a:t>
            </a:r>
          </a:p>
          <a:p>
            <a:pPr marL="342900" lvl="0" indent="-342900">
              <a:lnSpc>
                <a:spcPct val="115000"/>
              </a:lnSpc>
              <a:spcAft>
                <a:spcPts val="0"/>
              </a:spcAft>
              <a:buFont typeface="Wingdings"/>
              <a:buChar char=""/>
            </a:pPr>
            <a:r>
              <a:rPr lang="cs-CZ" sz="2000" dirty="0">
                <a:ea typeface="Times New Roman"/>
                <a:cs typeface="Times New Roman"/>
              </a:rPr>
              <a:t>stejný kov má pro různé teploty různé přímky</a:t>
            </a:r>
          </a:p>
          <a:p>
            <a:pPr marL="342900" lvl="0" indent="-342900">
              <a:lnSpc>
                <a:spcPct val="115000"/>
              </a:lnSpc>
              <a:spcAft>
                <a:spcPts val="0"/>
              </a:spcAft>
              <a:buFont typeface="Wingdings"/>
              <a:buChar char=""/>
            </a:pPr>
            <a:r>
              <a:rPr lang="cs-CZ" sz="2000" dirty="0">
                <a:ea typeface="Times New Roman"/>
                <a:cs typeface="Times New Roman"/>
              </a:rPr>
              <a:t>různé kovy mají různé charakteristiky (např. </a:t>
            </a:r>
            <a:r>
              <a:rPr lang="cs-CZ" sz="2000" dirty="0" smtClean="0">
                <a:solidFill>
                  <a:srgbClr val="0070C0"/>
                </a:solidFill>
                <a:ea typeface="Times New Roman"/>
                <a:cs typeface="Times New Roman"/>
              </a:rPr>
              <a:t>ocel </a:t>
            </a:r>
            <a:r>
              <a:rPr lang="cs-CZ" sz="2000" dirty="0">
                <a:ea typeface="Times New Roman"/>
                <a:cs typeface="Times New Roman"/>
              </a:rPr>
              <a:t>a </a:t>
            </a:r>
            <a:r>
              <a:rPr lang="cs-CZ" sz="2000" dirty="0">
                <a:solidFill>
                  <a:srgbClr val="FF0000"/>
                </a:solidFill>
                <a:ea typeface="Times New Roman"/>
                <a:cs typeface="Times New Roman"/>
              </a:rPr>
              <a:t>konstantan</a:t>
            </a:r>
            <a:r>
              <a:rPr lang="cs-CZ" sz="2000" dirty="0">
                <a:ea typeface="Times New Roman"/>
                <a:cs typeface="Times New Roman"/>
              </a:rPr>
              <a:t>)</a:t>
            </a:r>
          </a:p>
          <a:p>
            <a:pPr marL="342900" lvl="0" indent="-342900">
              <a:lnSpc>
                <a:spcPct val="115000"/>
              </a:lnSpc>
              <a:spcAft>
                <a:spcPts val="0"/>
              </a:spcAft>
              <a:buFont typeface="Wingdings"/>
              <a:buChar char=""/>
            </a:pPr>
            <a:r>
              <a:rPr lang="cs-CZ" sz="2000" dirty="0">
                <a:ea typeface="Times New Roman"/>
                <a:cs typeface="Times New Roman"/>
              </a:rPr>
              <a:t>lineární závislost mezi napětím a proudem  </a:t>
            </a:r>
            <a:r>
              <a:rPr lang="cs-CZ" sz="2000" dirty="0" smtClean="0">
                <a:ea typeface="Times New Roman"/>
                <a:cs typeface="Times New Roman"/>
              </a:rPr>
              <a:t>byla </a:t>
            </a:r>
            <a:r>
              <a:rPr lang="cs-CZ" sz="2000" dirty="0">
                <a:ea typeface="Times New Roman"/>
                <a:cs typeface="Times New Roman"/>
              </a:rPr>
              <a:t>po svém objeviteli nazvaná </a:t>
            </a:r>
            <a:r>
              <a:rPr lang="cs-CZ" sz="2000" u="sng" dirty="0">
                <a:solidFill>
                  <a:srgbClr val="FF0000"/>
                </a:solidFill>
                <a:ea typeface="Times New Roman"/>
                <a:cs typeface="Times New Roman"/>
              </a:rPr>
              <a:t>Ohmův </a:t>
            </a:r>
            <a:r>
              <a:rPr lang="cs-CZ" sz="2000" u="sng" dirty="0" smtClean="0">
                <a:solidFill>
                  <a:srgbClr val="FF0000"/>
                </a:solidFill>
                <a:ea typeface="Times New Roman"/>
                <a:cs typeface="Times New Roman"/>
              </a:rPr>
              <a:t>zákon</a:t>
            </a:r>
            <a:endParaRPr lang="cs-CZ" sz="2000" dirty="0">
              <a:ea typeface="Times New Roman"/>
              <a:cs typeface="Times New Roman"/>
            </a:endParaRPr>
          </a:p>
        </p:txBody>
      </p:sp>
      <p:pic>
        <p:nvPicPr>
          <p:cNvPr id="7" name="Obrázek 6" descr="http://sub.allaboutcircuits.com/images/quiz/03059x02.png"/>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23528" y="3582554"/>
            <a:ext cx="3672408" cy="3053898"/>
          </a:xfrm>
          <a:prstGeom prst="rect">
            <a:avLst/>
          </a:prstGeom>
          <a:noFill/>
          <a:ln>
            <a:noFill/>
          </a:ln>
        </p:spPr>
      </p:pic>
      <p:pic>
        <p:nvPicPr>
          <p:cNvPr id="8" name="Obrázek 7" descr="http://www.schoolphysics.co.uk/age16-19/Electricity%20and%20magnetism/Current%20electricity/text/Resistance_/images/6.gif"/>
          <p:cNvPicPr>
            <a:picLocks noChangeAspect="1"/>
          </p:cNvPicPr>
          <p:nvPr/>
        </p:nvPicPr>
        <p:blipFill rotWithShape="1">
          <a:blip r:embed="rId3">
            <a:extLst>
              <a:ext uri="{28A0092B-C50C-407E-A947-70E740481C1C}">
                <a14:useLocalDpi xmlns:a14="http://schemas.microsoft.com/office/drawing/2010/main" val="0"/>
              </a:ext>
            </a:extLst>
          </a:blip>
          <a:srcRect b="18997"/>
          <a:stretch/>
        </p:blipFill>
        <p:spPr bwMode="auto">
          <a:xfrm>
            <a:off x="4767146" y="3582553"/>
            <a:ext cx="3823364" cy="287078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406586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délník 8"/>
          <p:cNvSpPr/>
          <p:nvPr/>
        </p:nvSpPr>
        <p:spPr>
          <a:xfrm>
            <a:off x="9754" y="5013176"/>
            <a:ext cx="9144000" cy="18448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p:nvSpPr>
        <p:spPr>
          <a:xfrm>
            <a:off x="0" y="1268760"/>
            <a:ext cx="9144000" cy="64807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ctrTitle"/>
          </p:nvPr>
        </p:nvSpPr>
        <p:spPr>
          <a:xfrm>
            <a:off x="0" y="0"/>
            <a:ext cx="9144000" cy="792087"/>
          </a:xfrm>
          <a:solidFill>
            <a:srgbClr val="92D050"/>
          </a:solidFill>
        </p:spPr>
        <p:txBody>
          <a:bodyPr>
            <a:normAutofit fontScale="90000"/>
          </a:bodyPr>
          <a:lstStyle/>
          <a:p>
            <a:r>
              <a:rPr lang="cs-CZ" sz="3600" dirty="0"/>
              <a:t>15. Elektrický odpor. Ohmův zákon pro část obvodu.</a:t>
            </a:r>
          </a:p>
        </p:txBody>
      </p:sp>
      <mc:AlternateContent xmlns:mc="http://schemas.openxmlformats.org/markup-compatibility/2006" xmlns:a14="http://schemas.microsoft.com/office/drawing/2010/main">
        <mc:Choice Requires="a14">
          <p:sp>
            <p:nvSpPr>
              <p:cNvPr id="3" name="TextovéPole 2"/>
              <p:cNvSpPr txBox="1"/>
              <p:nvPr/>
            </p:nvSpPr>
            <p:spPr>
              <a:xfrm>
                <a:off x="0" y="797956"/>
                <a:ext cx="9144000" cy="6087949"/>
              </a:xfrm>
              <a:prstGeom prst="rect">
                <a:avLst/>
              </a:prstGeom>
              <a:noFill/>
            </p:spPr>
            <p:txBody>
              <a:bodyPr wrap="square" rtlCol="0">
                <a:spAutoFit/>
              </a:bodyPr>
              <a:lstStyle/>
              <a:p>
                <a:pPr>
                  <a:lnSpc>
                    <a:spcPct val="115000"/>
                  </a:lnSpc>
                  <a:spcAft>
                    <a:spcPts val="1000"/>
                  </a:spcAft>
                </a:pPr>
                <a:r>
                  <a:rPr lang="cs-CZ" sz="2400" b="1" dirty="0">
                    <a:solidFill>
                      <a:srgbClr val="FF0000"/>
                    </a:solidFill>
                    <a:ea typeface="Times New Roman"/>
                    <a:cs typeface="Times New Roman"/>
                  </a:rPr>
                  <a:t>Ohmův zákon pro část obvodu</a:t>
                </a:r>
                <a:endParaRPr lang="cs-CZ" sz="2400" dirty="0">
                  <a:ea typeface="Times New Roman"/>
                  <a:cs typeface="Times New Roman"/>
                </a:endParaRPr>
              </a:p>
              <a:p>
                <a:pPr algn="ctr">
                  <a:lnSpc>
                    <a:spcPct val="115000"/>
                  </a:lnSpc>
                  <a:spcAft>
                    <a:spcPts val="0"/>
                  </a:spcAft>
                </a:pPr>
                <a14:m>
                  <m:oMathPara xmlns:m="http://schemas.openxmlformats.org/officeDocument/2006/math">
                    <m:oMathParaPr>
                      <m:jc m:val="centerGroup"/>
                    </m:oMathParaPr>
                    <m:oMath xmlns:m="http://schemas.openxmlformats.org/officeDocument/2006/math">
                      <m:r>
                        <a:rPr lang="cs-CZ" sz="2400" b="1" i="1">
                          <a:solidFill>
                            <a:srgbClr val="FF0000"/>
                          </a:solidFill>
                          <a:effectLst/>
                          <a:latin typeface="Cambria Math"/>
                          <a:ea typeface="Times New Roman"/>
                          <a:cs typeface="Times New Roman"/>
                        </a:rPr>
                        <m:t>𝑰</m:t>
                      </m:r>
                      <m:r>
                        <a:rPr lang="cs-CZ" sz="2400" b="1" i="1">
                          <a:solidFill>
                            <a:srgbClr val="FF0000"/>
                          </a:solidFill>
                          <a:effectLst/>
                          <a:latin typeface="Cambria Math"/>
                          <a:ea typeface="Times New Roman"/>
                          <a:cs typeface="Times New Roman"/>
                        </a:rPr>
                        <m:t>=</m:t>
                      </m:r>
                      <m:r>
                        <a:rPr lang="cs-CZ" sz="2400" b="1" i="1">
                          <a:solidFill>
                            <a:srgbClr val="FF0000"/>
                          </a:solidFill>
                          <a:effectLst/>
                          <a:latin typeface="Cambria Math"/>
                          <a:ea typeface="Times New Roman"/>
                          <a:cs typeface="Times New Roman"/>
                        </a:rPr>
                        <m:t>𝑮</m:t>
                      </m:r>
                      <m:r>
                        <a:rPr lang="cs-CZ" sz="2400" b="1" i="1">
                          <a:solidFill>
                            <a:srgbClr val="FF0000"/>
                          </a:solidFill>
                          <a:effectLst/>
                          <a:latin typeface="Cambria Math"/>
                          <a:ea typeface="Times New Roman"/>
                          <a:cs typeface="Times New Roman"/>
                        </a:rPr>
                        <m:t>∙</m:t>
                      </m:r>
                      <m:r>
                        <a:rPr lang="cs-CZ" sz="2400" b="1" i="1">
                          <a:solidFill>
                            <a:srgbClr val="FF0000"/>
                          </a:solidFill>
                          <a:effectLst/>
                          <a:latin typeface="Cambria Math"/>
                          <a:ea typeface="Times New Roman"/>
                          <a:cs typeface="Times New Roman"/>
                        </a:rPr>
                        <m:t>𝑼</m:t>
                      </m:r>
                    </m:oMath>
                  </m:oMathPara>
                </a14:m>
                <a:endParaRPr lang="cs-CZ" sz="2400" dirty="0">
                  <a:ea typeface="Times New Roman"/>
                  <a:cs typeface="Times New Roman"/>
                </a:endParaRPr>
              </a:p>
              <a:p>
                <a:pPr algn="ctr">
                  <a:lnSpc>
                    <a:spcPct val="115000"/>
                  </a:lnSpc>
                  <a:spcAft>
                    <a:spcPts val="0"/>
                  </a:spcAft>
                </a:pPr>
                <a:r>
                  <a:rPr lang="cs-CZ" sz="2400" dirty="0">
                    <a:ea typeface="Times New Roman"/>
                    <a:cs typeface="Times New Roman"/>
                  </a:rPr>
                  <a:t> </a:t>
                </a:r>
              </a:p>
              <a:p>
                <a:pPr>
                  <a:lnSpc>
                    <a:spcPct val="115000"/>
                  </a:lnSpc>
                  <a:spcAft>
                    <a:spcPts val="0"/>
                  </a:spcAft>
                </a:pPr>
                <a:r>
                  <a:rPr lang="cs-CZ" sz="2000" dirty="0">
                    <a:solidFill>
                      <a:srgbClr val="FF0000"/>
                    </a:solidFill>
                    <a:ea typeface="Times New Roman"/>
                    <a:cs typeface="Times New Roman"/>
                  </a:rPr>
                  <a:t>Proud procházející vodičem je přímo úměrný napětí mezi konci vodiče. </a:t>
                </a:r>
                <a:r>
                  <a:rPr lang="cs-CZ" sz="2000" dirty="0" smtClean="0">
                    <a:solidFill>
                      <a:srgbClr val="FF0000"/>
                    </a:solidFill>
                    <a:ea typeface="Times New Roman"/>
                    <a:cs typeface="Times New Roman"/>
                  </a:rPr>
                  <a:t/>
                </a:r>
                <a:br>
                  <a:rPr lang="cs-CZ" sz="2000" dirty="0" smtClean="0">
                    <a:solidFill>
                      <a:srgbClr val="FF0000"/>
                    </a:solidFill>
                    <a:ea typeface="Times New Roman"/>
                    <a:cs typeface="Times New Roman"/>
                  </a:rPr>
                </a:br>
                <a:r>
                  <a:rPr lang="cs-CZ" sz="2000" dirty="0" smtClean="0">
                    <a:solidFill>
                      <a:srgbClr val="FF0000"/>
                    </a:solidFill>
                    <a:ea typeface="Times New Roman"/>
                    <a:cs typeface="Times New Roman"/>
                  </a:rPr>
                  <a:t>Konstanta </a:t>
                </a:r>
                <a:r>
                  <a:rPr lang="cs-CZ" sz="2000" dirty="0">
                    <a:solidFill>
                      <a:srgbClr val="FF0000"/>
                    </a:solidFill>
                    <a:ea typeface="Times New Roman"/>
                    <a:cs typeface="Times New Roman"/>
                  </a:rPr>
                  <a:t>úměrnosti </a:t>
                </a:r>
                <a:r>
                  <a:rPr lang="cs-CZ" sz="2000" b="1" i="1" dirty="0">
                    <a:solidFill>
                      <a:srgbClr val="FF0000"/>
                    </a:solidFill>
                    <a:effectLst/>
                    <a:latin typeface="Times New Roman"/>
                    <a:ea typeface="Times New Roman"/>
                    <a:cs typeface="Times New Roman"/>
                  </a:rPr>
                  <a:t>G</a:t>
                </a:r>
                <a:r>
                  <a:rPr lang="cs-CZ" sz="2000" dirty="0">
                    <a:solidFill>
                      <a:srgbClr val="FF0000"/>
                    </a:solidFill>
                    <a:ea typeface="Times New Roman"/>
                    <a:cs typeface="Times New Roman"/>
                  </a:rPr>
                  <a:t> představuje tzv. </a:t>
                </a:r>
                <a:r>
                  <a:rPr lang="cs-CZ" sz="2000" b="1" u="sng" dirty="0">
                    <a:solidFill>
                      <a:srgbClr val="FF0000"/>
                    </a:solidFill>
                    <a:ea typeface="Times New Roman"/>
                    <a:cs typeface="Times New Roman"/>
                  </a:rPr>
                  <a:t>elektrickou vodivost</a:t>
                </a:r>
                <a:r>
                  <a:rPr lang="cs-CZ" sz="2000" dirty="0">
                    <a:solidFill>
                      <a:srgbClr val="FF0000"/>
                    </a:solidFill>
                    <a:ea typeface="Times New Roman"/>
                    <a:cs typeface="Times New Roman"/>
                  </a:rPr>
                  <a:t>.</a:t>
                </a:r>
                <a:endParaRPr lang="cs-CZ" sz="2000" dirty="0">
                  <a:ea typeface="Times New Roman"/>
                  <a:cs typeface="Times New Roman"/>
                </a:endParaRPr>
              </a:p>
              <a:p>
                <a:pPr>
                  <a:lnSpc>
                    <a:spcPct val="115000"/>
                  </a:lnSpc>
                  <a:spcAft>
                    <a:spcPts val="0"/>
                  </a:spcAft>
                </a:pPr>
                <a:r>
                  <a:rPr lang="cs-CZ" sz="2400" b="1" dirty="0">
                    <a:solidFill>
                      <a:srgbClr val="FF0000"/>
                    </a:solidFill>
                    <a:ea typeface="Times New Roman"/>
                    <a:cs typeface="Times New Roman"/>
                  </a:rPr>
                  <a:t> </a:t>
                </a:r>
                <a:endParaRPr lang="cs-CZ" sz="2400" dirty="0">
                  <a:ea typeface="Times New Roman"/>
                  <a:cs typeface="Times New Roman"/>
                </a:endParaRPr>
              </a:p>
              <a:p>
                <a:pPr>
                  <a:lnSpc>
                    <a:spcPct val="115000"/>
                  </a:lnSpc>
                  <a:spcAft>
                    <a:spcPts val="0"/>
                  </a:spcAft>
                </a:pPr>
                <a:r>
                  <a:rPr lang="cs-CZ" sz="2400" b="1" dirty="0">
                    <a:solidFill>
                      <a:srgbClr val="FF0000"/>
                    </a:solidFill>
                    <a:ea typeface="Times New Roman"/>
                    <a:cs typeface="Times New Roman"/>
                  </a:rPr>
                  <a:t>elektrická vodivost – </a:t>
                </a:r>
                <a:r>
                  <a:rPr lang="cs-CZ" sz="2400" b="1" i="1" dirty="0">
                    <a:solidFill>
                      <a:srgbClr val="FF0000"/>
                    </a:solidFill>
                    <a:effectLst/>
                    <a:latin typeface="Times New Roman"/>
                    <a:ea typeface="Times New Roman"/>
                    <a:cs typeface="Times New Roman"/>
                  </a:rPr>
                  <a:t>G</a:t>
                </a:r>
                <a:r>
                  <a:rPr lang="cs-CZ" sz="2400" b="1" dirty="0">
                    <a:solidFill>
                      <a:srgbClr val="FF0000"/>
                    </a:solidFill>
                    <a:ea typeface="Times New Roman"/>
                    <a:cs typeface="Times New Roman"/>
                  </a:rPr>
                  <a:t>	</a:t>
                </a:r>
                <a:r>
                  <a:rPr lang="cs-CZ" sz="2400" b="1" dirty="0" smtClean="0">
                    <a:solidFill>
                      <a:srgbClr val="FF0000"/>
                    </a:solidFill>
                    <a:ea typeface="Times New Roman"/>
                    <a:cs typeface="Times New Roman"/>
                  </a:rPr>
                  <a:t>	</a:t>
                </a:r>
                <a:r>
                  <a:rPr lang="cs-CZ" sz="2000" dirty="0" smtClean="0">
                    <a:ea typeface="Times New Roman"/>
                    <a:cs typeface="Times New Roman"/>
                  </a:rPr>
                  <a:t>jednotka</a:t>
                </a:r>
                <a:r>
                  <a:rPr lang="cs-CZ" sz="2000" dirty="0">
                    <a:ea typeface="Times New Roman"/>
                    <a:cs typeface="Times New Roman"/>
                  </a:rPr>
                  <a:t>: </a:t>
                </a:r>
                <a:r>
                  <a:rPr lang="en-US" sz="2000" dirty="0">
                    <a:ea typeface="Times New Roman"/>
                    <a:cs typeface="Times New Roman"/>
                  </a:rPr>
                  <a:t>[</a:t>
                </a:r>
                <a:r>
                  <a:rPr lang="en-US" sz="2000" b="1" i="1" dirty="0">
                    <a:solidFill>
                      <a:srgbClr val="FF0000"/>
                    </a:solidFill>
                    <a:effectLst/>
                    <a:latin typeface="Times New Roman"/>
                    <a:ea typeface="Times New Roman"/>
                    <a:cs typeface="Times New Roman"/>
                  </a:rPr>
                  <a:t>G</a:t>
                </a:r>
                <a:r>
                  <a:rPr lang="en-US" sz="2000" dirty="0">
                    <a:ea typeface="Times New Roman"/>
                    <a:cs typeface="Times New Roman"/>
                  </a:rPr>
                  <a:t>] = </a:t>
                </a:r>
                <a14:m>
                  <m:oMath xmlns:m="http://schemas.openxmlformats.org/officeDocument/2006/math">
                    <m:r>
                      <a:rPr lang="en-US" sz="2000" i="1">
                        <a:effectLst/>
                        <a:latin typeface="Cambria Math"/>
                        <a:ea typeface="Times New Roman"/>
                        <a:cs typeface="Times New Roman"/>
                      </a:rPr>
                      <m:t>𝐴</m:t>
                    </m:r>
                    <m:r>
                      <a:rPr lang="en-US" sz="2000" i="1">
                        <a:effectLst/>
                        <a:latin typeface="Cambria Math"/>
                        <a:ea typeface="Times New Roman"/>
                        <a:cs typeface="Times New Roman"/>
                      </a:rPr>
                      <m:t>∙</m:t>
                    </m:r>
                    <m:sSup>
                      <m:sSupPr>
                        <m:ctrlPr>
                          <a:rPr lang="cs-CZ" sz="2000" i="1">
                            <a:effectLst/>
                            <a:latin typeface="Cambria Math" panose="02040503050406030204" pitchFamily="18" charset="0"/>
                            <a:ea typeface="Times New Roman"/>
                            <a:cs typeface="Times New Roman"/>
                          </a:rPr>
                        </m:ctrlPr>
                      </m:sSupPr>
                      <m:e>
                        <m:r>
                          <a:rPr lang="en-US" sz="2000" i="1">
                            <a:effectLst/>
                            <a:latin typeface="Cambria Math"/>
                            <a:ea typeface="Times New Roman"/>
                            <a:cs typeface="Times New Roman"/>
                          </a:rPr>
                          <m:t>𝑉</m:t>
                        </m:r>
                      </m:e>
                      <m:sup>
                        <m:r>
                          <a:rPr lang="en-US" sz="2000" i="1">
                            <a:effectLst/>
                            <a:latin typeface="Cambria Math"/>
                            <a:ea typeface="Times New Roman"/>
                            <a:cs typeface="Times New Roman"/>
                          </a:rPr>
                          <m:t>−1</m:t>
                        </m:r>
                      </m:sup>
                    </m:sSup>
                    <m:r>
                      <a:rPr lang="en-US" sz="2000" i="1">
                        <a:effectLst/>
                        <a:latin typeface="Cambria Math"/>
                        <a:ea typeface="Times New Roman"/>
                        <a:cs typeface="Times New Roman"/>
                      </a:rPr>
                      <m:t>=</m:t>
                    </m:r>
                    <m:r>
                      <a:rPr lang="en-US" sz="2000" i="1">
                        <a:effectLst/>
                        <a:latin typeface="Cambria Math"/>
                        <a:ea typeface="Times New Roman"/>
                        <a:cs typeface="Times New Roman"/>
                      </a:rPr>
                      <m:t>𝑆</m:t>
                    </m:r>
                  </m:oMath>
                </a14:m>
                <a:r>
                  <a:rPr lang="en-US" sz="2000" dirty="0">
                    <a:ea typeface="Times New Roman"/>
                    <a:cs typeface="Times New Roman"/>
                  </a:rPr>
                  <a:t> (</a:t>
                </a:r>
                <a:r>
                  <a:rPr lang="en-US" sz="2000" dirty="0" err="1">
                    <a:ea typeface="Times New Roman"/>
                    <a:cs typeface="Times New Roman"/>
                  </a:rPr>
                  <a:t>siemens</a:t>
                </a:r>
                <a:r>
                  <a:rPr lang="en-US" sz="2000" dirty="0">
                    <a:ea typeface="Times New Roman"/>
                    <a:cs typeface="Times New Roman"/>
                  </a:rPr>
                  <a:t>)</a:t>
                </a:r>
                <a:endParaRPr lang="cs-CZ" sz="2000" dirty="0">
                  <a:ea typeface="Times New Roman"/>
                  <a:cs typeface="Times New Roman"/>
                </a:endParaRPr>
              </a:p>
              <a:p>
                <a:pPr marL="342900" lvl="0" indent="-342900">
                  <a:lnSpc>
                    <a:spcPct val="115000"/>
                  </a:lnSpc>
                  <a:spcAft>
                    <a:spcPts val="0"/>
                  </a:spcAft>
                  <a:buFont typeface="Wingdings"/>
                  <a:buChar char=""/>
                </a:pPr>
                <a:r>
                  <a:rPr lang="cs-CZ" sz="2000" dirty="0">
                    <a:ea typeface="Times New Roman"/>
                    <a:cs typeface="Times New Roman"/>
                  </a:rPr>
                  <a:t>konstanta úměrnosti pro daný materiál </a:t>
                </a:r>
                <a:r>
                  <a:rPr lang="cs-CZ" sz="2000" dirty="0" smtClean="0">
                    <a:ea typeface="Times New Roman"/>
                    <a:cs typeface="Times New Roman"/>
                  </a:rPr>
                  <a:t>vodiče</a:t>
                </a:r>
                <a:endParaRPr lang="cs-CZ" sz="2400" dirty="0">
                  <a:ea typeface="Times New Roman"/>
                  <a:cs typeface="Times New Roman"/>
                </a:endParaRPr>
              </a:p>
              <a:p>
                <a:pPr>
                  <a:lnSpc>
                    <a:spcPct val="115000"/>
                  </a:lnSpc>
                  <a:spcAft>
                    <a:spcPts val="0"/>
                  </a:spcAft>
                </a:pPr>
                <a:endParaRPr lang="cs-CZ" sz="2400" b="1" dirty="0" smtClean="0">
                  <a:solidFill>
                    <a:srgbClr val="FF0000"/>
                  </a:solidFill>
                  <a:ea typeface="Times New Roman"/>
                  <a:cs typeface="Times New Roman"/>
                </a:endParaRPr>
              </a:p>
              <a:p>
                <a:pPr>
                  <a:lnSpc>
                    <a:spcPct val="115000"/>
                  </a:lnSpc>
                  <a:spcAft>
                    <a:spcPts val="0"/>
                  </a:spcAft>
                </a:pPr>
                <a:r>
                  <a:rPr lang="cs-CZ" sz="2400" b="1" dirty="0" smtClean="0">
                    <a:solidFill>
                      <a:srgbClr val="FF0000"/>
                    </a:solidFill>
                    <a:ea typeface="Times New Roman"/>
                    <a:cs typeface="Times New Roman"/>
                  </a:rPr>
                  <a:t>elektrický </a:t>
                </a:r>
                <a:r>
                  <a:rPr lang="cs-CZ" sz="2400" b="1" dirty="0">
                    <a:solidFill>
                      <a:srgbClr val="FF0000"/>
                    </a:solidFill>
                    <a:ea typeface="Times New Roman"/>
                    <a:cs typeface="Times New Roman"/>
                  </a:rPr>
                  <a:t>odpor (rezistance) – </a:t>
                </a:r>
                <a:r>
                  <a:rPr lang="cs-CZ" sz="2400" b="1" i="1" dirty="0">
                    <a:solidFill>
                      <a:srgbClr val="FF0000"/>
                    </a:solidFill>
                    <a:effectLst/>
                    <a:latin typeface="Times New Roman"/>
                    <a:ea typeface="Times New Roman"/>
                    <a:cs typeface="Times New Roman"/>
                  </a:rPr>
                  <a:t>R</a:t>
                </a:r>
                <a:r>
                  <a:rPr lang="cs-CZ" sz="2400" b="1" dirty="0">
                    <a:solidFill>
                      <a:srgbClr val="FF0000"/>
                    </a:solidFill>
                    <a:ea typeface="Times New Roman"/>
                    <a:cs typeface="Times New Roman"/>
                  </a:rPr>
                  <a:t>	</a:t>
                </a:r>
                <a:r>
                  <a:rPr lang="cs-CZ" sz="2000" dirty="0" smtClean="0">
                    <a:ea typeface="Times New Roman"/>
                    <a:cs typeface="Times New Roman"/>
                  </a:rPr>
                  <a:t>jednotka</a:t>
                </a:r>
                <a:r>
                  <a:rPr lang="cs-CZ" sz="2000" dirty="0">
                    <a:ea typeface="Times New Roman"/>
                    <a:cs typeface="Times New Roman"/>
                  </a:rPr>
                  <a:t>: </a:t>
                </a:r>
                <a:r>
                  <a:rPr lang="en-US" sz="2000" dirty="0">
                    <a:ea typeface="Times New Roman"/>
                    <a:cs typeface="Times New Roman"/>
                  </a:rPr>
                  <a:t>[</a:t>
                </a:r>
                <a:r>
                  <a:rPr lang="en-US" sz="2000" b="1" i="1" dirty="0">
                    <a:solidFill>
                      <a:srgbClr val="FF0000"/>
                    </a:solidFill>
                    <a:effectLst/>
                    <a:latin typeface="Times New Roman"/>
                    <a:ea typeface="Times New Roman"/>
                    <a:cs typeface="Times New Roman"/>
                  </a:rPr>
                  <a:t>R</a:t>
                </a:r>
                <a:r>
                  <a:rPr lang="en-US" sz="2000" dirty="0">
                    <a:ea typeface="Times New Roman"/>
                    <a:cs typeface="Times New Roman"/>
                  </a:rPr>
                  <a:t>] = </a:t>
                </a:r>
                <a14:m>
                  <m:oMath xmlns:m="http://schemas.openxmlformats.org/officeDocument/2006/math">
                    <m:sSup>
                      <m:sSupPr>
                        <m:ctrlPr>
                          <a:rPr lang="cs-CZ" sz="2000" i="1">
                            <a:effectLst/>
                            <a:latin typeface="Cambria Math" panose="02040503050406030204" pitchFamily="18" charset="0"/>
                            <a:ea typeface="Times New Roman"/>
                            <a:cs typeface="Times New Roman"/>
                          </a:rPr>
                        </m:ctrlPr>
                      </m:sSupPr>
                      <m:e>
                        <m:r>
                          <a:rPr lang="en-US" sz="2000" i="1">
                            <a:effectLst/>
                            <a:latin typeface="Cambria Math"/>
                            <a:ea typeface="Times New Roman"/>
                            <a:cs typeface="Times New Roman"/>
                          </a:rPr>
                          <m:t>𝐴</m:t>
                        </m:r>
                      </m:e>
                      <m:sup>
                        <m:r>
                          <a:rPr lang="en-US" sz="2000" i="1">
                            <a:effectLst/>
                            <a:latin typeface="Cambria Math"/>
                            <a:ea typeface="Times New Roman"/>
                            <a:cs typeface="Times New Roman"/>
                          </a:rPr>
                          <m:t>−1</m:t>
                        </m:r>
                      </m:sup>
                    </m:sSup>
                    <m:r>
                      <a:rPr lang="en-US" sz="2000" i="1">
                        <a:effectLst/>
                        <a:latin typeface="Cambria Math"/>
                        <a:ea typeface="Times New Roman"/>
                        <a:cs typeface="Times New Roman"/>
                      </a:rPr>
                      <m:t>∙</m:t>
                    </m:r>
                    <m:r>
                      <a:rPr lang="en-US" sz="2000" i="1">
                        <a:effectLst/>
                        <a:latin typeface="Cambria Math"/>
                        <a:ea typeface="Times New Roman"/>
                        <a:cs typeface="Times New Roman"/>
                      </a:rPr>
                      <m:t>𝑉</m:t>
                    </m:r>
                    <m:r>
                      <a:rPr lang="en-US" sz="2000" i="1">
                        <a:effectLst/>
                        <a:latin typeface="Cambria Math"/>
                        <a:ea typeface="Times New Roman"/>
                        <a:cs typeface="Times New Roman"/>
                      </a:rPr>
                      <m:t>=</m:t>
                    </m:r>
                    <m:r>
                      <m:rPr>
                        <m:sty m:val="p"/>
                      </m:rPr>
                      <a:rPr lang="en-US" sz="2000">
                        <a:effectLst/>
                        <a:latin typeface="Cambria Math"/>
                        <a:ea typeface="Times New Roman"/>
                        <a:cs typeface="Times New Roman"/>
                      </a:rPr>
                      <m:t>Ω</m:t>
                    </m:r>
                  </m:oMath>
                </a14:m>
                <a:r>
                  <a:rPr lang="en-US" sz="2000" dirty="0">
                    <a:ea typeface="Times New Roman"/>
                    <a:cs typeface="Times New Roman"/>
                  </a:rPr>
                  <a:t> (ohm)</a:t>
                </a:r>
                <a:endParaRPr lang="cs-CZ" sz="2000" dirty="0">
                  <a:ea typeface="Times New Roman"/>
                  <a:cs typeface="Times New Roman"/>
                </a:endParaRPr>
              </a:p>
              <a:p>
                <a:pPr algn="ctr">
                  <a:lnSpc>
                    <a:spcPct val="115000"/>
                  </a:lnSpc>
                  <a:spcAft>
                    <a:spcPts val="0"/>
                  </a:spcAft>
                </a:pPr>
                <a:r>
                  <a:rPr lang="cs-CZ" sz="2400" dirty="0">
                    <a:ea typeface="Times New Roman"/>
                    <a:cs typeface="Times New Roman"/>
                  </a:rPr>
                  <a:t> </a:t>
                </a:r>
                <a14:m>
                  <m:oMath xmlns:m="http://schemas.openxmlformats.org/officeDocument/2006/math">
                    <m:r>
                      <a:rPr lang="cs-CZ" sz="2400" b="1" i="1">
                        <a:solidFill>
                          <a:srgbClr val="FF0000"/>
                        </a:solidFill>
                        <a:effectLst/>
                        <a:latin typeface="Cambria Math"/>
                        <a:ea typeface="Times New Roman"/>
                        <a:cs typeface="Times New Roman"/>
                      </a:rPr>
                      <m:t>𝑹</m:t>
                    </m:r>
                    <m:r>
                      <a:rPr lang="cs-CZ" sz="2400" b="1" i="1">
                        <a:solidFill>
                          <a:srgbClr val="FF0000"/>
                        </a:solidFill>
                        <a:effectLst/>
                        <a:latin typeface="Cambria Math"/>
                        <a:ea typeface="Times New Roman"/>
                        <a:cs typeface="Times New Roman"/>
                      </a:rPr>
                      <m:t>=</m:t>
                    </m:r>
                    <m:f>
                      <m:fPr>
                        <m:ctrlPr>
                          <a:rPr lang="cs-CZ" sz="2400" b="1" i="1">
                            <a:solidFill>
                              <a:srgbClr val="FF0000"/>
                            </a:solidFill>
                            <a:effectLst/>
                            <a:latin typeface="Cambria Math" panose="02040503050406030204" pitchFamily="18" charset="0"/>
                            <a:ea typeface="Times New Roman"/>
                            <a:cs typeface="Times New Roman"/>
                          </a:rPr>
                        </m:ctrlPr>
                      </m:fPr>
                      <m:num>
                        <m:r>
                          <a:rPr lang="cs-CZ" sz="2400" b="1" i="1">
                            <a:solidFill>
                              <a:srgbClr val="FF0000"/>
                            </a:solidFill>
                            <a:effectLst/>
                            <a:latin typeface="Cambria Math"/>
                            <a:ea typeface="Times New Roman"/>
                            <a:cs typeface="Times New Roman"/>
                          </a:rPr>
                          <m:t>𝟏</m:t>
                        </m:r>
                      </m:num>
                      <m:den>
                        <m:r>
                          <a:rPr lang="cs-CZ" sz="2400" b="1" i="1">
                            <a:solidFill>
                              <a:srgbClr val="FF0000"/>
                            </a:solidFill>
                            <a:effectLst/>
                            <a:latin typeface="Cambria Math"/>
                            <a:ea typeface="Times New Roman"/>
                            <a:cs typeface="Times New Roman"/>
                          </a:rPr>
                          <m:t>𝑮</m:t>
                        </m:r>
                      </m:den>
                    </m:f>
                  </m:oMath>
                </a14:m>
                <a:endParaRPr lang="cs-CZ" sz="2400" dirty="0">
                  <a:ea typeface="Times New Roman"/>
                  <a:cs typeface="Times New Roman"/>
                </a:endParaRPr>
              </a:p>
              <a:p>
                <a:pPr algn="ctr">
                  <a:lnSpc>
                    <a:spcPct val="115000"/>
                  </a:lnSpc>
                  <a:spcAft>
                    <a:spcPts val="0"/>
                  </a:spcAft>
                </a:pPr>
                <a:r>
                  <a:rPr lang="cs-CZ" sz="2400" b="1" dirty="0">
                    <a:ea typeface="Times New Roman"/>
                    <a:cs typeface="Times New Roman"/>
                  </a:rPr>
                  <a:t> </a:t>
                </a:r>
                <a14:m>
                  <m:oMath xmlns:m="http://schemas.openxmlformats.org/officeDocument/2006/math">
                    <m:r>
                      <a:rPr lang="cs-CZ" sz="2400" b="1" i="1">
                        <a:solidFill>
                          <a:srgbClr val="FF0000"/>
                        </a:solidFill>
                        <a:effectLst/>
                        <a:latin typeface="Cambria Math"/>
                        <a:ea typeface="Times New Roman"/>
                        <a:cs typeface="Times New Roman"/>
                      </a:rPr>
                      <m:t>𝑰</m:t>
                    </m:r>
                    <m:r>
                      <a:rPr lang="cs-CZ" sz="2400" b="1" i="1">
                        <a:solidFill>
                          <a:srgbClr val="FF0000"/>
                        </a:solidFill>
                        <a:effectLst/>
                        <a:latin typeface="Cambria Math"/>
                        <a:ea typeface="Times New Roman"/>
                        <a:cs typeface="Times New Roman"/>
                      </a:rPr>
                      <m:t>=</m:t>
                    </m:r>
                    <m:f>
                      <m:fPr>
                        <m:ctrlPr>
                          <a:rPr lang="cs-CZ" sz="2400" b="1" i="1">
                            <a:solidFill>
                              <a:srgbClr val="FF0000"/>
                            </a:solidFill>
                            <a:effectLst/>
                            <a:latin typeface="Cambria Math" panose="02040503050406030204" pitchFamily="18" charset="0"/>
                            <a:ea typeface="Times New Roman"/>
                            <a:cs typeface="Times New Roman"/>
                          </a:rPr>
                        </m:ctrlPr>
                      </m:fPr>
                      <m:num>
                        <m:r>
                          <a:rPr lang="cs-CZ" sz="2400" b="1" i="1">
                            <a:solidFill>
                              <a:srgbClr val="FF0000"/>
                            </a:solidFill>
                            <a:effectLst/>
                            <a:latin typeface="Cambria Math"/>
                            <a:ea typeface="Times New Roman"/>
                            <a:cs typeface="Times New Roman"/>
                          </a:rPr>
                          <m:t>𝑼</m:t>
                        </m:r>
                      </m:num>
                      <m:den>
                        <m:r>
                          <a:rPr lang="cs-CZ" sz="2400" b="1" i="1">
                            <a:solidFill>
                              <a:srgbClr val="FF0000"/>
                            </a:solidFill>
                            <a:effectLst/>
                            <a:latin typeface="Cambria Math"/>
                            <a:ea typeface="Times New Roman"/>
                            <a:cs typeface="Times New Roman"/>
                          </a:rPr>
                          <m:t>𝑹</m:t>
                        </m:r>
                      </m:den>
                    </m:f>
                  </m:oMath>
                </a14:m>
                <a:endParaRPr lang="cs-CZ" sz="2400" dirty="0">
                  <a:ea typeface="Times New Roman"/>
                  <a:cs typeface="Times New Roman"/>
                </a:endParaRPr>
              </a:p>
              <a:p>
                <a:pPr algn="ctr">
                  <a:lnSpc>
                    <a:spcPct val="115000"/>
                  </a:lnSpc>
                  <a:spcAft>
                    <a:spcPts val="0"/>
                  </a:spcAft>
                </a:pPr>
                <a:r>
                  <a:rPr lang="cs-CZ" sz="2400" b="1" dirty="0">
                    <a:ea typeface="Times New Roman"/>
                    <a:cs typeface="Times New Roman"/>
                  </a:rPr>
                  <a:t> </a:t>
                </a:r>
                <a14:m>
                  <m:oMath xmlns:m="http://schemas.openxmlformats.org/officeDocument/2006/math">
                    <m:r>
                      <a:rPr lang="cs-CZ" sz="2400" b="1" i="1">
                        <a:solidFill>
                          <a:srgbClr val="FF0000"/>
                        </a:solidFill>
                        <a:effectLst/>
                        <a:latin typeface="Cambria Math"/>
                        <a:ea typeface="Times New Roman"/>
                        <a:cs typeface="Times New Roman"/>
                      </a:rPr>
                      <m:t>𝑹</m:t>
                    </m:r>
                    <m:r>
                      <a:rPr lang="cs-CZ" sz="2400" b="1" i="1">
                        <a:solidFill>
                          <a:srgbClr val="FF0000"/>
                        </a:solidFill>
                        <a:effectLst/>
                        <a:latin typeface="Cambria Math"/>
                        <a:ea typeface="Times New Roman"/>
                        <a:cs typeface="Times New Roman"/>
                      </a:rPr>
                      <m:t>=</m:t>
                    </m:r>
                    <m:f>
                      <m:fPr>
                        <m:ctrlPr>
                          <a:rPr lang="cs-CZ" sz="2400" b="1" i="1">
                            <a:solidFill>
                              <a:srgbClr val="FF0000"/>
                            </a:solidFill>
                            <a:effectLst/>
                            <a:latin typeface="Cambria Math" panose="02040503050406030204" pitchFamily="18" charset="0"/>
                            <a:ea typeface="Times New Roman"/>
                            <a:cs typeface="Times New Roman"/>
                          </a:rPr>
                        </m:ctrlPr>
                      </m:fPr>
                      <m:num>
                        <m:r>
                          <a:rPr lang="cs-CZ" sz="2400" b="1" i="1">
                            <a:solidFill>
                              <a:srgbClr val="FF0000"/>
                            </a:solidFill>
                            <a:effectLst/>
                            <a:latin typeface="Cambria Math"/>
                            <a:ea typeface="Times New Roman"/>
                            <a:cs typeface="Times New Roman"/>
                          </a:rPr>
                          <m:t>𝑼</m:t>
                        </m:r>
                      </m:num>
                      <m:den>
                        <m:r>
                          <a:rPr lang="cs-CZ" sz="2400" b="1" i="1">
                            <a:solidFill>
                              <a:srgbClr val="FF0000"/>
                            </a:solidFill>
                            <a:effectLst/>
                            <a:latin typeface="Cambria Math"/>
                            <a:ea typeface="Times New Roman"/>
                            <a:cs typeface="Times New Roman"/>
                          </a:rPr>
                          <m:t>𝑰</m:t>
                        </m:r>
                      </m:den>
                    </m:f>
                  </m:oMath>
                </a14:m>
                <a:endParaRPr lang="cs-CZ" sz="2400" dirty="0">
                  <a:ea typeface="Times New Roman"/>
                  <a:cs typeface="Times New Roman"/>
                </a:endParaRPr>
              </a:p>
            </p:txBody>
          </p:sp>
        </mc:Choice>
        <mc:Fallback xmlns="">
          <p:sp>
            <p:nvSpPr>
              <p:cNvPr id="3" name="TextovéPole 2"/>
              <p:cNvSpPr txBox="1">
                <a:spLocks noRot="1" noChangeAspect="1" noMove="1" noResize="1" noEditPoints="1" noAdjustHandles="1" noChangeArrowheads="1" noChangeShapeType="1" noTextEdit="1"/>
              </p:cNvSpPr>
              <p:nvPr/>
            </p:nvSpPr>
            <p:spPr>
              <a:xfrm>
                <a:off x="0" y="797956"/>
                <a:ext cx="9144000" cy="6087949"/>
              </a:xfrm>
              <a:prstGeom prst="rect">
                <a:avLst/>
              </a:prstGeom>
              <a:blipFill rotWithShape="1">
                <a:blip r:embed="rId2"/>
                <a:stretch>
                  <a:fillRect l="-1000" t="-300"/>
                </a:stretch>
              </a:blipFill>
            </p:spPr>
            <p:txBody>
              <a:bodyPr/>
              <a:lstStyle/>
              <a:p>
                <a:r>
                  <a:rPr lang="cs-CZ">
                    <a:noFill/>
                  </a:rPr>
                  <a:t> </a:t>
                </a:r>
              </a:p>
            </p:txBody>
          </p:sp>
        </mc:Fallback>
      </mc:AlternateContent>
    </p:spTree>
    <p:extLst>
      <p:ext uri="{BB962C8B-B14F-4D97-AF65-F5344CB8AC3E}">
        <p14:creationId xmlns:p14="http://schemas.microsoft.com/office/powerpoint/2010/main" val="5493267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9144000" cy="792087"/>
          </a:xfrm>
          <a:solidFill>
            <a:srgbClr val="92D050"/>
          </a:solidFill>
        </p:spPr>
        <p:txBody>
          <a:bodyPr>
            <a:normAutofit fontScale="90000"/>
          </a:bodyPr>
          <a:lstStyle/>
          <a:p>
            <a:r>
              <a:rPr lang="cs-CZ" sz="3600" dirty="0"/>
              <a:t>15. Elektrický odpor. Ohmův zákon pro část obvodu.</a:t>
            </a:r>
          </a:p>
        </p:txBody>
      </p:sp>
      <p:sp>
        <p:nvSpPr>
          <p:cNvPr id="3" name="TextovéPole 2"/>
          <p:cNvSpPr txBox="1"/>
          <p:nvPr/>
        </p:nvSpPr>
        <p:spPr>
          <a:xfrm>
            <a:off x="0" y="834538"/>
            <a:ext cx="4572000" cy="5189113"/>
          </a:xfrm>
          <a:prstGeom prst="rect">
            <a:avLst/>
          </a:prstGeom>
          <a:noFill/>
        </p:spPr>
        <p:txBody>
          <a:bodyPr wrap="square" rtlCol="0">
            <a:spAutoFit/>
          </a:bodyPr>
          <a:lstStyle/>
          <a:p>
            <a:pPr>
              <a:lnSpc>
                <a:spcPct val="115000"/>
              </a:lnSpc>
              <a:spcAft>
                <a:spcPts val="0"/>
              </a:spcAft>
            </a:pPr>
            <a:r>
              <a:rPr lang="cs-CZ" sz="2400" b="1" dirty="0">
                <a:solidFill>
                  <a:srgbClr val="FF0000"/>
                </a:solidFill>
                <a:ea typeface="Times New Roman"/>
                <a:cs typeface="Times New Roman"/>
              </a:rPr>
              <a:t>odpor</a:t>
            </a:r>
            <a:endParaRPr lang="cs-CZ" sz="2400" dirty="0">
              <a:ea typeface="Times New Roman"/>
              <a:cs typeface="Times New Roman"/>
            </a:endParaRPr>
          </a:p>
          <a:p>
            <a:pPr marL="342900" lvl="0" indent="-342900">
              <a:lnSpc>
                <a:spcPct val="115000"/>
              </a:lnSpc>
              <a:spcAft>
                <a:spcPts val="0"/>
              </a:spcAft>
              <a:buFont typeface="Wingdings"/>
              <a:buChar char=""/>
            </a:pPr>
            <a:r>
              <a:rPr lang="cs-CZ" sz="2400" dirty="0">
                <a:ea typeface="Times New Roman"/>
                <a:cs typeface="Times New Roman"/>
              </a:rPr>
              <a:t>vlastnost vodiče</a:t>
            </a:r>
          </a:p>
          <a:p>
            <a:pPr>
              <a:lnSpc>
                <a:spcPct val="115000"/>
              </a:lnSpc>
              <a:spcAft>
                <a:spcPts val="0"/>
              </a:spcAft>
            </a:pPr>
            <a:r>
              <a:rPr lang="cs-CZ" sz="2400" b="1" dirty="0">
                <a:solidFill>
                  <a:srgbClr val="FF0000"/>
                </a:solidFill>
                <a:ea typeface="Times New Roman"/>
                <a:cs typeface="Times New Roman"/>
              </a:rPr>
              <a:t> </a:t>
            </a:r>
            <a:endParaRPr lang="cs-CZ" sz="2400" dirty="0">
              <a:ea typeface="Times New Roman"/>
              <a:cs typeface="Times New Roman"/>
            </a:endParaRPr>
          </a:p>
          <a:p>
            <a:pPr>
              <a:lnSpc>
                <a:spcPct val="115000"/>
              </a:lnSpc>
              <a:spcAft>
                <a:spcPts val="0"/>
              </a:spcAft>
            </a:pPr>
            <a:r>
              <a:rPr lang="cs-CZ" sz="2400" b="1" dirty="0">
                <a:solidFill>
                  <a:srgbClr val="FF0000"/>
                </a:solidFill>
                <a:ea typeface="Times New Roman"/>
                <a:cs typeface="Times New Roman"/>
              </a:rPr>
              <a:t>rezistor</a:t>
            </a:r>
            <a:endParaRPr lang="cs-CZ" sz="2400" dirty="0">
              <a:ea typeface="Times New Roman"/>
              <a:cs typeface="Times New Roman"/>
            </a:endParaRPr>
          </a:p>
          <a:p>
            <a:pPr marL="342900" lvl="0" indent="-342900">
              <a:lnSpc>
                <a:spcPct val="115000"/>
              </a:lnSpc>
              <a:spcAft>
                <a:spcPts val="0"/>
              </a:spcAft>
              <a:buFont typeface="Wingdings"/>
              <a:buChar char=""/>
            </a:pPr>
            <a:r>
              <a:rPr lang="cs-CZ" sz="2400" dirty="0">
                <a:ea typeface="Times New Roman"/>
                <a:cs typeface="Times New Roman"/>
              </a:rPr>
              <a:t>elektronická součástka používaná v elektronických obvodech k nastavení nebo omezení proudu</a:t>
            </a:r>
          </a:p>
          <a:p>
            <a:pPr marL="342900" lvl="0" indent="-342900">
              <a:lnSpc>
                <a:spcPct val="115000"/>
              </a:lnSpc>
              <a:spcAft>
                <a:spcPts val="0"/>
              </a:spcAft>
              <a:buFont typeface="Wingdings"/>
              <a:buChar char=""/>
            </a:pPr>
            <a:r>
              <a:rPr lang="cs-CZ" sz="2400" dirty="0">
                <a:ea typeface="Times New Roman"/>
                <a:cs typeface="Times New Roman"/>
              </a:rPr>
              <a:t>využití: elektronika, ochrana proti zkratu, topná tělesa</a:t>
            </a:r>
          </a:p>
          <a:p>
            <a:pPr marL="342900" lvl="0" indent="-342900">
              <a:lnSpc>
                <a:spcPct val="115000"/>
              </a:lnSpc>
              <a:spcAft>
                <a:spcPts val="0"/>
              </a:spcAft>
              <a:buFont typeface="Wingdings"/>
              <a:buChar char=""/>
            </a:pPr>
            <a:r>
              <a:rPr lang="cs-CZ" sz="2400" dirty="0">
                <a:ea typeface="Times New Roman"/>
                <a:cs typeface="Times New Roman"/>
              </a:rPr>
              <a:t>slangově se nazývá též odpor</a:t>
            </a:r>
          </a:p>
          <a:p>
            <a:pPr marL="342900" lvl="0" indent="-342900">
              <a:lnSpc>
                <a:spcPct val="115000"/>
              </a:lnSpc>
              <a:spcAft>
                <a:spcPts val="0"/>
              </a:spcAft>
              <a:buFont typeface="Wingdings"/>
              <a:buChar char=""/>
            </a:pPr>
            <a:r>
              <a:rPr lang="cs-CZ" sz="2400" dirty="0">
                <a:ea typeface="Times New Roman"/>
                <a:cs typeface="Times New Roman"/>
              </a:rPr>
              <a:t>značení: </a:t>
            </a:r>
          </a:p>
        </p:txBody>
      </p:sp>
      <p:pic>
        <p:nvPicPr>
          <p:cNvPr id="12" name="Obrázek 11" descr="http://upload.wikimedia.org/wikipedia/commons/c/c1/Sch-Rezisto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763688" y="5516266"/>
            <a:ext cx="1584176" cy="1297109"/>
          </a:xfrm>
          <a:prstGeom prst="rect">
            <a:avLst/>
          </a:prstGeom>
          <a:noFill/>
          <a:ln>
            <a:noFill/>
          </a:ln>
        </p:spPr>
      </p:pic>
      <p:pic>
        <p:nvPicPr>
          <p:cNvPr id="13" name="Obrázek 12" descr="http://pics.livejournal.com/alexio_marziano/pic/00484he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851920" y="1052737"/>
            <a:ext cx="2825554" cy="2016224"/>
          </a:xfrm>
          <a:prstGeom prst="rect">
            <a:avLst/>
          </a:prstGeom>
          <a:noFill/>
          <a:ln>
            <a:noFill/>
          </a:ln>
        </p:spPr>
      </p:pic>
      <p:pic>
        <p:nvPicPr>
          <p:cNvPr id="14" name="Obrázek 13" descr="http://racvonka.cz/images/25w-rezistory-s-paskovymi-vyvody.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rot="16200000">
            <a:off x="6452657" y="1408971"/>
            <a:ext cx="2820208" cy="2117026"/>
          </a:xfrm>
          <a:prstGeom prst="rect">
            <a:avLst/>
          </a:prstGeom>
          <a:noFill/>
          <a:ln>
            <a:noFill/>
          </a:ln>
        </p:spPr>
      </p:pic>
      <p:pic>
        <p:nvPicPr>
          <p:cNvPr id="15" name="Obrázek 14" descr="http://upload.wikimedia.org/wikipedia/commons/4/42/Rezistor-CERN.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5113718" y="4154719"/>
            <a:ext cx="3807556" cy="2488542"/>
          </a:xfrm>
          <a:prstGeom prst="rect">
            <a:avLst/>
          </a:prstGeom>
          <a:noFill/>
          <a:ln>
            <a:noFill/>
          </a:ln>
        </p:spPr>
      </p:pic>
    </p:spTree>
    <p:extLst>
      <p:ext uri="{BB962C8B-B14F-4D97-AF65-F5344CB8AC3E}">
        <p14:creationId xmlns:p14="http://schemas.microsoft.com/office/powerpoint/2010/main" val="34256833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ek 10" descr="http://3.bp.blogspot.com/_AnKwBcwGu0Q/SZjLxAQYLpI/AAAAAAAAAzw/q072LgFXg08/s320/Potenciometro1.jpg"/>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499992" y="2936354"/>
            <a:ext cx="1428750" cy="1428750"/>
          </a:xfrm>
          <a:prstGeom prst="rect">
            <a:avLst/>
          </a:prstGeom>
          <a:noFill/>
          <a:ln>
            <a:noFill/>
          </a:ln>
        </p:spPr>
      </p:pic>
      <p:pic>
        <p:nvPicPr>
          <p:cNvPr id="13" name="Obrázek 12" descr="http://elektross.gjn.cz/obrazky/potenciometr.gif"/>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419872" y="2562298"/>
            <a:ext cx="1515537" cy="855833"/>
          </a:xfrm>
          <a:prstGeom prst="rect">
            <a:avLst/>
          </a:prstGeom>
          <a:noFill/>
          <a:ln>
            <a:noFill/>
          </a:ln>
        </p:spPr>
      </p:pic>
      <p:sp>
        <p:nvSpPr>
          <p:cNvPr id="2" name="Nadpis 1"/>
          <p:cNvSpPr>
            <a:spLocks noGrp="1"/>
          </p:cNvSpPr>
          <p:nvPr>
            <p:ph type="ctrTitle"/>
          </p:nvPr>
        </p:nvSpPr>
        <p:spPr>
          <a:xfrm>
            <a:off x="0" y="0"/>
            <a:ext cx="9144000" cy="792087"/>
          </a:xfrm>
          <a:solidFill>
            <a:srgbClr val="92D050"/>
          </a:solidFill>
        </p:spPr>
        <p:txBody>
          <a:bodyPr>
            <a:normAutofit fontScale="90000"/>
          </a:bodyPr>
          <a:lstStyle/>
          <a:p>
            <a:r>
              <a:rPr lang="cs-CZ" sz="3600" dirty="0"/>
              <a:t>15. Elektrický odpor. Ohmův zákon pro část obvodu.</a:t>
            </a:r>
          </a:p>
        </p:txBody>
      </p:sp>
      <p:sp>
        <p:nvSpPr>
          <p:cNvPr id="5" name="TextovéPole 4"/>
          <p:cNvSpPr txBox="1"/>
          <p:nvPr/>
        </p:nvSpPr>
        <p:spPr>
          <a:xfrm>
            <a:off x="0" y="836712"/>
            <a:ext cx="4572000" cy="6407908"/>
          </a:xfrm>
          <a:prstGeom prst="rect">
            <a:avLst/>
          </a:prstGeom>
          <a:noFill/>
        </p:spPr>
        <p:txBody>
          <a:bodyPr wrap="square" rtlCol="0">
            <a:spAutoFit/>
          </a:bodyPr>
          <a:lstStyle/>
          <a:p>
            <a:pPr>
              <a:lnSpc>
                <a:spcPct val="115000"/>
              </a:lnSpc>
              <a:spcAft>
                <a:spcPts val="0"/>
              </a:spcAft>
            </a:pPr>
            <a:r>
              <a:rPr lang="cs-CZ" sz="2400" b="1" dirty="0">
                <a:solidFill>
                  <a:srgbClr val="FF0000"/>
                </a:solidFill>
                <a:ea typeface="Times New Roman"/>
                <a:cs typeface="Times New Roman"/>
              </a:rPr>
              <a:t>reostat</a:t>
            </a:r>
            <a:endParaRPr lang="cs-CZ" sz="2400" dirty="0">
              <a:ea typeface="Times New Roman"/>
              <a:cs typeface="Times New Roman"/>
            </a:endParaRPr>
          </a:p>
          <a:p>
            <a:pPr marL="342900" lvl="0" indent="-342900">
              <a:lnSpc>
                <a:spcPct val="115000"/>
              </a:lnSpc>
              <a:spcAft>
                <a:spcPts val="0"/>
              </a:spcAft>
              <a:buFont typeface="Wingdings"/>
              <a:buChar char=""/>
            </a:pPr>
            <a:r>
              <a:rPr lang="cs-CZ" sz="2000" dirty="0">
                <a:ea typeface="Times New Roman"/>
                <a:cs typeface="Times New Roman"/>
              </a:rPr>
              <a:t>rezistor s proměnným odporem</a:t>
            </a:r>
          </a:p>
          <a:p>
            <a:pPr marL="342900" lvl="0" indent="-342900">
              <a:lnSpc>
                <a:spcPct val="115000"/>
              </a:lnSpc>
              <a:spcAft>
                <a:spcPts val="0"/>
              </a:spcAft>
              <a:buFont typeface="Wingdings"/>
              <a:buChar char=""/>
            </a:pPr>
            <a:r>
              <a:rPr lang="cs-CZ" sz="2000" dirty="0">
                <a:ea typeface="Times New Roman"/>
                <a:cs typeface="Times New Roman"/>
              </a:rPr>
              <a:t>využití: dříve – ovládání starých tramvají; dnes – laboratorní pomůcka</a:t>
            </a:r>
          </a:p>
          <a:p>
            <a:pPr>
              <a:lnSpc>
                <a:spcPct val="115000"/>
              </a:lnSpc>
              <a:spcAft>
                <a:spcPts val="0"/>
              </a:spcAft>
            </a:pPr>
            <a:endParaRPr lang="cs-CZ" sz="2400" b="1" dirty="0" smtClean="0">
              <a:solidFill>
                <a:srgbClr val="FF0000"/>
              </a:solidFill>
              <a:ea typeface="Times New Roman"/>
              <a:cs typeface="Times New Roman"/>
            </a:endParaRPr>
          </a:p>
          <a:p>
            <a:pPr>
              <a:lnSpc>
                <a:spcPct val="115000"/>
              </a:lnSpc>
              <a:spcAft>
                <a:spcPts val="0"/>
              </a:spcAft>
            </a:pPr>
            <a:r>
              <a:rPr lang="cs-CZ" sz="2400" b="1" dirty="0" smtClean="0">
                <a:solidFill>
                  <a:srgbClr val="FF0000"/>
                </a:solidFill>
                <a:ea typeface="Times New Roman"/>
                <a:cs typeface="Times New Roman"/>
              </a:rPr>
              <a:t>potenciometr</a:t>
            </a:r>
            <a:endParaRPr lang="cs-CZ" sz="2400" dirty="0">
              <a:ea typeface="Times New Roman"/>
              <a:cs typeface="Times New Roman"/>
            </a:endParaRPr>
          </a:p>
          <a:p>
            <a:pPr marL="342900" lvl="0" indent="-342900">
              <a:lnSpc>
                <a:spcPct val="115000"/>
              </a:lnSpc>
              <a:spcAft>
                <a:spcPts val="0"/>
              </a:spcAft>
              <a:buFont typeface="Wingdings"/>
              <a:buChar char=""/>
            </a:pPr>
            <a:r>
              <a:rPr lang="cs-CZ" sz="2000" dirty="0">
                <a:ea typeface="Times New Roman"/>
                <a:cs typeface="Times New Roman"/>
              </a:rPr>
              <a:t>rezistor s proměnným odporem</a:t>
            </a:r>
          </a:p>
          <a:p>
            <a:pPr marL="342900" lvl="0" indent="-342900">
              <a:lnSpc>
                <a:spcPct val="115000"/>
              </a:lnSpc>
              <a:spcAft>
                <a:spcPts val="0"/>
              </a:spcAft>
              <a:buFont typeface="Wingdings"/>
              <a:buChar char=""/>
            </a:pPr>
            <a:r>
              <a:rPr lang="cs-CZ" sz="2000" dirty="0">
                <a:ea typeface="Times New Roman"/>
                <a:cs typeface="Times New Roman"/>
              </a:rPr>
              <a:t>využití: např. ovládání hlasitosti v audio nebo video zařízeních</a:t>
            </a:r>
          </a:p>
          <a:p>
            <a:pPr>
              <a:lnSpc>
                <a:spcPct val="115000"/>
              </a:lnSpc>
              <a:spcAft>
                <a:spcPts val="0"/>
              </a:spcAft>
            </a:pPr>
            <a:r>
              <a:rPr lang="cs-CZ" sz="2400" b="1" dirty="0">
                <a:solidFill>
                  <a:srgbClr val="FF0000"/>
                </a:solidFill>
                <a:ea typeface="Times New Roman"/>
                <a:cs typeface="Times New Roman"/>
              </a:rPr>
              <a:t>termistor</a:t>
            </a:r>
            <a:endParaRPr lang="cs-CZ" sz="2400" dirty="0">
              <a:ea typeface="Times New Roman"/>
              <a:cs typeface="Times New Roman"/>
            </a:endParaRPr>
          </a:p>
          <a:p>
            <a:pPr marL="342900" lvl="0" indent="-342900">
              <a:lnSpc>
                <a:spcPct val="115000"/>
              </a:lnSpc>
              <a:spcAft>
                <a:spcPts val="0"/>
              </a:spcAft>
              <a:buFont typeface="Wingdings"/>
              <a:buChar char=""/>
            </a:pPr>
            <a:r>
              <a:rPr lang="cs-CZ" sz="2000" dirty="0">
                <a:ea typeface="Times New Roman"/>
                <a:cs typeface="Times New Roman"/>
              </a:rPr>
              <a:t>elektrický odpor je závislý na teplotě (</a:t>
            </a:r>
            <a:r>
              <a:rPr lang="cs-CZ" sz="2000" dirty="0" err="1">
                <a:ea typeface="Times New Roman"/>
                <a:cs typeface="Times New Roman"/>
              </a:rPr>
              <a:t>negastor</a:t>
            </a:r>
            <a:r>
              <a:rPr lang="cs-CZ" sz="2000" dirty="0">
                <a:ea typeface="Times New Roman"/>
                <a:cs typeface="Times New Roman"/>
              </a:rPr>
              <a:t> – s </a:t>
            </a:r>
            <a:r>
              <a:rPr lang="cs-CZ" sz="2000" dirty="0">
                <a:ea typeface="Times New Roman"/>
                <a:cs typeface="Times New Roman"/>
                <a:sym typeface="Wingdings 3"/>
              </a:rPr>
              <a:t></a:t>
            </a:r>
            <a:r>
              <a:rPr lang="cs-CZ" sz="2000" dirty="0">
                <a:ea typeface="Times New Roman"/>
                <a:cs typeface="Times New Roman"/>
              </a:rPr>
              <a:t>teplotou R </a:t>
            </a:r>
            <a:r>
              <a:rPr lang="cs-CZ" sz="2000" dirty="0">
                <a:ea typeface="Times New Roman"/>
                <a:cs typeface="Times New Roman"/>
                <a:sym typeface="Wingdings 3"/>
              </a:rPr>
              <a:t></a:t>
            </a:r>
            <a:r>
              <a:rPr lang="cs-CZ" sz="2000" dirty="0">
                <a:ea typeface="Times New Roman"/>
                <a:cs typeface="Times New Roman"/>
              </a:rPr>
              <a:t>, </a:t>
            </a:r>
            <a:r>
              <a:rPr lang="cs-CZ" sz="2000" dirty="0" err="1">
                <a:ea typeface="Times New Roman"/>
                <a:cs typeface="Times New Roman"/>
              </a:rPr>
              <a:t>pozistor</a:t>
            </a:r>
            <a:r>
              <a:rPr lang="cs-CZ" sz="2000" dirty="0">
                <a:ea typeface="Times New Roman"/>
                <a:cs typeface="Times New Roman"/>
              </a:rPr>
              <a:t> – s </a:t>
            </a:r>
            <a:r>
              <a:rPr lang="cs-CZ" sz="2000" dirty="0">
                <a:ea typeface="Times New Roman"/>
                <a:cs typeface="Times New Roman"/>
                <a:sym typeface="Wingdings 3"/>
              </a:rPr>
              <a:t></a:t>
            </a:r>
            <a:r>
              <a:rPr lang="cs-CZ" sz="2000" dirty="0">
                <a:ea typeface="Times New Roman"/>
                <a:cs typeface="Times New Roman"/>
              </a:rPr>
              <a:t>teplotou R </a:t>
            </a:r>
            <a:r>
              <a:rPr lang="cs-CZ" sz="2000" dirty="0">
                <a:ea typeface="Times New Roman"/>
                <a:cs typeface="Times New Roman"/>
                <a:sym typeface="Wingdings 3"/>
              </a:rPr>
              <a:t></a:t>
            </a:r>
            <a:r>
              <a:rPr lang="cs-CZ" sz="2000" dirty="0">
                <a:ea typeface="Times New Roman"/>
                <a:cs typeface="Times New Roman"/>
              </a:rPr>
              <a:t>)</a:t>
            </a:r>
          </a:p>
          <a:p>
            <a:pPr marL="342900" lvl="0" indent="-342900">
              <a:lnSpc>
                <a:spcPct val="115000"/>
              </a:lnSpc>
              <a:spcAft>
                <a:spcPts val="0"/>
              </a:spcAft>
              <a:buFont typeface="Wingdings"/>
              <a:buChar char=""/>
            </a:pPr>
            <a:r>
              <a:rPr lang="cs-CZ" sz="2000" dirty="0">
                <a:ea typeface="Times New Roman"/>
                <a:cs typeface="Times New Roman"/>
              </a:rPr>
              <a:t>využití: teplotní čidla digitálních teploměrů v rozsahu od – 200 °C do 300 °C </a:t>
            </a:r>
          </a:p>
          <a:p>
            <a:endParaRPr lang="cs-CZ" sz="2400" dirty="0"/>
          </a:p>
        </p:txBody>
      </p:sp>
      <p:pic>
        <p:nvPicPr>
          <p:cNvPr id="10" name="Obrázek 9" descr="http://electricalschool.info/uploads/posts/2009-08/1251117008_1.jpg"/>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023802" y="1052736"/>
            <a:ext cx="2796670" cy="2040304"/>
          </a:xfrm>
          <a:prstGeom prst="rect">
            <a:avLst/>
          </a:prstGeom>
          <a:noFill/>
          <a:ln>
            <a:noFill/>
          </a:ln>
        </p:spPr>
      </p:pic>
      <p:pic>
        <p:nvPicPr>
          <p:cNvPr id="12" name="Obrázek 11" descr="http://www.oskole.sk/userfiles/image/zaida/fyzika/Reostat_html_2bff12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flipV="1">
            <a:off x="3923928" y="1052736"/>
            <a:ext cx="1609524" cy="628571"/>
          </a:xfrm>
          <a:prstGeom prst="rect">
            <a:avLst/>
          </a:prstGeom>
          <a:noFill/>
          <a:ln>
            <a:noFill/>
          </a:ln>
        </p:spPr>
      </p:pic>
      <p:pic>
        <p:nvPicPr>
          <p:cNvPr id="14" name="Obrázek 13" descr="http://www.sabelotodo.org/electrotecnia/imagenes/termistor.png"/>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flipH="1">
            <a:off x="4499992" y="5200527"/>
            <a:ext cx="1523810" cy="1396825"/>
          </a:xfrm>
          <a:prstGeom prst="rect">
            <a:avLst/>
          </a:prstGeom>
          <a:noFill/>
          <a:ln>
            <a:noFill/>
          </a:ln>
        </p:spPr>
      </p:pic>
      <p:pic>
        <p:nvPicPr>
          <p:cNvPr id="15" name="Picture 52" descr="Teplomer"/>
          <p:cNvPicPr>
            <a:picLocks noChangeAspect="1" noChangeArrowheads="1"/>
          </p:cNvPicPr>
          <p:nvPr/>
        </p:nvPicPr>
        <p:blipFill>
          <a:blip r:embed="rId7">
            <a:extLst>
              <a:ext uri="{28A0092B-C50C-407E-A947-70E740481C1C}">
                <a14:useLocalDpi xmlns:a14="http://schemas.microsoft.com/office/drawing/2010/main" val="0"/>
              </a:ext>
            </a:extLst>
          </a:blip>
          <a:srcRect l="17966" t="14023" r="19615" b="8145"/>
          <a:stretch>
            <a:fillRect/>
          </a:stretch>
        </p:blipFill>
        <p:spPr bwMode="auto">
          <a:xfrm>
            <a:off x="6048697" y="4011314"/>
            <a:ext cx="2771775" cy="2586038"/>
          </a:xfrm>
          <a:prstGeom prst="rect">
            <a:avLst/>
          </a:prstGeom>
          <a:noFill/>
          <a:ln w="19050">
            <a:solidFill>
              <a:srgbClr val="4D4D4D"/>
            </a:solidFill>
            <a:miter lim="800000"/>
            <a:headEnd/>
            <a:tailEnd/>
          </a:ln>
          <a:extLst>
            <a:ext uri="{909E8E84-426E-40DD-AFC4-6F175D3DCCD1}">
              <a14:hiddenFill xmlns:a14="http://schemas.microsoft.com/office/drawing/2010/main">
                <a:solidFill>
                  <a:srgbClr val="FFFFFF"/>
                </a:solidFill>
              </a14:hiddenFill>
            </a:ext>
          </a:extLst>
        </p:spPr>
      </p:pic>
      <p:pic>
        <p:nvPicPr>
          <p:cNvPr id="16" name="Obrázek 15" descr="http://www.itnetwork.cz/images/img/fyzika/fyz_termistor.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4385627" y="4365104"/>
            <a:ext cx="1554525" cy="866683"/>
          </a:xfrm>
          <a:prstGeom prst="rect">
            <a:avLst/>
          </a:prstGeom>
          <a:noFill/>
          <a:ln>
            <a:noFill/>
          </a:ln>
        </p:spPr>
      </p:pic>
    </p:spTree>
    <p:extLst>
      <p:ext uri="{BB962C8B-B14F-4D97-AF65-F5344CB8AC3E}">
        <p14:creationId xmlns:p14="http://schemas.microsoft.com/office/powerpoint/2010/main" val="396023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délník 14"/>
          <p:cNvSpPr/>
          <p:nvPr/>
        </p:nvSpPr>
        <p:spPr>
          <a:xfrm>
            <a:off x="9754" y="3068960"/>
            <a:ext cx="9144000" cy="10081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ctrTitle"/>
          </p:nvPr>
        </p:nvSpPr>
        <p:spPr>
          <a:xfrm>
            <a:off x="0" y="0"/>
            <a:ext cx="9144000" cy="792087"/>
          </a:xfrm>
          <a:solidFill>
            <a:srgbClr val="92D050"/>
          </a:solidFill>
        </p:spPr>
        <p:txBody>
          <a:bodyPr>
            <a:normAutofit fontScale="90000"/>
          </a:bodyPr>
          <a:lstStyle/>
          <a:p>
            <a:r>
              <a:rPr lang="cs-CZ" sz="3600" dirty="0"/>
              <a:t>15. Elektrický odpor. Ohmův zákon pro část obvodu.</a:t>
            </a:r>
          </a:p>
        </p:txBody>
      </p:sp>
      <p:sp>
        <p:nvSpPr>
          <p:cNvPr id="3" name="TextovéPole 2"/>
          <p:cNvSpPr txBox="1"/>
          <p:nvPr/>
        </p:nvSpPr>
        <p:spPr>
          <a:xfrm>
            <a:off x="0" y="913862"/>
            <a:ext cx="9144000" cy="558743"/>
          </a:xfrm>
          <a:prstGeom prst="rect">
            <a:avLst/>
          </a:prstGeom>
          <a:noFill/>
        </p:spPr>
        <p:txBody>
          <a:bodyPr wrap="square" rtlCol="0">
            <a:spAutoFit/>
          </a:bodyPr>
          <a:lstStyle/>
          <a:p>
            <a:pPr lvl="0">
              <a:lnSpc>
                <a:spcPct val="115000"/>
              </a:lnSpc>
              <a:spcAft>
                <a:spcPts val="1000"/>
              </a:spcAft>
            </a:pPr>
            <a:r>
              <a:rPr lang="cs-CZ" sz="2800" b="1" u="sng" dirty="0">
                <a:ea typeface="Times New Roman"/>
                <a:cs typeface="Times New Roman"/>
              </a:rPr>
              <a:t>Závislost elektrického odporu na vlastnostech </a:t>
            </a:r>
            <a:r>
              <a:rPr lang="cs-CZ" sz="2800" b="1" u="sng" dirty="0" smtClean="0">
                <a:ea typeface="Times New Roman"/>
                <a:cs typeface="Times New Roman"/>
              </a:rPr>
              <a:t>vodiče</a:t>
            </a:r>
            <a:endParaRPr lang="cs-CZ" sz="2800" b="1" dirty="0">
              <a:ea typeface="Times New Roman"/>
              <a:cs typeface="Times New Roman"/>
            </a:endParaRPr>
          </a:p>
        </p:txBody>
      </p:sp>
      <p:sp>
        <p:nvSpPr>
          <p:cNvPr id="12" name="TextovéPole 11"/>
          <p:cNvSpPr txBox="1"/>
          <p:nvPr/>
        </p:nvSpPr>
        <p:spPr>
          <a:xfrm>
            <a:off x="1403648" y="1626766"/>
            <a:ext cx="7488832" cy="1304460"/>
          </a:xfrm>
          <a:prstGeom prst="rect">
            <a:avLst/>
          </a:prstGeom>
          <a:solidFill>
            <a:srgbClr val="FFFF00"/>
          </a:solidFill>
        </p:spPr>
        <p:txBody>
          <a:bodyPr wrap="square" rtlCol="0">
            <a:spAutoFit/>
          </a:bodyPr>
          <a:lstStyle/>
          <a:p>
            <a:pPr marL="457200" indent="-457200">
              <a:lnSpc>
                <a:spcPct val="115000"/>
              </a:lnSpc>
              <a:spcAft>
                <a:spcPts val="1000"/>
              </a:spcAft>
              <a:buFont typeface="+mj-lt"/>
              <a:buAutoNum type="arabicPeriod"/>
            </a:pPr>
            <a:r>
              <a:rPr lang="cs-CZ" dirty="0"/>
              <a:t>Změříme odpor stejného vodiče při různé délce a stejném průřezu</a:t>
            </a:r>
            <a:r>
              <a:rPr lang="cs-CZ" dirty="0" smtClean="0"/>
              <a:t>.</a:t>
            </a:r>
          </a:p>
          <a:p>
            <a:pPr marL="457200" indent="-457200">
              <a:lnSpc>
                <a:spcPct val="115000"/>
              </a:lnSpc>
              <a:spcAft>
                <a:spcPts val="1000"/>
              </a:spcAft>
              <a:buFont typeface="+mj-lt"/>
              <a:buAutoNum type="arabicPeriod"/>
            </a:pPr>
            <a:r>
              <a:rPr lang="cs-CZ" dirty="0" smtClean="0"/>
              <a:t>Změříme </a:t>
            </a:r>
            <a:r>
              <a:rPr lang="cs-CZ" dirty="0"/>
              <a:t>odpor stejného vodiče při různém průřezu a stejné délce</a:t>
            </a:r>
            <a:r>
              <a:rPr lang="cs-CZ" dirty="0" smtClean="0"/>
              <a:t>.</a:t>
            </a:r>
          </a:p>
          <a:p>
            <a:pPr marL="457200" indent="-457200">
              <a:lnSpc>
                <a:spcPct val="115000"/>
              </a:lnSpc>
              <a:spcAft>
                <a:spcPts val="1000"/>
              </a:spcAft>
              <a:buFont typeface="+mj-lt"/>
              <a:buAutoNum type="arabicPeriod"/>
            </a:pPr>
            <a:r>
              <a:rPr lang="cs-CZ" dirty="0" smtClean="0"/>
              <a:t>Změříme </a:t>
            </a:r>
            <a:r>
              <a:rPr lang="cs-CZ" dirty="0"/>
              <a:t>odpor dvou různých vodičů stejné délky a průřezu.</a:t>
            </a:r>
          </a:p>
        </p:txBody>
      </p:sp>
      <p:pic>
        <p:nvPicPr>
          <p:cNvPr id="13" name="Obrázek 12" descr="C:\Users\imhotep\AppData\Local\Microsoft\Windows\Temporary Internet Files\Content.IE5\3I2829YJ\MC900436917[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79512" y="1626766"/>
            <a:ext cx="1152128" cy="1152128"/>
          </a:xfrm>
          <a:prstGeom prst="rect">
            <a:avLst/>
          </a:prstGeom>
          <a:noFill/>
          <a:ln>
            <a:noFill/>
          </a:ln>
        </p:spPr>
      </p:pic>
      <mc:AlternateContent xmlns:mc="http://schemas.openxmlformats.org/markup-compatibility/2006" xmlns:a14="http://schemas.microsoft.com/office/drawing/2010/main">
        <mc:Choice Requires="a14">
          <p:sp>
            <p:nvSpPr>
              <p:cNvPr id="7" name="TextovéPole 6"/>
              <p:cNvSpPr txBox="1"/>
              <p:nvPr/>
            </p:nvSpPr>
            <p:spPr>
              <a:xfrm>
                <a:off x="0" y="3068960"/>
                <a:ext cx="9144000" cy="899029"/>
              </a:xfrm>
              <a:prstGeom prst="rect">
                <a:avLst/>
              </a:prstGeom>
              <a:noFill/>
            </p:spPr>
            <p:txBody>
              <a:bodyPr wrap="square" rtlCol="0">
                <a:spAutoFit/>
              </a:bodyPr>
              <a:lstStyle/>
              <a:p>
                <a:pPr>
                  <a:lnSpc>
                    <a:spcPct val="115000"/>
                  </a:lnSpc>
                  <a:spcAft>
                    <a:spcPts val="0"/>
                  </a:spcAft>
                </a:pPr>
                <a14:m>
                  <m:oMathPara xmlns:m="http://schemas.openxmlformats.org/officeDocument/2006/math">
                    <m:oMathParaPr>
                      <m:jc m:val="centerGroup"/>
                    </m:oMathParaPr>
                    <m:oMath xmlns:m="http://schemas.openxmlformats.org/officeDocument/2006/math">
                      <m:r>
                        <a:rPr lang="cs-CZ" sz="2400" b="1" i="1">
                          <a:solidFill>
                            <a:srgbClr val="FF0000"/>
                          </a:solidFill>
                          <a:latin typeface="Cambria Math"/>
                          <a:ea typeface="Times New Roman"/>
                          <a:cs typeface="Times New Roman"/>
                        </a:rPr>
                        <m:t>𝑹</m:t>
                      </m:r>
                      <m:r>
                        <a:rPr lang="cs-CZ" sz="2400" b="1" i="1">
                          <a:solidFill>
                            <a:srgbClr val="FF0000"/>
                          </a:solidFill>
                          <a:latin typeface="Cambria Math"/>
                          <a:ea typeface="Times New Roman"/>
                          <a:cs typeface="Times New Roman"/>
                        </a:rPr>
                        <m:t>=</m:t>
                      </m:r>
                      <m:r>
                        <a:rPr lang="cs-CZ" sz="2400" b="1" i="1">
                          <a:solidFill>
                            <a:srgbClr val="FF0000"/>
                          </a:solidFill>
                          <a:latin typeface="Cambria Math"/>
                          <a:ea typeface="Times New Roman"/>
                          <a:cs typeface="Times New Roman"/>
                        </a:rPr>
                        <m:t>𝝆</m:t>
                      </m:r>
                      <m:r>
                        <a:rPr lang="cs-CZ" sz="2400" b="1" i="1">
                          <a:solidFill>
                            <a:srgbClr val="FF0000"/>
                          </a:solidFill>
                          <a:latin typeface="Cambria Math"/>
                          <a:ea typeface="Times New Roman"/>
                          <a:cs typeface="Times New Roman"/>
                        </a:rPr>
                        <m:t>∙</m:t>
                      </m:r>
                      <m:f>
                        <m:fPr>
                          <m:ctrlPr>
                            <a:rPr lang="cs-CZ" sz="2400" b="1" i="1">
                              <a:solidFill>
                                <a:srgbClr val="FF0000"/>
                              </a:solidFill>
                              <a:effectLst/>
                              <a:latin typeface="Cambria Math" panose="02040503050406030204" pitchFamily="18" charset="0"/>
                              <a:ea typeface="Times New Roman"/>
                              <a:cs typeface="Times New Roman"/>
                            </a:rPr>
                          </m:ctrlPr>
                        </m:fPr>
                        <m:num>
                          <m:r>
                            <a:rPr lang="cs-CZ" sz="2400" b="1" i="1">
                              <a:solidFill>
                                <a:srgbClr val="FF0000"/>
                              </a:solidFill>
                              <a:effectLst/>
                              <a:latin typeface="Cambria Math"/>
                              <a:ea typeface="Times New Roman"/>
                              <a:cs typeface="Times New Roman"/>
                            </a:rPr>
                            <m:t>𝒍</m:t>
                          </m:r>
                        </m:num>
                        <m:den>
                          <m:r>
                            <a:rPr lang="cs-CZ" sz="2400" b="1" i="1">
                              <a:solidFill>
                                <a:srgbClr val="FF0000"/>
                              </a:solidFill>
                              <a:effectLst/>
                              <a:latin typeface="Cambria Math"/>
                              <a:ea typeface="Times New Roman"/>
                              <a:cs typeface="Times New Roman"/>
                            </a:rPr>
                            <m:t>𝑺</m:t>
                          </m:r>
                        </m:den>
                      </m:f>
                    </m:oMath>
                  </m:oMathPara>
                </a14:m>
                <a:endParaRPr lang="cs-CZ" sz="2400" dirty="0">
                  <a:ea typeface="Times New Roman"/>
                  <a:cs typeface="Times New Roman"/>
                </a:endParaRPr>
              </a:p>
            </p:txBody>
          </p:sp>
        </mc:Choice>
        <mc:Fallback xmlns="">
          <p:sp>
            <p:nvSpPr>
              <p:cNvPr id="7" name="TextovéPole 6"/>
              <p:cNvSpPr txBox="1">
                <a:spLocks noRot="1" noChangeAspect="1" noMove="1" noResize="1" noEditPoints="1" noAdjustHandles="1" noChangeArrowheads="1" noChangeShapeType="1" noTextEdit="1"/>
              </p:cNvSpPr>
              <p:nvPr/>
            </p:nvSpPr>
            <p:spPr>
              <a:xfrm>
                <a:off x="0" y="3068960"/>
                <a:ext cx="9144000" cy="899029"/>
              </a:xfrm>
              <a:prstGeom prst="rect">
                <a:avLst/>
              </a:prstGeom>
              <a:blipFill rotWithShape="1">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4" name="TextovéPole 13"/>
              <p:cNvSpPr txBox="1"/>
              <p:nvPr/>
            </p:nvSpPr>
            <p:spPr>
              <a:xfrm>
                <a:off x="0" y="4365104"/>
                <a:ext cx="9153754" cy="830997"/>
              </a:xfrm>
              <a:prstGeom prst="rect">
                <a:avLst/>
              </a:prstGeom>
              <a:noFill/>
            </p:spPr>
            <p:txBody>
              <a:bodyPr wrap="square" rtlCol="0">
                <a:spAutoFit/>
              </a:bodyPr>
              <a:lstStyle/>
              <a:p>
                <a14:m>
                  <m:oMath xmlns:m="http://schemas.openxmlformats.org/officeDocument/2006/math">
                    <m:r>
                      <a:rPr lang="cs-CZ" sz="2400" b="1" i="1">
                        <a:solidFill>
                          <a:srgbClr val="FF0000"/>
                        </a:solidFill>
                        <a:latin typeface="Cambria Math"/>
                        <a:ea typeface="Times New Roman"/>
                        <a:cs typeface="Times New Roman"/>
                      </a:rPr>
                      <m:t>𝒍</m:t>
                    </m:r>
                  </m:oMath>
                </a14:m>
                <a:r>
                  <a:rPr lang="cs-CZ" sz="2400" b="1" dirty="0">
                    <a:solidFill>
                      <a:srgbClr val="FF0000"/>
                    </a:solidFill>
                    <a:ea typeface="Times New Roman"/>
                    <a:cs typeface="Calibri"/>
                  </a:rPr>
                  <a:t> </a:t>
                </a:r>
                <a:r>
                  <a:rPr lang="cs-CZ" sz="2400" b="1" dirty="0">
                    <a:ea typeface="Times New Roman"/>
                    <a:cs typeface="Calibri"/>
                  </a:rPr>
                  <a:t>– délka vodiče (m)</a:t>
                </a:r>
                <a:br>
                  <a:rPr lang="cs-CZ" sz="2400" b="1" dirty="0">
                    <a:ea typeface="Times New Roman"/>
                    <a:cs typeface="Calibri"/>
                  </a:rPr>
                </a:br>
                <a14:m>
                  <m:oMath xmlns:m="http://schemas.openxmlformats.org/officeDocument/2006/math">
                    <m:r>
                      <a:rPr lang="cs-CZ" sz="2400" b="1" i="1">
                        <a:solidFill>
                          <a:srgbClr val="FF0000"/>
                        </a:solidFill>
                        <a:effectLst/>
                        <a:latin typeface="Cambria Math"/>
                        <a:ea typeface="Times New Roman"/>
                        <a:cs typeface="Times New Roman"/>
                      </a:rPr>
                      <m:t>𝑺</m:t>
                    </m:r>
                  </m:oMath>
                </a14:m>
                <a:r>
                  <a:rPr lang="cs-CZ" sz="2400" b="1" dirty="0">
                    <a:solidFill>
                      <a:srgbClr val="FF0000"/>
                    </a:solidFill>
                    <a:ea typeface="Times New Roman"/>
                    <a:cs typeface="Calibri"/>
                  </a:rPr>
                  <a:t> </a:t>
                </a:r>
                <a:r>
                  <a:rPr lang="cs-CZ" sz="2400" b="1" dirty="0">
                    <a:ea typeface="Times New Roman"/>
                    <a:cs typeface="Calibri"/>
                  </a:rPr>
                  <a:t>– průřez vodiče (m</a:t>
                </a:r>
                <a:r>
                  <a:rPr lang="cs-CZ" sz="2400" b="1" baseline="30000" dirty="0">
                    <a:ea typeface="Times New Roman"/>
                    <a:cs typeface="Calibri"/>
                  </a:rPr>
                  <a:t>2</a:t>
                </a:r>
                <a:r>
                  <a:rPr lang="cs-CZ" sz="2400" b="1" dirty="0" smtClean="0">
                    <a:ea typeface="Times New Roman"/>
                    <a:cs typeface="Calibri"/>
                  </a:rPr>
                  <a:t>)</a:t>
                </a:r>
                <a:endParaRPr lang="cs-CZ" sz="2400" b="1" dirty="0"/>
              </a:p>
            </p:txBody>
          </p:sp>
        </mc:Choice>
        <mc:Fallback xmlns="">
          <p:sp>
            <p:nvSpPr>
              <p:cNvPr id="14" name="TextovéPole 13"/>
              <p:cNvSpPr txBox="1">
                <a:spLocks noRot="1" noChangeAspect="1" noMove="1" noResize="1" noEditPoints="1" noAdjustHandles="1" noChangeArrowheads="1" noChangeShapeType="1" noTextEdit="1"/>
              </p:cNvSpPr>
              <p:nvPr/>
            </p:nvSpPr>
            <p:spPr>
              <a:xfrm>
                <a:off x="0" y="4365104"/>
                <a:ext cx="9153754" cy="830997"/>
              </a:xfrm>
              <a:prstGeom prst="rect">
                <a:avLst/>
              </a:prstGeom>
              <a:blipFill rotWithShape="1">
                <a:blip r:embed="rId4"/>
                <a:stretch>
                  <a:fillRect l="-200" t="-5882" b="-16176"/>
                </a:stretch>
              </a:blipFill>
            </p:spPr>
            <p:txBody>
              <a:bodyPr/>
              <a:lstStyle/>
              <a:p>
                <a:r>
                  <a:rPr lang="cs-CZ">
                    <a:noFill/>
                  </a:rPr>
                  <a:t> </a:t>
                </a:r>
              </a:p>
            </p:txBody>
          </p:sp>
        </mc:Fallback>
      </mc:AlternateContent>
      <p:pic>
        <p:nvPicPr>
          <p:cNvPr id="17" name="Obrázek 16" descr="http://fyzikalniulohy.cz/_upload/00724/homogenni_vodic.gif"/>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3491433" y="4221088"/>
            <a:ext cx="4752975" cy="1000125"/>
          </a:xfrm>
          <a:prstGeom prst="rect">
            <a:avLst/>
          </a:prstGeom>
          <a:noFill/>
          <a:ln>
            <a:noFill/>
          </a:ln>
        </p:spPr>
      </p:pic>
      <mc:AlternateContent xmlns:mc="http://schemas.openxmlformats.org/markup-compatibility/2006" xmlns:a14="http://schemas.microsoft.com/office/drawing/2010/main">
        <mc:Choice Requires="a14">
          <p:sp>
            <p:nvSpPr>
              <p:cNvPr id="16" name="TextovéPole 15"/>
              <p:cNvSpPr txBox="1"/>
              <p:nvPr/>
            </p:nvSpPr>
            <p:spPr>
              <a:xfrm>
                <a:off x="0" y="5517232"/>
                <a:ext cx="9144000" cy="1224951"/>
              </a:xfrm>
              <a:prstGeom prst="rect">
                <a:avLst/>
              </a:prstGeom>
              <a:noFill/>
            </p:spPr>
            <p:txBody>
              <a:bodyPr wrap="square" rtlCol="0">
                <a:spAutoFit/>
              </a:bodyPr>
              <a:lstStyle/>
              <a:p>
                <a:pPr>
                  <a:lnSpc>
                    <a:spcPct val="115000"/>
                  </a:lnSpc>
                  <a:spcAft>
                    <a:spcPts val="0"/>
                  </a:spcAft>
                </a:pPr>
                <a:r>
                  <a:rPr lang="cs-CZ" sz="2400" b="1" dirty="0">
                    <a:solidFill>
                      <a:srgbClr val="FF0000"/>
                    </a:solidFill>
                    <a:ea typeface="Times New Roman"/>
                    <a:cs typeface="Times New Roman"/>
                  </a:rPr>
                  <a:t>měrný elektrický odpor (</a:t>
                </a:r>
                <a:r>
                  <a:rPr lang="cs-CZ" sz="2400" b="1" dirty="0" err="1">
                    <a:solidFill>
                      <a:srgbClr val="FF0000"/>
                    </a:solidFill>
                    <a:ea typeface="Times New Roman"/>
                    <a:cs typeface="Times New Roman"/>
                  </a:rPr>
                  <a:t>rezistivita</a:t>
                </a:r>
                <a:r>
                  <a:rPr lang="cs-CZ" sz="2400" b="1" dirty="0">
                    <a:solidFill>
                      <a:srgbClr val="FF0000"/>
                    </a:solidFill>
                    <a:ea typeface="Times New Roman"/>
                    <a:cs typeface="Times New Roman"/>
                  </a:rPr>
                  <a:t>) – </a:t>
                </a:r>
                <a:r>
                  <a:rPr lang="cs-CZ" sz="2400" b="1" i="1" dirty="0">
                    <a:solidFill>
                      <a:srgbClr val="FF0000"/>
                    </a:solidFill>
                    <a:effectLst/>
                    <a:latin typeface="Times New Roman"/>
                    <a:ea typeface="Times New Roman"/>
                    <a:cs typeface="Times New Roman"/>
                  </a:rPr>
                  <a:t>ρ</a:t>
                </a:r>
                <a:r>
                  <a:rPr lang="cs-CZ" sz="2400" b="1" dirty="0">
                    <a:solidFill>
                      <a:srgbClr val="FF0000"/>
                    </a:solidFill>
                    <a:ea typeface="Times New Roman"/>
                    <a:cs typeface="Times New Roman"/>
                  </a:rPr>
                  <a:t>	</a:t>
                </a:r>
                <a:r>
                  <a:rPr lang="cs-CZ" sz="2000" dirty="0" smtClean="0">
                    <a:ea typeface="Times New Roman"/>
                    <a:cs typeface="Times New Roman"/>
                  </a:rPr>
                  <a:t>jednotka</a:t>
                </a:r>
                <a:r>
                  <a:rPr lang="cs-CZ" sz="2000" dirty="0">
                    <a:ea typeface="Times New Roman"/>
                    <a:cs typeface="Times New Roman"/>
                  </a:rPr>
                  <a:t>: </a:t>
                </a:r>
                <a:r>
                  <a:rPr lang="en-US" sz="2000" dirty="0">
                    <a:ea typeface="Times New Roman"/>
                    <a:cs typeface="Times New Roman"/>
                  </a:rPr>
                  <a:t>[</a:t>
                </a:r>
                <a:r>
                  <a:rPr lang="cs-CZ" sz="2000" b="1" i="1" dirty="0">
                    <a:solidFill>
                      <a:srgbClr val="FF0000"/>
                    </a:solidFill>
                    <a:effectLst/>
                    <a:latin typeface="Times New Roman"/>
                    <a:ea typeface="Times New Roman"/>
                    <a:cs typeface="Times New Roman"/>
                  </a:rPr>
                  <a:t>ρ</a:t>
                </a:r>
                <a:r>
                  <a:rPr lang="en-US" sz="2000" dirty="0">
                    <a:ea typeface="Times New Roman"/>
                    <a:cs typeface="Times New Roman"/>
                  </a:rPr>
                  <a:t>] = </a:t>
                </a:r>
                <a14:m>
                  <m:oMath xmlns:m="http://schemas.openxmlformats.org/officeDocument/2006/math">
                    <m:r>
                      <m:rPr>
                        <m:sty m:val="p"/>
                      </m:rPr>
                      <a:rPr lang="en-US" sz="2000">
                        <a:effectLst/>
                        <a:latin typeface="Cambria Math"/>
                        <a:ea typeface="Times New Roman"/>
                        <a:cs typeface="Times New Roman"/>
                      </a:rPr>
                      <m:t>Ω</m:t>
                    </m:r>
                    <m:r>
                      <a:rPr lang="en-US" sz="2000">
                        <a:effectLst/>
                        <a:latin typeface="Cambria Math"/>
                        <a:ea typeface="Times New Roman"/>
                        <a:cs typeface="Times New Roman"/>
                      </a:rPr>
                      <m:t>∙</m:t>
                    </m:r>
                    <m:r>
                      <m:rPr>
                        <m:sty m:val="p"/>
                      </m:rPr>
                      <a:rPr lang="en-US" sz="2000">
                        <a:effectLst/>
                        <a:latin typeface="Cambria Math"/>
                        <a:ea typeface="Times New Roman"/>
                        <a:cs typeface="Times New Roman"/>
                      </a:rPr>
                      <m:t>m</m:t>
                    </m:r>
                  </m:oMath>
                </a14:m>
                <a:r>
                  <a:rPr lang="en-US" sz="2000" dirty="0">
                    <a:ea typeface="Times New Roman"/>
                    <a:cs typeface="Times New Roman"/>
                  </a:rPr>
                  <a:t> (</a:t>
                </a:r>
                <a:r>
                  <a:rPr lang="en-US" sz="2000" dirty="0" err="1">
                    <a:ea typeface="Times New Roman"/>
                    <a:cs typeface="Times New Roman"/>
                  </a:rPr>
                  <a:t>ohmmetr</a:t>
                </a:r>
                <a:r>
                  <a:rPr lang="en-US" sz="2000" dirty="0">
                    <a:ea typeface="Times New Roman"/>
                    <a:cs typeface="Times New Roman"/>
                  </a:rPr>
                  <a:t>)</a:t>
                </a:r>
                <a:endParaRPr lang="cs-CZ" sz="2000" dirty="0">
                  <a:ea typeface="Times New Roman"/>
                  <a:cs typeface="Times New Roman"/>
                </a:endParaRPr>
              </a:p>
              <a:p>
                <a:pPr marL="342900" lvl="0" indent="-342900">
                  <a:lnSpc>
                    <a:spcPct val="115000"/>
                  </a:lnSpc>
                  <a:spcAft>
                    <a:spcPts val="0"/>
                  </a:spcAft>
                  <a:buFont typeface="Wingdings"/>
                  <a:buChar char=""/>
                </a:pPr>
                <a:r>
                  <a:rPr lang="cs-CZ" sz="2000" dirty="0">
                    <a:ea typeface="Times New Roman"/>
                    <a:cs typeface="Times New Roman"/>
                  </a:rPr>
                  <a:t>materiálová konstanta (</a:t>
                </a:r>
                <a:r>
                  <a:rPr lang="cs-CZ" sz="2000" dirty="0" err="1">
                    <a:ea typeface="Times New Roman"/>
                    <a:cs typeface="Times New Roman"/>
                  </a:rPr>
                  <a:t>MFChT</a:t>
                </a:r>
                <a:r>
                  <a:rPr lang="cs-CZ" sz="2000" dirty="0">
                    <a:ea typeface="Times New Roman"/>
                    <a:cs typeface="Times New Roman"/>
                  </a:rPr>
                  <a:t>)</a:t>
                </a:r>
              </a:p>
              <a:p>
                <a:pPr marL="342900" lvl="0" indent="-342900">
                  <a:lnSpc>
                    <a:spcPct val="115000"/>
                  </a:lnSpc>
                  <a:spcAft>
                    <a:spcPts val="1000"/>
                  </a:spcAft>
                  <a:buFont typeface="Wingdings"/>
                  <a:buChar char=""/>
                </a:pPr>
                <a:r>
                  <a:rPr lang="cs-CZ" sz="2000" dirty="0">
                    <a:ea typeface="Times New Roman"/>
                    <a:cs typeface="Times New Roman"/>
                  </a:rPr>
                  <a:t>závisí na teplotě </a:t>
                </a:r>
                <a:r>
                  <a:rPr lang="cs-CZ" sz="2000" dirty="0" smtClean="0">
                    <a:ea typeface="Times New Roman"/>
                    <a:cs typeface="Times New Roman"/>
                  </a:rPr>
                  <a:t>vodiče</a:t>
                </a:r>
                <a:endParaRPr lang="cs-CZ" sz="2000" dirty="0">
                  <a:ea typeface="Times New Roman"/>
                  <a:cs typeface="Times New Roman"/>
                </a:endParaRPr>
              </a:p>
            </p:txBody>
          </p:sp>
        </mc:Choice>
        <mc:Fallback xmlns="">
          <p:sp>
            <p:nvSpPr>
              <p:cNvPr id="16" name="TextovéPole 15"/>
              <p:cNvSpPr txBox="1">
                <a:spLocks noRot="1" noChangeAspect="1" noMove="1" noResize="1" noEditPoints="1" noAdjustHandles="1" noChangeArrowheads="1" noChangeShapeType="1" noTextEdit="1"/>
              </p:cNvSpPr>
              <p:nvPr/>
            </p:nvSpPr>
            <p:spPr>
              <a:xfrm>
                <a:off x="0" y="5517232"/>
                <a:ext cx="9144000" cy="1224951"/>
              </a:xfrm>
              <a:prstGeom prst="rect">
                <a:avLst/>
              </a:prstGeom>
              <a:blipFill rotWithShape="1">
                <a:blip r:embed="rId6"/>
                <a:stretch>
                  <a:fillRect l="-1000" t="-1990" b="-6468"/>
                </a:stretch>
              </a:blipFill>
            </p:spPr>
            <p:txBody>
              <a:bodyPr/>
              <a:lstStyle/>
              <a:p>
                <a:r>
                  <a:rPr lang="cs-CZ">
                    <a:noFill/>
                  </a:rPr>
                  <a:t> </a:t>
                </a:r>
              </a:p>
            </p:txBody>
          </p:sp>
        </mc:Fallback>
      </mc:AlternateContent>
    </p:spTree>
    <p:extLst>
      <p:ext uri="{BB962C8B-B14F-4D97-AF65-F5344CB8AC3E}">
        <p14:creationId xmlns:p14="http://schemas.microsoft.com/office/powerpoint/2010/main" val="19750763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9144000" cy="792087"/>
          </a:xfrm>
          <a:solidFill>
            <a:srgbClr val="92D050"/>
          </a:solidFill>
        </p:spPr>
        <p:txBody>
          <a:bodyPr>
            <a:normAutofit fontScale="90000"/>
          </a:bodyPr>
          <a:lstStyle/>
          <a:p>
            <a:r>
              <a:rPr lang="cs-CZ" sz="3600" dirty="0"/>
              <a:t>15. Elektrický odpor. Ohmův zákon pro část obvodu.</a:t>
            </a:r>
          </a:p>
        </p:txBody>
      </p:sp>
      <p:sp>
        <p:nvSpPr>
          <p:cNvPr id="11" name="Text Box 3"/>
          <p:cNvSpPr txBox="1">
            <a:spLocks noChangeArrowheads="1"/>
          </p:cNvSpPr>
          <p:nvPr/>
        </p:nvSpPr>
        <p:spPr bwMode="auto">
          <a:xfrm>
            <a:off x="598488" y="1312863"/>
            <a:ext cx="3522662" cy="160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sk-SK" altLang="cs-CZ" sz="3300" dirty="0" err="1">
                <a:latin typeface="Symbol" pitchFamily="18" charset="2"/>
              </a:rPr>
              <a:t>r</a:t>
            </a:r>
            <a:r>
              <a:rPr lang="sk-SK" altLang="cs-CZ" sz="3300" baseline="-25000" dirty="0" err="1"/>
              <a:t>Cu</a:t>
            </a:r>
            <a:r>
              <a:rPr lang="sk-SK" altLang="cs-CZ" sz="3300" baseline="-25000" dirty="0"/>
              <a:t> </a:t>
            </a:r>
            <a:r>
              <a:rPr lang="sk-SK" altLang="cs-CZ" sz="3300" dirty="0"/>
              <a:t>= 1,78.10</a:t>
            </a:r>
            <a:r>
              <a:rPr lang="sk-SK" altLang="cs-CZ" sz="3300" baseline="30000" dirty="0"/>
              <a:t>-8</a:t>
            </a:r>
            <a:r>
              <a:rPr lang="sk-SK" altLang="cs-CZ" sz="3300" dirty="0"/>
              <a:t> </a:t>
            </a:r>
            <a:r>
              <a:rPr lang="sk-SK" altLang="cs-CZ" sz="3300" dirty="0" err="1">
                <a:latin typeface="Symbol" pitchFamily="18" charset="2"/>
              </a:rPr>
              <a:t>W</a:t>
            </a:r>
            <a:r>
              <a:rPr lang="sk-SK" altLang="cs-CZ" sz="3300" dirty="0" err="1"/>
              <a:t>.m</a:t>
            </a:r>
            <a:endParaRPr lang="sk-SK" altLang="cs-CZ" sz="3300" dirty="0"/>
          </a:p>
          <a:p>
            <a:r>
              <a:rPr lang="sk-SK" altLang="cs-CZ" sz="3300" dirty="0" err="1">
                <a:latin typeface="Symbol" pitchFamily="18" charset="2"/>
              </a:rPr>
              <a:t>r</a:t>
            </a:r>
            <a:r>
              <a:rPr lang="sk-SK" altLang="cs-CZ" sz="3300" baseline="-25000" dirty="0" err="1"/>
              <a:t>Au</a:t>
            </a:r>
            <a:r>
              <a:rPr lang="sk-SK" altLang="cs-CZ" sz="3300" baseline="-25000" dirty="0"/>
              <a:t> </a:t>
            </a:r>
            <a:r>
              <a:rPr lang="sk-SK" altLang="cs-CZ" sz="3300" dirty="0"/>
              <a:t>= 2,04.10</a:t>
            </a:r>
            <a:r>
              <a:rPr lang="sk-SK" altLang="cs-CZ" sz="3300" baseline="30000" dirty="0"/>
              <a:t>-8</a:t>
            </a:r>
            <a:r>
              <a:rPr lang="sk-SK" altLang="cs-CZ" sz="3300" dirty="0"/>
              <a:t> </a:t>
            </a:r>
            <a:r>
              <a:rPr lang="sk-SK" altLang="cs-CZ" sz="3300" dirty="0" err="1">
                <a:latin typeface="Symbol" pitchFamily="18" charset="2"/>
              </a:rPr>
              <a:t>W</a:t>
            </a:r>
            <a:r>
              <a:rPr lang="sk-SK" altLang="cs-CZ" sz="3300" dirty="0" err="1"/>
              <a:t>.m</a:t>
            </a:r>
            <a:endParaRPr lang="sk-SK" altLang="cs-CZ" sz="3300" dirty="0"/>
          </a:p>
          <a:p>
            <a:r>
              <a:rPr lang="sk-SK" altLang="cs-CZ" sz="3300" dirty="0" err="1">
                <a:latin typeface="Symbol" pitchFamily="18" charset="2"/>
              </a:rPr>
              <a:t>r</a:t>
            </a:r>
            <a:r>
              <a:rPr lang="sk-SK" altLang="cs-CZ" sz="3300" baseline="-25000" dirty="0" err="1"/>
              <a:t>Al</a:t>
            </a:r>
            <a:r>
              <a:rPr lang="sk-SK" altLang="cs-CZ" sz="3300" baseline="-25000" dirty="0"/>
              <a:t>  </a:t>
            </a:r>
            <a:r>
              <a:rPr lang="sk-SK" altLang="cs-CZ" sz="3300" dirty="0"/>
              <a:t>= 2,45.10</a:t>
            </a:r>
            <a:r>
              <a:rPr lang="sk-SK" altLang="cs-CZ" sz="3300" baseline="30000" dirty="0"/>
              <a:t>-8</a:t>
            </a:r>
            <a:r>
              <a:rPr lang="sk-SK" altLang="cs-CZ" sz="3300" dirty="0">
                <a:latin typeface="Symbol" pitchFamily="18" charset="2"/>
              </a:rPr>
              <a:t> </a:t>
            </a:r>
            <a:r>
              <a:rPr lang="sk-SK" altLang="cs-CZ" sz="3300" dirty="0" err="1">
                <a:latin typeface="Symbol" pitchFamily="18" charset="2"/>
              </a:rPr>
              <a:t>W</a:t>
            </a:r>
            <a:r>
              <a:rPr lang="sk-SK" altLang="cs-CZ" sz="3300" dirty="0" err="1"/>
              <a:t>.m</a:t>
            </a:r>
            <a:endParaRPr lang="cs-CZ" altLang="cs-CZ" sz="3300" dirty="0"/>
          </a:p>
        </p:txBody>
      </p:sp>
      <p:sp>
        <p:nvSpPr>
          <p:cNvPr id="18" name="Text Box 4"/>
          <p:cNvSpPr txBox="1">
            <a:spLocks noChangeArrowheads="1"/>
          </p:cNvSpPr>
          <p:nvPr/>
        </p:nvSpPr>
        <p:spPr bwMode="auto">
          <a:xfrm>
            <a:off x="5238750" y="1851025"/>
            <a:ext cx="2227263"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r>
              <a:rPr lang="sk-SK" altLang="cs-CZ" sz="3100"/>
              <a:t>dobré vodiče</a:t>
            </a:r>
            <a:endParaRPr lang="cs-CZ" altLang="cs-CZ" sz="3100"/>
          </a:p>
        </p:txBody>
      </p:sp>
      <p:sp>
        <p:nvSpPr>
          <p:cNvPr id="20" name="Text Box 6"/>
          <p:cNvSpPr txBox="1">
            <a:spLocks noChangeArrowheads="1"/>
          </p:cNvSpPr>
          <p:nvPr/>
        </p:nvSpPr>
        <p:spPr bwMode="auto">
          <a:xfrm>
            <a:off x="452438" y="3770313"/>
            <a:ext cx="4424609"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sk-SK" altLang="cs-CZ" sz="3300" dirty="0"/>
              <a:t> </a:t>
            </a:r>
            <a:r>
              <a:rPr lang="cs-CZ" altLang="cs-CZ" sz="3300" dirty="0" err="1" smtClean="0">
                <a:latin typeface="Symbol" pitchFamily="18" charset="2"/>
              </a:rPr>
              <a:t>r</a:t>
            </a:r>
            <a:r>
              <a:rPr lang="cs-CZ" altLang="cs-CZ" sz="3300" baseline="-25000" dirty="0" err="1" smtClean="0"/>
              <a:t>nikelín</a:t>
            </a:r>
            <a:r>
              <a:rPr lang="cs-CZ" altLang="cs-CZ" sz="3300" baseline="-25000" dirty="0" smtClean="0"/>
              <a:t>       </a:t>
            </a:r>
            <a:r>
              <a:rPr lang="cs-CZ" altLang="cs-CZ" sz="3300" dirty="0" smtClean="0"/>
              <a:t>=   40.10</a:t>
            </a:r>
            <a:r>
              <a:rPr lang="cs-CZ" altLang="cs-CZ" sz="3300" baseline="30000" dirty="0" smtClean="0"/>
              <a:t>-8</a:t>
            </a:r>
            <a:r>
              <a:rPr lang="cs-CZ" altLang="cs-CZ" sz="3300" dirty="0" smtClean="0"/>
              <a:t> </a:t>
            </a:r>
            <a:r>
              <a:rPr lang="cs-CZ" altLang="cs-CZ" sz="3300" dirty="0" err="1" smtClean="0">
                <a:latin typeface="Symbol" pitchFamily="18" charset="2"/>
              </a:rPr>
              <a:t>W</a:t>
            </a:r>
            <a:r>
              <a:rPr lang="cs-CZ" altLang="cs-CZ" sz="3300" dirty="0" err="1" smtClean="0"/>
              <a:t>.m</a:t>
            </a:r>
            <a:endParaRPr lang="cs-CZ" altLang="cs-CZ" sz="3300" dirty="0" smtClean="0"/>
          </a:p>
          <a:p>
            <a:r>
              <a:rPr lang="cs-CZ" altLang="cs-CZ" sz="3300" dirty="0" smtClean="0">
                <a:latin typeface="Symbol" pitchFamily="18" charset="2"/>
              </a:rPr>
              <a:t> </a:t>
            </a:r>
            <a:r>
              <a:rPr lang="cs-CZ" altLang="cs-CZ" sz="3300" dirty="0" err="1" smtClean="0">
                <a:latin typeface="Symbol" pitchFamily="18" charset="2"/>
              </a:rPr>
              <a:t>r</a:t>
            </a:r>
            <a:r>
              <a:rPr lang="cs-CZ" altLang="cs-CZ" sz="3300" baseline="-25000" dirty="0" err="1" smtClean="0"/>
              <a:t>konstantan</a:t>
            </a:r>
            <a:r>
              <a:rPr lang="cs-CZ" altLang="cs-CZ" sz="3300" baseline="-25000" dirty="0" smtClean="0"/>
              <a:t> </a:t>
            </a:r>
            <a:r>
              <a:rPr lang="cs-CZ" altLang="cs-CZ" sz="3300" dirty="0" smtClean="0"/>
              <a:t>=   49.10</a:t>
            </a:r>
            <a:r>
              <a:rPr lang="cs-CZ" altLang="cs-CZ" sz="3300" baseline="30000" dirty="0" smtClean="0"/>
              <a:t>-8</a:t>
            </a:r>
            <a:r>
              <a:rPr lang="cs-CZ" altLang="cs-CZ" sz="3300" dirty="0" smtClean="0"/>
              <a:t> </a:t>
            </a:r>
            <a:r>
              <a:rPr lang="cs-CZ" altLang="cs-CZ" sz="3300" dirty="0" err="1" smtClean="0">
                <a:latin typeface="Symbol" pitchFamily="18" charset="2"/>
              </a:rPr>
              <a:t>W</a:t>
            </a:r>
            <a:r>
              <a:rPr lang="cs-CZ" altLang="cs-CZ" sz="3300" dirty="0" err="1" smtClean="0"/>
              <a:t>.m</a:t>
            </a:r>
            <a:endParaRPr lang="cs-CZ" altLang="cs-CZ" sz="3300" dirty="0" smtClean="0"/>
          </a:p>
          <a:p>
            <a:r>
              <a:rPr lang="cs-CZ" altLang="cs-CZ" sz="3300" dirty="0" smtClean="0"/>
              <a:t> </a:t>
            </a:r>
            <a:r>
              <a:rPr lang="cs-CZ" altLang="cs-CZ" sz="3300" dirty="0" err="1" smtClean="0">
                <a:latin typeface="Symbol" pitchFamily="18" charset="2"/>
              </a:rPr>
              <a:t>r</a:t>
            </a:r>
            <a:r>
              <a:rPr lang="cs-CZ" altLang="cs-CZ" sz="3300" baseline="-25000" dirty="0" err="1" smtClean="0"/>
              <a:t>chrómnikl</a:t>
            </a:r>
            <a:r>
              <a:rPr lang="cs-CZ" altLang="cs-CZ" sz="3300" baseline="-25000" dirty="0" smtClean="0"/>
              <a:t>  </a:t>
            </a:r>
            <a:r>
              <a:rPr lang="sk-SK" altLang="cs-CZ" sz="3300" dirty="0" smtClean="0"/>
              <a:t>= </a:t>
            </a:r>
            <a:r>
              <a:rPr lang="sk-SK" altLang="cs-CZ" sz="3300" dirty="0"/>
              <a:t>112.10</a:t>
            </a:r>
            <a:r>
              <a:rPr lang="sk-SK" altLang="cs-CZ" sz="3300" baseline="30000" dirty="0"/>
              <a:t>-8</a:t>
            </a:r>
            <a:r>
              <a:rPr lang="sk-SK" altLang="cs-CZ" sz="3300" dirty="0"/>
              <a:t> </a:t>
            </a:r>
            <a:r>
              <a:rPr lang="sk-SK" altLang="cs-CZ" sz="3300" dirty="0" err="1">
                <a:latin typeface="Symbol" pitchFamily="18" charset="2"/>
              </a:rPr>
              <a:t>W</a:t>
            </a:r>
            <a:r>
              <a:rPr lang="sk-SK" altLang="cs-CZ" sz="3300" dirty="0" err="1"/>
              <a:t>.m</a:t>
            </a:r>
            <a:endParaRPr lang="cs-CZ" altLang="cs-CZ" sz="3300" dirty="0"/>
          </a:p>
        </p:txBody>
      </p:sp>
      <p:sp>
        <p:nvSpPr>
          <p:cNvPr id="21" name="Text Box 7"/>
          <p:cNvSpPr txBox="1">
            <a:spLocks noChangeArrowheads="1"/>
          </p:cNvSpPr>
          <p:nvPr/>
        </p:nvSpPr>
        <p:spPr bwMode="auto">
          <a:xfrm>
            <a:off x="5238750" y="4241800"/>
            <a:ext cx="3255962"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r>
              <a:rPr lang="sk-SK" altLang="cs-CZ" sz="3100" dirty="0"/>
              <a:t>odporové materiály</a:t>
            </a:r>
            <a:endParaRPr lang="cs-CZ" altLang="cs-CZ" sz="3100" dirty="0"/>
          </a:p>
        </p:txBody>
      </p:sp>
    </p:spTree>
    <p:extLst>
      <p:ext uri="{BB962C8B-B14F-4D97-AF65-F5344CB8AC3E}">
        <p14:creationId xmlns:p14="http://schemas.microsoft.com/office/powerpoint/2010/main" val="200371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wipe(left)">
                                      <p:cBhvr>
                                        <p:cTn id="11" dur="1000"/>
                                        <p:tgtEl>
                                          <p:spTgt spid="1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1000"/>
                                        <p:tgtEl>
                                          <p:spTgt spid="20"/>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wipe(left)">
                                      <p:cBhvr>
                                        <p:cTn id="20" dur="10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build="p" autoUpdateAnimBg="0"/>
      <p:bldP spid="20" grpId="0"/>
      <p:bldP spid="21"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descr="C:\Users\imhotep\AppData\Local\Microsoft\Windows\Temporary Internet Files\Content.IE5\3I2829YJ\MC900436917[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79512" y="1052736"/>
            <a:ext cx="1152128" cy="1152128"/>
          </a:xfrm>
          <a:prstGeom prst="rect">
            <a:avLst/>
          </a:prstGeom>
          <a:noFill/>
          <a:ln>
            <a:noFill/>
          </a:ln>
        </p:spPr>
      </p:pic>
      <mc:AlternateContent xmlns:mc="http://schemas.openxmlformats.org/markup-compatibility/2006" xmlns:a14="http://schemas.microsoft.com/office/drawing/2010/main">
        <mc:Choice Requires="a14">
          <p:graphicFrame>
            <p:nvGraphicFramePr>
              <p:cNvPr id="4" name="Tabulka 3"/>
              <p:cNvGraphicFramePr>
                <a:graphicFrameLocks noGrp="1"/>
              </p:cNvGraphicFramePr>
              <p:nvPr>
                <p:extLst/>
              </p:nvPr>
            </p:nvGraphicFramePr>
            <p:xfrm>
              <a:off x="395536" y="2420888"/>
              <a:ext cx="8496942" cy="1240207"/>
            </p:xfrm>
            <a:graphic>
              <a:graphicData uri="http://schemas.openxmlformats.org/drawingml/2006/table">
                <a:tbl>
                  <a:tblPr firstRow="1" firstCol="1" bandRow="1">
                    <a:tableStyleId>{5C22544A-7EE6-4342-B048-85BDC9FD1C3A}</a:tableStyleId>
                  </a:tblPr>
                  <a:tblGrid>
                    <a:gridCol w="848999">
                      <a:extLst>
                        <a:ext uri="{9D8B030D-6E8A-4147-A177-3AD203B41FA5}">
                          <a16:colId xmlns:a16="http://schemas.microsoft.com/office/drawing/2014/main" val="20000"/>
                        </a:ext>
                      </a:extLst>
                    </a:gridCol>
                    <a:gridCol w="848999">
                      <a:extLst>
                        <a:ext uri="{9D8B030D-6E8A-4147-A177-3AD203B41FA5}">
                          <a16:colId xmlns:a16="http://schemas.microsoft.com/office/drawing/2014/main" val="20001"/>
                        </a:ext>
                      </a:extLst>
                    </a:gridCol>
                    <a:gridCol w="849868">
                      <a:extLst>
                        <a:ext uri="{9D8B030D-6E8A-4147-A177-3AD203B41FA5}">
                          <a16:colId xmlns:a16="http://schemas.microsoft.com/office/drawing/2014/main" val="20002"/>
                        </a:ext>
                      </a:extLst>
                    </a:gridCol>
                    <a:gridCol w="849868">
                      <a:extLst>
                        <a:ext uri="{9D8B030D-6E8A-4147-A177-3AD203B41FA5}">
                          <a16:colId xmlns:a16="http://schemas.microsoft.com/office/drawing/2014/main" val="20003"/>
                        </a:ext>
                      </a:extLst>
                    </a:gridCol>
                    <a:gridCol w="849868">
                      <a:extLst>
                        <a:ext uri="{9D8B030D-6E8A-4147-A177-3AD203B41FA5}">
                          <a16:colId xmlns:a16="http://schemas.microsoft.com/office/drawing/2014/main" val="20004"/>
                        </a:ext>
                      </a:extLst>
                    </a:gridCol>
                    <a:gridCol w="849868">
                      <a:extLst>
                        <a:ext uri="{9D8B030D-6E8A-4147-A177-3AD203B41FA5}">
                          <a16:colId xmlns:a16="http://schemas.microsoft.com/office/drawing/2014/main" val="20005"/>
                        </a:ext>
                      </a:extLst>
                    </a:gridCol>
                    <a:gridCol w="849868">
                      <a:extLst>
                        <a:ext uri="{9D8B030D-6E8A-4147-A177-3AD203B41FA5}">
                          <a16:colId xmlns:a16="http://schemas.microsoft.com/office/drawing/2014/main" val="20006"/>
                        </a:ext>
                      </a:extLst>
                    </a:gridCol>
                    <a:gridCol w="849868">
                      <a:extLst>
                        <a:ext uri="{9D8B030D-6E8A-4147-A177-3AD203B41FA5}">
                          <a16:colId xmlns:a16="http://schemas.microsoft.com/office/drawing/2014/main" val="20007"/>
                        </a:ext>
                      </a:extLst>
                    </a:gridCol>
                    <a:gridCol w="849868">
                      <a:extLst>
                        <a:ext uri="{9D8B030D-6E8A-4147-A177-3AD203B41FA5}">
                          <a16:colId xmlns:a16="http://schemas.microsoft.com/office/drawing/2014/main" val="20008"/>
                        </a:ext>
                      </a:extLst>
                    </a:gridCol>
                    <a:gridCol w="849868">
                      <a:extLst>
                        <a:ext uri="{9D8B030D-6E8A-4147-A177-3AD203B41FA5}">
                          <a16:colId xmlns:a16="http://schemas.microsoft.com/office/drawing/2014/main" val="20009"/>
                        </a:ext>
                      </a:extLst>
                    </a:gridCol>
                  </a:tblGrid>
                  <a:tr h="307432">
                    <a:tc>
                      <a:txBody>
                        <a:bodyPr/>
                        <a:lstStyle/>
                        <a:p>
                          <a:pPr algn="ctr">
                            <a:lnSpc>
                              <a:spcPct val="115000"/>
                            </a:lnSpc>
                            <a:spcAft>
                              <a:spcPts val="0"/>
                            </a:spcAft>
                          </a:pPr>
                          <a:r>
                            <a:rPr lang="cs-CZ" sz="1800" i="1" dirty="0">
                              <a:effectLst/>
                              <a:latin typeface="Times New Roman" panose="02020603050405020304" pitchFamily="18" charset="0"/>
                              <a:cs typeface="Times New Roman" panose="02020603050405020304" pitchFamily="18" charset="0"/>
                            </a:rPr>
                            <a:t>U</a:t>
                          </a:r>
                          <a:r>
                            <a:rPr lang="cs-CZ" sz="1800" dirty="0">
                              <a:effectLst/>
                            </a:rPr>
                            <a:t> (V)</a:t>
                          </a:r>
                          <a:endParaRPr lang="cs-CZ" sz="180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dirty="0">
                              <a:effectLst/>
                            </a:rPr>
                            <a:t> </a:t>
                          </a:r>
                          <a:endParaRPr lang="cs-CZ" sz="110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00"/>
                      </a:ext>
                    </a:extLst>
                  </a:tr>
                  <a:tr h="307432">
                    <a:tc>
                      <a:txBody>
                        <a:bodyPr/>
                        <a:lstStyle/>
                        <a:p>
                          <a:pPr algn="ctr">
                            <a:lnSpc>
                              <a:spcPct val="115000"/>
                            </a:lnSpc>
                            <a:spcAft>
                              <a:spcPts val="0"/>
                            </a:spcAft>
                          </a:pPr>
                          <a:r>
                            <a:rPr lang="cs-CZ" sz="1800" i="1" dirty="0">
                              <a:effectLst/>
                              <a:latin typeface="Times New Roman" panose="02020603050405020304" pitchFamily="18" charset="0"/>
                              <a:cs typeface="Times New Roman" panose="02020603050405020304" pitchFamily="18" charset="0"/>
                            </a:rPr>
                            <a:t>I</a:t>
                          </a:r>
                          <a:r>
                            <a:rPr lang="cs-CZ" sz="1800" dirty="0">
                              <a:effectLst/>
                            </a:rPr>
                            <a:t> (A)</a:t>
                          </a:r>
                          <a:endParaRPr lang="cs-CZ" sz="180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r h="609271">
                    <a:tc>
                      <a:txBody>
                        <a:bodyPr/>
                        <a:lstStyle/>
                        <a:p>
                          <a:pPr algn="ctr">
                            <a:lnSpc>
                              <a:spcPct val="115000"/>
                            </a:lnSpc>
                            <a:spcAft>
                              <a:spcPts val="0"/>
                            </a:spcAft>
                          </a:pPr>
                          <a14:m>
                            <m:oMath xmlns:m="http://schemas.openxmlformats.org/officeDocument/2006/math">
                              <m:r>
                                <a:rPr lang="cs-CZ" sz="1800" b="1" i="1" smtClean="0">
                                  <a:effectLst/>
                                  <a:latin typeface="Cambria Math"/>
                                </a:rPr>
                                <m:t>𝑹</m:t>
                              </m:r>
                            </m:oMath>
                          </a14:m>
                          <a:r>
                            <a:rPr lang="cs-CZ" sz="1800" dirty="0" smtClean="0">
                              <a:effectLst/>
                              <a:latin typeface="Calibri"/>
                              <a:ea typeface="Times New Roman"/>
                              <a:cs typeface="Times New Roman"/>
                            </a:rPr>
                            <a:t> (</a:t>
                          </a:r>
                          <a:r>
                            <a:rPr lang="el-GR" sz="1800" dirty="0" smtClean="0">
                              <a:effectLst/>
                              <a:latin typeface="Calibri"/>
                              <a:ea typeface="Times New Roman"/>
                              <a:cs typeface="Times New Roman"/>
                            </a:rPr>
                            <a:t>Ω</a:t>
                          </a:r>
                          <a:r>
                            <a:rPr lang="cs-CZ" sz="1800" dirty="0" smtClean="0">
                              <a:effectLst/>
                              <a:latin typeface="Calibri"/>
                              <a:ea typeface="Times New Roman"/>
                              <a:cs typeface="Times New Roman"/>
                            </a:rPr>
                            <a:t>)</a:t>
                          </a:r>
                          <a:endParaRPr lang="cs-CZ" sz="180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dirty="0">
                              <a:effectLst/>
                            </a:rPr>
                            <a:t> </a:t>
                          </a:r>
                          <a:endParaRPr lang="cs-CZ" sz="11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2"/>
                      </a:ext>
                    </a:extLst>
                  </a:tr>
                </a:tbl>
              </a:graphicData>
            </a:graphic>
          </p:graphicFrame>
        </mc:Choice>
        <mc:Fallback xmlns="">
          <p:graphicFrame>
            <p:nvGraphicFramePr>
              <p:cNvPr id="4" name="Tabulka 3"/>
              <p:cNvGraphicFramePr>
                <a:graphicFrameLocks noGrp="1"/>
              </p:cNvGraphicFramePr>
              <p:nvPr>
                <p:extLst>
                  <p:ext uri="{D42A27DB-BD31-4B8C-83A1-F6EECF244321}">
                    <p14:modId xmlns:p14="http://schemas.microsoft.com/office/powerpoint/2010/main" val="299692725"/>
                  </p:ext>
                </p:extLst>
              </p:nvPr>
            </p:nvGraphicFramePr>
            <p:xfrm>
              <a:off x="395536" y="2420888"/>
              <a:ext cx="8496942" cy="1240207"/>
            </p:xfrm>
            <a:graphic>
              <a:graphicData uri="http://schemas.openxmlformats.org/drawingml/2006/table">
                <a:tbl>
                  <a:tblPr firstRow="1" firstCol="1" bandRow="1">
                    <a:tableStyleId>{5C22544A-7EE6-4342-B048-85BDC9FD1C3A}</a:tableStyleId>
                  </a:tblPr>
                  <a:tblGrid>
                    <a:gridCol w="848999"/>
                    <a:gridCol w="848999"/>
                    <a:gridCol w="849868"/>
                    <a:gridCol w="849868"/>
                    <a:gridCol w="849868"/>
                    <a:gridCol w="849868"/>
                    <a:gridCol w="849868"/>
                    <a:gridCol w="849868"/>
                    <a:gridCol w="849868"/>
                    <a:gridCol w="849868"/>
                  </a:tblGrid>
                  <a:tr h="315468">
                    <a:tc>
                      <a:txBody>
                        <a:bodyPr/>
                        <a:lstStyle/>
                        <a:p>
                          <a:pPr algn="ctr">
                            <a:lnSpc>
                              <a:spcPct val="115000"/>
                            </a:lnSpc>
                            <a:spcAft>
                              <a:spcPts val="0"/>
                            </a:spcAft>
                          </a:pPr>
                          <a:r>
                            <a:rPr lang="cs-CZ" sz="1800" i="1" dirty="0">
                              <a:effectLst/>
                              <a:latin typeface="Times New Roman" panose="02020603050405020304" pitchFamily="18" charset="0"/>
                              <a:cs typeface="Times New Roman" panose="02020603050405020304" pitchFamily="18" charset="0"/>
                            </a:rPr>
                            <a:t>U</a:t>
                          </a:r>
                          <a:r>
                            <a:rPr lang="cs-CZ" sz="1800" dirty="0">
                              <a:effectLst/>
                            </a:rPr>
                            <a:t> (V)</a:t>
                          </a:r>
                          <a:endParaRPr lang="cs-CZ" sz="180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dirty="0">
                              <a:effectLst/>
                            </a:rPr>
                            <a:t> </a:t>
                          </a:r>
                          <a:endParaRPr lang="cs-CZ" sz="110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r>
                  <a:tr h="315468">
                    <a:tc>
                      <a:txBody>
                        <a:bodyPr/>
                        <a:lstStyle/>
                        <a:p>
                          <a:pPr algn="ctr">
                            <a:lnSpc>
                              <a:spcPct val="115000"/>
                            </a:lnSpc>
                            <a:spcAft>
                              <a:spcPts val="0"/>
                            </a:spcAft>
                          </a:pPr>
                          <a:r>
                            <a:rPr lang="cs-CZ" sz="1800" i="1" dirty="0">
                              <a:effectLst/>
                              <a:latin typeface="Times New Roman" panose="02020603050405020304" pitchFamily="18" charset="0"/>
                              <a:cs typeface="Times New Roman" panose="02020603050405020304" pitchFamily="18" charset="0"/>
                            </a:rPr>
                            <a:t>I</a:t>
                          </a:r>
                          <a:r>
                            <a:rPr lang="cs-CZ" sz="1800" dirty="0">
                              <a:effectLst/>
                            </a:rPr>
                            <a:t> (A)</a:t>
                          </a:r>
                          <a:endParaRPr lang="cs-CZ" sz="180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r>
                  <a:tr h="609271">
                    <a:tc>
                      <a:txBody>
                        <a:bodyPr/>
                        <a:lstStyle/>
                        <a:p>
                          <a:endParaRPr lang="cs-CZ"/>
                        </a:p>
                      </a:txBody>
                      <a:tcPr marL="68580" marR="68580" marT="0" marB="0">
                        <a:blipFill rotWithShape="1">
                          <a:blip r:embed="rId3"/>
                          <a:stretch>
                            <a:fillRect l="-719" t="-113000" r="-902878"/>
                          </a:stretch>
                        </a:blipFill>
                      </a:tcPr>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a:effectLst/>
                            </a:rPr>
                            <a:t> </a:t>
                          </a:r>
                          <a:endParaRPr lang="cs-CZ" sz="1100">
                            <a:effectLst/>
                            <a:latin typeface="Calibri"/>
                            <a:ea typeface="Times New Roman"/>
                            <a:cs typeface="Times New Roman"/>
                          </a:endParaRPr>
                        </a:p>
                      </a:txBody>
                      <a:tcPr marL="68580" marR="68580" marT="0" marB="0"/>
                    </a:tc>
                    <a:tc>
                      <a:txBody>
                        <a:bodyPr/>
                        <a:lstStyle/>
                        <a:p>
                          <a:pPr>
                            <a:lnSpc>
                              <a:spcPct val="115000"/>
                            </a:lnSpc>
                            <a:spcAft>
                              <a:spcPts val="0"/>
                            </a:spcAft>
                          </a:pPr>
                          <a:r>
                            <a:rPr lang="cs-CZ" sz="1100" dirty="0">
                              <a:effectLst/>
                            </a:rPr>
                            <a:t> </a:t>
                          </a:r>
                          <a:endParaRPr lang="cs-CZ" sz="1100" dirty="0">
                            <a:effectLst/>
                            <a:latin typeface="Calibri"/>
                            <a:ea typeface="Times New Roman"/>
                            <a:cs typeface="Times New Roman"/>
                          </a:endParaRPr>
                        </a:p>
                      </a:txBody>
                      <a:tcPr marL="68580" marR="68580" marT="0" marB="0"/>
                    </a:tc>
                  </a:tr>
                </a:tbl>
              </a:graphicData>
            </a:graphic>
          </p:graphicFrame>
        </mc:Fallback>
      </mc:AlternateContent>
      <p:sp>
        <p:nvSpPr>
          <p:cNvPr id="10" name="Nadpis 1"/>
          <p:cNvSpPr txBox="1">
            <a:spLocks/>
          </p:cNvSpPr>
          <p:nvPr/>
        </p:nvSpPr>
        <p:spPr>
          <a:xfrm>
            <a:off x="0" y="0"/>
            <a:ext cx="9144000" cy="792087"/>
          </a:xfrm>
          <a:prstGeom prst="rect">
            <a:avLst/>
          </a:prstGeom>
          <a:solidFill>
            <a:srgbClr val="92D05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smtClean="0"/>
              <a:t>16. Závislost odporu kovového vodiče na teplotě.</a:t>
            </a:r>
            <a:endParaRPr lang="cs-CZ" sz="3600" dirty="0"/>
          </a:p>
        </p:txBody>
      </p:sp>
      <p:sp>
        <p:nvSpPr>
          <p:cNvPr id="12" name="Text Box 8"/>
          <p:cNvSpPr txBox="1">
            <a:spLocks noChangeArrowheads="1"/>
          </p:cNvSpPr>
          <p:nvPr/>
        </p:nvSpPr>
        <p:spPr bwMode="auto">
          <a:xfrm>
            <a:off x="1331640" y="1213301"/>
            <a:ext cx="7812360" cy="46166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a:spAutoFit/>
          </a:bodyPr>
          <a:lstStyle>
            <a:lvl1pPr marL="342900" indent="-342900" defTabSz="762000">
              <a:spcBef>
                <a:spcPct val="20000"/>
              </a:spcBef>
              <a:buChar char="•"/>
              <a:defRPr sz="3200">
                <a:solidFill>
                  <a:schemeClr val="tx1"/>
                </a:solidFill>
                <a:latin typeface="Times New Roman" pitchFamily="18" charset="0"/>
              </a:defRPr>
            </a:lvl1pPr>
            <a:lvl2pPr marL="571500" indent="-285750" defTabSz="762000">
              <a:spcBef>
                <a:spcPct val="20000"/>
              </a:spcBef>
              <a:buChar char="–"/>
              <a:defRPr sz="2800">
                <a:solidFill>
                  <a:schemeClr val="tx1"/>
                </a:solidFill>
                <a:latin typeface="Times New Roman" pitchFamily="18" charset="0"/>
              </a:defRPr>
            </a:lvl2pPr>
            <a:lvl3pPr marL="1143000" indent="-228600" defTabSz="762000">
              <a:spcBef>
                <a:spcPct val="20000"/>
              </a:spcBef>
              <a:buChar char="•"/>
              <a:defRPr sz="2400">
                <a:solidFill>
                  <a:schemeClr val="tx1"/>
                </a:solidFill>
                <a:latin typeface="Times New Roman" pitchFamily="18" charset="0"/>
              </a:defRPr>
            </a:lvl3pPr>
            <a:lvl4pPr marL="1714500" indent="-228600" defTabSz="762000">
              <a:spcBef>
                <a:spcPct val="20000"/>
              </a:spcBef>
              <a:buChar char="–"/>
              <a:defRPr sz="2000">
                <a:solidFill>
                  <a:schemeClr val="tx1"/>
                </a:solidFill>
                <a:latin typeface="Times New Roman" pitchFamily="18" charset="0"/>
              </a:defRPr>
            </a:lvl4pPr>
            <a:lvl5pPr marL="2286000" indent="-228600" defTabSz="762000">
              <a:spcBef>
                <a:spcPct val="20000"/>
              </a:spcBef>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 typeface="Wingdings" pitchFamily="2" charset="2"/>
              <a:buChar char="Ø"/>
            </a:pPr>
            <a:r>
              <a:rPr lang="cs-CZ" altLang="cs-CZ" sz="2400" dirty="0">
                <a:latin typeface="Calibri" pitchFamily="34" charset="0"/>
              </a:rPr>
              <a:t>změříme velikost odporu </a:t>
            </a:r>
            <a:r>
              <a:rPr lang="cs-CZ" altLang="cs-CZ" sz="2400" dirty="0" smtClean="0">
                <a:latin typeface="Calibri" pitchFamily="34" charset="0"/>
              </a:rPr>
              <a:t>vlákna žárovky pro různé proudy</a:t>
            </a:r>
            <a:endParaRPr lang="cs-CZ" altLang="cs-CZ" sz="2400" dirty="0">
              <a:latin typeface="Calibri" pitchFamily="34" charset="0"/>
            </a:endParaRPr>
          </a:p>
        </p:txBody>
      </p:sp>
      <p:sp>
        <p:nvSpPr>
          <p:cNvPr id="6" name="TextovéPole 5"/>
          <p:cNvSpPr txBox="1"/>
          <p:nvPr/>
        </p:nvSpPr>
        <p:spPr>
          <a:xfrm>
            <a:off x="0" y="4437112"/>
            <a:ext cx="9144000" cy="369332"/>
          </a:xfrm>
          <a:prstGeom prst="rect">
            <a:avLst/>
          </a:prstGeom>
          <a:noFill/>
        </p:spPr>
        <p:txBody>
          <a:bodyPr wrap="square" rtlCol="0">
            <a:spAutoFit/>
          </a:bodyPr>
          <a:lstStyle/>
          <a:p>
            <a:pPr marL="285750" indent="-285750">
              <a:buFont typeface="Wingdings" panose="05000000000000000000" pitchFamily="2" charset="2"/>
              <a:buChar char="Ø"/>
            </a:pPr>
            <a:r>
              <a:rPr lang="cs-CZ" dirty="0"/>
              <a:t>h</a:t>
            </a:r>
            <a:r>
              <a:rPr lang="cs-CZ" dirty="0" smtClean="0"/>
              <a:t>odnoty vyneseme do grafu – osa x: teplota, osa y: odpor</a:t>
            </a:r>
            <a:endParaRPr lang="cs-CZ" dirty="0"/>
          </a:p>
        </p:txBody>
      </p:sp>
    </p:spTree>
    <p:extLst>
      <p:ext uri="{BB962C8B-B14F-4D97-AF65-F5344CB8AC3E}">
        <p14:creationId xmlns:p14="http://schemas.microsoft.com/office/powerpoint/2010/main" val="363292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9144000" cy="792087"/>
          </a:xfrm>
          <a:solidFill>
            <a:srgbClr val="92D050"/>
          </a:solidFill>
        </p:spPr>
        <p:txBody>
          <a:bodyPr>
            <a:normAutofit/>
          </a:bodyPr>
          <a:lstStyle/>
          <a:p>
            <a:r>
              <a:rPr lang="cs-CZ" sz="3600" dirty="0" smtClean="0"/>
              <a:t>13. Vznik elektrického proudu</a:t>
            </a:r>
            <a:endParaRPr lang="cs-CZ" sz="3600" dirty="0"/>
          </a:p>
        </p:txBody>
      </p:sp>
      <p:sp>
        <p:nvSpPr>
          <p:cNvPr id="3" name="TextovéPole 2"/>
          <p:cNvSpPr txBox="1"/>
          <p:nvPr/>
        </p:nvSpPr>
        <p:spPr>
          <a:xfrm>
            <a:off x="0" y="764704"/>
            <a:ext cx="6516216" cy="5848268"/>
          </a:xfrm>
          <a:prstGeom prst="rect">
            <a:avLst/>
          </a:prstGeom>
          <a:noFill/>
        </p:spPr>
        <p:txBody>
          <a:bodyPr wrap="square" rtlCol="0">
            <a:spAutoFit/>
          </a:bodyPr>
          <a:lstStyle/>
          <a:p>
            <a:pPr>
              <a:lnSpc>
                <a:spcPct val="115000"/>
              </a:lnSpc>
              <a:spcAft>
                <a:spcPts val="1000"/>
              </a:spcAft>
            </a:pPr>
            <a:r>
              <a:rPr lang="cs-CZ" sz="2800" b="1" u="sng" dirty="0">
                <a:ea typeface="Times New Roman"/>
                <a:cs typeface="Times New Roman"/>
              </a:rPr>
              <a:t>Historické poznámky</a:t>
            </a:r>
            <a:endParaRPr lang="cs-CZ" sz="2800" dirty="0">
              <a:ea typeface="Times New Roman"/>
              <a:cs typeface="Times New Roman"/>
            </a:endParaRPr>
          </a:p>
          <a:p>
            <a:pPr marL="342900" lvl="0" indent="-342900">
              <a:lnSpc>
                <a:spcPct val="115000"/>
              </a:lnSpc>
              <a:spcAft>
                <a:spcPts val="0"/>
              </a:spcAft>
              <a:buFont typeface="Wingdings"/>
              <a:buChar char=""/>
            </a:pPr>
            <a:r>
              <a:rPr lang="cs-CZ" sz="2400" b="1" dirty="0" smtClean="0">
                <a:solidFill>
                  <a:srgbClr val="00B050"/>
                </a:solidFill>
                <a:ea typeface="Times New Roman"/>
                <a:cs typeface="Times New Roman"/>
              </a:rPr>
              <a:t>André Marie </a:t>
            </a:r>
            <a:r>
              <a:rPr lang="cs-CZ" sz="2400" b="1" dirty="0" err="1" smtClean="0">
                <a:solidFill>
                  <a:srgbClr val="00B050"/>
                </a:solidFill>
                <a:ea typeface="Times New Roman"/>
                <a:cs typeface="Times New Roman"/>
              </a:rPr>
              <a:t>Ampère</a:t>
            </a:r>
            <a:r>
              <a:rPr lang="cs-CZ" sz="2400" b="1" dirty="0" smtClean="0">
                <a:solidFill>
                  <a:srgbClr val="00B050"/>
                </a:solidFill>
                <a:ea typeface="Times New Roman"/>
                <a:cs typeface="Times New Roman"/>
              </a:rPr>
              <a:t> (1775 – 1836)</a:t>
            </a:r>
            <a:r>
              <a:rPr lang="cs-CZ" sz="2400" dirty="0" smtClean="0">
                <a:ea typeface="Times New Roman"/>
                <a:cs typeface="Times New Roman"/>
              </a:rPr>
              <a:t>:  </a:t>
            </a:r>
            <a:br>
              <a:rPr lang="cs-CZ" sz="2400" dirty="0" smtClean="0">
                <a:ea typeface="Times New Roman"/>
                <a:cs typeface="Times New Roman"/>
              </a:rPr>
            </a:br>
            <a:r>
              <a:rPr lang="cs-CZ" sz="2200" dirty="0" smtClean="0">
                <a:ea typeface="Times New Roman"/>
                <a:cs typeface="Times New Roman"/>
                <a:sym typeface="Wingdings"/>
              </a:rPr>
              <a:t></a:t>
            </a:r>
            <a:r>
              <a:rPr lang="cs-CZ" sz="2400" dirty="0" smtClean="0">
                <a:ea typeface="Times New Roman"/>
                <a:cs typeface="Times New Roman"/>
                <a:sym typeface="Wingdings"/>
              </a:rPr>
              <a:t> </a:t>
            </a:r>
            <a:r>
              <a:rPr lang="cs-CZ" sz="2200" dirty="0" smtClean="0">
                <a:ea typeface="Times New Roman"/>
                <a:cs typeface="Times New Roman"/>
              </a:rPr>
              <a:t>francouzský matematika a fyzik; </a:t>
            </a:r>
            <a:br>
              <a:rPr lang="cs-CZ" sz="2200" dirty="0" smtClean="0">
                <a:ea typeface="Times New Roman"/>
                <a:cs typeface="Times New Roman"/>
              </a:rPr>
            </a:br>
            <a:r>
              <a:rPr lang="cs-CZ" sz="2000" dirty="0">
                <a:ea typeface="Times New Roman"/>
                <a:cs typeface="Times New Roman"/>
                <a:sym typeface="Wingdings"/>
              </a:rPr>
              <a:t> </a:t>
            </a:r>
            <a:r>
              <a:rPr lang="cs-CZ" sz="2200" dirty="0" smtClean="0">
                <a:ea typeface="Times New Roman"/>
                <a:cs typeface="Times New Roman"/>
              </a:rPr>
              <a:t>nikdy nechodil do školy ;-)</a:t>
            </a:r>
            <a:br>
              <a:rPr lang="cs-CZ" sz="2200" dirty="0" smtClean="0">
                <a:ea typeface="Times New Roman"/>
                <a:cs typeface="Times New Roman"/>
              </a:rPr>
            </a:br>
            <a:r>
              <a:rPr lang="cs-CZ" sz="2000" dirty="0">
                <a:ea typeface="Times New Roman"/>
                <a:cs typeface="Times New Roman"/>
                <a:sym typeface="Wingdings"/>
              </a:rPr>
              <a:t> </a:t>
            </a:r>
            <a:r>
              <a:rPr lang="cs-CZ" sz="2200" dirty="0" smtClean="0">
                <a:ea typeface="Times New Roman"/>
                <a:cs typeface="Times New Roman"/>
              </a:rPr>
              <a:t>vzděláván otcem, který skončil pod gilotinou; </a:t>
            </a:r>
            <a:br>
              <a:rPr lang="cs-CZ" sz="2200" dirty="0" smtClean="0">
                <a:ea typeface="Times New Roman"/>
                <a:cs typeface="Times New Roman"/>
              </a:rPr>
            </a:br>
            <a:r>
              <a:rPr lang="cs-CZ" sz="2000" dirty="0">
                <a:ea typeface="Times New Roman"/>
                <a:cs typeface="Times New Roman"/>
                <a:sym typeface="Wingdings"/>
              </a:rPr>
              <a:t> </a:t>
            </a:r>
            <a:r>
              <a:rPr lang="cs-CZ" sz="2200" dirty="0" smtClean="0">
                <a:ea typeface="Times New Roman"/>
                <a:cs typeface="Times New Roman"/>
              </a:rPr>
              <a:t>1820 – </a:t>
            </a:r>
            <a:r>
              <a:rPr lang="cs-CZ" sz="2000" dirty="0" smtClean="0">
                <a:ea typeface="Times New Roman"/>
                <a:cs typeface="Times New Roman"/>
              </a:rPr>
              <a:t>cívka s proudem vyvolává magnetické pole </a:t>
            </a:r>
            <a:r>
              <a:rPr lang="cs-CZ" sz="2200" dirty="0" smtClean="0">
                <a:ea typeface="Times New Roman"/>
                <a:cs typeface="Times New Roman"/>
              </a:rPr>
              <a:t/>
            </a:r>
            <a:br>
              <a:rPr lang="cs-CZ" sz="2200" dirty="0" smtClean="0">
                <a:ea typeface="Times New Roman"/>
                <a:cs typeface="Times New Roman"/>
              </a:rPr>
            </a:br>
            <a:r>
              <a:rPr lang="cs-CZ" sz="2000" dirty="0">
                <a:ea typeface="Times New Roman"/>
                <a:cs typeface="Times New Roman"/>
                <a:sym typeface="Wingdings"/>
              </a:rPr>
              <a:t> </a:t>
            </a:r>
            <a:r>
              <a:rPr lang="cs-CZ" sz="2200" dirty="0" smtClean="0">
                <a:ea typeface="Times New Roman"/>
                <a:cs typeface="Times New Roman"/>
              </a:rPr>
              <a:t>1827 – </a:t>
            </a:r>
            <a:r>
              <a:rPr lang="cs-CZ" sz="2200" b="1" dirty="0" smtClean="0">
                <a:solidFill>
                  <a:srgbClr val="FF0000"/>
                </a:solidFill>
                <a:ea typeface="Times New Roman"/>
                <a:cs typeface="Times New Roman"/>
              </a:rPr>
              <a:t>pravidlo pravé ruky </a:t>
            </a:r>
            <a:r>
              <a:rPr lang="cs-CZ" sz="2200" dirty="0" smtClean="0">
                <a:ea typeface="Times New Roman"/>
                <a:cs typeface="Times New Roman"/>
              </a:rPr>
              <a:t>(prsty ve směru proudu, palec ukazuje severní pól cívky); </a:t>
            </a:r>
            <a:br>
              <a:rPr lang="cs-CZ" sz="2200" dirty="0" smtClean="0">
                <a:ea typeface="Times New Roman"/>
                <a:cs typeface="Times New Roman"/>
              </a:rPr>
            </a:br>
            <a:r>
              <a:rPr lang="cs-CZ" sz="2000" dirty="0">
                <a:ea typeface="Times New Roman"/>
                <a:cs typeface="Times New Roman"/>
                <a:sym typeface="Wingdings"/>
              </a:rPr>
              <a:t> </a:t>
            </a:r>
            <a:r>
              <a:rPr lang="cs-CZ" sz="2200" dirty="0" smtClean="0">
                <a:ea typeface="Times New Roman"/>
                <a:cs typeface="Times New Roman"/>
              </a:rPr>
              <a:t>objevil vztah pro magnetickou sílu působící na vodič s proudem; </a:t>
            </a:r>
            <a:br>
              <a:rPr lang="cs-CZ" sz="2200" dirty="0" smtClean="0">
                <a:ea typeface="Times New Roman"/>
                <a:cs typeface="Times New Roman"/>
              </a:rPr>
            </a:br>
            <a:r>
              <a:rPr lang="cs-CZ" sz="2000" dirty="0">
                <a:ea typeface="Times New Roman"/>
                <a:cs typeface="Times New Roman"/>
                <a:sym typeface="Wingdings"/>
              </a:rPr>
              <a:t> </a:t>
            </a:r>
            <a:r>
              <a:rPr lang="cs-CZ" sz="2200" dirty="0" smtClean="0">
                <a:ea typeface="Times New Roman"/>
                <a:cs typeface="Times New Roman"/>
              </a:rPr>
              <a:t>vynalezl galvanometr (měřič malých el. napětí a proudů) a komutátor (součást elektrických motorů); </a:t>
            </a:r>
            <a:r>
              <a:rPr lang="cs-CZ" sz="2000" dirty="0">
                <a:ea typeface="Times New Roman"/>
                <a:cs typeface="Times New Roman"/>
                <a:sym typeface="Wingdings"/>
              </a:rPr>
              <a:t> </a:t>
            </a:r>
            <a:r>
              <a:rPr lang="cs-CZ" sz="2200" dirty="0" smtClean="0">
                <a:ea typeface="Times New Roman"/>
                <a:cs typeface="Times New Roman"/>
              </a:rPr>
              <a:t>zavedl pojem „kybernetika“; </a:t>
            </a:r>
            <a:br>
              <a:rPr lang="cs-CZ" sz="2200" dirty="0" smtClean="0">
                <a:ea typeface="Times New Roman"/>
                <a:cs typeface="Times New Roman"/>
              </a:rPr>
            </a:br>
            <a:r>
              <a:rPr lang="cs-CZ" sz="2000" dirty="0">
                <a:ea typeface="Times New Roman"/>
                <a:cs typeface="Times New Roman"/>
                <a:sym typeface="Wingdings"/>
              </a:rPr>
              <a:t> </a:t>
            </a:r>
            <a:r>
              <a:rPr lang="cs-CZ" sz="2200" dirty="0" smtClean="0">
                <a:ea typeface="Times New Roman"/>
                <a:cs typeface="Times New Roman"/>
              </a:rPr>
              <a:t>je po něm pojmenovaná </a:t>
            </a:r>
            <a:r>
              <a:rPr lang="cs-CZ" sz="2200" b="1" u="sng" dirty="0" smtClean="0">
                <a:solidFill>
                  <a:srgbClr val="FF0000"/>
                </a:solidFill>
                <a:ea typeface="Times New Roman"/>
                <a:cs typeface="Times New Roman"/>
              </a:rPr>
              <a:t>jednotka el. proudu</a:t>
            </a:r>
            <a:endParaRPr lang="cs-CZ" sz="2200" b="1" dirty="0" smtClean="0">
              <a:solidFill>
                <a:srgbClr val="FF0000"/>
              </a:solidFill>
              <a:ea typeface="Times New Roman"/>
              <a:cs typeface="Times New Roman"/>
            </a:endParaRPr>
          </a:p>
        </p:txBody>
      </p:sp>
      <p:pic>
        <p:nvPicPr>
          <p:cNvPr id="4" name="Obrázek 3" descr="http://www.pravmir.ru/wp-content/uploads/2012/10/ampe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570112" y="1412776"/>
            <a:ext cx="2453606" cy="3100294"/>
          </a:xfrm>
          <a:prstGeom prst="rect">
            <a:avLst/>
          </a:prstGeom>
          <a:noFill/>
          <a:ln>
            <a:noFill/>
          </a:ln>
        </p:spPr>
      </p:pic>
    </p:spTree>
    <p:extLst>
      <p:ext uri="{BB962C8B-B14F-4D97-AF65-F5344CB8AC3E}">
        <p14:creationId xmlns:p14="http://schemas.microsoft.com/office/powerpoint/2010/main" val="15777712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1"/>
          <p:cNvSpPr txBox="1">
            <a:spLocks/>
          </p:cNvSpPr>
          <p:nvPr/>
        </p:nvSpPr>
        <p:spPr>
          <a:xfrm>
            <a:off x="0" y="0"/>
            <a:ext cx="9144000" cy="792087"/>
          </a:xfrm>
          <a:prstGeom prst="rect">
            <a:avLst/>
          </a:prstGeom>
          <a:solidFill>
            <a:srgbClr val="92D05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smtClean="0"/>
              <a:t>16. Závislost odporu kovového vodiče na teplotě.</a:t>
            </a:r>
            <a:endParaRPr lang="cs-CZ" sz="3600" dirty="0"/>
          </a:p>
        </p:txBody>
      </p:sp>
      <p:pic>
        <p:nvPicPr>
          <p:cNvPr id="10" name="Picture 8" descr="http://fyzikalniulohy.cz/_upload/00092/graf_velk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325" y="1404665"/>
            <a:ext cx="6229350" cy="339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8"/>
          <p:cNvSpPr txBox="1">
            <a:spLocks noChangeArrowheads="1"/>
          </p:cNvSpPr>
          <p:nvPr/>
        </p:nvSpPr>
        <p:spPr bwMode="auto">
          <a:xfrm>
            <a:off x="0" y="5517232"/>
            <a:ext cx="9144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a:spAutoFit/>
          </a:bodyPr>
          <a:lstStyle>
            <a:lvl1pPr defTabSz="762000">
              <a:spcBef>
                <a:spcPct val="20000"/>
              </a:spcBef>
              <a:buChar char="•"/>
              <a:defRPr sz="3200">
                <a:solidFill>
                  <a:schemeClr val="tx1"/>
                </a:solidFill>
                <a:latin typeface="Times New Roman" pitchFamily="18" charset="0"/>
              </a:defRPr>
            </a:lvl1pPr>
            <a:lvl2pPr marL="571500" indent="-285750" defTabSz="762000">
              <a:spcBef>
                <a:spcPct val="20000"/>
              </a:spcBef>
              <a:buChar char="–"/>
              <a:defRPr sz="2800">
                <a:solidFill>
                  <a:schemeClr val="tx1"/>
                </a:solidFill>
                <a:latin typeface="Times New Roman" pitchFamily="18" charset="0"/>
              </a:defRPr>
            </a:lvl2pPr>
            <a:lvl3pPr marL="1143000" indent="-228600" defTabSz="762000">
              <a:spcBef>
                <a:spcPct val="20000"/>
              </a:spcBef>
              <a:buChar char="•"/>
              <a:defRPr sz="2400">
                <a:solidFill>
                  <a:schemeClr val="tx1"/>
                </a:solidFill>
                <a:latin typeface="Times New Roman" pitchFamily="18" charset="0"/>
              </a:defRPr>
            </a:lvl3pPr>
            <a:lvl4pPr marL="1714500" indent="-228600" defTabSz="762000">
              <a:spcBef>
                <a:spcPct val="20000"/>
              </a:spcBef>
              <a:buChar char="–"/>
              <a:defRPr sz="2000">
                <a:solidFill>
                  <a:schemeClr val="tx1"/>
                </a:solidFill>
                <a:latin typeface="Times New Roman" pitchFamily="18" charset="0"/>
              </a:defRPr>
            </a:lvl4pPr>
            <a:lvl5pPr marL="2286000" indent="-228600" defTabSz="762000">
              <a:spcBef>
                <a:spcPct val="20000"/>
              </a:spcBef>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cs-CZ" altLang="cs-CZ" sz="2400" b="1" dirty="0">
                <a:solidFill>
                  <a:srgbClr val="FF0000"/>
                </a:solidFill>
                <a:latin typeface="Calibri" pitchFamily="34" charset="0"/>
              </a:rPr>
              <a:t>Elektrický odpor kovů </a:t>
            </a:r>
            <a:r>
              <a:rPr lang="cs-CZ" altLang="cs-CZ" sz="2400" b="1" dirty="0" smtClean="0">
                <a:solidFill>
                  <a:srgbClr val="FF0000"/>
                </a:solidFill>
                <a:latin typeface="Calibri" pitchFamily="34" charset="0"/>
              </a:rPr>
              <a:t>se lineárně </a:t>
            </a:r>
            <a:r>
              <a:rPr lang="cs-CZ" altLang="cs-CZ" sz="2400" b="1" dirty="0">
                <a:solidFill>
                  <a:srgbClr val="FF0000"/>
                </a:solidFill>
                <a:latin typeface="Calibri" pitchFamily="34" charset="0"/>
              </a:rPr>
              <a:t>zvětšuje s rostoucí teplotou.</a:t>
            </a:r>
          </a:p>
        </p:txBody>
      </p:sp>
    </p:spTree>
    <p:extLst>
      <p:ext uri="{BB962C8B-B14F-4D97-AF65-F5344CB8AC3E}">
        <p14:creationId xmlns:p14="http://schemas.microsoft.com/office/powerpoint/2010/main" val="315921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wipe(left)">
                                      <p:cBhvr>
                                        <p:cTn id="1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p:cNvSpPr txBox="1">
            <a:spLocks/>
          </p:cNvSpPr>
          <p:nvPr/>
        </p:nvSpPr>
        <p:spPr>
          <a:xfrm>
            <a:off x="0" y="0"/>
            <a:ext cx="9144000" cy="792087"/>
          </a:xfrm>
          <a:prstGeom prst="rect">
            <a:avLst/>
          </a:prstGeom>
          <a:solidFill>
            <a:srgbClr val="92D05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smtClean="0"/>
              <a:t>16. Závislost odporu kovového vodiče na teplotě.</a:t>
            </a:r>
            <a:endParaRPr lang="cs-CZ" sz="3600" dirty="0"/>
          </a:p>
        </p:txBody>
      </p:sp>
      <mc:AlternateContent xmlns:mc="http://schemas.openxmlformats.org/markup-compatibility/2006" xmlns:a14="http://schemas.microsoft.com/office/drawing/2010/main">
        <mc:Choice Requires="a14">
          <p:sp>
            <p:nvSpPr>
              <p:cNvPr id="5" name="Obdélník 4"/>
              <p:cNvSpPr/>
              <p:nvPr/>
            </p:nvSpPr>
            <p:spPr>
              <a:xfrm>
                <a:off x="9754" y="829776"/>
                <a:ext cx="9134246" cy="3463320"/>
              </a:xfrm>
              <a:prstGeom prst="rect">
                <a:avLst/>
              </a:prstGeom>
            </p:spPr>
            <p:txBody>
              <a:bodyPr wrap="square">
                <a:spAutoFit/>
              </a:bodyPr>
              <a:lstStyle/>
              <a:p>
                <a:pPr marL="342900" lvl="0" indent="-342900">
                  <a:lnSpc>
                    <a:spcPct val="115000"/>
                  </a:lnSpc>
                  <a:spcAft>
                    <a:spcPts val="0"/>
                  </a:spcAft>
                  <a:buFont typeface="Wingdings"/>
                  <a:buChar char=""/>
                </a:pPr>
                <a:r>
                  <a:rPr lang="cs-CZ" sz="2400" dirty="0">
                    <a:ea typeface="Times New Roman"/>
                    <a:cs typeface="Times New Roman"/>
                  </a:rPr>
                  <a:t>při zvýšení teploty vodiče </a:t>
                </a:r>
                <a:r>
                  <a:rPr lang="cs-CZ" sz="2400" dirty="0">
                    <a:ea typeface="Times New Roman"/>
                    <a:cs typeface="Times New Roman"/>
                    <a:sym typeface="Wingdings"/>
                  </a:rPr>
                  <a:t></a:t>
                </a:r>
                <a:r>
                  <a:rPr lang="cs-CZ" sz="2400" dirty="0">
                    <a:ea typeface="Times New Roman"/>
                    <a:cs typeface="Times New Roman"/>
                  </a:rPr>
                  <a:t> zvýší se kmity částic v krystalové mřížce </a:t>
                </a:r>
                <a:r>
                  <a:rPr lang="cs-CZ" sz="2400" dirty="0">
                    <a:ea typeface="Times New Roman"/>
                    <a:cs typeface="Times New Roman"/>
                    <a:sym typeface="Wingdings"/>
                  </a:rPr>
                  <a:t></a:t>
                </a:r>
                <a:r>
                  <a:rPr lang="cs-CZ" sz="2400" dirty="0">
                    <a:ea typeface="Times New Roman"/>
                    <a:cs typeface="Times New Roman"/>
                  </a:rPr>
                  <a:t> zvýší se počet srážek s </a:t>
                </a:r>
                <a:r>
                  <a:rPr lang="cs-CZ" sz="2400" i="1" dirty="0">
                    <a:ea typeface="Times New Roman"/>
                    <a:cs typeface="Times New Roman"/>
                  </a:rPr>
                  <a:t>e</a:t>
                </a:r>
                <a:r>
                  <a:rPr lang="cs-CZ" sz="2400" baseline="30000" dirty="0">
                    <a:ea typeface="Times New Roman"/>
                    <a:cs typeface="Calibri"/>
                  </a:rPr>
                  <a:t>–</a:t>
                </a:r>
                <a:endParaRPr lang="cs-CZ" sz="2400" dirty="0">
                  <a:ea typeface="Times New Roman"/>
                  <a:cs typeface="Times New Roman"/>
                </a:endParaRPr>
              </a:p>
              <a:p>
                <a:pPr marL="342900" lvl="0" indent="-342900">
                  <a:lnSpc>
                    <a:spcPct val="115000"/>
                  </a:lnSpc>
                  <a:spcAft>
                    <a:spcPts val="0"/>
                  </a:spcAft>
                  <a:buFont typeface="Wingdings"/>
                  <a:buChar char=""/>
                </a:pPr>
                <a:r>
                  <a:rPr lang="cs-CZ" sz="2400" i="1" dirty="0">
                    <a:ea typeface="Times New Roman"/>
                    <a:cs typeface="Times New Roman"/>
                  </a:rPr>
                  <a:t>e</a:t>
                </a:r>
                <a:r>
                  <a:rPr lang="cs-CZ" sz="2400" baseline="30000" dirty="0">
                    <a:ea typeface="Times New Roman"/>
                    <a:cs typeface="Calibri"/>
                  </a:rPr>
                  <a:t>–</a:t>
                </a:r>
                <a:r>
                  <a:rPr lang="cs-CZ" sz="2400" dirty="0">
                    <a:ea typeface="Times New Roman"/>
                    <a:cs typeface="Calibri"/>
                  </a:rPr>
                  <a:t> se v kovu bez el. pole pohybují chaoticky (elektronový plyn) tzv. </a:t>
                </a:r>
                <a:r>
                  <a:rPr lang="cs-CZ" sz="2400" u="sng" dirty="0" err="1">
                    <a:ea typeface="Times New Roman"/>
                    <a:cs typeface="Calibri"/>
                  </a:rPr>
                  <a:t>Fermiho</a:t>
                </a:r>
                <a:r>
                  <a:rPr lang="cs-CZ" sz="2400" u="sng" dirty="0">
                    <a:ea typeface="Times New Roman"/>
                    <a:cs typeface="Calibri"/>
                  </a:rPr>
                  <a:t> rychlostí</a:t>
                </a:r>
                <a:r>
                  <a:rPr lang="cs-CZ" sz="2400" dirty="0">
                    <a:ea typeface="Times New Roman"/>
                    <a:cs typeface="Calibri"/>
                  </a:rPr>
                  <a:t> </a:t>
                </a:r>
                <a14:m>
                  <m:oMath xmlns:m="http://schemas.openxmlformats.org/officeDocument/2006/math">
                    <m:sSub>
                      <m:sSubPr>
                        <m:ctrlPr>
                          <a:rPr lang="cs-CZ" sz="2400" i="1">
                            <a:effectLst/>
                            <a:latin typeface="Cambria Math" panose="02040503050406030204" pitchFamily="18" charset="0"/>
                            <a:ea typeface="Times New Roman"/>
                            <a:cs typeface="Calibri"/>
                          </a:rPr>
                        </m:ctrlPr>
                      </m:sSubPr>
                      <m:e>
                        <m:r>
                          <a:rPr lang="cs-CZ" sz="2400" i="1">
                            <a:effectLst/>
                            <a:latin typeface="Cambria Math"/>
                            <a:ea typeface="Times New Roman"/>
                            <a:cs typeface="Calibri"/>
                          </a:rPr>
                          <m:t>𝑣</m:t>
                        </m:r>
                      </m:e>
                      <m:sub>
                        <m:r>
                          <a:rPr lang="cs-CZ" sz="2400" i="1">
                            <a:effectLst/>
                            <a:latin typeface="Cambria Math"/>
                            <a:ea typeface="Times New Roman"/>
                            <a:cs typeface="Calibri"/>
                          </a:rPr>
                          <m:t>𝐹</m:t>
                        </m:r>
                      </m:sub>
                    </m:sSub>
                    <m:r>
                      <a:rPr lang="cs-CZ" sz="2400" i="1">
                        <a:effectLst/>
                        <a:latin typeface="Cambria Math"/>
                        <a:ea typeface="Times New Roman"/>
                        <a:cs typeface="Calibri"/>
                      </a:rPr>
                      <m:t>~1</m:t>
                    </m:r>
                    <m:sSup>
                      <m:sSupPr>
                        <m:ctrlPr>
                          <a:rPr lang="cs-CZ" sz="2400" i="1">
                            <a:effectLst/>
                            <a:latin typeface="Cambria Math" panose="02040503050406030204" pitchFamily="18" charset="0"/>
                            <a:ea typeface="Times New Roman"/>
                            <a:cs typeface="Calibri"/>
                          </a:rPr>
                        </m:ctrlPr>
                      </m:sSupPr>
                      <m:e>
                        <m:r>
                          <a:rPr lang="cs-CZ" sz="2400" i="1">
                            <a:effectLst/>
                            <a:latin typeface="Cambria Math"/>
                            <a:ea typeface="Times New Roman"/>
                            <a:cs typeface="Calibri"/>
                          </a:rPr>
                          <m:t>0</m:t>
                        </m:r>
                      </m:e>
                      <m:sup>
                        <m:r>
                          <a:rPr lang="cs-CZ" sz="2400" i="1">
                            <a:effectLst/>
                            <a:latin typeface="Cambria Math"/>
                            <a:ea typeface="Times New Roman"/>
                            <a:cs typeface="Calibri"/>
                          </a:rPr>
                          <m:t>6</m:t>
                        </m:r>
                      </m:sup>
                    </m:sSup>
                  </m:oMath>
                </a14:m>
                <a:r>
                  <a:rPr lang="cs-CZ" sz="2400" dirty="0">
                    <a:ea typeface="Times New Roman"/>
                    <a:cs typeface="Calibri"/>
                  </a:rPr>
                  <a:t> ms</a:t>
                </a:r>
                <a:r>
                  <a:rPr lang="cs-CZ" sz="2400" baseline="30000" dirty="0">
                    <a:ea typeface="Times New Roman"/>
                    <a:cs typeface="Calibri"/>
                  </a:rPr>
                  <a:t>-1</a:t>
                </a:r>
                <a:r>
                  <a:rPr lang="cs-CZ" sz="2400" dirty="0">
                    <a:ea typeface="Times New Roman"/>
                    <a:cs typeface="Calibri"/>
                  </a:rPr>
                  <a:t> přičemž vektorový součet všech chaotických rychlostí  = 0 (</a:t>
                </a:r>
                <a14:m>
                  <m:oMath xmlns:m="http://schemas.openxmlformats.org/officeDocument/2006/math">
                    <m:nary>
                      <m:naryPr>
                        <m:chr m:val="∑"/>
                        <m:limLoc m:val="undOvr"/>
                        <m:ctrlPr>
                          <a:rPr lang="cs-CZ" sz="2400" i="1">
                            <a:effectLst/>
                            <a:latin typeface="Cambria Math" panose="02040503050406030204" pitchFamily="18" charset="0"/>
                            <a:ea typeface="Times New Roman"/>
                            <a:cs typeface="Calibri"/>
                          </a:rPr>
                        </m:ctrlPr>
                      </m:naryPr>
                      <m:sub>
                        <m:r>
                          <a:rPr lang="cs-CZ" sz="2400" i="1">
                            <a:effectLst/>
                            <a:latin typeface="Cambria Math"/>
                            <a:ea typeface="Times New Roman"/>
                            <a:cs typeface="Calibri"/>
                          </a:rPr>
                          <m:t>𝑒</m:t>
                        </m:r>
                        <m:r>
                          <a:rPr lang="cs-CZ" sz="2400" i="1">
                            <a:effectLst/>
                            <a:latin typeface="Cambria Math"/>
                            <a:ea typeface="Times New Roman"/>
                            <a:cs typeface="Calibri"/>
                          </a:rPr>
                          <m:t>=1</m:t>
                        </m:r>
                      </m:sub>
                      <m:sup>
                        <m:r>
                          <a:rPr lang="cs-CZ" sz="2400" i="1">
                            <a:effectLst/>
                            <a:latin typeface="Cambria Math"/>
                            <a:ea typeface="Times New Roman"/>
                            <a:cs typeface="Calibri"/>
                          </a:rPr>
                          <m:t>𝑛</m:t>
                        </m:r>
                      </m:sup>
                      <m:e>
                        <m:sSub>
                          <m:sSubPr>
                            <m:ctrlPr>
                              <a:rPr lang="cs-CZ" sz="2400" i="1">
                                <a:effectLst/>
                                <a:latin typeface="Cambria Math" panose="02040503050406030204" pitchFamily="18" charset="0"/>
                                <a:ea typeface="Times New Roman"/>
                                <a:cs typeface="Calibri"/>
                              </a:rPr>
                            </m:ctrlPr>
                          </m:sSubPr>
                          <m:e>
                            <m:r>
                              <a:rPr lang="cs-CZ" sz="2400" i="1">
                                <a:effectLst/>
                                <a:latin typeface="Cambria Math"/>
                                <a:ea typeface="Times New Roman"/>
                                <a:cs typeface="Calibri"/>
                              </a:rPr>
                              <m:t>𝑣</m:t>
                            </m:r>
                          </m:e>
                          <m:sub>
                            <m:r>
                              <a:rPr lang="cs-CZ" sz="2400" i="1">
                                <a:effectLst/>
                                <a:latin typeface="Cambria Math"/>
                                <a:ea typeface="Times New Roman"/>
                                <a:cs typeface="Calibri"/>
                              </a:rPr>
                              <m:t>𝐹</m:t>
                            </m:r>
                          </m:sub>
                        </m:sSub>
                        <m:r>
                          <a:rPr lang="cs-CZ" sz="2400" i="1">
                            <a:effectLst/>
                            <a:latin typeface="Cambria Math"/>
                            <a:ea typeface="Times New Roman"/>
                            <a:cs typeface="Calibri"/>
                          </a:rPr>
                          <m:t>=0</m:t>
                        </m:r>
                      </m:e>
                    </m:nary>
                  </m:oMath>
                </a14:m>
                <a:r>
                  <a:rPr lang="cs-CZ" sz="2400" dirty="0">
                    <a:ea typeface="Times New Roman"/>
                    <a:cs typeface="Calibri"/>
                  </a:rPr>
                  <a:t>)</a:t>
                </a:r>
                <a:endParaRPr lang="cs-CZ" sz="2400" dirty="0">
                  <a:ea typeface="Times New Roman"/>
                  <a:cs typeface="Times New Roman"/>
                </a:endParaRPr>
              </a:p>
              <a:p>
                <a:pPr marL="342900" lvl="0" indent="-342900">
                  <a:lnSpc>
                    <a:spcPct val="115000"/>
                  </a:lnSpc>
                  <a:spcAft>
                    <a:spcPts val="0"/>
                  </a:spcAft>
                  <a:buFont typeface="Wingdings"/>
                  <a:buChar char=""/>
                </a:pPr>
                <a:r>
                  <a:rPr lang="cs-CZ" sz="2400" dirty="0">
                    <a:ea typeface="Times New Roman"/>
                    <a:cs typeface="Times New Roman"/>
                  </a:rPr>
                  <a:t>po vložení vodiče do elektrického pole se </a:t>
                </a:r>
                <a:r>
                  <a:rPr lang="cs-CZ" sz="2400" i="1" dirty="0">
                    <a:ea typeface="Times New Roman"/>
                    <a:cs typeface="Times New Roman"/>
                  </a:rPr>
                  <a:t>e</a:t>
                </a:r>
                <a:r>
                  <a:rPr lang="cs-CZ" sz="2400" baseline="30000" dirty="0">
                    <a:ea typeface="Times New Roman"/>
                    <a:cs typeface="Calibri"/>
                  </a:rPr>
                  <a:t>–</a:t>
                </a:r>
                <a:r>
                  <a:rPr lang="cs-CZ" sz="2400" dirty="0">
                    <a:ea typeface="Times New Roman"/>
                    <a:cs typeface="Calibri"/>
                  </a:rPr>
                  <a:t> začnou pohybovat tzv. </a:t>
                </a:r>
                <a:r>
                  <a:rPr lang="cs-CZ" sz="2400" u="sng" dirty="0">
                    <a:solidFill>
                      <a:srgbClr val="FF0000"/>
                    </a:solidFill>
                    <a:ea typeface="Times New Roman"/>
                    <a:cs typeface="Calibri"/>
                  </a:rPr>
                  <a:t>driftovou rychlostí</a:t>
                </a:r>
                <a:r>
                  <a:rPr lang="cs-CZ" sz="2400" dirty="0">
                    <a:solidFill>
                      <a:srgbClr val="FF0000"/>
                    </a:solidFill>
                    <a:ea typeface="Times New Roman"/>
                    <a:cs typeface="Calibri"/>
                  </a:rPr>
                  <a:t> </a:t>
                </a:r>
                <a14:m>
                  <m:oMath xmlns:m="http://schemas.openxmlformats.org/officeDocument/2006/math">
                    <m:sSub>
                      <m:sSubPr>
                        <m:ctrlPr>
                          <a:rPr lang="cs-CZ" sz="2400" i="1">
                            <a:effectLst/>
                            <a:latin typeface="Cambria Math" panose="02040503050406030204" pitchFamily="18" charset="0"/>
                            <a:ea typeface="Times New Roman"/>
                            <a:cs typeface="Calibri"/>
                          </a:rPr>
                        </m:ctrlPr>
                      </m:sSubPr>
                      <m:e>
                        <m:r>
                          <a:rPr lang="cs-CZ" sz="2400" i="1">
                            <a:effectLst/>
                            <a:latin typeface="Cambria Math"/>
                            <a:ea typeface="Times New Roman"/>
                            <a:cs typeface="Calibri"/>
                          </a:rPr>
                          <m:t>𝑣</m:t>
                        </m:r>
                      </m:e>
                      <m:sub>
                        <m:r>
                          <a:rPr lang="cs-CZ" sz="2400" i="1">
                            <a:effectLst/>
                            <a:latin typeface="Cambria Math"/>
                            <a:ea typeface="Times New Roman"/>
                            <a:cs typeface="Calibri"/>
                          </a:rPr>
                          <m:t>𝑑</m:t>
                        </m:r>
                      </m:sub>
                    </m:sSub>
                    <m:r>
                      <a:rPr lang="cs-CZ" sz="2400" i="1">
                        <a:effectLst/>
                        <a:latin typeface="Cambria Math"/>
                        <a:ea typeface="Times New Roman"/>
                        <a:cs typeface="Calibri"/>
                      </a:rPr>
                      <m:t>~1</m:t>
                    </m:r>
                    <m:sSup>
                      <m:sSupPr>
                        <m:ctrlPr>
                          <a:rPr lang="cs-CZ" sz="2400" i="1">
                            <a:effectLst/>
                            <a:latin typeface="Cambria Math" panose="02040503050406030204" pitchFamily="18" charset="0"/>
                            <a:ea typeface="Times New Roman"/>
                            <a:cs typeface="Calibri"/>
                          </a:rPr>
                        </m:ctrlPr>
                      </m:sSupPr>
                      <m:e>
                        <m:r>
                          <a:rPr lang="cs-CZ" sz="2400" i="1">
                            <a:effectLst/>
                            <a:latin typeface="Cambria Math"/>
                            <a:ea typeface="Times New Roman"/>
                            <a:cs typeface="Calibri"/>
                          </a:rPr>
                          <m:t>0</m:t>
                        </m:r>
                      </m:e>
                      <m:sup>
                        <m:r>
                          <a:rPr lang="cs-CZ" sz="2400" i="1">
                            <a:effectLst/>
                            <a:latin typeface="Cambria Math"/>
                            <a:ea typeface="Times New Roman"/>
                            <a:cs typeface="Calibri"/>
                          </a:rPr>
                          <m:t>−4</m:t>
                        </m:r>
                      </m:sup>
                    </m:sSup>
                    <m:r>
                      <a:rPr lang="cs-CZ" sz="2400" i="1">
                        <a:effectLst/>
                        <a:latin typeface="Cambria Math"/>
                        <a:ea typeface="Times New Roman"/>
                        <a:cs typeface="Calibri"/>
                      </a:rPr>
                      <m:t> </m:t>
                    </m:r>
                    <m:r>
                      <a:rPr lang="cs-CZ" sz="2400" i="1">
                        <a:effectLst/>
                        <a:latin typeface="Cambria Math"/>
                        <a:ea typeface="Times New Roman"/>
                        <a:cs typeface="Calibri"/>
                      </a:rPr>
                      <m:t>𝑎</m:t>
                    </m:r>
                    <m:r>
                      <a:rPr lang="cs-CZ" sz="2400" i="1">
                        <a:effectLst/>
                        <a:latin typeface="Cambria Math"/>
                        <a:ea typeface="Times New Roman"/>
                        <a:cs typeface="Calibri"/>
                      </a:rPr>
                      <m:t>ž 1</m:t>
                    </m:r>
                    <m:sSup>
                      <m:sSupPr>
                        <m:ctrlPr>
                          <a:rPr lang="cs-CZ" sz="2400" i="1">
                            <a:effectLst/>
                            <a:latin typeface="Cambria Math" panose="02040503050406030204" pitchFamily="18" charset="0"/>
                            <a:ea typeface="Times New Roman"/>
                            <a:cs typeface="Calibri"/>
                          </a:rPr>
                        </m:ctrlPr>
                      </m:sSupPr>
                      <m:e>
                        <m:r>
                          <a:rPr lang="cs-CZ" sz="2400" i="1">
                            <a:effectLst/>
                            <a:latin typeface="Cambria Math"/>
                            <a:ea typeface="Times New Roman"/>
                            <a:cs typeface="Calibri"/>
                          </a:rPr>
                          <m:t>0</m:t>
                        </m:r>
                      </m:e>
                      <m:sup>
                        <m:r>
                          <a:rPr lang="cs-CZ" sz="2400" i="1">
                            <a:effectLst/>
                            <a:latin typeface="Cambria Math"/>
                            <a:ea typeface="Times New Roman"/>
                            <a:cs typeface="Calibri"/>
                          </a:rPr>
                          <m:t>−7</m:t>
                        </m:r>
                      </m:sup>
                    </m:sSup>
                  </m:oMath>
                </a14:m>
                <a:r>
                  <a:rPr lang="cs-CZ" sz="2400" dirty="0">
                    <a:ea typeface="Times New Roman"/>
                    <a:cs typeface="Calibri"/>
                  </a:rPr>
                  <a:t> ms</a:t>
                </a:r>
                <a:r>
                  <a:rPr lang="cs-CZ" sz="2400" baseline="30000" dirty="0">
                    <a:ea typeface="Times New Roman"/>
                    <a:cs typeface="Calibri"/>
                  </a:rPr>
                  <a:t>-1</a:t>
                </a:r>
                <a:r>
                  <a:rPr lang="cs-CZ" sz="2400" dirty="0">
                    <a:ea typeface="Times New Roman"/>
                    <a:cs typeface="Calibri"/>
                  </a:rPr>
                  <a:t> proti směru intenzity el. pole </a:t>
                </a:r>
                <a:r>
                  <a:rPr lang="cs-CZ" sz="2400" b="1" i="1" dirty="0">
                    <a:effectLst/>
                    <a:latin typeface="Times New Roman"/>
                    <a:ea typeface="Times New Roman"/>
                    <a:cs typeface="Times New Roman"/>
                  </a:rPr>
                  <a:t>E</a:t>
                </a:r>
                <a:endParaRPr lang="cs-CZ" sz="2400" dirty="0">
                  <a:ea typeface="Times New Roman"/>
                  <a:cs typeface="Times New Roman"/>
                </a:endParaRPr>
              </a:p>
            </p:txBody>
          </p:sp>
        </mc:Choice>
        <mc:Fallback xmlns="">
          <p:sp>
            <p:nvSpPr>
              <p:cNvPr id="5" name="Obdélník 4"/>
              <p:cNvSpPr>
                <a:spLocks noRot="1" noChangeAspect="1" noMove="1" noResize="1" noEditPoints="1" noAdjustHandles="1" noChangeArrowheads="1" noChangeShapeType="1" noTextEdit="1"/>
              </p:cNvSpPr>
              <p:nvPr/>
            </p:nvSpPr>
            <p:spPr>
              <a:xfrm>
                <a:off x="9754" y="829776"/>
                <a:ext cx="9134246" cy="3463320"/>
              </a:xfrm>
              <a:prstGeom prst="rect">
                <a:avLst/>
              </a:prstGeom>
              <a:blipFill rotWithShape="1">
                <a:blip r:embed="rId2"/>
                <a:stretch>
                  <a:fillRect l="-935" t="-704" b="-3169"/>
                </a:stretch>
              </a:blipFill>
            </p:spPr>
            <p:txBody>
              <a:bodyPr/>
              <a:lstStyle/>
              <a:p>
                <a:r>
                  <a:rPr lang="cs-CZ">
                    <a:noFill/>
                  </a:rPr>
                  <a:t> </a:t>
                </a:r>
              </a:p>
            </p:txBody>
          </p:sp>
        </mc:Fallback>
      </mc:AlternateContent>
    </p:spTree>
    <p:extLst>
      <p:ext uri="{BB962C8B-B14F-4D97-AF65-F5344CB8AC3E}">
        <p14:creationId xmlns:p14="http://schemas.microsoft.com/office/powerpoint/2010/main" val="1084452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1"/>
          <p:cNvSpPr txBox="1">
            <a:spLocks/>
          </p:cNvSpPr>
          <p:nvPr/>
        </p:nvSpPr>
        <p:spPr>
          <a:xfrm>
            <a:off x="0" y="0"/>
            <a:ext cx="9144000" cy="792087"/>
          </a:xfrm>
          <a:prstGeom prst="rect">
            <a:avLst/>
          </a:prstGeom>
          <a:solidFill>
            <a:srgbClr val="92D05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smtClean="0"/>
              <a:t>16. Závislost odporu kovového vodiče na teplotě.</a:t>
            </a:r>
            <a:endParaRPr lang="cs-CZ" sz="3600" dirty="0"/>
          </a:p>
        </p:txBody>
      </p:sp>
      <mc:AlternateContent xmlns:mc="http://schemas.openxmlformats.org/markup-compatibility/2006" xmlns:a14="http://schemas.microsoft.com/office/drawing/2010/main">
        <mc:Choice Requires="a14">
          <p:sp>
            <p:nvSpPr>
              <p:cNvPr id="10" name="Obdélník 9"/>
              <p:cNvSpPr/>
              <p:nvPr/>
            </p:nvSpPr>
            <p:spPr>
              <a:xfrm>
                <a:off x="1" y="1124744"/>
                <a:ext cx="9144000" cy="461665"/>
              </a:xfrm>
              <a:prstGeom prst="rect">
                <a:avLst/>
              </a:prstGeom>
              <a:solidFill>
                <a:srgbClr val="FFFF00"/>
              </a:solidFill>
            </p:spPr>
            <p:txBody>
              <a:bodyPr wrap="square">
                <a:spAutoFit/>
              </a:bodyPr>
              <a:lstStyle/>
              <a:p>
                <a:pPr/>
                <a14:m>
                  <m:oMathPara xmlns:m="http://schemas.openxmlformats.org/officeDocument/2006/math">
                    <m:oMathParaPr>
                      <m:jc m:val="centerGroup"/>
                    </m:oMathParaPr>
                    <m:oMath xmlns:m="http://schemas.openxmlformats.org/officeDocument/2006/math">
                      <m:r>
                        <a:rPr lang="cs-CZ" sz="2400" b="1" i="1" smtClean="0">
                          <a:solidFill>
                            <a:srgbClr val="FF0000"/>
                          </a:solidFill>
                          <a:latin typeface="Cambria Math" panose="02040503050406030204" pitchFamily="18" charset="0"/>
                        </a:rPr>
                        <m:t>𝑹</m:t>
                      </m:r>
                      <m:r>
                        <a:rPr lang="cs-CZ" sz="2400" b="1" i="1" smtClean="0">
                          <a:solidFill>
                            <a:srgbClr val="FF0000"/>
                          </a:solidFill>
                          <a:latin typeface="Cambria Math" panose="02040503050406030204" pitchFamily="18" charset="0"/>
                        </a:rPr>
                        <m:t>=</m:t>
                      </m:r>
                      <m:sSub>
                        <m:sSubPr>
                          <m:ctrlPr>
                            <a:rPr lang="cs-CZ" sz="2400" b="1" i="1">
                              <a:solidFill>
                                <a:srgbClr val="FF0000"/>
                              </a:solidFill>
                              <a:latin typeface="Cambria Math" panose="02040503050406030204" pitchFamily="18" charset="0"/>
                            </a:rPr>
                          </m:ctrlPr>
                        </m:sSubPr>
                        <m:e>
                          <m:r>
                            <a:rPr lang="cs-CZ" sz="2400" b="1" i="1">
                              <a:solidFill>
                                <a:srgbClr val="FF0000"/>
                              </a:solidFill>
                              <a:latin typeface="Cambria Math" panose="02040503050406030204" pitchFamily="18" charset="0"/>
                            </a:rPr>
                            <m:t>𝑹</m:t>
                          </m:r>
                        </m:e>
                        <m:sub>
                          <m:r>
                            <a:rPr lang="cs-CZ" sz="2400" b="1" i="1">
                              <a:solidFill>
                                <a:srgbClr val="FF0000"/>
                              </a:solidFill>
                              <a:latin typeface="Cambria Math" panose="02040503050406030204" pitchFamily="18" charset="0"/>
                            </a:rPr>
                            <m:t>𝟎</m:t>
                          </m:r>
                        </m:sub>
                      </m:sSub>
                      <m:d>
                        <m:dPr>
                          <m:ctrlPr>
                            <a:rPr lang="cs-CZ" sz="2400" b="1" i="1">
                              <a:solidFill>
                                <a:srgbClr val="FF0000"/>
                              </a:solidFill>
                              <a:latin typeface="Cambria Math" panose="02040503050406030204" pitchFamily="18" charset="0"/>
                            </a:rPr>
                          </m:ctrlPr>
                        </m:dPr>
                        <m:e>
                          <m:r>
                            <a:rPr lang="cs-CZ" sz="2400" b="1" i="1">
                              <a:solidFill>
                                <a:srgbClr val="FF0000"/>
                              </a:solidFill>
                              <a:latin typeface="Cambria Math" panose="02040503050406030204" pitchFamily="18" charset="0"/>
                            </a:rPr>
                            <m:t>𝟏</m:t>
                          </m:r>
                          <m:r>
                            <a:rPr lang="cs-CZ" sz="2400" b="1" i="1">
                              <a:solidFill>
                                <a:srgbClr val="FF0000"/>
                              </a:solidFill>
                              <a:latin typeface="Cambria Math" panose="02040503050406030204" pitchFamily="18" charset="0"/>
                            </a:rPr>
                            <m:t>+</m:t>
                          </m:r>
                          <m:r>
                            <a:rPr lang="cs-CZ" sz="2400" b="1" i="1">
                              <a:solidFill>
                                <a:srgbClr val="FF0000"/>
                              </a:solidFill>
                              <a:latin typeface="Cambria Math" panose="02040503050406030204" pitchFamily="18" charset="0"/>
                            </a:rPr>
                            <m:t>𝜶</m:t>
                          </m:r>
                          <m:r>
                            <a:rPr lang="cs-CZ" sz="2400" b="1" i="1">
                              <a:solidFill>
                                <a:srgbClr val="FF0000"/>
                              </a:solidFill>
                              <a:latin typeface="Cambria Math" panose="02040503050406030204" pitchFamily="18" charset="0"/>
                            </a:rPr>
                            <m:t>∙∆</m:t>
                          </m:r>
                          <m:r>
                            <a:rPr lang="cs-CZ" sz="2400" b="1" i="1">
                              <a:solidFill>
                                <a:srgbClr val="FF0000"/>
                              </a:solidFill>
                              <a:latin typeface="Cambria Math" panose="02040503050406030204" pitchFamily="18" charset="0"/>
                            </a:rPr>
                            <m:t>𝑻</m:t>
                          </m:r>
                        </m:e>
                      </m:d>
                    </m:oMath>
                  </m:oMathPara>
                </a14:m>
                <a:endParaRPr lang="cs-CZ" sz="2400" dirty="0"/>
              </a:p>
            </p:txBody>
          </p:sp>
        </mc:Choice>
        <mc:Fallback xmlns="">
          <p:sp>
            <p:nvSpPr>
              <p:cNvPr id="10" name="Obdélník 9"/>
              <p:cNvSpPr>
                <a:spLocks noRot="1" noChangeAspect="1" noMove="1" noResize="1" noEditPoints="1" noAdjustHandles="1" noChangeArrowheads="1" noChangeShapeType="1" noTextEdit="1"/>
              </p:cNvSpPr>
              <p:nvPr/>
            </p:nvSpPr>
            <p:spPr>
              <a:xfrm>
                <a:off x="1" y="1124744"/>
                <a:ext cx="9144000" cy="461665"/>
              </a:xfrm>
              <a:prstGeom prst="rect">
                <a:avLst/>
              </a:prstGeom>
              <a:blipFill rotWithShape="1">
                <a:blip r:embed="rId2"/>
                <a:stretch>
                  <a:fillRect b="-2667"/>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5" name="TextovéPole 4"/>
              <p:cNvSpPr txBox="1"/>
              <p:nvPr/>
            </p:nvSpPr>
            <p:spPr>
              <a:xfrm>
                <a:off x="0" y="1585795"/>
                <a:ext cx="9143999" cy="1339149"/>
              </a:xfrm>
              <a:prstGeom prst="rect">
                <a:avLst/>
              </a:prstGeom>
              <a:noFill/>
            </p:spPr>
            <p:txBody>
              <a:bodyPr wrap="square" rtlCol="0">
                <a:spAutoFit/>
              </a:bodyPr>
              <a:lstStyle/>
              <a:p>
                <a:pPr>
                  <a:lnSpc>
                    <a:spcPct val="115000"/>
                  </a:lnSpc>
                  <a:spcBef>
                    <a:spcPts val="2400"/>
                  </a:spcBef>
                  <a:spcAft>
                    <a:spcPts val="0"/>
                  </a:spcAft>
                </a:pPr>
                <a14:m>
                  <m:oMath xmlns:m="http://schemas.openxmlformats.org/officeDocument/2006/math">
                    <m:r>
                      <a:rPr lang="cs-CZ" sz="2400" b="1" i="1" kern="0">
                        <a:solidFill>
                          <a:srgbClr val="FF0000"/>
                        </a:solidFill>
                        <a:latin typeface="Cambria Math"/>
                        <a:ea typeface="Times New Roman"/>
                        <a:cs typeface="Times New Roman"/>
                      </a:rPr>
                      <m:t>𝜶</m:t>
                    </m:r>
                  </m:oMath>
                </a14:m>
                <a:r>
                  <a:rPr lang="cs-CZ" sz="2400" b="1" kern="0" dirty="0">
                    <a:solidFill>
                      <a:srgbClr val="FF0000"/>
                    </a:solidFill>
                    <a:ea typeface="Times New Roman"/>
                    <a:cs typeface="Calibri"/>
                  </a:rPr>
                  <a:t> – teplotní součinitel el. odporu</a:t>
                </a:r>
                <a:br>
                  <a:rPr lang="cs-CZ" sz="2400" b="1" kern="0" dirty="0">
                    <a:solidFill>
                      <a:srgbClr val="FF0000"/>
                    </a:solidFill>
                    <a:ea typeface="Times New Roman"/>
                    <a:cs typeface="Calibri"/>
                  </a:rPr>
                </a:br>
                <a14:m>
                  <m:oMath xmlns:m="http://schemas.openxmlformats.org/officeDocument/2006/math">
                    <m:r>
                      <a:rPr lang="cs-CZ" sz="2400" b="1" i="1" kern="0">
                        <a:solidFill>
                          <a:srgbClr val="FF0000"/>
                        </a:solidFill>
                        <a:effectLst/>
                        <a:latin typeface="Cambria Math"/>
                        <a:ea typeface="Times New Roman"/>
                        <a:cs typeface="Times New Roman"/>
                      </a:rPr>
                      <m:t>∆</m:t>
                    </m:r>
                    <m:r>
                      <a:rPr lang="cs-CZ" sz="2400" b="1" i="1" kern="0">
                        <a:solidFill>
                          <a:srgbClr val="FF0000"/>
                        </a:solidFill>
                        <a:effectLst/>
                        <a:latin typeface="Cambria Math"/>
                        <a:ea typeface="Times New Roman"/>
                        <a:cs typeface="Times New Roman"/>
                      </a:rPr>
                      <m:t>𝑻</m:t>
                    </m:r>
                  </m:oMath>
                </a14:m>
                <a:r>
                  <a:rPr lang="cs-CZ" sz="2400" b="1" kern="0" dirty="0">
                    <a:solidFill>
                      <a:srgbClr val="FF0000"/>
                    </a:solidFill>
                    <a:ea typeface="Times New Roman"/>
                    <a:cs typeface="Calibri"/>
                  </a:rPr>
                  <a:t> – změna teploty: </a:t>
                </a:r>
                <a14:m>
                  <m:oMath xmlns:m="http://schemas.openxmlformats.org/officeDocument/2006/math">
                    <m:r>
                      <a:rPr lang="cs-CZ" sz="2400" b="1" i="1" kern="0">
                        <a:solidFill>
                          <a:srgbClr val="FF0000"/>
                        </a:solidFill>
                        <a:effectLst/>
                        <a:latin typeface="Cambria Math"/>
                        <a:ea typeface="Times New Roman"/>
                        <a:cs typeface="Times New Roman"/>
                      </a:rPr>
                      <m:t>∆</m:t>
                    </m:r>
                    <m:r>
                      <a:rPr lang="cs-CZ" sz="2400" b="1" i="1" kern="0">
                        <a:solidFill>
                          <a:srgbClr val="FF0000"/>
                        </a:solidFill>
                        <a:effectLst/>
                        <a:latin typeface="Cambria Math"/>
                        <a:ea typeface="Times New Roman"/>
                        <a:cs typeface="Times New Roman"/>
                      </a:rPr>
                      <m:t>𝑻</m:t>
                    </m:r>
                    <m:r>
                      <a:rPr lang="cs-CZ" sz="2400" b="1" i="1" kern="0">
                        <a:solidFill>
                          <a:srgbClr val="FF0000"/>
                        </a:solidFill>
                        <a:effectLst/>
                        <a:latin typeface="Cambria Math"/>
                        <a:ea typeface="Times New Roman"/>
                        <a:cs typeface="Times New Roman"/>
                      </a:rPr>
                      <m:t>=</m:t>
                    </m:r>
                    <m:r>
                      <a:rPr lang="cs-CZ" sz="2400" b="1" i="1" kern="0">
                        <a:solidFill>
                          <a:srgbClr val="FF0000"/>
                        </a:solidFill>
                        <a:effectLst/>
                        <a:latin typeface="Cambria Math"/>
                        <a:ea typeface="Times New Roman"/>
                        <a:cs typeface="Times New Roman"/>
                      </a:rPr>
                      <m:t>𝒕</m:t>
                    </m:r>
                    <m:r>
                      <a:rPr lang="cs-CZ" sz="2400" b="1" i="1" kern="0">
                        <a:solidFill>
                          <a:srgbClr val="FF0000"/>
                        </a:solidFill>
                        <a:effectLst/>
                        <a:latin typeface="Cambria Math"/>
                        <a:ea typeface="Times New Roman"/>
                        <a:cs typeface="Times New Roman"/>
                      </a:rPr>
                      <m:t>−</m:t>
                    </m:r>
                    <m:sSub>
                      <m:sSubPr>
                        <m:ctrlPr>
                          <a:rPr lang="cs-CZ" sz="2400" b="1" i="1" kern="0">
                            <a:solidFill>
                              <a:srgbClr val="FF0000"/>
                            </a:solidFill>
                            <a:effectLst/>
                            <a:latin typeface="Cambria Math" panose="02040503050406030204" pitchFamily="18" charset="0"/>
                            <a:ea typeface="Times New Roman"/>
                            <a:cs typeface="Times New Roman"/>
                          </a:rPr>
                        </m:ctrlPr>
                      </m:sSubPr>
                      <m:e>
                        <m:r>
                          <a:rPr lang="cs-CZ" sz="2400" b="1" i="1" kern="0">
                            <a:solidFill>
                              <a:srgbClr val="FF0000"/>
                            </a:solidFill>
                            <a:effectLst/>
                            <a:latin typeface="Cambria Math"/>
                            <a:ea typeface="Times New Roman"/>
                            <a:cs typeface="Times New Roman"/>
                          </a:rPr>
                          <m:t>𝒕</m:t>
                        </m:r>
                      </m:e>
                      <m:sub>
                        <m:r>
                          <a:rPr lang="cs-CZ" sz="2400" b="1" i="1" kern="0">
                            <a:solidFill>
                              <a:srgbClr val="FF0000"/>
                            </a:solidFill>
                            <a:effectLst/>
                            <a:latin typeface="Cambria Math"/>
                            <a:ea typeface="Times New Roman"/>
                            <a:cs typeface="Times New Roman"/>
                          </a:rPr>
                          <m:t>𝟎</m:t>
                        </m:r>
                      </m:sub>
                    </m:sSub>
                  </m:oMath>
                </a14:m>
                <a:r>
                  <a:rPr lang="cs-CZ" sz="2400" b="1" kern="0" dirty="0">
                    <a:solidFill>
                      <a:srgbClr val="FF0000"/>
                    </a:solidFill>
                    <a:ea typeface="Times New Roman"/>
                    <a:cs typeface="Calibri"/>
                  </a:rPr>
                  <a:t/>
                </a:r>
                <a:br>
                  <a:rPr lang="cs-CZ" sz="2400" b="1" kern="0" dirty="0">
                    <a:solidFill>
                      <a:srgbClr val="FF0000"/>
                    </a:solidFill>
                    <a:ea typeface="Times New Roman"/>
                    <a:cs typeface="Calibri"/>
                  </a:rPr>
                </a:br>
                <a14:m>
                  <m:oMath xmlns:m="http://schemas.openxmlformats.org/officeDocument/2006/math">
                    <m:sSub>
                      <m:sSubPr>
                        <m:ctrlPr>
                          <a:rPr lang="cs-CZ" sz="2400" b="1" i="1" kern="0">
                            <a:solidFill>
                              <a:srgbClr val="FF0000"/>
                            </a:solidFill>
                            <a:effectLst/>
                            <a:latin typeface="Cambria Math" panose="02040503050406030204" pitchFamily="18" charset="0"/>
                            <a:ea typeface="Times New Roman"/>
                            <a:cs typeface="Times New Roman"/>
                          </a:rPr>
                        </m:ctrlPr>
                      </m:sSubPr>
                      <m:e>
                        <m:r>
                          <a:rPr lang="cs-CZ" sz="2400" b="1" i="1" kern="0">
                            <a:solidFill>
                              <a:srgbClr val="FF0000"/>
                            </a:solidFill>
                            <a:effectLst/>
                            <a:latin typeface="Cambria Math"/>
                            <a:ea typeface="Times New Roman"/>
                            <a:cs typeface="Times New Roman"/>
                          </a:rPr>
                          <m:t>𝑹</m:t>
                        </m:r>
                      </m:e>
                      <m:sub>
                        <m:r>
                          <a:rPr lang="cs-CZ" sz="2400" b="1" i="1" kern="0">
                            <a:solidFill>
                              <a:srgbClr val="FF0000"/>
                            </a:solidFill>
                            <a:effectLst/>
                            <a:latin typeface="Cambria Math"/>
                            <a:ea typeface="Times New Roman"/>
                            <a:cs typeface="Times New Roman"/>
                          </a:rPr>
                          <m:t>𝟎</m:t>
                        </m:r>
                      </m:sub>
                    </m:sSub>
                  </m:oMath>
                </a14:m>
                <a:r>
                  <a:rPr lang="cs-CZ" sz="2400" b="1" kern="0" dirty="0">
                    <a:solidFill>
                      <a:srgbClr val="FF0000"/>
                    </a:solidFill>
                    <a:ea typeface="Times New Roman"/>
                    <a:cs typeface="Calibri"/>
                  </a:rPr>
                  <a:t> – el. odpor při teplotě </a:t>
                </a:r>
                <a:r>
                  <a:rPr lang="cs-CZ" sz="2400" b="1" i="1" kern="0" dirty="0">
                    <a:solidFill>
                      <a:srgbClr val="FF0000"/>
                    </a:solidFill>
                    <a:effectLst/>
                    <a:latin typeface="Times New Roman"/>
                    <a:ea typeface="Times New Roman"/>
                    <a:cs typeface="Times New Roman"/>
                  </a:rPr>
                  <a:t>t</a:t>
                </a:r>
                <a:r>
                  <a:rPr lang="cs-CZ" sz="2400" b="1" kern="0" baseline="-25000" dirty="0">
                    <a:solidFill>
                      <a:srgbClr val="FF0000"/>
                    </a:solidFill>
                    <a:effectLst/>
                    <a:latin typeface="Times New Roman"/>
                    <a:ea typeface="Times New Roman"/>
                    <a:cs typeface="Times New Roman"/>
                  </a:rPr>
                  <a:t>0</a:t>
                </a:r>
                <a:endParaRPr lang="cs-CZ" sz="2400" b="1" kern="0" dirty="0">
                  <a:solidFill>
                    <a:srgbClr val="365F91"/>
                  </a:solidFill>
                  <a:effectLst/>
                  <a:latin typeface="Cambria"/>
                  <a:ea typeface="Times New Roman"/>
                  <a:cs typeface="Times New Roman"/>
                </a:endParaRPr>
              </a:p>
            </p:txBody>
          </p:sp>
        </mc:Choice>
        <mc:Fallback xmlns="">
          <p:sp>
            <p:nvSpPr>
              <p:cNvPr id="5" name="TextovéPole 4"/>
              <p:cNvSpPr txBox="1">
                <a:spLocks noRot="1" noChangeAspect="1" noMove="1" noResize="1" noEditPoints="1" noAdjustHandles="1" noChangeArrowheads="1" noChangeShapeType="1" noTextEdit="1"/>
              </p:cNvSpPr>
              <p:nvPr/>
            </p:nvSpPr>
            <p:spPr>
              <a:xfrm>
                <a:off x="0" y="1585795"/>
                <a:ext cx="9143999" cy="1339149"/>
              </a:xfrm>
              <a:prstGeom prst="rect">
                <a:avLst/>
              </a:prstGeom>
              <a:blipFill rotWithShape="1">
                <a:blip r:embed="rId3"/>
                <a:stretch>
                  <a:fillRect l="-133" t="-1364" b="-9545"/>
                </a:stretch>
              </a:blipFill>
            </p:spPr>
            <p:txBody>
              <a:bodyPr/>
              <a:lstStyle/>
              <a:p>
                <a:r>
                  <a:rPr lang="cs-CZ">
                    <a:noFill/>
                  </a:rPr>
                  <a:t> </a:t>
                </a:r>
              </a:p>
            </p:txBody>
          </p:sp>
        </mc:Fallback>
      </mc:AlternateContent>
      <p:pic>
        <p:nvPicPr>
          <p:cNvPr id="1026" name="Picture 2" descr="http://www.8bitu.cz/images/clanky/zae1,2,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4804" y="2924944"/>
            <a:ext cx="4754393" cy="3641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2465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1"/>
          <p:cNvSpPr txBox="1">
            <a:spLocks/>
          </p:cNvSpPr>
          <p:nvPr/>
        </p:nvSpPr>
        <p:spPr>
          <a:xfrm>
            <a:off x="0" y="0"/>
            <a:ext cx="9144000" cy="792087"/>
          </a:xfrm>
          <a:prstGeom prst="rect">
            <a:avLst/>
          </a:prstGeom>
          <a:solidFill>
            <a:srgbClr val="92D05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smtClean="0"/>
              <a:t>16. Závislost odporu kovového vodiče na teplotě.</a:t>
            </a:r>
            <a:endParaRPr lang="cs-CZ" sz="3600" dirty="0"/>
          </a:p>
        </p:txBody>
      </p:sp>
      <p:sp>
        <p:nvSpPr>
          <p:cNvPr id="6" name="TextovéPole 5"/>
          <p:cNvSpPr txBox="1"/>
          <p:nvPr/>
        </p:nvSpPr>
        <p:spPr>
          <a:xfrm>
            <a:off x="0" y="1052736"/>
            <a:ext cx="9144000" cy="1200329"/>
          </a:xfrm>
          <a:prstGeom prst="rect">
            <a:avLst/>
          </a:prstGeom>
          <a:solidFill>
            <a:schemeClr val="tx2">
              <a:lumMod val="40000"/>
              <a:lumOff val="60000"/>
            </a:schemeClr>
          </a:solidFill>
        </p:spPr>
        <p:txBody>
          <a:bodyPr wrap="square" rtlCol="0">
            <a:spAutoFit/>
          </a:bodyPr>
          <a:lstStyle/>
          <a:p>
            <a:r>
              <a:rPr lang="cs-CZ" sz="2400" dirty="0">
                <a:ea typeface="Times New Roman"/>
                <a:cs typeface="Calibri"/>
              </a:rPr>
              <a:t>Př. </a:t>
            </a:r>
            <a:r>
              <a:rPr lang="cs-CZ" sz="2400" dirty="0" smtClean="0">
                <a:ea typeface="Times New Roman"/>
                <a:cs typeface="Calibri"/>
              </a:rPr>
              <a:t>Jaký odpor má wolframové vlákno rozsvícené 60 W žárovky, jestliže jeho odpor při 20 °C má hodnotu 64 </a:t>
            </a:r>
            <a:r>
              <a:rPr lang="el-GR" sz="2400" dirty="0" smtClean="0">
                <a:ea typeface="Times New Roman"/>
                <a:cs typeface="Calibri"/>
              </a:rPr>
              <a:t>Ω</a:t>
            </a:r>
            <a:r>
              <a:rPr lang="cs-CZ" sz="2400" dirty="0" smtClean="0">
                <a:ea typeface="Times New Roman"/>
                <a:cs typeface="Calibri"/>
              </a:rPr>
              <a:t> a teplota rozžhaveného vlákna je cca 2500 °C?</a:t>
            </a:r>
            <a:endParaRPr lang="cs-CZ" sz="2400" dirty="0">
              <a:ea typeface="Times New Roman"/>
              <a:cs typeface="Times New Roman"/>
            </a:endParaRPr>
          </a:p>
        </p:txBody>
      </p:sp>
      <mc:AlternateContent xmlns:mc="http://schemas.openxmlformats.org/markup-compatibility/2006" xmlns:a14="http://schemas.microsoft.com/office/drawing/2010/main">
        <mc:Choice Requires="a14">
          <p:sp>
            <p:nvSpPr>
              <p:cNvPr id="2" name="TextovéPole 1"/>
              <p:cNvSpPr txBox="1"/>
              <p:nvPr/>
            </p:nvSpPr>
            <p:spPr>
              <a:xfrm>
                <a:off x="0" y="2498120"/>
                <a:ext cx="2267744" cy="193899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cs-CZ" sz="2400" b="0" i="1" smtClean="0">
                              <a:latin typeface="Cambria Math" panose="02040503050406030204" pitchFamily="18" charset="0"/>
                            </a:rPr>
                          </m:ctrlPr>
                        </m:sSubPr>
                        <m:e>
                          <m:r>
                            <a:rPr lang="cs-CZ" sz="2400" b="0" i="1" smtClean="0">
                              <a:latin typeface="Cambria Math"/>
                            </a:rPr>
                            <m:t>𝑅</m:t>
                          </m:r>
                        </m:e>
                        <m:sub>
                          <m:r>
                            <a:rPr lang="cs-CZ" sz="2400" b="0" i="1" smtClean="0">
                              <a:latin typeface="Cambria Math"/>
                            </a:rPr>
                            <m:t>0</m:t>
                          </m:r>
                        </m:sub>
                      </m:sSub>
                      <m:r>
                        <a:rPr lang="cs-CZ" sz="2400" b="0" i="1" smtClean="0">
                          <a:latin typeface="Cambria Math"/>
                        </a:rPr>
                        <m:t>=64 </m:t>
                      </m:r>
                      <m:r>
                        <m:rPr>
                          <m:sty m:val="p"/>
                        </m:rPr>
                        <a:rPr lang="el-GR" sz="2400" b="0" i="1" smtClean="0">
                          <a:latin typeface="Cambria Math"/>
                          <a:ea typeface="Cambria Math"/>
                        </a:rPr>
                        <m:t>Ω</m:t>
                      </m:r>
                    </m:oMath>
                  </m:oMathPara>
                </a14:m>
                <a:endParaRPr lang="cs-CZ" sz="2400" dirty="0" smtClean="0"/>
              </a:p>
              <a:p>
                <a:r>
                  <a:rPr lang="cs-CZ" sz="2400" i="1" dirty="0" smtClean="0">
                    <a:latin typeface="Times New Roman" panose="02020603050405020304" pitchFamily="18" charset="0"/>
                    <a:cs typeface="Times New Roman" panose="02020603050405020304" pitchFamily="18" charset="0"/>
                  </a:rPr>
                  <a:t>t</a:t>
                </a:r>
                <a:r>
                  <a:rPr lang="cs-CZ" sz="2400" baseline="-25000" dirty="0" smtClean="0"/>
                  <a:t>0</a:t>
                </a:r>
                <a:r>
                  <a:rPr lang="cs-CZ" sz="2400" dirty="0" smtClean="0"/>
                  <a:t> = 20 °C</a:t>
                </a:r>
              </a:p>
              <a:p>
                <a:r>
                  <a:rPr lang="cs-CZ" sz="2400" i="1" dirty="0" smtClean="0">
                    <a:latin typeface="Times New Roman" panose="02020603050405020304" pitchFamily="18" charset="0"/>
                    <a:cs typeface="Times New Roman" panose="02020603050405020304" pitchFamily="18" charset="0"/>
                  </a:rPr>
                  <a:t>t</a:t>
                </a:r>
                <a:r>
                  <a:rPr lang="cs-CZ" sz="2400" dirty="0" smtClean="0"/>
                  <a:t> = 2500 °C</a:t>
                </a:r>
              </a:p>
              <a:p>
                <a:r>
                  <a:rPr lang="cs-CZ" sz="2400" i="1" dirty="0" smtClean="0">
                    <a:latin typeface="Times New Roman" panose="02020603050405020304" pitchFamily="18" charset="0"/>
                    <a:cs typeface="Times New Roman" panose="02020603050405020304" pitchFamily="18" charset="0"/>
                  </a:rPr>
                  <a:t>α</a:t>
                </a:r>
                <a:r>
                  <a:rPr lang="cs-CZ" sz="2400" dirty="0" smtClean="0"/>
                  <a:t> =  0,0044 K</a:t>
                </a:r>
                <a:r>
                  <a:rPr lang="cs-CZ" sz="2400" baseline="30000" dirty="0" smtClean="0"/>
                  <a:t>-1</a:t>
                </a:r>
                <a:endParaRPr lang="cs-CZ" sz="2400" dirty="0" smtClean="0"/>
              </a:p>
              <a:p>
                <a:pPr/>
                <a14:m>
                  <m:oMathPara xmlns:m="http://schemas.openxmlformats.org/officeDocument/2006/math">
                    <m:oMathParaPr>
                      <m:jc m:val="left"/>
                    </m:oMathParaPr>
                    <m:oMath xmlns:m="http://schemas.openxmlformats.org/officeDocument/2006/math">
                      <m:r>
                        <a:rPr lang="cs-CZ" sz="2400" b="0" i="1" smtClean="0">
                          <a:latin typeface="Cambria Math"/>
                        </a:rPr>
                        <m:t>𝑅</m:t>
                      </m:r>
                      <m:r>
                        <a:rPr lang="cs-CZ" sz="2400" i="1">
                          <a:latin typeface="Cambria Math"/>
                        </a:rPr>
                        <m:t>=</m:t>
                      </m:r>
                      <m:r>
                        <a:rPr lang="cs-CZ" sz="2400" b="0" i="1" smtClean="0">
                          <a:latin typeface="Cambria Math"/>
                        </a:rPr>
                        <m:t>?</m:t>
                      </m:r>
                      <m:r>
                        <a:rPr lang="cs-CZ" sz="2400" i="1">
                          <a:latin typeface="Cambria Math"/>
                        </a:rPr>
                        <m:t> </m:t>
                      </m:r>
                      <m:r>
                        <m:rPr>
                          <m:sty m:val="p"/>
                        </m:rPr>
                        <a:rPr lang="el-GR" sz="2400" i="1">
                          <a:latin typeface="Cambria Math"/>
                          <a:ea typeface="Cambria Math"/>
                        </a:rPr>
                        <m:t>Ω</m:t>
                      </m:r>
                    </m:oMath>
                  </m:oMathPara>
                </a14:m>
                <a:endParaRPr lang="cs-CZ" sz="2400" dirty="0"/>
              </a:p>
            </p:txBody>
          </p:sp>
        </mc:Choice>
        <mc:Fallback xmlns="">
          <p:sp>
            <p:nvSpPr>
              <p:cNvPr id="2" name="TextovéPole 1"/>
              <p:cNvSpPr txBox="1">
                <a:spLocks noRot="1" noChangeAspect="1" noMove="1" noResize="1" noEditPoints="1" noAdjustHandles="1" noChangeArrowheads="1" noChangeShapeType="1" noTextEdit="1"/>
              </p:cNvSpPr>
              <p:nvPr/>
            </p:nvSpPr>
            <p:spPr>
              <a:xfrm>
                <a:off x="0" y="2498120"/>
                <a:ext cx="2267744" cy="1938992"/>
              </a:xfrm>
              <a:prstGeom prst="rect">
                <a:avLst/>
              </a:prstGeom>
              <a:blipFill rotWithShape="1">
                <a:blip r:embed="rId2"/>
                <a:stretch>
                  <a:fillRect l="-4032"/>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3" name="Obdélník 2"/>
              <p:cNvSpPr/>
              <p:nvPr/>
            </p:nvSpPr>
            <p:spPr>
              <a:xfrm>
                <a:off x="3485420" y="2564904"/>
                <a:ext cx="4214166" cy="12003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sz="2400" b="1" i="1" smtClean="0">
                          <a:solidFill>
                            <a:srgbClr val="FF0000"/>
                          </a:solidFill>
                          <a:latin typeface="Cambria Math"/>
                        </a:rPr>
                        <m:t>𝑹</m:t>
                      </m:r>
                      <m:r>
                        <a:rPr lang="cs-CZ" sz="2400" b="1" i="1" smtClean="0">
                          <a:solidFill>
                            <a:srgbClr val="FF0000"/>
                          </a:solidFill>
                          <a:latin typeface="Cambria Math"/>
                        </a:rPr>
                        <m:t>=</m:t>
                      </m:r>
                      <m:sSub>
                        <m:sSubPr>
                          <m:ctrlPr>
                            <a:rPr lang="cs-CZ" sz="2400" b="1" i="1">
                              <a:solidFill>
                                <a:srgbClr val="FF0000"/>
                              </a:solidFill>
                              <a:latin typeface="Cambria Math" panose="02040503050406030204" pitchFamily="18" charset="0"/>
                            </a:rPr>
                          </m:ctrlPr>
                        </m:sSubPr>
                        <m:e>
                          <m:r>
                            <a:rPr lang="cs-CZ" sz="2400" b="1" i="1">
                              <a:solidFill>
                                <a:srgbClr val="FF0000"/>
                              </a:solidFill>
                              <a:latin typeface="Cambria Math"/>
                            </a:rPr>
                            <m:t>𝑹</m:t>
                          </m:r>
                        </m:e>
                        <m:sub>
                          <m:r>
                            <a:rPr lang="cs-CZ" sz="2400" b="1" i="1">
                              <a:solidFill>
                                <a:srgbClr val="FF0000"/>
                              </a:solidFill>
                              <a:latin typeface="Cambria Math"/>
                            </a:rPr>
                            <m:t>𝟎</m:t>
                          </m:r>
                        </m:sub>
                      </m:sSub>
                      <m:d>
                        <m:dPr>
                          <m:ctrlPr>
                            <a:rPr lang="cs-CZ" sz="2400" b="1" i="1">
                              <a:solidFill>
                                <a:srgbClr val="FF0000"/>
                              </a:solidFill>
                              <a:latin typeface="Cambria Math" panose="02040503050406030204" pitchFamily="18" charset="0"/>
                            </a:rPr>
                          </m:ctrlPr>
                        </m:dPr>
                        <m:e>
                          <m:r>
                            <a:rPr lang="cs-CZ" sz="2400" b="1" i="1">
                              <a:solidFill>
                                <a:srgbClr val="FF0000"/>
                              </a:solidFill>
                              <a:latin typeface="Cambria Math"/>
                            </a:rPr>
                            <m:t>𝟏</m:t>
                          </m:r>
                          <m:r>
                            <a:rPr lang="cs-CZ" sz="2400" b="1" i="1">
                              <a:solidFill>
                                <a:srgbClr val="FF0000"/>
                              </a:solidFill>
                              <a:latin typeface="Cambria Math"/>
                            </a:rPr>
                            <m:t>+</m:t>
                          </m:r>
                          <m:r>
                            <a:rPr lang="cs-CZ" sz="2400" b="1" i="1">
                              <a:solidFill>
                                <a:srgbClr val="FF0000"/>
                              </a:solidFill>
                              <a:latin typeface="Cambria Math"/>
                            </a:rPr>
                            <m:t>𝜶</m:t>
                          </m:r>
                          <m:r>
                            <a:rPr lang="cs-CZ" sz="2400" b="1" i="1">
                              <a:solidFill>
                                <a:srgbClr val="FF0000"/>
                              </a:solidFill>
                              <a:latin typeface="Cambria Math"/>
                            </a:rPr>
                            <m:t>∙∆</m:t>
                          </m:r>
                          <m:r>
                            <a:rPr lang="cs-CZ" sz="2400" b="1" i="1">
                              <a:solidFill>
                                <a:srgbClr val="FF0000"/>
                              </a:solidFill>
                              <a:latin typeface="Cambria Math"/>
                            </a:rPr>
                            <m:t>𝑻</m:t>
                          </m:r>
                        </m:e>
                      </m:d>
                    </m:oMath>
                    <m:oMath xmlns:m="http://schemas.openxmlformats.org/officeDocument/2006/math">
                      <m:r>
                        <a:rPr lang="cs-CZ" sz="2400" b="0" i="1" smtClean="0">
                          <a:solidFill>
                            <a:schemeClr val="tx1"/>
                          </a:solidFill>
                          <a:latin typeface="Cambria Math"/>
                        </a:rPr>
                        <m:t>𝑅</m:t>
                      </m:r>
                      <m:r>
                        <a:rPr lang="cs-CZ" sz="2400" b="0" i="1" smtClean="0">
                          <a:solidFill>
                            <a:schemeClr val="tx1"/>
                          </a:solidFill>
                          <a:latin typeface="Cambria Math"/>
                        </a:rPr>
                        <m:t>=64∙</m:t>
                      </m:r>
                      <m:d>
                        <m:dPr>
                          <m:ctrlPr>
                            <a:rPr lang="cs-CZ" sz="2400" i="1" smtClean="0">
                              <a:solidFill>
                                <a:schemeClr val="tx1"/>
                              </a:solidFill>
                              <a:latin typeface="Cambria Math" panose="02040503050406030204" pitchFamily="18" charset="0"/>
                            </a:rPr>
                          </m:ctrlPr>
                        </m:dPr>
                        <m:e>
                          <m:r>
                            <a:rPr lang="cs-CZ" sz="2400" b="0" i="1" smtClean="0">
                              <a:solidFill>
                                <a:schemeClr val="tx1"/>
                              </a:solidFill>
                              <a:latin typeface="Cambria Math"/>
                            </a:rPr>
                            <m:t>1+0,0044</m:t>
                          </m:r>
                          <m:r>
                            <a:rPr lang="cs-CZ" sz="2400" b="0" i="1" smtClean="0">
                              <a:solidFill>
                                <a:schemeClr val="tx1"/>
                              </a:solidFill>
                              <a:latin typeface="Cambria Math"/>
                              <a:ea typeface="Cambria Math"/>
                            </a:rPr>
                            <m:t>∙2480</m:t>
                          </m:r>
                        </m:e>
                      </m:d>
                      <m:r>
                        <m:rPr>
                          <m:sty m:val="p"/>
                        </m:rPr>
                        <a:rPr lang="el-GR" sz="2400" i="1">
                          <a:latin typeface="Cambria Math"/>
                          <a:ea typeface="Cambria Math"/>
                        </a:rPr>
                        <m:t>Ω</m:t>
                      </m:r>
                    </m:oMath>
                    <m:oMath xmlns:m="http://schemas.openxmlformats.org/officeDocument/2006/math">
                      <m:r>
                        <a:rPr lang="cs-CZ" sz="2400" b="0" i="1" u="dbl" smtClean="0">
                          <a:solidFill>
                            <a:schemeClr val="tx1"/>
                          </a:solidFill>
                          <a:latin typeface="Cambria Math"/>
                        </a:rPr>
                        <m:t>𝑅</m:t>
                      </m:r>
                      <m:r>
                        <a:rPr lang="cs-CZ" sz="2400" b="0" i="1" u="dbl" smtClean="0">
                          <a:solidFill>
                            <a:schemeClr val="tx1"/>
                          </a:solidFill>
                          <a:latin typeface="Cambria Math"/>
                        </a:rPr>
                        <m:t>=762 </m:t>
                      </m:r>
                      <m:r>
                        <m:rPr>
                          <m:sty m:val="p"/>
                        </m:rPr>
                        <a:rPr lang="el-GR" sz="2400" i="1" u="dbl">
                          <a:latin typeface="Cambria Math"/>
                          <a:ea typeface="Cambria Math"/>
                        </a:rPr>
                        <m:t>Ω</m:t>
                      </m:r>
                    </m:oMath>
                  </m:oMathPara>
                </a14:m>
                <a:endParaRPr lang="cs-CZ" sz="2400" u="dbl" dirty="0" smtClean="0">
                  <a:solidFill>
                    <a:srgbClr val="FF0000"/>
                  </a:solidFill>
                </a:endParaRPr>
              </a:p>
            </p:txBody>
          </p:sp>
        </mc:Choice>
        <mc:Fallback xmlns="">
          <p:sp>
            <p:nvSpPr>
              <p:cNvPr id="3" name="Obdélník 2"/>
              <p:cNvSpPr>
                <a:spLocks noRot="1" noChangeAspect="1" noMove="1" noResize="1" noEditPoints="1" noAdjustHandles="1" noChangeArrowheads="1" noChangeShapeType="1" noTextEdit="1"/>
              </p:cNvSpPr>
              <p:nvPr/>
            </p:nvSpPr>
            <p:spPr>
              <a:xfrm>
                <a:off x="3485420" y="2564904"/>
                <a:ext cx="4214166" cy="1200329"/>
              </a:xfrm>
              <a:prstGeom prst="rect">
                <a:avLst/>
              </a:prstGeom>
              <a:blipFill rotWithShape="1">
                <a:blip r:embed="rId3"/>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255715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1"/>
          <p:cNvSpPr txBox="1">
            <a:spLocks/>
          </p:cNvSpPr>
          <p:nvPr/>
        </p:nvSpPr>
        <p:spPr>
          <a:xfrm>
            <a:off x="0" y="0"/>
            <a:ext cx="9144000" cy="792087"/>
          </a:xfrm>
          <a:prstGeom prst="rect">
            <a:avLst/>
          </a:prstGeom>
          <a:solidFill>
            <a:srgbClr val="92D05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smtClean="0"/>
              <a:t>16. Závislost odporu kovového vodiče na teplotě.</a:t>
            </a:r>
            <a:endParaRPr lang="cs-CZ" sz="3600" dirty="0"/>
          </a:p>
        </p:txBody>
      </p:sp>
      <p:pic>
        <p:nvPicPr>
          <p:cNvPr id="5122" name="Picture 2" descr="http://www.gymstr.cz/fyzikalni_pokusy/obrazky/61.jpg"/>
          <p:cNvPicPr>
            <a:picLocks noChangeAspect="1" noChangeArrowheads="1"/>
          </p:cNvPicPr>
          <p:nvPr/>
        </p:nvPicPr>
        <p:blipFill rotWithShape="1">
          <a:blip r:embed="rId2">
            <a:extLst>
              <a:ext uri="{28A0092B-C50C-407E-A947-70E740481C1C}">
                <a14:useLocalDpi xmlns:a14="http://schemas.microsoft.com/office/drawing/2010/main" val="0"/>
              </a:ext>
            </a:extLst>
          </a:blip>
          <a:srcRect t="19044"/>
          <a:stretch/>
        </p:blipFill>
        <p:spPr bwMode="auto">
          <a:xfrm>
            <a:off x="795337" y="1764352"/>
            <a:ext cx="7553325" cy="3392840"/>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 y="1052736"/>
            <a:ext cx="9144000" cy="523220"/>
          </a:xfrm>
          <a:prstGeom prst="rect">
            <a:avLst/>
          </a:prstGeom>
          <a:noFill/>
        </p:spPr>
        <p:txBody>
          <a:bodyPr wrap="square" rtlCol="0">
            <a:spAutoFit/>
          </a:bodyPr>
          <a:lstStyle/>
          <a:p>
            <a:r>
              <a:rPr lang="cs-CZ" sz="2800" b="1" dirty="0" smtClean="0">
                <a:solidFill>
                  <a:srgbClr val="FF0000"/>
                </a:solidFill>
              </a:rPr>
              <a:t>Voltampérová charakteristika žárovky a rezistoru</a:t>
            </a:r>
            <a:endParaRPr lang="cs-CZ" sz="2800" b="1" dirty="0">
              <a:solidFill>
                <a:srgbClr val="FF0000"/>
              </a:solidFill>
            </a:endParaRPr>
          </a:p>
        </p:txBody>
      </p:sp>
      <p:sp>
        <p:nvSpPr>
          <p:cNvPr id="5" name="TextovéPole 4"/>
          <p:cNvSpPr txBox="1"/>
          <p:nvPr/>
        </p:nvSpPr>
        <p:spPr>
          <a:xfrm>
            <a:off x="-1" y="5157192"/>
            <a:ext cx="9144000" cy="1384995"/>
          </a:xfrm>
          <a:prstGeom prst="rect">
            <a:avLst/>
          </a:prstGeom>
          <a:noFill/>
        </p:spPr>
        <p:txBody>
          <a:bodyPr wrap="square" rtlCol="0">
            <a:spAutoFit/>
          </a:bodyPr>
          <a:lstStyle/>
          <a:p>
            <a:pPr marL="342900" indent="-342900">
              <a:buFont typeface="Wingdings" panose="05000000000000000000" pitchFamily="2" charset="2"/>
              <a:buChar char="Ø"/>
            </a:pPr>
            <a:r>
              <a:rPr lang="cs-CZ" sz="2400" dirty="0"/>
              <a:t>d</a:t>
            </a:r>
            <a:r>
              <a:rPr lang="cs-CZ" sz="2400" dirty="0" smtClean="0"/>
              <a:t>íky měnícímu se odporu vlákna žárovky vlivem rostoucí teploty je </a:t>
            </a:r>
            <a:br>
              <a:rPr lang="cs-CZ" sz="2400" dirty="0" smtClean="0"/>
            </a:br>
            <a:r>
              <a:rPr lang="cs-CZ" sz="2400" dirty="0" smtClean="0">
                <a:solidFill>
                  <a:srgbClr val="00B0F0"/>
                </a:solidFill>
              </a:rPr>
              <a:t>VA charakteristika žárovky nelineární</a:t>
            </a:r>
          </a:p>
          <a:p>
            <a:pPr marL="342900" indent="-342900">
              <a:lnSpc>
                <a:spcPct val="150000"/>
              </a:lnSpc>
              <a:buFont typeface="Wingdings" panose="05000000000000000000" pitchFamily="2" charset="2"/>
              <a:buChar char="Ø"/>
            </a:pPr>
            <a:r>
              <a:rPr lang="cs-CZ" sz="2400" dirty="0"/>
              <a:t>r</a:t>
            </a:r>
            <a:r>
              <a:rPr lang="cs-CZ" sz="2400" dirty="0" smtClean="0"/>
              <a:t>ezistor má stálý odpor a </a:t>
            </a:r>
            <a:r>
              <a:rPr lang="cs-CZ" sz="2400" dirty="0" smtClean="0">
                <a:solidFill>
                  <a:srgbClr val="FF0000"/>
                </a:solidFill>
              </a:rPr>
              <a:t>VA charakteristika je přímka</a:t>
            </a:r>
            <a:endParaRPr lang="cs-CZ" sz="2400" dirty="0">
              <a:solidFill>
                <a:srgbClr val="FF0000"/>
              </a:solidFill>
            </a:endParaRPr>
          </a:p>
        </p:txBody>
      </p:sp>
    </p:spTree>
    <p:extLst>
      <p:ext uri="{BB962C8B-B14F-4D97-AF65-F5344CB8AC3E}">
        <p14:creationId xmlns:p14="http://schemas.microsoft.com/office/powerpoint/2010/main" val="29281203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ovéPole 4"/>
              <p:cNvSpPr txBox="1"/>
              <p:nvPr/>
            </p:nvSpPr>
            <p:spPr>
              <a:xfrm>
                <a:off x="0" y="836712"/>
                <a:ext cx="9144000" cy="5881610"/>
              </a:xfrm>
              <a:prstGeom prst="rect">
                <a:avLst/>
              </a:prstGeom>
              <a:noFill/>
            </p:spPr>
            <p:txBody>
              <a:bodyPr wrap="square" rtlCol="0">
                <a:spAutoFit/>
              </a:bodyPr>
              <a:lstStyle/>
              <a:p>
                <a:pPr>
                  <a:lnSpc>
                    <a:spcPct val="115000"/>
                  </a:lnSpc>
                  <a:spcAft>
                    <a:spcPts val="0"/>
                  </a:spcAft>
                </a:pPr>
                <a:r>
                  <a:rPr lang="cs-CZ" sz="2800" b="1" dirty="0" smtClean="0">
                    <a:solidFill>
                      <a:srgbClr val="FF0000"/>
                    </a:solidFill>
                    <a:ea typeface="Times New Roman"/>
                    <a:cs typeface="Times New Roman"/>
                  </a:rPr>
                  <a:t>Supravodivost</a:t>
                </a:r>
                <a:endParaRPr lang="cs-CZ" sz="2800" dirty="0">
                  <a:ea typeface="Times New Roman"/>
                  <a:cs typeface="Times New Roman"/>
                </a:endParaRPr>
              </a:p>
              <a:p>
                <a:pPr marL="342900" lvl="0" indent="-342900">
                  <a:lnSpc>
                    <a:spcPct val="115000"/>
                  </a:lnSpc>
                  <a:spcAft>
                    <a:spcPts val="0"/>
                  </a:spcAft>
                  <a:buFont typeface="Wingdings"/>
                  <a:buChar char=""/>
                </a:pPr>
                <a:r>
                  <a:rPr lang="cs-CZ" sz="2000" b="1" dirty="0">
                    <a:solidFill>
                      <a:srgbClr val="FF0000"/>
                    </a:solidFill>
                    <a:ea typeface="Times New Roman"/>
                    <a:cs typeface="Times New Roman"/>
                  </a:rPr>
                  <a:t>při teplotě </a:t>
                </a:r>
                <a14:m>
                  <m:oMath xmlns:m="http://schemas.openxmlformats.org/officeDocument/2006/math">
                    <m:r>
                      <a:rPr lang="cs-CZ" sz="2000" b="1" i="1">
                        <a:solidFill>
                          <a:srgbClr val="FF0000"/>
                        </a:solidFill>
                        <a:effectLst/>
                        <a:latin typeface="Cambria Math"/>
                        <a:ea typeface="Times New Roman"/>
                        <a:cs typeface="Times New Roman"/>
                      </a:rPr>
                      <m:t>𝑻</m:t>
                    </m:r>
                    <m:r>
                      <a:rPr lang="cs-CZ" sz="2000" b="1" i="1">
                        <a:solidFill>
                          <a:srgbClr val="FF0000"/>
                        </a:solidFill>
                        <a:effectLst/>
                        <a:latin typeface="Cambria Math"/>
                        <a:ea typeface="Times New Roman"/>
                        <a:cs typeface="Times New Roman"/>
                      </a:rPr>
                      <m:t>→</m:t>
                    </m:r>
                    <m:r>
                      <a:rPr lang="cs-CZ" sz="2000" b="1" i="1">
                        <a:solidFill>
                          <a:srgbClr val="FF0000"/>
                        </a:solidFill>
                        <a:effectLst/>
                        <a:latin typeface="Cambria Math"/>
                        <a:ea typeface="Times New Roman"/>
                        <a:cs typeface="Times New Roman"/>
                      </a:rPr>
                      <m:t>𝟎</m:t>
                    </m:r>
                    <m:r>
                      <a:rPr lang="cs-CZ" sz="2000" b="1" i="1">
                        <a:solidFill>
                          <a:srgbClr val="FF0000"/>
                        </a:solidFill>
                        <a:effectLst/>
                        <a:latin typeface="Cambria Math"/>
                        <a:ea typeface="Times New Roman"/>
                        <a:cs typeface="Times New Roman"/>
                      </a:rPr>
                      <m:t> </m:t>
                    </m:r>
                    <m:r>
                      <a:rPr lang="cs-CZ" sz="2000" b="1" i="1">
                        <a:solidFill>
                          <a:srgbClr val="FF0000"/>
                        </a:solidFill>
                        <a:effectLst/>
                        <a:latin typeface="Cambria Math"/>
                        <a:ea typeface="Times New Roman"/>
                        <a:cs typeface="Times New Roman"/>
                      </a:rPr>
                      <m:t>𝑲</m:t>
                    </m:r>
                  </m:oMath>
                </a14:m>
                <a:r>
                  <a:rPr lang="cs-CZ" sz="2000" b="1" dirty="0">
                    <a:solidFill>
                      <a:srgbClr val="FF0000"/>
                    </a:solidFill>
                    <a:ea typeface="Times New Roman"/>
                    <a:cs typeface="Times New Roman"/>
                  </a:rPr>
                  <a:t> se elektrický odpor výrazně snižuje </a:t>
                </a:r>
                <a14:m>
                  <m:oMath xmlns:m="http://schemas.openxmlformats.org/officeDocument/2006/math">
                    <m:r>
                      <a:rPr lang="cs-CZ" sz="2000" b="1" i="1">
                        <a:solidFill>
                          <a:srgbClr val="FF0000"/>
                        </a:solidFill>
                        <a:effectLst/>
                        <a:latin typeface="Cambria Math"/>
                        <a:ea typeface="Times New Roman"/>
                        <a:cs typeface="Times New Roman"/>
                      </a:rPr>
                      <m:t>𝑹</m:t>
                    </m:r>
                    <m:r>
                      <a:rPr lang="cs-CZ" sz="2000" b="1" i="1">
                        <a:solidFill>
                          <a:srgbClr val="FF0000"/>
                        </a:solidFill>
                        <a:effectLst/>
                        <a:latin typeface="Cambria Math"/>
                        <a:ea typeface="Times New Roman"/>
                        <a:cs typeface="Times New Roman"/>
                      </a:rPr>
                      <m:t>→</m:t>
                    </m:r>
                    <m:r>
                      <a:rPr lang="cs-CZ" sz="2000" b="1" i="1">
                        <a:solidFill>
                          <a:srgbClr val="FF0000"/>
                        </a:solidFill>
                        <a:effectLst/>
                        <a:latin typeface="Cambria Math"/>
                        <a:ea typeface="Times New Roman"/>
                        <a:cs typeface="Times New Roman"/>
                      </a:rPr>
                      <m:t>𝟎</m:t>
                    </m:r>
                    <m:r>
                      <a:rPr lang="cs-CZ" sz="2000" b="1" i="1">
                        <a:solidFill>
                          <a:srgbClr val="FF0000"/>
                        </a:solidFill>
                        <a:effectLst/>
                        <a:latin typeface="Cambria Math"/>
                        <a:ea typeface="Times New Roman"/>
                        <a:cs typeface="Times New Roman"/>
                      </a:rPr>
                      <m:t> </m:t>
                    </m:r>
                    <m:r>
                      <a:rPr lang="cs-CZ" sz="2000" b="1" i="1">
                        <a:solidFill>
                          <a:srgbClr val="FF0000"/>
                        </a:solidFill>
                        <a:effectLst/>
                        <a:latin typeface="Cambria Math"/>
                        <a:ea typeface="Times New Roman"/>
                        <a:cs typeface="Times New Roman"/>
                      </a:rPr>
                      <m:t>𝛀</m:t>
                    </m:r>
                  </m:oMath>
                </a14:m>
                <a:endParaRPr lang="cs-CZ" sz="2000" dirty="0">
                  <a:ea typeface="Times New Roman"/>
                  <a:cs typeface="Times New Roman"/>
                </a:endParaRPr>
              </a:p>
              <a:p>
                <a:pPr marL="342900" lvl="0" indent="-342900">
                  <a:lnSpc>
                    <a:spcPct val="115000"/>
                  </a:lnSpc>
                  <a:spcAft>
                    <a:spcPts val="0"/>
                  </a:spcAft>
                  <a:buFont typeface="Wingdings"/>
                  <a:buChar char=""/>
                </a:pPr>
                <a:r>
                  <a:rPr lang="cs-CZ" sz="2000" dirty="0">
                    <a:ea typeface="Times New Roman"/>
                    <a:cs typeface="Times New Roman"/>
                  </a:rPr>
                  <a:t>při teplotách </a:t>
                </a:r>
                <a14:m>
                  <m:oMath xmlns:m="http://schemas.openxmlformats.org/officeDocument/2006/math">
                    <m:r>
                      <a:rPr lang="cs-CZ" sz="2000" i="1">
                        <a:effectLst/>
                        <a:latin typeface="Cambria Math"/>
                        <a:ea typeface="Times New Roman"/>
                        <a:cs typeface="Times New Roman"/>
                      </a:rPr>
                      <m:t>𝑇</m:t>
                    </m:r>
                    <m:r>
                      <a:rPr lang="cs-CZ" sz="2000" i="1">
                        <a:effectLst/>
                        <a:latin typeface="Cambria Math"/>
                        <a:ea typeface="Times New Roman"/>
                        <a:cs typeface="Times New Roman"/>
                      </a:rPr>
                      <m:t>&lt;4 </m:t>
                    </m:r>
                    <m:r>
                      <a:rPr lang="cs-CZ" sz="2000" i="1">
                        <a:effectLst/>
                        <a:latin typeface="Cambria Math"/>
                        <a:ea typeface="Times New Roman"/>
                        <a:cs typeface="Times New Roman"/>
                      </a:rPr>
                      <m:t>𝐾</m:t>
                    </m:r>
                  </m:oMath>
                </a14:m>
                <a:r>
                  <a:rPr lang="cs-CZ" sz="2000" dirty="0">
                    <a:ea typeface="Times New Roman"/>
                    <a:cs typeface="Times New Roman"/>
                  </a:rPr>
                  <a:t> je hodnota el. odporu neměřitelná</a:t>
                </a:r>
              </a:p>
              <a:p>
                <a:pPr marL="342900" lvl="0" indent="-342900">
                  <a:lnSpc>
                    <a:spcPct val="115000"/>
                  </a:lnSpc>
                  <a:spcAft>
                    <a:spcPts val="0"/>
                  </a:spcAft>
                  <a:buFont typeface="Wingdings"/>
                  <a:buChar char=""/>
                </a:pPr>
                <a:r>
                  <a:rPr lang="cs-CZ" sz="2000" i="1" dirty="0">
                    <a:ea typeface="Times New Roman"/>
                    <a:cs typeface="Times New Roman"/>
                  </a:rPr>
                  <a:t>e</a:t>
                </a:r>
                <a:r>
                  <a:rPr lang="cs-CZ" sz="2000" baseline="30000" dirty="0">
                    <a:ea typeface="Times New Roman"/>
                    <a:cs typeface="Calibri"/>
                  </a:rPr>
                  <a:t>–</a:t>
                </a:r>
                <a:r>
                  <a:rPr lang="cs-CZ" sz="2000" dirty="0">
                    <a:ea typeface="Times New Roman"/>
                    <a:cs typeface="Calibri"/>
                  </a:rPr>
                  <a:t> se pohybují ve dvojicích (</a:t>
                </a:r>
                <a:r>
                  <a:rPr lang="cs-CZ" sz="2000" dirty="0" err="1">
                    <a:ea typeface="Times New Roman"/>
                    <a:cs typeface="Calibri"/>
                  </a:rPr>
                  <a:t>Cooperovy</a:t>
                </a:r>
                <a:r>
                  <a:rPr lang="cs-CZ" sz="2000" dirty="0">
                    <a:ea typeface="Times New Roman"/>
                    <a:cs typeface="Calibri"/>
                  </a:rPr>
                  <a:t> páry)</a:t>
                </a:r>
                <a:endParaRPr lang="cs-CZ" sz="2000" dirty="0">
                  <a:ea typeface="Times New Roman"/>
                  <a:cs typeface="Times New Roman"/>
                </a:endParaRPr>
              </a:p>
              <a:p>
                <a:pPr marL="342900" lvl="0" indent="-342900">
                  <a:lnSpc>
                    <a:spcPct val="115000"/>
                  </a:lnSpc>
                  <a:spcAft>
                    <a:spcPts val="0"/>
                  </a:spcAft>
                  <a:buFont typeface="Wingdings"/>
                  <a:buChar char=""/>
                </a:pPr>
                <a:r>
                  <a:rPr lang="cs-CZ" sz="2000" dirty="0">
                    <a:ea typeface="Times New Roman"/>
                    <a:cs typeface="Times New Roman"/>
                  </a:rPr>
                  <a:t>materiál neklade odpor průchodu el. proudu</a:t>
                </a:r>
              </a:p>
              <a:p>
                <a:pPr marL="342900" lvl="0" indent="-342900">
                  <a:lnSpc>
                    <a:spcPct val="115000"/>
                  </a:lnSpc>
                  <a:spcAft>
                    <a:spcPts val="0"/>
                  </a:spcAft>
                  <a:buFont typeface="Wingdings"/>
                  <a:buChar char=""/>
                </a:pPr>
                <a:r>
                  <a:rPr lang="cs-CZ" sz="2000" dirty="0">
                    <a:ea typeface="Times New Roman"/>
                    <a:cs typeface="Times New Roman"/>
                  </a:rPr>
                  <a:t>materiál vypuzuje ze svého objemu magnetické siločáry (ideální diamagnetikum) a vytváří kolem sebe silné magnet. pole</a:t>
                </a:r>
              </a:p>
              <a:p>
                <a:pPr marL="342900" lvl="0" indent="-342900">
                  <a:lnSpc>
                    <a:spcPct val="115000"/>
                  </a:lnSpc>
                  <a:spcAft>
                    <a:spcPts val="0"/>
                  </a:spcAft>
                  <a:buFont typeface="Wingdings"/>
                  <a:buChar char=""/>
                </a:pPr>
                <a:r>
                  <a:rPr lang="cs-CZ" sz="2000" dirty="0">
                    <a:ea typeface="Times New Roman"/>
                    <a:cs typeface="Times New Roman"/>
                  </a:rPr>
                  <a:t>v supravodivém prstenci může teoreticky proud protékat po prvotním vybuzení až několik let</a:t>
                </a:r>
              </a:p>
              <a:p>
                <a:pPr marL="342900" lvl="0" indent="-342900">
                  <a:lnSpc>
                    <a:spcPct val="115000"/>
                  </a:lnSpc>
                  <a:spcAft>
                    <a:spcPts val="0"/>
                  </a:spcAft>
                  <a:buFont typeface="Wingdings"/>
                  <a:buChar char=""/>
                </a:pPr>
                <a:r>
                  <a:rPr lang="cs-CZ" sz="2000" dirty="0">
                    <a:ea typeface="Times New Roman"/>
                    <a:cs typeface="Times New Roman"/>
                  </a:rPr>
                  <a:t>supravodivost objevil v roce 1911 holandský fyzik H. </a:t>
                </a:r>
                <a:r>
                  <a:rPr lang="cs-CZ" sz="2000" dirty="0" err="1">
                    <a:ea typeface="Times New Roman"/>
                    <a:cs typeface="Times New Roman"/>
                  </a:rPr>
                  <a:t>Kamerlingh-Onnes</a:t>
                </a:r>
                <a:endParaRPr lang="cs-CZ" sz="2000" dirty="0">
                  <a:ea typeface="Times New Roman"/>
                  <a:cs typeface="Times New Roman"/>
                </a:endParaRPr>
              </a:p>
              <a:p>
                <a:pPr marL="342900" lvl="0" indent="-342900">
                  <a:lnSpc>
                    <a:spcPct val="115000"/>
                  </a:lnSpc>
                  <a:spcAft>
                    <a:spcPts val="0"/>
                  </a:spcAft>
                  <a:buFont typeface="Wingdings"/>
                  <a:buChar char=""/>
                </a:pPr>
                <a:r>
                  <a:rPr lang="cs-CZ" sz="2000" b="1" dirty="0">
                    <a:solidFill>
                      <a:srgbClr val="FF0000"/>
                    </a:solidFill>
                    <a:ea typeface="Times New Roman"/>
                    <a:cs typeface="Times New Roman"/>
                  </a:rPr>
                  <a:t>supravodiče: rtuť </a:t>
                </a:r>
                <a:r>
                  <a:rPr lang="cs-CZ" sz="2000" b="1" dirty="0" err="1">
                    <a:solidFill>
                      <a:srgbClr val="FF0000"/>
                    </a:solidFill>
                    <a:ea typeface="Times New Roman"/>
                    <a:cs typeface="Times New Roman"/>
                  </a:rPr>
                  <a:t>Hg</a:t>
                </a:r>
                <a:r>
                  <a:rPr lang="cs-CZ" sz="2000" b="1" dirty="0">
                    <a:solidFill>
                      <a:srgbClr val="FF0000"/>
                    </a:solidFill>
                    <a:ea typeface="Times New Roman"/>
                    <a:cs typeface="Times New Roman"/>
                  </a:rPr>
                  <a:t>, olovo </a:t>
                </a:r>
                <a:r>
                  <a:rPr lang="cs-CZ" sz="2000" b="1" dirty="0" err="1">
                    <a:solidFill>
                      <a:srgbClr val="FF0000"/>
                    </a:solidFill>
                    <a:ea typeface="Times New Roman"/>
                    <a:cs typeface="Times New Roman"/>
                  </a:rPr>
                  <a:t>Pb</a:t>
                </a:r>
                <a:r>
                  <a:rPr lang="cs-CZ" sz="2000" b="1" dirty="0">
                    <a:solidFill>
                      <a:srgbClr val="FF0000"/>
                    </a:solidFill>
                    <a:ea typeface="Times New Roman"/>
                    <a:cs typeface="Times New Roman"/>
                  </a:rPr>
                  <a:t>, cín </a:t>
                </a:r>
                <a:r>
                  <a:rPr lang="cs-CZ" sz="2000" b="1" dirty="0" err="1">
                    <a:solidFill>
                      <a:srgbClr val="FF0000"/>
                    </a:solidFill>
                    <a:ea typeface="Times New Roman"/>
                    <a:cs typeface="Times New Roman"/>
                  </a:rPr>
                  <a:t>Sn</a:t>
                </a:r>
                <a:r>
                  <a:rPr lang="cs-CZ" sz="2000" b="1" dirty="0">
                    <a:solidFill>
                      <a:srgbClr val="FF0000"/>
                    </a:solidFill>
                    <a:ea typeface="Times New Roman"/>
                    <a:cs typeface="Times New Roman"/>
                  </a:rPr>
                  <a:t>, niob </a:t>
                </a:r>
                <a:r>
                  <a:rPr lang="cs-CZ" sz="2000" b="1" dirty="0" err="1">
                    <a:solidFill>
                      <a:srgbClr val="FF0000"/>
                    </a:solidFill>
                    <a:ea typeface="Times New Roman"/>
                    <a:cs typeface="Times New Roman"/>
                  </a:rPr>
                  <a:t>Nb</a:t>
                </a:r>
                <a:endParaRPr lang="cs-CZ" sz="2000" b="1" dirty="0">
                  <a:solidFill>
                    <a:srgbClr val="FF0000"/>
                  </a:solidFill>
                  <a:ea typeface="Times New Roman"/>
                  <a:cs typeface="Times New Roman"/>
                </a:endParaRPr>
              </a:p>
              <a:p>
                <a:pPr marL="342900" lvl="0" indent="-342900">
                  <a:lnSpc>
                    <a:spcPct val="115000"/>
                  </a:lnSpc>
                  <a:spcAft>
                    <a:spcPts val="0"/>
                  </a:spcAft>
                  <a:buFont typeface="Wingdings"/>
                  <a:buChar char=""/>
                </a:pPr>
                <a:r>
                  <a:rPr lang="cs-CZ" sz="2000" b="1" dirty="0">
                    <a:ea typeface="Times New Roman"/>
                    <a:cs typeface="Times New Roman"/>
                  </a:rPr>
                  <a:t>nesupravodivé kovy: zlato Au, stříbro </a:t>
                </a:r>
                <a:r>
                  <a:rPr lang="cs-CZ" sz="2000" b="1" dirty="0" err="1">
                    <a:ea typeface="Times New Roman"/>
                    <a:cs typeface="Times New Roman"/>
                  </a:rPr>
                  <a:t>Ag</a:t>
                </a:r>
                <a:r>
                  <a:rPr lang="cs-CZ" sz="2000" b="1" dirty="0">
                    <a:ea typeface="Times New Roman"/>
                    <a:cs typeface="Times New Roman"/>
                  </a:rPr>
                  <a:t>, měď </a:t>
                </a:r>
                <a:r>
                  <a:rPr lang="cs-CZ" sz="2000" b="1" dirty="0" err="1">
                    <a:ea typeface="Times New Roman"/>
                    <a:cs typeface="Times New Roman"/>
                  </a:rPr>
                  <a:t>Cu</a:t>
                </a:r>
                <a:r>
                  <a:rPr lang="cs-CZ" sz="2000" b="1" dirty="0">
                    <a:ea typeface="Times New Roman"/>
                    <a:cs typeface="Times New Roman"/>
                  </a:rPr>
                  <a:t>, železo </a:t>
                </a:r>
                <a:r>
                  <a:rPr lang="cs-CZ" sz="2000" b="1" dirty="0" err="1">
                    <a:ea typeface="Times New Roman"/>
                    <a:cs typeface="Times New Roman"/>
                  </a:rPr>
                  <a:t>Fe</a:t>
                </a:r>
                <a:r>
                  <a:rPr lang="cs-CZ" sz="2000" b="1" dirty="0">
                    <a:ea typeface="Times New Roman"/>
                    <a:cs typeface="Times New Roman"/>
                  </a:rPr>
                  <a:t> </a:t>
                </a:r>
                <a:r>
                  <a:rPr lang="cs-CZ" sz="2000" dirty="0" smtClean="0">
                    <a:ea typeface="Times New Roman"/>
                    <a:cs typeface="Times New Roman"/>
                  </a:rPr>
                  <a:t/>
                </a:r>
                <a:br>
                  <a:rPr lang="cs-CZ" sz="2000" dirty="0" smtClean="0">
                    <a:ea typeface="Times New Roman"/>
                    <a:cs typeface="Times New Roman"/>
                  </a:rPr>
                </a:br>
                <a:r>
                  <a:rPr lang="cs-CZ" sz="2000" dirty="0" smtClean="0">
                    <a:ea typeface="Times New Roman"/>
                    <a:cs typeface="Times New Roman"/>
                  </a:rPr>
                  <a:t>(</a:t>
                </a:r>
                <a:r>
                  <a:rPr lang="cs-CZ" sz="2000" dirty="0">
                    <a:ea typeface="Times New Roman"/>
                    <a:cs typeface="Times New Roman"/>
                  </a:rPr>
                  <a:t>nebyla pozorována ani při 40 µK)</a:t>
                </a:r>
              </a:p>
              <a:p>
                <a:endParaRPr lang="cs-CZ" sz="2000" dirty="0" smtClean="0">
                  <a:ea typeface="Times New Roman"/>
                  <a:cs typeface="Times New Roman"/>
                </a:endParaRPr>
              </a:p>
              <a:p>
                <a:r>
                  <a:rPr lang="cs-CZ" sz="2400" dirty="0" smtClean="0">
                    <a:solidFill>
                      <a:srgbClr val="FF0000"/>
                    </a:solidFill>
                    <a:ea typeface="Times New Roman"/>
                    <a:cs typeface="Times New Roman"/>
                  </a:rPr>
                  <a:t>využití</a:t>
                </a:r>
                <a:r>
                  <a:rPr lang="cs-CZ" sz="2400" dirty="0">
                    <a:solidFill>
                      <a:srgbClr val="FF0000"/>
                    </a:solidFill>
                    <a:ea typeface="Times New Roman"/>
                    <a:cs typeface="Times New Roman"/>
                  </a:rPr>
                  <a:t>: levitace, vlak MAGLEV, magnetická rezonance mozku, CERN – LHC, </a:t>
                </a:r>
                <a:r>
                  <a:rPr lang="cs-CZ" sz="2400" dirty="0" smtClean="0">
                    <a:solidFill>
                      <a:srgbClr val="FF0000"/>
                    </a:solidFill>
                    <a:ea typeface="Times New Roman"/>
                    <a:cs typeface="Times New Roman"/>
                  </a:rPr>
                  <a:t>armáda</a:t>
                </a:r>
                <a:endParaRPr lang="cs-CZ" sz="2400" b="1" dirty="0" smtClean="0">
                  <a:solidFill>
                    <a:srgbClr val="FF0000"/>
                  </a:solidFill>
                  <a:ea typeface="Times New Roman"/>
                  <a:cs typeface="Times New Roman"/>
                </a:endParaRPr>
              </a:p>
            </p:txBody>
          </p:sp>
        </mc:Choice>
        <mc:Fallback xmlns="">
          <p:sp>
            <p:nvSpPr>
              <p:cNvPr id="5" name="TextovéPole 4"/>
              <p:cNvSpPr txBox="1">
                <a:spLocks noRot="1" noChangeAspect="1" noMove="1" noResize="1" noEditPoints="1" noAdjustHandles="1" noChangeArrowheads="1" noChangeShapeType="1" noTextEdit="1"/>
              </p:cNvSpPr>
              <p:nvPr/>
            </p:nvSpPr>
            <p:spPr>
              <a:xfrm>
                <a:off x="0" y="836712"/>
                <a:ext cx="9144000" cy="5881610"/>
              </a:xfrm>
              <a:prstGeom prst="rect">
                <a:avLst/>
              </a:prstGeom>
              <a:blipFill rotWithShape="1">
                <a:blip r:embed="rId2"/>
                <a:stretch>
                  <a:fillRect l="-1333" t="-415" b="-1347"/>
                </a:stretch>
              </a:blipFill>
            </p:spPr>
            <p:txBody>
              <a:bodyPr/>
              <a:lstStyle/>
              <a:p>
                <a:r>
                  <a:rPr lang="cs-CZ">
                    <a:noFill/>
                  </a:rPr>
                  <a:t> </a:t>
                </a:r>
              </a:p>
            </p:txBody>
          </p:sp>
        </mc:Fallback>
      </mc:AlternateContent>
      <p:sp>
        <p:nvSpPr>
          <p:cNvPr id="17" name="Nadpis 1"/>
          <p:cNvSpPr txBox="1">
            <a:spLocks/>
          </p:cNvSpPr>
          <p:nvPr/>
        </p:nvSpPr>
        <p:spPr>
          <a:xfrm>
            <a:off x="0" y="0"/>
            <a:ext cx="9144000" cy="792087"/>
          </a:xfrm>
          <a:prstGeom prst="rect">
            <a:avLst/>
          </a:prstGeom>
          <a:solidFill>
            <a:srgbClr val="92D05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smtClean="0"/>
              <a:t>16. Závislost odporu kovového vodiče na teplotě.</a:t>
            </a:r>
            <a:endParaRPr lang="cs-CZ" sz="3600" dirty="0"/>
          </a:p>
        </p:txBody>
      </p:sp>
    </p:spTree>
    <p:extLst>
      <p:ext uri="{BB962C8B-B14F-4D97-AF65-F5344CB8AC3E}">
        <p14:creationId xmlns:p14="http://schemas.microsoft.com/office/powerpoint/2010/main" val="14486375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0" y="836712"/>
            <a:ext cx="5148064" cy="3560975"/>
          </a:xfrm>
          <a:prstGeom prst="rect">
            <a:avLst/>
          </a:prstGeom>
          <a:noFill/>
        </p:spPr>
        <p:txBody>
          <a:bodyPr wrap="square" rtlCol="0">
            <a:spAutoFit/>
          </a:bodyPr>
          <a:lstStyle/>
          <a:p>
            <a:pPr>
              <a:lnSpc>
                <a:spcPct val="115000"/>
              </a:lnSpc>
              <a:spcAft>
                <a:spcPts val="0"/>
              </a:spcAft>
            </a:pPr>
            <a:r>
              <a:rPr lang="cs-CZ" sz="2800" b="1" dirty="0" smtClean="0">
                <a:solidFill>
                  <a:srgbClr val="FF0000"/>
                </a:solidFill>
                <a:ea typeface="Times New Roman"/>
                <a:cs typeface="Times New Roman"/>
              </a:rPr>
              <a:t>Supravodivost</a:t>
            </a:r>
          </a:p>
          <a:p>
            <a:pPr>
              <a:lnSpc>
                <a:spcPct val="115000"/>
              </a:lnSpc>
              <a:spcAft>
                <a:spcPts val="0"/>
              </a:spcAft>
            </a:pPr>
            <a:r>
              <a:rPr lang="cs-CZ" sz="2400" b="1" dirty="0" err="1">
                <a:solidFill>
                  <a:srgbClr val="00B050"/>
                </a:solidFill>
                <a:ea typeface="Times New Roman"/>
                <a:cs typeface="Times New Roman"/>
              </a:rPr>
              <a:t>Heike</a:t>
            </a:r>
            <a:r>
              <a:rPr lang="cs-CZ" sz="2400" b="1" dirty="0">
                <a:solidFill>
                  <a:srgbClr val="00B050"/>
                </a:solidFill>
                <a:ea typeface="Times New Roman"/>
                <a:cs typeface="Times New Roman"/>
              </a:rPr>
              <a:t> </a:t>
            </a:r>
            <a:r>
              <a:rPr lang="cs-CZ" sz="2400" b="1" dirty="0" err="1">
                <a:solidFill>
                  <a:srgbClr val="00B050"/>
                </a:solidFill>
                <a:ea typeface="Times New Roman"/>
                <a:cs typeface="Times New Roman"/>
              </a:rPr>
              <a:t>Kamerlingh</a:t>
            </a:r>
            <a:r>
              <a:rPr lang="cs-CZ" sz="2400" b="1" dirty="0">
                <a:solidFill>
                  <a:srgbClr val="00B050"/>
                </a:solidFill>
                <a:ea typeface="Times New Roman"/>
                <a:cs typeface="Times New Roman"/>
              </a:rPr>
              <a:t> </a:t>
            </a:r>
            <a:r>
              <a:rPr lang="cs-CZ" sz="2400" b="1" dirty="0" err="1">
                <a:solidFill>
                  <a:srgbClr val="00B050"/>
                </a:solidFill>
                <a:ea typeface="Times New Roman"/>
                <a:cs typeface="Times New Roman"/>
              </a:rPr>
              <a:t>Onnes</a:t>
            </a:r>
            <a:r>
              <a:rPr lang="cs-CZ" sz="2400" b="1" dirty="0">
                <a:solidFill>
                  <a:srgbClr val="00B050"/>
                </a:solidFill>
                <a:ea typeface="Times New Roman"/>
                <a:cs typeface="Times New Roman"/>
              </a:rPr>
              <a:t> (1853 – 1926)</a:t>
            </a:r>
            <a:r>
              <a:rPr lang="cs-CZ" sz="2400" dirty="0">
                <a:ea typeface="Times New Roman"/>
                <a:cs typeface="Times New Roman"/>
              </a:rPr>
              <a:t> – nizozemský fyzik; NC 1913 za výzkum v oblasti nízkých teplot</a:t>
            </a:r>
            <a:br>
              <a:rPr lang="cs-CZ" sz="2400" dirty="0">
                <a:ea typeface="Times New Roman"/>
                <a:cs typeface="Times New Roman"/>
              </a:rPr>
            </a:br>
            <a:endParaRPr lang="cs-CZ" sz="2400" dirty="0">
              <a:ea typeface="Times New Roman"/>
              <a:cs typeface="Times New Roman"/>
            </a:endParaRPr>
          </a:p>
          <a:p>
            <a:pPr marL="342900" lvl="0" indent="-342900">
              <a:lnSpc>
                <a:spcPct val="115000"/>
              </a:lnSpc>
              <a:spcAft>
                <a:spcPts val="0"/>
              </a:spcAft>
              <a:buFont typeface="Wingdings"/>
              <a:buChar char=""/>
            </a:pPr>
            <a:r>
              <a:rPr lang="cs-CZ" sz="2400" dirty="0">
                <a:ea typeface="Times New Roman"/>
                <a:cs typeface="Times New Roman"/>
              </a:rPr>
              <a:t>1908 jako první zkapalnil hélium </a:t>
            </a:r>
            <a:r>
              <a:rPr lang="cs-CZ" sz="2400" dirty="0">
                <a:ea typeface="Times New Roman"/>
                <a:cs typeface="Times New Roman"/>
                <a:sym typeface="Wingdings"/>
              </a:rPr>
              <a:t></a:t>
            </a:r>
            <a:r>
              <a:rPr lang="cs-CZ" sz="2400" dirty="0">
                <a:ea typeface="Times New Roman"/>
                <a:cs typeface="Times New Roman"/>
              </a:rPr>
              <a:t> umožnil zchlazování látek na </a:t>
            </a:r>
            <a:r>
              <a:rPr lang="cs-CZ" sz="2400" dirty="0" smtClean="0">
                <a:ea typeface="Times New Roman"/>
                <a:cs typeface="Times New Roman"/>
              </a:rPr>
              <a:t>4,2</a:t>
            </a:r>
            <a:r>
              <a:rPr lang="cs-CZ" sz="2400" dirty="0">
                <a:ea typeface="Times New Roman"/>
                <a:cs typeface="Times New Roman"/>
              </a:rPr>
              <a:t> K za normálního </a:t>
            </a:r>
            <a:r>
              <a:rPr lang="cs-CZ" sz="2400" dirty="0" smtClean="0">
                <a:ea typeface="Times New Roman"/>
                <a:cs typeface="Times New Roman"/>
              </a:rPr>
              <a:t>tlaku</a:t>
            </a:r>
            <a:endParaRPr lang="cs-CZ" sz="2400" dirty="0">
              <a:ea typeface="Times New Roman"/>
              <a:cs typeface="Times New Roman"/>
            </a:endParaRPr>
          </a:p>
        </p:txBody>
      </p:sp>
      <p:sp>
        <p:nvSpPr>
          <p:cNvPr id="17" name="Nadpis 1"/>
          <p:cNvSpPr txBox="1">
            <a:spLocks/>
          </p:cNvSpPr>
          <p:nvPr/>
        </p:nvSpPr>
        <p:spPr>
          <a:xfrm>
            <a:off x="0" y="0"/>
            <a:ext cx="9144000" cy="792087"/>
          </a:xfrm>
          <a:prstGeom prst="rect">
            <a:avLst/>
          </a:prstGeom>
          <a:solidFill>
            <a:srgbClr val="92D05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smtClean="0"/>
              <a:t>16. Závislost odporu kovového vodiče na teplotě.</a:t>
            </a:r>
            <a:endParaRPr lang="cs-CZ" sz="3600" dirty="0"/>
          </a:p>
        </p:txBody>
      </p:sp>
      <p:pic>
        <p:nvPicPr>
          <p:cNvPr id="4" name="Obrázek 3" descr="http://resolver.kb.nl/resolve?urn=urn:gvn:SFA03:SFA001018953&amp;role=image&amp;size=variabl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1004452"/>
            <a:ext cx="2880320" cy="3720691"/>
          </a:xfrm>
          <a:prstGeom prst="rect">
            <a:avLst/>
          </a:prstGeom>
          <a:noFill/>
          <a:ln>
            <a:noFill/>
          </a:ln>
        </p:spPr>
      </p:pic>
      <p:pic>
        <p:nvPicPr>
          <p:cNvPr id="6" name="Obrázek 5" descr="http://www.niton.sk/images/hodv/81-536-2586-prechod.jpg"/>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51520" y="4397687"/>
            <a:ext cx="3374571" cy="2362200"/>
          </a:xfrm>
          <a:prstGeom prst="rect">
            <a:avLst/>
          </a:prstGeom>
          <a:noFill/>
          <a:ln>
            <a:noFill/>
          </a:ln>
        </p:spPr>
      </p:pic>
      <p:pic>
        <p:nvPicPr>
          <p:cNvPr id="7" name="Obrázek 6" descr="http://files.rahunta.cz/200000549-bd0ddbe082/Levitace.jpg"/>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456623" y="4397687"/>
            <a:ext cx="2466975" cy="1847850"/>
          </a:xfrm>
          <a:prstGeom prst="rect">
            <a:avLst/>
          </a:prstGeom>
          <a:noFill/>
          <a:ln>
            <a:noFill/>
          </a:ln>
        </p:spPr>
      </p:pic>
    </p:spTree>
    <p:extLst>
      <p:ext uri="{BB962C8B-B14F-4D97-AF65-F5344CB8AC3E}">
        <p14:creationId xmlns:p14="http://schemas.microsoft.com/office/powerpoint/2010/main" val="21252290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descr="C:\Users\imhotep\AppData\Local\Microsoft\Windows\Temporary Internet Files\Content.IE5\3I2829YJ\MC900436917[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79512" y="1700808"/>
            <a:ext cx="1152128" cy="1152128"/>
          </a:xfrm>
          <a:prstGeom prst="rect">
            <a:avLst/>
          </a:prstGeom>
          <a:noFill/>
          <a:ln>
            <a:noFill/>
          </a:ln>
        </p:spPr>
      </p:pic>
      <p:sp>
        <p:nvSpPr>
          <p:cNvPr id="10" name="Nadpis 1"/>
          <p:cNvSpPr txBox="1">
            <a:spLocks/>
          </p:cNvSpPr>
          <p:nvPr/>
        </p:nvSpPr>
        <p:spPr>
          <a:xfrm>
            <a:off x="0" y="0"/>
            <a:ext cx="9144000" cy="792087"/>
          </a:xfrm>
          <a:prstGeom prst="rect">
            <a:avLst/>
          </a:prstGeom>
          <a:solidFill>
            <a:srgbClr val="92D050"/>
          </a:solidFill>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dirty="0" smtClean="0"/>
              <a:t>17. Spojování rezistorů. Regulace proudu a napětí.</a:t>
            </a:r>
            <a:endParaRPr lang="cs-CZ" sz="3600" dirty="0"/>
          </a:p>
        </p:txBody>
      </p:sp>
      <p:sp>
        <p:nvSpPr>
          <p:cNvPr id="12" name="Text Box 8"/>
          <p:cNvSpPr txBox="1">
            <a:spLocks noChangeArrowheads="1"/>
          </p:cNvSpPr>
          <p:nvPr/>
        </p:nvSpPr>
        <p:spPr bwMode="auto">
          <a:xfrm>
            <a:off x="1331640" y="1877923"/>
            <a:ext cx="7812360" cy="83099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a:spAutoFit/>
          </a:bodyPr>
          <a:lstStyle>
            <a:lvl1pPr marL="342900" indent="-342900" defTabSz="762000">
              <a:spcBef>
                <a:spcPct val="20000"/>
              </a:spcBef>
              <a:buChar char="•"/>
              <a:defRPr sz="3200">
                <a:solidFill>
                  <a:schemeClr val="tx1"/>
                </a:solidFill>
                <a:latin typeface="Times New Roman" pitchFamily="18" charset="0"/>
              </a:defRPr>
            </a:lvl1pPr>
            <a:lvl2pPr marL="571500" indent="-285750" defTabSz="762000">
              <a:spcBef>
                <a:spcPct val="20000"/>
              </a:spcBef>
              <a:buChar char="–"/>
              <a:defRPr sz="2800">
                <a:solidFill>
                  <a:schemeClr val="tx1"/>
                </a:solidFill>
                <a:latin typeface="Times New Roman" pitchFamily="18" charset="0"/>
              </a:defRPr>
            </a:lvl2pPr>
            <a:lvl3pPr marL="1143000" indent="-228600" defTabSz="762000">
              <a:spcBef>
                <a:spcPct val="20000"/>
              </a:spcBef>
              <a:buChar char="•"/>
              <a:defRPr sz="2400">
                <a:solidFill>
                  <a:schemeClr val="tx1"/>
                </a:solidFill>
                <a:latin typeface="Times New Roman" pitchFamily="18" charset="0"/>
              </a:defRPr>
            </a:lvl3pPr>
            <a:lvl4pPr marL="1714500" indent="-228600" defTabSz="762000">
              <a:spcBef>
                <a:spcPct val="20000"/>
              </a:spcBef>
              <a:buChar char="–"/>
              <a:defRPr sz="2000">
                <a:solidFill>
                  <a:schemeClr val="tx1"/>
                </a:solidFill>
                <a:latin typeface="Times New Roman" pitchFamily="18" charset="0"/>
              </a:defRPr>
            </a:lvl4pPr>
            <a:lvl5pPr marL="2286000" indent="-228600" defTabSz="762000">
              <a:spcBef>
                <a:spcPct val="20000"/>
              </a:spcBef>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 typeface="Wingdings" pitchFamily="2" charset="2"/>
              <a:buChar char="Ø"/>
            </a:pPr>
            <a:r>
              <a:rPr lang="cs-CZ" altLang="cs-CZ" sz="2400" dirty="0">
                <a:latin typeface="Calibri" pitchFamily="34" charset="0"/>
              </a:rPr>
              <a:t>změříme velikost odporu </a:t>
            </a:r>
            <a:r>
              <a:rPr lang="cs-CZ" altLang="cs-CZ" sz="2400" dirty="0" smtClean="0">
                <a:latin typeface="Calibri" pitchFamily="34" charset="0"/>
              </a:rPr>
              <a:t>2 a více rezistorů zapojených do série</a:t>
            </a:r>
            <a:endParaRPr lang="cs-CZ" altLang="cs-CZ" sz="2400" dirty="0">
              <a:latin typeface="Calibri" pitchFamily="34" charset="0"/>
            </a:endParaRPr>
          </a:p>
        </p:txBody>
      </p:sp>
      <p:sp>
        <p:nvSpPr>
          <p:cNvPr id="7" name="TextovéPole 6"/>
          <p:cNvSpPr txBox="1"/>
          <p:nvPr/>
        </p:nvSpPr>
        <p:spPr>
          <a:xfrm>
            <a:off x="0" y="1052736"/>
            <a:ext cx="9144000" cy="584775"/>
          </a:xfrm>
          <a:prstGeom prst="rect">
            <a:avLst/>
          </a:prstGeom>
          <a:noFill/>
        </p:spPr>
        <p:txBody>
          <a:bodyPr wrap="square" rtlCol="0">
            <a:spAutoFit/>
          </a:bodyPr>
          <a:lstStyle/>
          <a:p>
            <a:pPr algn="ctr"/>
            <a:r>
              <a:rPr lang="cs-CZ" sz="3200" b="1" dirty="0" smtClean="0">
                <a:solidFill>
                  <a:srgbClr val="FF0000"/>
                </a:solidFill>
              </a:rPr>
              <a:t>Sériové zapojení</a:t>
            </a:r>
            <a:endParaRPr lang="cs-CZ" sz="3200" b="1" dirty="0">
              <a:solidFill>
                <a:srgbClr val="FF0000"/>
              </a:solidFill>
            </a:endParaRPr>
          </a:p>
        </p:txBody>
      </p:sp>
      <p:pic>
        <p:nvPicPr>
          <p:cNvPr id="13" name="Obrázek 12" descr="http://www.zslado.cz/vyuka_fyzika/e_kurz/8/zapojrezistoru/rezistor/obv1.gif"/>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124075" y="3068960"/>
            <a:ext cx="4895850" cy="3400425"/>
          </a:xfrm>
          <a:prstGeom prst="rect">
            <a:avLst/>
          </a:prstGeom>
          <a:noFill/>
          <a:ln>
            <a:noFill/>
          </a:ln>
        </p:spPr>
      </p:pic>
    </p:spTree>
    <p:extLst>
      <p:ext uri="{BB962C8B-B14F-4D97-AF65-F5344CB8AC3E}">
        <p14:creationId xmlns:p14="http://schemas.microsoft.com/office/powerpoint/2010/main" val="28445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Nadpis 1"/>
          <p:cNvSpPr txBox="1">
            <a:spLocks/>
          </p:cNvSpPr>
          <p:nvPr/>
        </p:nvSpPr>
        <p:spPr>
          <a:xfrm>
            <a:off x="0" y="0"/>
            <a:ext cx="9144000" cy="792087"/>
          </a:xfrm>
          <a:prstGeom prst="rect">
            <a:avLst/>
          </a:prstGeom>
          <a:solidFill>
            <a:srgbClr val="92D050"/>
          </a:solidFill>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dirty="0" smtClean="0"/>
              <a:t>17. Spojování rezistorů. Regulace proudu a napětí.</a:t>
            </a:r>
            <a:endParaRPr lang="cs-CZ" sz="3600"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ovéPole 6"/>
          <p:cNvSpPr txBox="1">
            <a:spLocks noChangeArrowheads="1"/>
          </p:cNvSpPr>
          <p:nvPr/>
        </p:nvSpPr>
        <p:spPr bwMode="auto">
          <a:xfrm>
            <a:off x="0" y="764704"/>
            <a:ext cx="9144000" cy="121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115000"/>
              </a:lnSpc>
              <a:spcBef>
                <a:spcPct val="0"/>
              </a:spcBef>
              <a:spcAft>
                <a:spcPts val="1000"/>
              </a:spcAft>
              <a:buFontTx/>
              <a:buNone/>
              <a:defRPr/>
            </a:pPr>
            <a:r>
              <a:rPr lang="cs-CZ" altLang="cs-CZ" b="1" dirty="0" smtClean="0">
                <a:solidFill>
                  <a:srgbClr val="000000"/>
                </a:solidFill>
                <a:latin typeface="Calibri" pitchFamily="34" charset="0"/>
                <a:cs typeface="Times New Roman" pitchFamily="18" charset="0"/>
              </a:rPr>
              <a:t>Závěr:</a:t>
            </a:r>
          </a:p>
          <a:p>
            <a:pPr marL="342900" indent="-342900" eaLnBrk="1" hangingPunct="1">
              <a:lnSpc>
                <a:spcPct val="115000"/>
              </a:lnSpc>
              <a:spcBef>
                <a:spcPct val="0"/>
              </a:spcBef>
              <a:spcAft>
                <a:spcPts val="1000"/>
              </a:spcAft>
              <a:buFont typeface="Wingdings" panose="05000000000000000000" pitchFamily="2" charset="2"/>
              <a:buChar char="Ø"/>
              <a:defRPr/>
            </a:pPr>
            <a:r>
              <a:rPr lang="cs-CZ" altLang="cs-CZ" sz="2400" b="1" dirty="0">
                <a:solidFill>
                  <a:srgbClr val="FF0000"/>
                </a:solidFill>
                <a:latin typeface="Calibri" pitchFamily="34" charset="0"/>
                <a:cs typeface="Times New Roman" pitchFamily="18" charset="0"/>
              </a:rPr>
              <a:t>s</a:t>
            </a:r>
            <a:r>
              <a:rPr lang="cs-CZ" altLang="cs-CZ" sz="2400" b="1" dirty="0" smtClean="0">
                <a:solidFill>
                  <a:srgbClr val="FF0000"/>
                </a:solidFill>
                <a:latin typeface="Calibri" pitchFamily="34" charset="0"/>
                <a:cs typeface="Times New Roman" pitchFamily="18" charset="0"/>
              </a:rPr>
              <a:t>oučet napětí na jednotlivých rezistorech je roven celkovému napětí </a:t>
            </a:r>
          </a:p>
        </p:txBody>
      </p:sp>
      <p:sp>
        <p:nvSpPr>
          <p:cNvPr id="16" name="TextovéPole 15"/>
          <p:cNvSpPr txBox="1"/>
          <p:nvPr/>
        </p:nvSpPr>
        <p:spPr>
          <a:xfrm>
            <a:off x="0" y="1844824"/>
            <a:ext cx="9144000" cy="3785652"/>
          </a:xfrm>
          <a:prstGeom prst="rect">
            <a:avLst/>
          </a:prstGeom>
          <a:noFill/>
        </p:spPr>
        <p:txBody>
          <a:bodyPr wrap="square" rtlCol="0">
            <a:spAutoFit/>
          </a:bodyPr>
          <a:lstStyle/>
          <a:p>
            <a:pPr algn="ctr" eaLnBrk="0" fontAlgn="base" hangingPunct="0">
              <a:spcBef>
                <a:spcPct val="0"/>
              </a:spcBef>
              <a:spcAft>
                <a:spcPct val="0"/>
              </a:spcAft>
            </a:pPr>
            <a:r>
              <a:rPr lang="cs-CZ" sz="2400" i="1" dirty="0" smtClean="0">
                <a:solidFill>
                  <a:srgbClr val="000000"/>
                </a:solidFill>
                <a:latin typeface="Times New Roman" pitchFamily="18" charset="0"/>
              </a:rPr>
              <a:t>U</a:t>
            </a:r>
            <a:r>
              <a:rPr lang="cs-CZ" sz="2400" dirty="0" smtClean="0">
                <a:solidFill>
                  <a:srgbClr val="000000"/>
                </a:solidFill>
                <a:latin typeface="Times New Roman" pitchFamily="18" charset="0"/>
              </a:rPr>
              <a:t> = </a:t>
            </a:r>
            <a:r>
              <a:rPr lang="cs-CZ" sz="2400" i="1" dirty="0" smtClean="0">
                <a:solidFill>
                  <a:srgbClr val="000000"/>
                </a:solidFill>
                <a:latin typeface="Times New Roman" pitchFamily="18" charset="0"/>
              </a:rPr>
              <a:t>U</a:t>
            </a:r>
            <a:r>
              <a:rPr lang="cs-CZ" sz="2400" baseline="-25000" dirty="0" smtClean="0">
                <a:solidFill>
                  <a:srgbClr val="000000"/>
                </a:solidFill>
                <a:latin typeface="Times New Roman" pitchFamily="18" charset="0"/>
              </a:rPr>
              <a:t>1</a:t>
            </a:r>
            <a:r>
              <a:rPr lang="cs-CZ" sz="2400" dirty="0" smtClean="0">
                <a:solidFill>
                  <a:srgbClr val="000000"/>
                </a:solidFill>
                <a:latin typeface="Times New Roman" pitchFamily="18" charset="0"/>
              </a:rPr>
              <a:t> + </a:t>
            </a:r>
            <a:r>
              <a:rPr lang="cs-CZ" sz="2400" i="1" dirty="0" smtClean="0">
                <a:solidFill>
                  <a:srgbClr val="000000"/>
                </a:solidFill>
                <a:latin typeface="Times New Roman" pitchFamily="18" charset="0"/>
              </a:rPr>
              <a:t>U</a:t>
            </a:r>
            <a:r>
              <a:rPr lang="cs-CZ" sz="2400" baseline="-25000" dirty="0" smtClean="0">
                <a:solidFill>
                  <a:srgbClr val="000000"/>
                </a:solidFill>
                <a:latin typeface="Times New Roman" pitchFamily="18" charset="0"/>
              </a:rPr>
              <a:t>2</a:t>
            </a:r>
            <a:r>
              <a:rPr lang="cs-CZ" sz="2400" dirty="0" smtClean="0">
                <a:solidFill>
                  <a:srgbClr val="000000"/>
                </a:solidFill>
                <a:latin typeface="Times New Roman" pitchFamily="18" charset="0"/>
              </a:rPr>
              <a:t> </a:t>
            </a:r>
            <a:br>
              <a:rPr lang="cs-CZ" sz="2400" dirty="0" smtClean="0">
                <a:solidFill>
                  <a:srgbClr val="000000"/>
                </a:solidFill>
                <a:latin typeface="Times New Roman" pitchFamily="18" charset="0"/>
              </a:rPr>
            </a:br>
            <a:endParaRPr lang="cs-CZ" sz="2400" dirty="0" smtClean="0">
              <a:solidFill>
                <a:srgbClr val="000000"/>
              </a:solidFill>
              <a:latin typeface="Times New Roman" pitchFamily="18" charset="0"/>
            </a:endParaRPr>
          </a:p>
          <a:p>
            <a:pPr marL="342900" indent="-342900" eaLnBrk="0" fontAlgn="base" hangingPunct="0">
              <a:spcBef>
                <a:spcPct val="0"/>
              </a:spcBef>
              <a:spcAft>
                <a:spcPct val="0"/>
              </a:spcAft>
              <a:buFont typeface="Wingdings" panose="05000000000000000000" pitchFamily="2" charset="2"/>
              <a:buChar char="Ø"/>
            </a:pPr>
            <a:r>
              <a:rPr lang="cs-CZ" sz="2400" b="1" dirty="0">
                <a:solidFill>
                  <a:srgbClr val="FF0000"/>
                </a:solidFill>
              </a:rPr>
              <a:t>n</a:t>
            </a:r>
            <a:r>
              <a:rPr lang="cs-CZ" sz="2400" b="1" dirty="0" smtClean="0">
                <a:solidFill>
                  <a:srgbClr val="FF0000"/>
                </a:solidFill>
              </a:rPr>
              <a:t>erozvětvený obvod: proud je všude stejný</a:t>
            </a:r>
            <a:endParaRPr lang="cs-CZ" sz="2400" b="1" dirty="0">
              <a:solidFill>
                <a:srgbClr val="FF0000"/>
              </a:solidFill>
            </a:endParaRPr>
          </a:p>
          <a:p>
            <a:pPr algn="ctr" eaLnBrk="0" fontAlgn="base" hangingPunct="0">
              <a:spcBef>
                <a:spcPct val="0"/>
              </a:spcBef>
              <a:spcAft>
                <a:spcPct val="0"/>
              </a:spcAft>
            </a:pPr>
            <a:r>
              <a:rPr lang="cs-CZ" sz="2400" i="1" dirty="0" smtClean="0">
                <a:solidFill>
                  <a:srgbClr val="000000"/>
                </a:solidFill>
                <a:latin typeface="Times New Roman" pitchFamily="18" charset="0"/>
              </a:rPr>
              <a:t>I</a:t>
            </a:r>
            <a:r>
              <a:rPr lang="cs-CZ" sz="2400" baseline="-25000" dirty="0" smtClean="0">
                <a:solidFill>
                  <a:srgbClr val="000000"/>
                </a:solidFill>
                <a:latin typeface="Times New Roman" pitchFamily="18" charset="0"/>
              </a:rPr>
              <a:t>1</a:t>
            </a:r>
            <a:r>
              <a:rPr lang="cs-CZ" sz="2400" dirty="0" smtClean="0">
                <a:solidFill>
                  <a:srgbClr val="000000"/>
                </a:solidFill>
                <a:latin typeface="Times New Roman" pitchFamily="18" charset="0"/>
              </a:rPr>
              <a:t> = </a:t>
            </a:r>
            <a:r>
              <a:rPr lang="cs-CZ" sz="2400" i="1" dirty="0" smtClean="0">
                <a:solidFill>
                  <a:srgbClr val="000000"/>
                </a:solidFill>
                <a:latin typeface="Times New Roman" pitchFamily="18" charset="0"/>
              </a:rPr>
              <a:t>I</a:t>
            </a:r>
            <a:r>
              <a:rPr lang="cs-CZ" sz="2400" baseline="-25000" dirty="0" smtClean="0">
                <a:solidFill>
                  <a:srgbClr val="000000"/>
                </a:solidFill>
                <a:latin typeface="Times New Roman" pitchFamily="18" charset="0"/>
              </a:rPr>
              <a:t>2</a:t>
            </a:r>
            <a:r>
              <a:rPr lang="cs-CZ" sz="2400" dirty="0" smtClean="0">
                <a:solidFill>
                  <a:srgbClr val="000000"/>
                </a:solidFill>
                <a:latin typeface="Times New Roman" pitchFamily="18" charset="0"/>
              </a:rPr>
              <a:t> = </a:t>
            </a:r>
            <a:r>
              <a:rPr lang="cs-CZ" sz="2400" i="1" dirty="0" smtClean="0">
                <a:solidFill>
                  <a:srgbClr val="000000"/>
                </a:solidFill>
                <a:latin typeface="Times New Roman" pitchFamily="18" charset="0"/>
              </a:rPr>
              <a:t>I</a:t>
            </a:r>
          </a:p>
          <a:p>
            <a:pPr marL="342900" indent="-342900" eaLnBrk="0" fontAlgn="base" hangingPunct="0">
              <a:spcBef>
                <a:spcPct val="0"/>
              </a:spcBef>
              <a:spcAft>
                <a:spcPct val="0"/>
              </a:spcAft>
              <a:buFont typeface="Wingdings" panose="05000000000000000000" pitchFamily="2" charset="2"/>
              <a:buChar char="Ø"/>
            </a:pPr>
            <a:endParaRPr lang="cs-CZ" sz="2400" dirty="0" smtClean="0">
              <a:solidFill>
                <a:srgbClr val="000000"/>
              </a:solidFill>
              <a:latin typeface="Times New Roman" pitchFamily="18" charset="0"/>
            </a:endParaRPr>
          </a:p>
          <a:p>
            <a:pPr marL="342900" indent="-342900" eaLnBrk="0" fontAlgn="base" hangingPunct="0">
              <a:spcBef>
                <a:spcPct val="0"/>
              </a:spcBef>
              <a:spcAft>
                <a:spcPct val="0"/>
              </a:spcAft>
              <a:buFont typeface="Wingdings" panose="05000000000000000000" pitchFamily="2" charset="2"/>
              <a:buChar char="Ø"/>
            </a:pPr>
            <a:r>
              <a:rPr lang="cs-CZ" sz="2400" dirty="0">
                <a:solidFill>
                  <a:srgbClr val="000000"/>
                </a:solidFill>
                <a:latin typeface="Times New Roman" pitchFamily="18" charset="0"/>
              </a:rPr>
              <a:t>d</a:t>
            </a:r>
            <a:r>
              <a:rPr lang="cs-CZ" sz="2400" dirty="0" smtClean="0">
                <a:solidFill>
                  <a:srgbClr val="000000"/>
                </a:solidFill>
                <a:latin typeface="Times New Roman" pitchFamily="18" charset="0"/>
              </a:rPr>
              <a:t>osadíme za napětí z Ohmova zákona: </a:t>
            </a:r>
          </a:p>
          <a:p>
            <a:pPr algn="ctr" eaLnBrk="0" fontAlgn="base" hangingPunct="0">
              <a:spcBef>
                <a:spcPct val="0"/>
              </a:spcBef>
              <a:spcAft>
                <a:spcPct val="0"/>
              </a:spcAft>
            </a:pPr>
            <a:endParaRPr lang="cs-CZ" sz="2400" dirty="0" smtClean="0">
              <a:solidFill>
                <a:srgbClr val="000000"/>
              </a:solidFill>
              <a:latin typeface="Times New Roman" pitchFamily="18" charset="0"/>
            </a:endParaRPr>
          </a:p>
          <a:p>
            <a:pPr algn="ctr" eaLnBrk="0" fontAlgn="base" hangingPunct="0">
              <a:spcBef>
                <a:spcPct val="0"/>
              </a:spcBef>
              <a:spcAft>
                <a:spcPct val="0"/>
              </a:spcAft>
            </a:pPr>
            <a:r>
              <a:rPr lang="cs-CZ" sz="2400" i="1" dirty="0" smtClean="0">
                <a:solidFill>
                  <a:srgbClr val="000000"/>
                </a:solidFill>
                <a:latin typeface="Times New Roman" pitchFamily="18" charset="0"/>
              </a:rPr>
              <a:t>U</a:t>
            </a:r>
            <a:r>
              <a:rPr lang="cs-CZ" sz="2400" baseline="-25000" dirty="0" smtClean="0">
                <a:solidFill>
                  <a:srgbClr val="000000"/>
                </a:solidFill>
                <a:latin typeface="Times New Roman" pitchFamily="18" charset="0"/>
              </a:rPr>
              <a:t>1</a:t>
            </a:r>
            <a:r>
              <a:rPr lang="cs-CZ" sz="2400" dirty="0" smtClean="0">
                <a:solidFill>
                  <a:srgbClr val="000000"/>
                </a:solidFill>
                <a:latin typeface="Times New Roman" pitchFamily="18" charset="0"/>
              </a:rPr>
              <a:t> = </a:t>
            </a:r>
            <a:r>
              <a:rPr lang="cs-CZ" sz="2400" i="1" dirty="0" smtClean="0">
                <a:solidFill>
                  <a:srgbClr val="000000"/>
                </a:solidFill>
                <a:latin typeface="Times New Roman" pitchFamily="18" charset="0"/>
              </a:rPr>
              <a:t>R</a:t>
            </a:r>
            <a:r>
              <a:rPr lang="cs-CZ" sz="2400" baseline="-25000" dirty="0" smtClean="0">
                <a:solidFill>
                  <a:srgbClr val="000000"/>
                </a:solidFill>
                <a:latin typeface="Times New Roman" pitchFamily="18" charset="0"/>
              </a:rPr>
              <a:t>1</a:t>
            </a:r>
            <a:r>
              <a:rPr lang="cs-CZ" sz="2400" dirty="0" smtClean="0">
                <a:solidFill>
                  <a:srgbClr val="000000"/>
                </a:solidFill>
                <a:latin typeface="Times New Roman" pitchFamily="18" charset="0"/>
              </a:rPr>
              <a:t>∙ </a:t>
            </a:r>
            <a:r>
              <a:rPr lang="cs-CZ" sz="2400" i="1" dirty="0" smtClean="0">
                <a:solidFill>
                  <a:srgbClr val="000000"/>
                </a:solidFill>
                <a:latin typeface="Times New Roman" pitchFamily="18" charset="0"/>
              </a:rPr>
              <a:t>I</a:t>
            </a:r>
            <a:r>
              <a:rPr lang="cs-CZ" sz="2400" dirty="0" smtClean="0">
                <a:solidFill>
                  <a:srgbClr val="000000"/>
                </a:solidFill>
                <a:latin typeface="Times New Roman" pitchFamily="18" charset="0"/>
              </a:rPr>
              <a:t>, </a:t>
            </a:r>
            <a:r>
              <a:rPr lang="cs-CZ" sz="2400" i="1" dirty="0" smtClean="0">
                <a:solidFill>
                  <a:srgbClr val="000000"/>
                </a:solidFill>
                <a:latin typeface="Times New Roman" pitchFamily="18" charset="0"/>
              </a:rPr>
              <a:t>U</a:t>
            </a:r>
            <a:r>
              <a:rPr lang="cs-CZ" sz="2400" baseline="-25000" dirty="0" smtClean="0">
                <a:solidFill>
                  <a:srgbClr val="000000"/>
                </a:solidFill>
                <a:latin typeface="Times New Roman" pitchFamily="18" charset="0"/>
              </a:rPr>
              <a:t>2</a:t>
            </a:r>
            <a:r>
              <a:rPr lang="cs-CZ" sz="2400" dirty="0" smtClean="0">
                <a:solidFill>
                  <a:srgbClr val="000000"/>
                </a:solidFill>
                <a:latin typeface="Times New Roman" pitchFamily="18" charset="0"/>
              </a:rPr>
              <a:t> = </a:t>
            </a:r>
            <a:r>
              <a:rPr lang="cs-CZ" sz="2400" i="1" dirty="0" smtClean="0">
                <a:solidFill>
                  <a:srgbClr val="000000"/>
                </a:solidFill>
                <a:latin typeface="Times New Roman" pitchFamily="18" charset="0"/>
              </a:rPr>
              <a:t>R</a:t>
            </a:r>
            <a:r>
              <a:rPr lang="cs-CZ" sz="2400" baseline="-25000" dirty="0" smtClean="0">
                <a:solidFill>
                  <a:srgbClr val="000000"/>
                </a:solidFill>
                <a:latin typeface="Times New Roman" pitchFamily="18" charset="0"/>
              </a:rPr>
              <a:t>2</a:t>
            </a:r>
            <a:r>
              <a:rPr lang="cs-CZ" sz="2400" dirty="0" smtClean="0">
                <a:solidFill>
                  <a:srgbClr val="000000"/>
                </a:solidFill>
                <a:latin typeface="Times New Roman" pitchFamily="18" charset="0"/>
              </a:rPr>
              <a:t> ∙ </a:t>
            </a:r>
            <a:r>
              <a:rPr lang="cs-CZ" sz="2400" i="1" dirty="0" smtClean="0">
                <a:solidFill>
                  <a:srgbClr val="000000"/>
                </a:solidFill>
                <a:latin typeface="Times New Roman" pitchFamily="18" charset="0"/>
              </a:rPr>
              <a:t>I</a:t>
            </a:r>
            <a:r>
              <a:rPr lang="cs-CZ" sz="2400" dirty="0" smtClean="0">
                <a:solidFill>
                  <a:srgbClr val="000000"/>
                </a:solidFill>
                <a:latin typeface="Times New Roman" pitchFamily="18" charset="0"/>
              </a:rPr>
              <a:t>, </a:t>
            </a:r>
            <a:r>
              <a:rPr lang="cs-CZ" sz="2400" i="1" dirty="0" smtClean="0">
                <a:solidFill>
                  <a:srgbClr val="000000"/>
                </a:solidFill>
                <a:latin typeface="Times New Roman" pitchFamily="18" charset="0"/>
              </a:rPr>
              <a:t>U</a:t>
            </a:r>
            <a:r>
              <a:rPr lang="cs-CZ" sz="2400" dirty="0" smtClean="0">
                <a:solidFill>
                  <a:srgbClr val="000000"/>
                </a:solidFill>
                <a:latin typeface="Times New Roman" pitchFamily="18" charset="0"/>
              </a:rPr>
              <a:t> = </a:t>
            </a:r>
            <a:r>
              <a:rPr lang="cs-CZ" sz="2400" i="1" dirty="0" smtClean="0">
                <a:solidFill>
                  <a:srgbClr val="000000"/>
                </a:solidFill>
                <a:latin typeface="Times New Roman" pitchFamily="18" charset="0"/>
              </a:rPr>
              <a:t>R</a:t>
            </a:r>
            <a:r>
              <a:rPr lang="cs-CZ" sz="2400" dirty="0" smtClean="0">
                <a:solidFill>
                  <a:srgbClr val="000000"/>
                </a:solidFill>
                <a:latin typeface="Times New Roman" pitchFamily="18" charset="0"/>
              </a:rPr>
              <a:t> ∙ </a:t>
            </a:r>
            <a:r>
              <a:rPr lang="cs-CZ" sz="2400" i="1" dirty="0" smtClean="0">
                <a:solidFill>
                  <a:srgbClr val="000000"/>
                </a:solidFill>
                <a:latin typeface="Times New Roman" pitchFamily="18" charset="0"/>
              </a:rPr>
              <a:t>I</a:t>
            </a:r>
          </a:p>
          <a:p>
            <a:pPr algn="ctr" eaLnBrk="0" fontAlgn="base" hangingPunct="0">
              <a:spcBef>
                <a:spcPct val="0"/>
              </a:spcBef>
              <a:spcAft>
                <a:spcPct val="0"/>
              </a:spcAft>
            </a:pPr>
            <a:endParaRPr lang="cs-CZ" sz="2400" dirty="0" smtClean="0">
              <a:solidFill>
                <a:srgbClr val="000000"/>
              </a:solidFill>
              <a:latin typeface="Times New Roman" pitchFamily="18" charset="0"/>
            </a:endParaRPr>
          </a:p>
          <a:p>
            <a:pPr algn="ctr" eaLnBrk="0" fontAlgn="base" hangingPunct="0">
              <a:spcBef>
                <a:spcPct val="0"/>
              </a:spcBef>
              <a:spcAft>
                <a:spcPct val="0"/>
              </a:spcAft>
            </a:pPr>
            <a:r>
              <a:rPr lang="cs-CZ" sz="2400" i="1" dirty="0" smtClean="0">
                <a:solidFill>
                  <a:srgbClr val="FF0000"/>
                </a:solidFill>
                <a:latin typeface="Times New Roman" pitchFamily="18" charset="0"/>
              </a:rPr>
              <a:t>R</a:t>
            </a:r>
            <a:r>
              <a:rPr lang="cs-CZ" sz="2400" dirty="0" smtClean="0">
                <a:solidFill>
                  <a:srgbClr val="FF0000"/>
                </a:solidFill>
                <a:latin typeface="Times New Roman" pitchFamily="18" charset="0"/>
              </a:rPr>
              <a:t> ∙ </a:t>
            </a:r>
            <a:r>
              <a:rPr lang="cs-CZ" sz="2400" i="1" strike="sngStrike" dirty="0" smtClean="0">
                <a:solidFill>
                  <a:srgbClr val="FF0000"/>
                </a:solidFill>
                <a:latin typeface="Times New Roman" pitchFamily="18" charset="0"/>
              </a:rPr>
              <a:t>I</a:t>
            </a:r>
            <a:r>
              <a:rPr lang="cs-CZ" sz="2400" dirty="0" smtClean="0">
                <a:solidFill>
                  <a:srgbClr val="FF0000"/>
                </a:solidFill>
                <a:latin typeface="Times New Roman" pitchFamily="18" charset="0"/>
              </a:rPr>
              <a:t> =</a:t>
            </a:r>
            <a:r>
              <a:rPr lang="cs-CZ" sz="2400" dirty="0" smtClean="0">
                <a:solidFill>
                  <a:srgbClr val="000000"/>
                </a:solidFill>
                <a:latin typeface="Times New Roman" pitchFamily="18" charset="0"/>
              </a:rPr>
              <a:t> </a:t>
            </a:r>
            <a:r>
              <a:rPr lang="cs-CZ" sz="2400" i="1" dirty="0" smtClean="0">
                <a:solidFill>
                  <a:srgbClr val="000000"/>
                </a:solidFill>
                <a:latin typeface="Times New Roman" pitchFamily="18" charset="0"/>
              </a:rPr>
              <a:t>R</a:t>
            </a:r>
            <a:r>
              <a:rPr lang="cs-CZ" sz="2400" baseline="-25000" dirty="0" smtClean="0">
                <a:solidFill>
                  <a:srgbClr val="000000"/>
                </a:solidFill>
                <a:latin typeface="Times New Roman" pitchFamily="18" charset="0"/>
              </a:rPr>
              <a:t>1</a:t>
            </a:r>
            <a:r>
              <a:rPr lang="cs-CZ" sz="2400" dirty="0" smtClean="0">
                <a:solidFill>
                  <a:srgbClr val="000000"/>
                </a:solidFill>
                <a:latin typeface="Times New Roman" pitchFamily="18" charset="0"/>
              </a:rPr>
              <a:t>∙ </a:t>
            </a:r>
            <a:r>
              <a:rPr lang="cs-CZ" sz="2400" i="1" dirty="0" smtClean="0">
                <a:solidFill>
                  <a:srgbClr val="000000"/>
                </a:solidFill>
                <a:latin typeface="Times New Roman" pitchFamily="18" charset="0"/>
              </a:rPr>
              <a:t>I</a:t>
            </a:r>
            <a:r>
              <a:rPr lang="cs-CZ" sz="2400" dirty="0" smtClean="0">
                <a:solidFill>
                  <a:srgbClr val="000000"/>
                </a:solidFill>
                <a:latin typeface="Times New Roman" pitchFamily="18" charset="0"/>
              </a:rPr>
              <a:t> + </a:t>
            </a:r>
            <a:r>
              <a:rPr lang="cs-CZ" sz="2400" i="1" dirty="0" smtClean="0">
                <a:solidFill>
                  <a:srgbClr val="000000"/>
                </a:solidFill>
                <a:latin typeface="Times New Roman" pitchFamily="18" charset="0"/>
              </a:rPr>
              <a:t>R</a:t>
            </a:r>
            <a:r>
              <a:rPr lang="cs-CZ" sz="2400" baseline="-25000" dirty="0" smtClean="0">
                <a:solidFill>
                  <a:srgbClr val="000000"/>
                </a:solidFill>
                <a:latin typeface="Times New Roman" pitchFamily="18" charset="0"/>
              </a:rPr>
              <a:t>2</a:t>
            </a:r>
            <a:r>
              <a:rPr lang="cs-CZ" sz="2400" dirty="0" smtClean="0">
                <a:solidFill>
                  <a:srgbClr val="000000"/>
                </a:solidFill>
                <a:latin typeface="Times New Roman" pitchFamily="18" charset="0"/>
              </a:rPr>
              <a:t> ∙ </a:t>
            </a:r>
            <a:r>
              <a:rPr lang="cs-CZ" sz="2400" i="1" dirty="0" smtClean="0">
                <a:solidFill>
                  <a:srgbClr val="000000"/>
                </a:solidFill>
                <a:latin typeface="Times New Roman" pitchFamily="18" charset="0"/>
              </a:rPr>
              <a:t>I</a:t>
            </a:r>
            <a:r>
              <a:rPr lang="cs-CZ" sz="2400" dirty="0" smtClean="0">
                <a:solidFill>
                  <a:srgbClr val="000000"/>
                </a:solidFill>
                <a:latin typeface="Times New Roman" pitchFamily="18" charset="0"/>
              </a:rPr>
              <a:t> </a:t>
            </a:r>
            <a:r>
              <a:rPr lang="cs-CZ" sz="2400" dirty="0" smtClean="0">
                <a:solidFill>
                  <a:srgbClr val="FF0000"/>
                </a:solidFill>
                <a:latin typeface="Times New Roman" pitchFamily="18" charset="0"/>
              </a:rPr>
              <a:t>= </a:t>
            </a:r>
            <a:r>
              <a:rPr lang="cs-CZ" sz="2400" i="1" strike="sngStrike" dirty="0" smtClean="0">
                <a:solidFill>
                  <a:srgbClr val="FF0000"/>
                </a:solidFill>
                <a:latin typeface="Times New Roman" pitchFamily="18" charset="0"/>
              </a:rPr>
              <a:t>I</a:t>
            </a:r>
            <a:r>
              <a:rPr lang="cs-CZ" sz="2400" dirty="0" smtClean="0">
                <a:solidFill>
                  <a:srgbClr val="FF0000"/>
                </a:solidFill>
                <a:latin typeface="Times New Roman" pitchFamily="18" charset="0"/>
              </a:rPr>
              <a:t> ∙ (</a:t>
            </a:r>
            <a:r>
              <a:rPr lang="cs-CZ" sz="2400" i="1" dirty="0" smtClean="0">
                <a:solidFill>
                  <a:srgbClr val="FF0000"/>
                </a:solidFill>
                <a:latin typeface="Times New Roman" pitchFamily="18" charset="0"/>
              </a:rPr>
              <a:t>R</a:t>
            </a:r>
            <a:r>
              <a:rPr lang="cs-CZ" sz="2400" baseline="-25000" dirty="0" smtClean="0">
                <a:solidFill>
                  <a:srgbClr val="FF0000"/>
                </a:solidFill>
                <a:latin typeface="Times New Roman" pitchFamily="18" charset="0"/>
              </a:rPr>
              <a:t>1</a:t>
            </a:r>
            <a:r>
              <a:rPr lang="cs-CZ" sz="2400" dirty="0" smtClean="0">
                <a:solidFill>
                  <a:srgbClr val="FF0000"/>
                </a:solidFill>
                <a:latin typeface="Times New Roman" pitchFamily="18" charset="0"/>
              </a:rPr>
              <a:t>+ </a:t>
            </a:r>
            <a:r>
              <a:rPr lang="cs-CZ" sz="2400" i="1" dirty="0" smtClean="0">
                <a:solidFill>
                  <a:srgbClr val="FF0000"/>
                </a:solidFill>
                <a:latin typeface="Times New Roman" pitchFamily="18" charset="0"/>
              </a:rPr>
              <a:t>R</a:t>
            </a:r>
            <a:r>
              <a:rPr lang="cs-CZ" sz="2400" baseline="-25000" dirty="0" smtClean="0">
                <a:solidFill>
                  <a:srgbClr val="FF0000"/>
                </a:solidFill>
                <a:latin typeface="Times New Roman" pitchFamily="18" charset="0"/>
              </a:rPr>
              <a:t>2</a:t>
            </a:r>
            <a:r>
              <a:rPr lang="cs-CZ" sz="2400" dirty="0" smtClean="0">
                <a:solidFill>
                  <a:srgbClr val="FF0000"/>
                </a:solidFill>
                <a:latin typeface="Times New Roman" pitchFamily="18" charset="0"/>
              </a:rPr>
              <a:t>)</a:t>
            </a:r>
          </a:p>
        </p:txBody>
      </p:sp>
      <mc:AlternateContent xmlns:mc="http://schemas.openxmlformats.org/markup-compatibility/2006" xmlns:a14="http://schemas.microsoft.com/office/drawing/2010/main">
        <mc:Choice Requires="a14">
          <p:sp>
            <p:nvSpPr>
              <p:cNvPr id="13" name="Obdélník 12"/>
              <p:cNvSpPr/>
              <p:nvPr/>
            </p:nvSpPr>
            <p:spPr>
              <a:xfrm>
                <a:off x="0" y="5733256"/>
                <a:ext cx="9143999" cy="517065"/>
              </a:xfrm>
              <a:prstGeom prst="rect">
                <a:avLst/>
              </a:prstGeom>
              <a:solidFill>
                <a:srgbClr val="FFFF00"/>
              </a:solidFill>
            </p:spPr>
            <p:txBody>
              <a:bodyPr wrap="square">
                <a:spAutoFit/>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cs-CZ" sz="2400" b="1" i="1">
                          <a:solidFill>
                            <a:srgbClr val="FF0000"/>
                          </a:solidFill>
                          <a:latin typeface="Cambria Math"/>
                          <a:ea typeface="Times New Roman"/>
                          <a:cs typeface="Times New Roman"/>
                        </a:rPr>
                        <m:t>𝑹</m:t>
                      </m:r>
                      <m:r>
                        <a:rPr lang="cs-CZ" sz="2400" b="1" i="1">
                          <a:solidFill>
                            <a:srgbClr val="FF0000"/>
                          </a:solidFill>
                          <a:latin typeface="Cambria Math"/>
                          <a:ea typeface="Times New Roman"/>
                          <a:cs typeface="Times New Roman"/>
                        </a:rPr>
                        <m:t>=</m:t>
                      </m:r>
                      <m:sSub>
                        <m:sSubPr>
                          <m:ctrlPr>
                            <a:rPr lang="cs-CZ" sz="2400" b="1" i="1">
                              <a:solidFill>
                                <a:srgbClr val="FF0000"/>
                              </a:solidFill>
                              <a:effectLst/>
                              <a:latin typeface="Cambria Math" panose="02040503050406030204" pitchFamily="18" charset="0"/>
                              <a:ea typeface="Times New Roman"/>
                              <a:cs typeface="Times New Roman"/>
                            </a:rPr>
                          </m:ctrlPr>
                        </m:sSubPr>
                        <m:e>
                          <m:r>
                            <a:rPr lang="cs-CZ" sz="2400" b="1" i="1">
                              <a:solidFill>
                                <a:srgbClr val="FF0000"/>
                              </a:solidFill>
                              <a:effectLst/>
                              <a:latin typeface="Cambria Math"/>
                              <a:ea typeface="Times New Roman"/>
                              <a:cs typeface="Times New Roman"/>
                            </a:rPr>
                            <m:t>𝑹</m:t>
                          </m:r>
                        </m:e>
                        <m:sub>
                          <m:r>
                            <a:rPr lang="cs-CZ" sz="2400" b="1" i="1">
                              <a:solidFill>
                                <a:srgbClr val="FF0000"/>
                              </a:solidFill>
                              <a:effectLst/>
                              <a:latin typeface="Cambria Math"/>
                              <a:ea typeface="Times New Roman"/>
                              <a:cs typeface="Times New Roman"/>
                            </a:rPr>
                            <m:t>𝟏</m:t>
                          </m:r>
                        </m:sub>
                      </m:sSub>
                      <m:r>
                        <a:rPr lang="cs-CZ" sz="2400" b="1" i="1">
                          <a:solidFill>
                            <a:srgbClr val="FF0000"/>
                          </a:solidFill>
                          <a:effectLst/>
                          <a:latin typeface="Cambria Math"/>
                          <a:ea typeface="Times New Roman"/>
                          <a:cs typeface="Times New Roman"/>
                        </a:rPr>
                        <m:t>+</m:t>
                      </m:r>
                      <m:sSub>
                        <m:sSubPr>
                          <m:ctrlPr>
                            <a:rPr lang="cs-CZ" sz="2400" b="1" i="1">
                              <a:solidFill>
                                <a:srgbClr val="FF0000"/>
                              </a:solidFill>
                              <a:effectLst/>
                              <a:latin typeface="Cambria Math" panose="02040503050406030204" pitchFamily="18" charset="0"/>
                              <a:ea typeface="Times New Roman"/>
                              <a:cs typeface="Times New Roman"/>
                            </a:rPr>
                          </m:ctrlPr>
                        </m:sSubPr>
                        <m:e>
                          <m:r>
                            <a:rPr lang="cs-CZ" sz="2400" b="1" i="1">
                              <a:solidFill>
                                <a:srgbClr val="FF0000"/>
                              </a:solidFill>
                              <a:effectLst/>
                              <a:latin typeface="Cambria Math"/>
                              <a:ea typeface="Times New Roman"/>
                              <a:cs typeface="Times New Roman"/>
                            </a:rPr>
                            <m:t>𝑹</m:t>
                          </m:r>
                        </m:e>
                        <m:sub>
                          <m:r>
                            <a:rPr lang="cs-CZ" sz="2400" b="1" i="1">
                              <a:solidFill>
                                <a:srgbClr val="FF0000"/>
                              </a:solidFill>
                              <a:effectLst/>
                              <a:latin typeface="Cambria Math"/>
                              <a:ea typeface="Times New Roman"/>
                              <a:cs typeface="Times New Roman"/>
                            </a:rPr>
                            <m:t>𝟐</m:t>
                          </m:r>
                        </m:sub>
                      </m:sSub>
                    </m:oMath>
                  </m:oMathPara>
                </a14:m>
                <a:endParaRPr lang="cs-CZ" sz="2400" dirty="0">
                  <a:ea typeface="Times New Roman"/>
                  <a:cs typeface="Times New Roman"/>
                </a:endParaRPr>
              </a:p>
            </p:txBody>
          </p:sp>
        </mc:Choice>
        <mc:Fallback xmlns="">
          <p:sp>
            <p:nvSpPr>
              <p:cNvPr id="13" name="Obdélník 12"/>
              <p:cNvSpPr>
                <a:spLocks noRot="1" noChangeAspect="1" noMove="1" noResize="1" noEditPoints="1" noAdjustHandles="1" noChangeArrowheads="1" noChangeShapeType="1" noTextEdit="1"/>
              </p:cNvSpPr>
              <p:nvPr/>
            </p:nvSpPr>
            <p:spPr>
              <a:xfrm>
                <a:off x="0" y="5733256"/>
                <a:ext cx="9143999" cy="517065"/>
              </a:xfrm>
              <a:prstGeom prst="rect">
                <a:avLst/>
              </a:prstGeom>
              <a:blipFill rotWithShape="1">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7" name="Obdélník 16"/>
              <p:cNvSpPr/>
              <p:nvPr/>
            </p:nvSpPr>
            <p:spPr>
              <a:xfrm>
                <a:off x="-1" y="6334010"/>
                <a:ext cx="9143999" cy="410882"/>
              </a:xfrm>
              <a:prstGeom prst="rect">
                <a:avLst/>
              </a:prstGeom>
            </p:spPr>
            <p:txBody>
              <a:bodyPr wrap="square">
                <a:spAutoFit/>
              </a:bodyPr>
              <a:lstStyle/>
              <a:p>
                <a:pPr marL="342900" lvl="0" indent="-342900">
                  <a:lnSpc>
                    <a:spcPct val="115000"/>
                  </a:lnSpc>
                  <a:spcAft>
                    <a:spcPts val="0"/>
                  </a:spcAft>
                  <a:buFont typeface="Wingdings"/>
                  <a:buChar char=""/>
                </a:pPr>
                <a:r>
                  <a:rPr lang="cs-CZ" dirty="0">
                    <a:ea typeface="Times New Roman"/>
                    <a:cs typeface="Times New Roman"/>
                  </a:rPr>
                  <a:t>analogicky pro větší počet rezistorů zapojených do série platí: </a:t>
                </a:r>
                <a14:m>
                  <m:oMath xmlns:m="http://schemas.openxmlformats.org/officeDocument/2006/math">
                    <m:r>
                      <a:rPr lang="cs-CZ" b="1" i="1">
                        <a:effectLst/>
                        <a:latin typeface="Cambria Math"/>
                        <a:ea typeface="Times New Roman"/>
                        <a:cs typeface="Times New Roman"/>
                      </a:rPr>
                      <m:t>𝑹</m:t>
                    </m:r>
                    <m:r>
                      <a:rPr lang="cs-CZ" b="1" i="1">
                        <a:effectLst/>
                        <a:latin typeface="Cambria Math"/>
                        <a:ea typeface="Times New Roman"/>
                        <a:cs typeface="Times New Roman"/>
                      </a:rPr>
                      <m:t>=</m:t>
                    </m:r>
                    <m:sSub>
                      <m:sSubPr>
                        <m:ctrlPr>
                          <a:rPr lang="cs-CZ" b="1" i="1">
                            <a:effectLst/>
                            <a:latin typeface="Cambria Math" panose="02040503050406030204" pitchFamily="18" charset="0"/>
                            <a:ea typeface="Times New Roman"/>
                            <a:cs typeface="Times New Roman"/>
                          </a:rPr>
                        </m:ctrlPr>
                      </m:sSubPr>
                      <m:e>
                        <m:r>
                          <a:rPr lang="cs-CZ" b="1" i="1">
                            <a:effectLst/>
                            <a:latin typeface="Cambria Math"/>
                            <a:ea typeface="Times New Roman"/>
                            <a:cs typeface="Times New Roman"/>
                          </a:rPr>
                          <m:t>𝑹</m:t>
                        </m:r>
                      </m:e>
                      <m:sub>
                        <m:r>
                          <a:rPr lang="cs-CZ" b="1" i="1">
                            <a:effectLst/>
                            <a:latin typeface="Cambria Math"/>
                            <a:ea typeface="Times New Roman"/>
                            <a:cs typeface="Times New Roman"/>
                          </a:rPr>
                          <m:t>𝟏</m:t>
                        </m:r>
                      </m:sub>
                    </m:sSub>
                    <m:r>
                      <a:rPr lang="cs-CZ" b="1" i="1">
                        <a:effectLst/>
                        <a:latin typeface="Cambria Math"/>
                        <a:ea typeface="Times New Roman"/>
                        <a:cs typeface="Times New Roman"/>
                      </a:rPr>
                      <m:t>+</m:t>
                    </m:r>
                    <m:sSub>
                      <m:sSubPr>
                        <m:ctrlPr>
                          <a:rPr lang="cs-CZ" b="1" i="1">
                            <a:effectLst/>
                            <a:latin typeface="Cambria Math" panose="02040503050406030204" pitchFamily="18" charset="0"/>
                            <a:ea typeface="Times New Roman"/>
                            <a:cs typeface="Times New Roman"/>
                          </a:rPr>
                        </m:ctrlPr>
                      </m:sSubPr>
                      <m:e>
                        <m:r>
                          <a:rPr lang="cs-CZ" b="1" i="1">
                            <a:effectLst/>
                            <a:latin typeface="Cambria Math"/>
                            <a:ea typeface="Times New Roman"/>
                            <a:cs typeface="Times New Roman"/>
                          </a:rPr>
                          <m:t>𝑹</m:t>
                        </m:r>
                      </m:e>
                      <m:sub>
                        <m:r>
                          <a:rPr lang="cs-CZ" b="1" i="1">
                            <a:effectLst/>
                            <a:latin typeface="Cambria Math"/>
                            <a:ea typeface="Times New Roman"/>
                            <a:cs typeface="Times New Roman"/>
                          </a:rPr>
                          <m:t>𝟐</m:t>
                        </m:r>
                      </m:sub>
                    </m:sSub>
                    <m:r>
                      <a:rPr lang="cs-CZ" b="1" i="1">
                        <a:effectLst/>
                        <a:latin typeface="Cambria Math"/>
                        <a:ea typeface="Times New Roman"/>
                        <a:cs typeface="Times New Roman"/>
                      </a:rPr>
                      <m:t>+…</m:t>
                    </m:r>
                    <m:sSub>
                      <m:sSubPr>
                        <m:ctrlPr>
                          <a:rPr lang="cs-CZ" b="1" i="1">
                            <a:effectLst/>
                            <a:latin typeface="Cambria Math" panose="02040503050406030204" pitchFamily="18" charset="0"/>
                            <a:ea typeface="Times New Roman"/>
                            <a:cs typeface="Times New Roman"/>
                          </a:rPr>
                        </m:ctrlPr>
                      </m:sSubPr>
                      <m:e>
                        <m:r>
                          <a:rPr lang="cs-CZ" b="1" i="1">
                            <a:effectLst/>
                            <a:latin typeface="Cambria Math"/>
                            <a:ea typeface="Times New Roman"/>
                            <a:cs typeface="Times New Roman"/>
                          </a:rPr>
                          <m:t>𝑹</m:t>
                        </m:r>
                      </m:e>
                      <m:sub>
                        <m:r>
                          <a:rPr lang="cs-CZ" b="1" i="1">
                            <a:effectLst/>
                            <a:latin typeface="Cambria Math"/>
                            <a:ea typeface="Times New Roman"/>
                            <a:cs typeface="Times New Roman"/>
                          </a:rPr>
                          <m:t>𝒏</m:t>
                        </m:r>
                      </m:sub>
                    </m:sSub>
                  </m:oMath>
                </a14:m>
                <a:endParaRPr lang="cs-CZ" dirty="0">
                  <a:ea typeface="Times New Roman"/>
                  <a:cs typeface="Times New Roman"/>
                </a:endParaRPr>
              </a:p>
            </p:txBody>
          </p:sp>
        </mc:Choice>
        <mc:Fallback xmlns="">
          <p:sp>
            <p:nvSpPr>
              <p:cNvPr id="17" name="Obdélník 16"/>
              <p:cNvSpPr>
                <a:spLocks noRot="1" noChangeAspect="1" noMove="1" noResize="1" noEditPoints="1" noAdjustHandles="1" noChangeArrowheads="1" noChangeShapeType="1" noTextEdit="1"/>
              </p:cNvSpPr>
              <p:nvPr/>
            </p:nvSpPr>
            <p:spPr>
              <a:xfrm>
                <a:off x="-1" y="6334010"/>
                <a:ext cx="9143999" cy="410882"/>
              </a:xfrm>
              <a:prstGeom prst="rect">
                <a:avLst/>
              </a:prstGeom>
              <a:blipFill rotWithShape="1">
                <a:blip r:embed="rId3"/>
                <a:stretch>
                  <a:fillRect l="-400" t="-1493" b="-19403"/>
                </a:stretch>
              </a:blipFill>
            </p:spPr>
            <p:txBody>
              <a:bodyPr/>
              <a:lstStyle/>
              <a:p>
                <a:r>
                  <a:rPr lang="cs-CZ">
                    <a:noFill/>
                  </a:rPr>
                  <a:t> </a:t>
                </a:r>
              </a:p>
            </p:txBody>
          </p:sp>
        </mc:Fallback>
      </mc:AlternateContent>
    </p:spTree>
    <p:extLst>
      <p:ext uri="{BB962C8B-B14F-4D97-AF65-F5344CB8AC3E}">
        <p14:creationId xmlns:p14="http://schemas.microsoft.com/office/powerpoint/2010/main" val="41205688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descr="C:\Users\imhotep\AppData\Local\Microsoft\Windows\Temporary Internet Files\Content.IE5\3I2829YJ\MC900436917[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79512" y="1700808"/>
            <a:ext cx="1152128" cy="1152128"/>
          </a:xfrm>
          <a:prstGeom prst="rect">
            <a:avLst/>
          </a:prstGeom>
          <a:noFill/>
          <a:ln>
            <a:noFill/>
          </a:ln>
        </p:spPr>
      </p:pic>
      <p:sp>
        <p:nvSpPr>
          <p:cNvPr id="10" name="Nadpis 1"/>
          <p:cNvSpPr txBox="1">
            <a:spLocks/>
          </p:cNvSpPr>
          <p:nvPr/>
        </p:nvSpPr>
        <p:spPr>
          <a:xfrm>
            <a:off x="0" y="0"/>
            <a:ext cx="9144000" cy="792087"/>
          </a:xfrm>
          <a:prstGeom prst="rect">
            <a:avLst/>
          </a:prstGeom>
          <a:solidFill>
            <a:srgbClr val="92D050"/>
          </a:solidFill>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dirty="0" smtClean="0"/>
              <a:t>17. Spojování rezistorů. Regulace proudu a napětí.</a:t>
            </a:r>
            <a:endParaRPr lang="cs-CZ" sz="3600" dirty="0"/>
          </a:p>
        </p:txBody>
      </p:sp>
      <p:sp>
        <p:nvSpPr>
          <p:cNvPr id="12" name="Text Box 8"/>
          <p:cNvSpPr txBox="1">
            <a:spLocks noChangeArrowheads="1"/>
          </p:cNvSpPr>
          <p:nvPr/>
        </p:nvSpPr>
        <p:spPr bwMode="auto">
          <a:xfrm>
            <a:off x="1331640" y="1877923"/>
            <a:ext cx="7812360" cy="83099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a:spAutoFit/>
          </a:bodyPr>
          <a:lstStyle>
            <a:lvl1pPr marL="342900" indent="-342900" defTabSz="762000">
              <a:spcBef>
                <a:spcPct val="20000"/>
              </a:spcBef>
              <a:buChar char="•"/>
              <a:defRPr sz="3200">
                <a:solidFill>
                  <a:schemeClr val="tx1"/>
                </a:solidFill>
                <a:latin typeface="Times New Roman" pitchFamily="18" charset="0"/>
              </a:defRPr>
            </a:lvl1pPr>
            <a:lvl2pPr marL="571500" indent="-285750" defTabSz="762000">
              <a:spcBef>
                <a:spcPct val="20000"/>
              </a:spcBef>
              <a:buChar char="–"/>
              <a:defRPr sz="2800">
                <a:solidFill>
                  <a:schemeClr val="tx1"/>
                </a:solidFill>
                <a:latin typeface="Times New Roman" pitchFamily="18" charset="0"/>
              </a:defRPr>
            </a:lvl2pPr>
            <a:lvl3pPr marL="1143000" indent="-228600" defTabSz="762000">
              <a:spcBef>
                <a:spcPct val="20000"/>
              </a:spcBef>
              <a:buChar char="•"/>
              <a:defRPr sz="2400">
                <a:solidFill>
                  <a:schemeClr val="tx1"/>
                </a:solidFill>
                <a:latin typeface="Times New Roman" pitchFamily="18" charset="0"/>
              </a:defRPr>
            </a:lvl3pPr>
            <a:lvl4pPr marL="1714500" indent="-228600" defTabSz="762000">
              <a:spcBef>
                <a:spcPct val="20000"/>
              </a:spcBef>
              <a:buChar char="–"/>
              <a:defRPr sz="2000">
                <a:solidFill>
                  <a:schemeClr val="tx1"/>
                </a:solidFill>
                <a:latin typeface="Times New Roman" pitchFamily="18" charset="0"/>
              </a:defRPr>
            </a:lvl4pPr>
            <a:lvl5pPr marL="2286000" indent="-228600" defTabSz="762000">
              <a:spcBef>
                <a:spcPct val="20000"/>
              </a:spcBef>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 typeface="Wingdings" pitchFamily="2" charset="2"/>
              <a:buChar char="Ø"/>
            </a:pPr>
            <a:r>
              <a:rPr lang="cs-CZ" altLang="cs-CZ" sz="2400" dirty="0">
                <a:latin typeface="Calibri" pitchFamily="34" charset="0"/>
              </a:rPr>
              <a:t>změříme velikost odporu </a:t>
            </a:r>
            <a:r>
              <a:rPr lang="cs-CZ" altLang="cs-CZ" sz="2400" dirty="0" smtClean="0">
                <a:latin typeface="Calibri" pitchFamily="34" charset="0"/>
              </a:rPr>
              <a:t>2 a více rezistorů zapojených paralelně</a:t>
            </a:r>
            <a:endParaRPr lang="cs-CZ" altLang="cs-CZ" sz="2400" dirty="0">
              <a:latin typeface="Calibri" pitchFamily="34" charset="0"/>
            </a:endParaRPr>
          </a:p>
        </p:txBody>
      </p:sp>
      <p:sp>
        <p:nvSpPr>
          <p:cNvPr id="7" name="TextovéPole 6"/>
          <p:cNvSpPr txBox="1"/>
          <p:nvPr/>
        </p:nvSpPr>
        <p:spPr>
          <a:xfrm>
            <a:off x="0" y="1052736"/>
            <a:ext cx="9144000" cy="584775"/>
          </a:xfrm>
          <a:prstGeom prst="rect">
            <a:avLst/>
          </a:prstGeom>
          <a:noFill/>
        </p:spPr>
        <p:txBody>
          <a:bodyPr wrap="square" rtlCol="0">
            <a:spAutoFit/>
          </a:bodyPr>
          <a:lstStyle/>
          <a:p>
            <a:pPr algn="ctr"/>
            <a:r>
              <a:rPr lang="cs-CZ" sz="3200" b="1" dirty="0" smtClean="0">
                <a:solidFill>
                  <a:srgbClr val="FF0000"/>
                </a:solidFill>
              </a:rPr>
              <a:t>Paralelní zapojení</a:t>
            </a:r>
            <a:endParaRPr lang="cs-CZ" sz="3200" b="1" dirty="0">
              <a:solidFill>
                <a:srgbClr val="FF0000"/>
              </a:solidFill>
            </a:endParaRPr>
          </a:p>
        </p:txBody>
      </p:sp>
      <p:pic>
        <p:nvPicPr>
          <p:cNvPr id="9" name="Obrázek 8" descr="http://www.zslado.cz/vyuka_fyzika/e_kurz/8/zapojrezistoru/rezistor/obv2.gif"/>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966107" y="3140968"/>
            <a:ext cx="4543425" cy="3000375"/>
          </a:xfrm>
          <a:prstGeom prst="rect">
            <a:avLst/>
          </a:prstGeom>
          <a:noFill/>
          <a:ln>
            <a:noFill/>
          </a:ln>
        </p:spPr>
      </p:pic>
    </p:spTree>
    <p:extLst>
      <p:ext uri="{BB962C8B-B14F-4D97-AF65-F5344CB8AC3E}">
        <p14:creationId xmlns:p14="http://schemas.microsoft.com/office/powerpoint/2010/main" val="190989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9144000" cy="792087"/>
          </a:xfrm>
          <a:solidFill>
            <a:srgbClr val="92D050"/>
          </a:solidFill>
        </p:spPr>
        <p:txBody>
          <a:bodyPr>
            <a:normAutofit/>
          </a:bodyPr>
          <a:lstStyle/>
          <a:p>
            <a:r>
              <a:rPr lang="cs-CZ" sz="3600" dirty="0" smtClean="0"/>
              <a:t>13. Vznik elektrického proudu</a:t>
            </a:r>
            <a:endParaRPr lang="cs-CZ" sz="3600" dirty="0"/>
          </a:p>
        </p:txBody>
      </p:sp>
      <p:sp>
        <p:nvSpPr>
          <p:cNvPr id="3" name="TextovéPole 2"/>
          <p:cNvSpPr txBox="1"/>
          <p:nvPr/>
        </p:nvSpPr>
        <p:spPr>
          <a:xfrm>
            <a:off x="0" y="764704"/>
            <a:ext cx="6516216" cy="5812873"/>
          </a:xfrm>
          <a:prstGeom prst="rect">
            <a:avLst/>
          </a:prstGeom>
          <a:noFill/>
        </p:spPr>
        <p:txBody>
          <a:bodyPr wrap="square" rtlCol="0">
            <a:spAutoFit/>
          </a:bodyPr>
          <a:lstStyle/>
          <a:p>
            <a:pPr>
              <a:lnSpc>
                <a:spcPct val="115000"/>
              </a:lnSpc>
              <a:spcAft>
                <a:spcPts val="1000"/>
              </a:spcAft>
            </a:pPr>
            <a:r>
              <a:rPr lang="cs-CZ" sz="2800" b="1" u="sng" dirty="0">
                <a:ea typeface="Times New Roman"/>
                <a:cs typeface="Times New Roman"/>
              </a:rPr>
              <a:t>Historické poznámky</a:t>
            </a:r>
            <a:endParaRPr lang="cs-CZ" sz="2800" dirty="0">
              <a:ea typeface="Times New Roman"/>
              <a:cs typeface="Times New Roman"/>
            </a:endParaRPr>
          </a:p>
          <a:p>
            <a:pPr marL="342900" lvl="0" indent="-342900">
              <a:lnSpc>
                <a:spcPct val="115000"/>
              </a:lnSpc>
              <a:spcAft>
                <a:spcPts val="0"/>
              </a:spcAft>
              <a:buFont typeface="Wingdings"/>
              <a:buChar char=""/>
            </a:pPr>
            <a:r>
              <a:rPr lang="cs-CZ" sz="2400" b="1" dirty="0" smtClean="0">
                <a:solidFill>
                  <a:srgbClr val="00B050"/>
                </a:solidFill>
                <a:ea typeface="Times New Roman"/>
                <a:cs typeface="Times New Roman"/>
              </a:rPr>
              <a:t>Georg Simon Ohm (1789 – 1854)</a:t>
            </a:r>
            <a:r>
              <a:rPr lang="cs-CZ" sz="2400" dirty="0" smtClean="0">
                <a:ea typeface="Times New Roman"/>
                <a:cs typeface="Times New Roman"/>
              </a:rPr>
              <a:t>: německý fyzik; místo studia na univerzitě se věnoval večírkům; 1827 odvodil vztah mezi napětím a proudem v obvodu (Ohmův zákon); 1843 položil základy fyziologické akustiky; je po něm pojmenovaná </a:t>
            </a:r>
            <a:r>
              <a:rPr lang="cs-CZ" sz="2400" u="sng" dirty="0" smtClean="0">
                <a:ea typeface="Times New Roman"/>
                <a:cs typeface="Times New Roman"/>
              </a:rPr>
              <a:t>jednotka elektrického odporu</a:t>
            </a:r>
            <a:endParaRPr lang="cs-CZ" sz="2400" dirty="0" smtClean="0">
              <a:ea typeface="Times New Roman"/>
              <a:cs typeface="Times New Roman"/>
            </a:endParaRPr>
          </a:p>
          <a:p>
            <a:pPr marL="342900" lvl="0" indent="-342900">
              <a:lnSpc>
                <a:spcPct val="115000"/>
              </a:lnSpc>
              <a:spcAft>
                <a:spcPts val="0"/>
              </a:spcAft>
              <a:buFont typeface="Wingdings"/>
              <a:buChar char=""/>
            </a:pPr>
            <a:r>
              <a:rPr lang="cs-CZ" sz="2400" b="1" dirty="0" smtClean="0">
                <a:solidFill>
                  <a:srgbClr val="00B050"/>
                </a:solidFill>
                <a:ea typeface="Times New Roman"/>
                <a:cs typeface="Times New Roman"/>
              </a:rPr>
              <a:t>Hans Christian </a:t>
            </a:r>
            <a:r>
              <a:rPr lang="cs-CZ" sz="2400" b="1" dirty="0" err="1" smtClean="0">
                <a:solidFill>
                  <a:srgbClr val="00B050"/>
                </a:solidFill>
                <a:ea typeface="Times New Roman"/>
                <a:cs typeface="Times New Roman"/>
              </a:rPr>
              <a:t>Ørsted</a:t>
            </a:r>
            <a:r>
              <a:rPr lang="cs-CZ" sz="2400" b="1" dirty="0" smtClean="0">
                <a:solidFill>
                  <a:srgbClr val="00B050"/>
                </a:solidFill>
                <a:ea typeface="Times New Roman"/>
                <a:cs typeface="Times New Roman"/>
              </a:rPr>
              <a:t> (1777 – 1851)</a:t>
            </a:r>
            <a:r>
              <a:rPr lang="cs-CZ" sz="2400" dirty="0" smtClean="0">
                <a:ea typeface="Times New Roman"/>
                <a:cs typeface="Times New Roman"/>
              </a:rPr>
              <a:t>: dánský fyzik, chemik, filozof; výzkum elektromagnetických jevů: el. proud působí na střelku kompasu; 1825 izoloval hliník; je po něm pojmenovaná </a:t>
            </a:r>
            <a:r>
              <a:rPr lang="cs-CZ" sz="2400" u="sng" dirty="0" smtClean="0">
                <a:ea typeface="Times New Roman"/>
                <a:cs typeface="Times New Roman"/>
              </a:rPr>
              <a:t>jednotka intenzity magnetického pole</a:t>
            </a:r>
            <a:endParaRPr lang="cs-CZ" sz="2400" dirty="0" smtClean="0">
              <a:ea typeface="Times New Roman"/>
              <a:cs typeface="Times New Roman"/>
            </a:endParaRPr>
          </a:p>
        </p:txBody>
      </p:sp>
      <p:pic>
        <p:nvPicPr>
          <p:cNvPr id="5" name="Obrázek 4" descr="http://images.fineartamerica.com/images-medium-large/georg-simon-ohm-german-physicist-sheila-terry.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732240" y="1094990"/>
            <a:ext cx="2095500" cy="2689860"/>
          </a:xfrm>
          <a:prstGeom prst="rect">
            <a:avLst/>
          </a:prstGeom>
          <a:noFill/>
          <a:ln>
            <a:noFill/>
          </a:ln>
        </p:spPr>
      </p:pic>
      <p:pic>
        <p:nvPicPr>
          <p:cNvPr id="6" name="Obrázek 5" descr="http://upload.wikimedia.org/wikipedia/commons/thumb/7/79/%C3%98rsted.jpg/220px-%C3%98rsted.jpg"/>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732240" y="4025194"/>
            <a:ext cx="2095500" cy="2695575"/>
          </a:xfrm>
          <a:prstGeom prst="rect">
            <a:avLst/>
          </a:prstGeom>
          <a:noFill/>
          <a:ln>
            <a:noFill/>
          </a:ln>
        </p:spPr>
      </p:pic>
    </p:spTree>
    <p:extLst>
      <p:ext uri="{BB962C8B-B14F-4D97-AF65-F5344CB8AC3E}">
        <p14:creationId xmlns:p14="http://schemas.microsoft.com/office/powerpoint/2010/main" val="12751744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Obdélník 4"/>
              <p:cNvSpPr/>
              <p:nvPr/>
            </p:nvSpPr>
            <p:spPr>
              <a:xfrm>
                <a:off x="9754" y="829776"/>
                <a:ext cx="9134246" cy="3463320"/>
              </a:xfrm>
              <a:prstGeom prst="rect">
                <a:avLst/>
              </a:prstGeom>
            </p:spPr>
            <p:txBody>
              <a:bodyPr wrap="square">
                <a:spAutoFit/>
              </a:bodyPr>
              <a:lstStyle/>
              <a:p>
                <a:pPr marL="342900" lvl="0" indent="-342900">
                  <a:lnSpc>
                    <a:spcPct val="115000"/>
                  </a:lnSpc>
                  <a:spcAft>
                    <a:spcPts val="0"/>
                  </a:spcAft>
                  <a:buFont typeface="Wingdings"/>
                  <a:buChar char=""/>
                </a:pPr>
                <a:r>
                  <a:rPr lang="cs-CZ" sz="2400" dirty="0">
                    <a:ea typeface="Times New Roman"/>
                    <a:cs typeface="Times New Roman"/>
                  </a:rPr>
                  <a:t>při zvýšení teploty vodiče </a:t>
                </a:r>
                <a:r>
                  <a:rPr lang="cs-CZ" sz="2400" dirty="0">
                    <a:ea typeface="Times New Roman"/>
                    <a:cs typeface="Times New Roman"/>
                    <a:sym typeface="Wingdings"/>
                  </a:rPr>
                  <a:t></a:t>
                </a:r>
                <a:r>
                  <a:rPr lang="cs-CZ" sz="2400" dirty="0">
                    <a:ea typeface="Times New Roman"/>
                    <a:cs typeface="Times New Roman"/>
                  </a:rPr>
                  <a:t> zvýší se kmity částic v krystalové mřížce </a:t>
                </a:r>
                <a:r>
                  <a:rPr lang="cs-CZ" sz="2400" dirty="0">
                    <a:ea typeface="Times New Roman"/>
                    <a:cs typeface="Times New Roman"/>
                    <a:sym typeface="Wingdings"/>
                  </a:rPr>
                  <a:t></a:t>
                </a:r>
                <a:r>
                  <a:rPr lang="cs-CZ" sz="2400" dirty="0">
                    <a:ea typeface="Times New Roman"/>
                    <a:cs typeface="Times New Roman"/>
                  </a:rPr>
                  <a:t> zvýší se počet srážek s </a:t>
                </a:r>
                <a:r>
                  <a:rPr lang="cs-CZ" sz="2400" i="1" dirty="0">
                    <a:ea typeface="Times New Roman"/>
                    <a:cs typeface="Times New Roman"/>
                  </a:rPr>
                  <a:t>e</a:t>
                </a:r>
                <a:r>
                  <a:rPr lang="cs-CZ" sz="2400" baseline="30000" dirty="0">
                    <a:ea typeface="Times New Roman"/>
                    <a:cs typeface="Calibri"/>
                  </a:rPr>
                  <a:t>–</a:t>
                </a:r>
                <a:endParaRPr lang="cs-CZ" sz="2400" dirty="0">
                  <a:ea typeface="Times New Roman"/>
                  <a:cs typeface="Times New Roman"/>
                </a:endParaRPr>
              </a:p>
              <a:p>
                <a:pPr marL="342900" lvl="0" indent="-342900">
                  <a:lnSpc>
                    <a:spcPct val="115000"/>
                  </a:lnSpc>
                  <a:spcAft>
                    <a:spcPts val="0"/>
                  </a:spcAft>
                  <a:buFont typeface="Wingdings"/>
                  <a:buChar char=""/>
                </a:pPr>
                <a:r>
                  <a:rPr lang="cs-CZ" sz="2400" i="1" dirty="0">
                    <a:ea typeface="Times New Roman"/>
                    <a:cs typeface="Times New Roman"/>
                  </a:rPr>
                  <a:t>e</a:t>
                </a:r>
                <a:r>
                  <a:rPr lang="cs-CZ" sz="2400" baseline="30000" dirty="0">
                    <a:ea typeface="Times New Roman"/>
                    <a:cs typeface="Calibri"/>
                  </a:rPr>
                  <a:t>–</a:t>
                </a:r>
                <a:r>
                  <a:rPr lang="cs-CZ" sz="2400" dirty="0">
                    <a:ea typeface="Times New Roman"/>
                    <a:cs typeface="Calibri"/>
                  </a:rPr>
                  <a:t> se v kovu bez el. pole pohybují chaoticky (elektronový plyn) tzv. </a:t>
                </a:r>
                <a:r>
                  <a:rPr lang="cs-CZ" sz="2400" u="sng" dirty="0" err="1">
                    <a:ea typeface="Times New Roman"/>
                    <a:cs typeface="Calibri"/>
                  </a:rPr>
                  <a:t>Fermiho</a:t>
                </a:r>
                <a:r>
                  <a:rPr lang="cs-CZ" sz="2400" u="sng" dirty="0">
                    <a:ea typeface="Times New Roman"/>
                    <a:cs typeface="Calibri"/>
                  </a:rPr>
                  <a:t> rychlostí</a:t>
                </a:r>
                <a:r>
                  <a:rPr lang="cs-CZ" sz="2400" dirty="0">
                    <a:ea typeface="Times New Roman"/>
                    <a:cs typeface="Calibri"/>
                  </a:rPr>
                  <a:t> </a:t>
                </a:r>
                <a14:m>
                  <m:oMath xmlns:m="http://schemas.openxmlformats.org/officeDocument/2006/math">
                    <m:sSub>
                      <m:sSubPr>
                        <m:ctrlPr>
                          <a:rPr lang="cs-CZ" sz="2400" i="1">
                            <a:effectLst/>
                            <a:latin typeface="Cambria Math" panose="02040503050406030204" pitchFamily="18" charset="0"/>
                            <a:ea typeface="Times New Roman"/>
                            <a:cs typeface="Calibri"/>
                          </a:rPr>
                        </m:ctrlPr>
                      </m:sSubPr>
                      <m:e>
                        <m:r>
                          <a:rPr lang="cs-CZ" sz="2400" i="1">
                            <a:effectLst/>
                            <a:latin typeface="Cambria Math"/>
                            <a:ea typeface="Times New Roman"/>
                            <a:cs typeface="Calibri"/>
                          </a:rPr>
                          <m:t>𝑣</m:t>
                        </m:r>
                      </m:e>
                      <m:sub>
                        <m:r>
                          <a:rPr lang="cs-CZ" sz="2400" i="1">
                            <a:effectLst/>
                            <a:latin typeface="Cambria Math"/>
                            <a:ea typeface="Times New Roman"/>
                            <a:cs typeface="Calibri"/>
                          </a:rPr>
                          <m:t>𝐹</m:t>
                        </m:r>
                      </m:sub>
                    </m:sSub>
                    <m:r>
                      <a:rPr lang="cs-CZ" sz="2400" i="1">
                        <a:effectLst/>
                        <a:latin typeface="Cambria Math"/>
                        <a:ea typeface="Times New Roman"/>
                        <a:cs typeface="Calibri"/>
                      </a:rPr>
                      <m:t>~1</m:t>
                    </m:r>
                    <m:sSup>
                      <m:sSupPr>
                        <m:ctrlPr>
                          <a:rPr lang="cs-CZ" sz="2400" i="1">
                            <a:effectLst/>
                            <a:latin typeface="Cambria Math" panose="02040503050406030204" pitchFamily="18" charset="0"/>
                            <a:ea typeface="Times New Roman"/>
                            <a:cs typeface="Calibri"/>
                          </a:rPr>
                        </m:ctrlPr>
                      </m:sSupPr>
                      <m:e>
                        <m:r>
                          <a:rPr lang="cs-CZ" sz="2400" i="1">
                            <a:effectLst/>
                            <a:latin typeface="Cambria Math"/>
                            <a:ea typeface="Times New Roman"/>
                            <a:cs typeface="Calibri"/>
                          </a:rPr>
                          <m:t>0</m:t>
                        </m:r>
                      </m:e>
                      <m:sup>
                        <m:r>
                          <a:rPr lang="cs-CZ" sz="2400" i="1">
                            <a:effectLst/>
                            <a:latin typeface="Cambria Math"/>
                            <a:ea typeface="Times New Roman"/>
                            <a:cs typeface="Calibri"/>
                          </a:rPr>
                          <m:t>6</m:t>
                        </m:r>
                      </m:sup>
                    </m:sSup>
                  </m:oMath>
                </a14:m>
                <a:r>
                  <a:rPr lang="cs-CZ" sz="2400" dirty="0">
                    <a:ea typeface="Times New Roman"/>
                    <a:cs typeface="Calibri"/>
                  </a:rPr>
                  <a:t> ms</a:t>
                </a:r>
                <a:r>
                  <a:rPr lang="cs-CZ" sz="2400" baseline="30000" dirty="0">
                    <a:ea typeface="Times New Roman"/>
                    <a:cs typeface="Calibri"/>
                  </a:rPr>
                  <a:t>-1</a:t>
                </a:r>
                <a:r>
                  <a:rPr lang="cs-CZ" sz="2400" dirty="0">
                    <a:ea typeface="Times New Roman"/>
                    <a:cs typeface="Calibri"/>
                  </a:rPr>
                  <a:t> přičemž vektorový součet všech chaotických rychlostí  = 0 (</a:t>
                </a:r>
                <a14:m>
                  <m:oMath xmlns:m="http://schemas.openxmlformats.org/officeDocument/2006/math">
                    <m:nary>
                      <m:naryPr>
                        <m:chr m:val="∑"/>
                        <m:limLoc m:val="undOvr"/>
                        <m:ctrlPr>
                          <a:rPr lang="cs-CZ" sz="2400" i="1">
                            <a:effectLst/>
                            <a:latin typeface="Cambria Math" panose="02040503050406030204" pitchFamily="18" charset="0"/>
                            <a:ea typeface="Times New Roman"/>
                            <a:cs typeface="Calibri"/>
                          </a:rPr>
                        </m:ctrlPr>
                      </m:naryPr>
                      <m:sub>
                        <m:r>
                          <a:rPr lang="cs-CZ" sz="2400" i="1">
                            <a:effectLst/>
                            <a:latin typeface="Cambria Math"/>
                            <a:ea typeface="Times New Roman"/>
                            <a:cs typeface="Calibri"/>
                          </a:rPr>
                          <m:t>𝑒</m:t>
                        </m:r>
                        <m:r>
                          <a:rPr lang="cs-CZ" sz="2400" i="1">
                            <a:effectLst/>
                            <a:latin typeface="Cambria Math"/>
                            <a:ea typeface="Times New Roman"/>
                            <a:cs typeface="Calibri"/>
                          </a:rPr>
                          <m:t>=1</m:t>
                        </m:r>
                      </m:sub>
                      <m:sup>
                        <m:r>
                          <a:rPr lang="cs-CZ" sz="2400" i="1">
                            <a:effectLst/>
                            <a:latin typeface="Cambria Math"/>
                            <a:ea typeface="Times New Roman"/>
                            <a:cs typeface="Calibri"/>
                          </a:rPr>
                          <m:t>𝑛</m:t>
                        </m:r>
                      </m:sup>
                      <m:e>
                        <m:sSub>
                          <m:sSubPr>
                            <m:ctrlPr>
                              <a:rPr lang="cs-CZ" sz="2400" i="1">
                                <a:effectLst/>
                                <a:latin typeface="Cambria Math" panose="02040503050406030204" pitchFamily="18" charset="0"/>
                                <a:ea typeface="Times New Roman"/>
                                <a:cs typeface="Calibri"/>
                              </a:rPr>
                            </m:ctrlPr>
                          </m:sSubPr>
                          <m:e>
                            <m:r>
                              <a:rPr lang="cs-CZ" sz="2400" i="1">
                                <a:effectLst/>
                                <a:latin typeface="Cambria Math"/>
                                <a:ea typeface="Times New Roman"/>
                                <a:cs typeface="Calibri"/>
                              </a:rPr>
                              <m:t>𝑣</m:t>
                            </m:r>
                          </m:e>
                          <m:sub>
                            <m:r>
                              <a:rPr lang="cs-CZ" sz="2400" i="1">
                                <a:effectLst/>
                                <a:latin typeface="Cambria Math"/>
                                <a:ea typeface="Times New Roman"/>
                                <a:cs typeface="Calibri"/>
                              </a:rPr>
                              <m:t>𝐹</m:t>
                            </m:r>
                          </m:sub>
                        </m:sSub>
                        <m:r>
                          <a:rPr lang="cs-CZ" sz="2400" i="1">
                            <a:effectLst/>
                            <a:latin typeface="Cambria Math"/>
                            <a:ea typeface="Times New Roman"/>
                            <a:cs typeface="Calibri"/>
                          </a:rPr>
                          <m:t>=0</m:t>
                        </m:r>
                      </m:e>
                    </m:nary>
                  </m:oMath>
                </a14:m>
                <a:r>
                  <a:rPr lang="cs-CZ" sz="2400" dirty="0">
                    <a:ea typeface="Times New Roman"/>
                    <a:cs typeface="Calibri"/>
                  </a:rPr>
                  <a:t>)</a:t>
                </a:r>
                <a:endParaRPr lang="cs-CZ" sz="2400" dirty="0">
                  <a:ea typeface="Times New Roman"/>
                  <a:cs typeface="Times New Roman"/>
                </a:endParaRPr>
              </a:p>
              <a:p>
                <a:pPr marL="342900" lvl="0" indent="-342900">
                  <a:lnSpc>
                    <a:spcPct val="115000"/>
                  </a:lnSpc>
                  <a:spcAft>
                    <a:spcPts val="0"/>
                  </a:spcAft>
                  <a:buFont typeface="Wingdings"/>
                  <a:buChar char=""/>
                </a:pPr>
                <a:r>
                  <a:rPr lang="cs-CZ" sz="2400" dirty="0">
                    <a:ea typeface="Times New Roman"/>
                    <a:cs typeface="Times New Roman"/>
                  </a:rPr>
                  <a:t>po vložení vodiče do elektrického pole se </a:t>
                </a:r>
                <a:r>
                  <a:rPr lang="cs-CZ" sz="2400" i="1" dirty="0">
                    <a:ea typeface="Times New Roman"/>
                    <a:cs typeface="Times New Roman"/>
                  </a:rPr>
                  <a:t>e</a:t>
                </a:r>
                <a:r>
                  <a:rPr lang="cs-CZ" sz="2400" baseline="30000" dirty="0">
                    <a:ea typeface="Times New Roman"/>
                    <a:cs typeface="Calibri"/>
                  </a:rPr>
                  <a:t>–</a:t>
                </a:r>
                <a:r>
                  <a:rPr lang="cs-CZ" sz="2400" dirty="0">
                    <a:ea typeface="Times New Roman"/>
                    <a:cs typeface="Calibri"/>
                  </a:rPr>
                  <a:t> začnou pohybovat tzv. </a:t>
                </a:r>
                <a:r>
                  <a:rPr lang="cs-CZ" sz="2400" u="sng" dirty="0">
                    <a:solidFill>
                      <a:srgbClr val="FF0000"/>
                    </a:solidFill>
                    <a:ea typeface="Times New Roman"/>
                    <a:cs typeface="Calibri"/>
                  </a:rPr>
                  <a:t>driftovou rychlostí</a:t>
                </a:r>
                <a:r>
                  <a:rPr lang="cs-CZ" sz="2400" dirty="0">
                    <a:solidFill>
                      <a:srgbClr val="FF0000"/>
                    </a:solidFill>
                    <a:ea typeface="Times New Roman"/>
                    <a:cs typeface="Calibri"/>
                  </a:rPr>
                  <a:t> </a:t>
                </a:r>
                <a14:m>
                  <m:oMath xmlns:m="http://schemas.openxmlformats.org/officeDocument/2006/math">
                    <m:sSub>
                      <m:sSubPr>
                        <m:ctrlPr>
                          <a:rPr lang="cs-CZ" sz="2400" i="1">
                            <a:effectLst/>
                            <a:latin typeface="Cambria Math" panose="02040503050406030204" pitchFamily="18" charset="0"/>
                            <a:ea typeface="Times New Roman"/>
                            <a:cs typeface="Calibri"/>
                          </a:rPr>
                        </m:ctrlPr>
                      </m:sSubPr>
                      <m:e>
                        <m:r>
                          <a:rPr lang="cs-CZ" sz="2400" i="1">
                            <a:effectLst/>
                            <a:latin typeface="Cambria Math"/>
                            <a:ea typeface="Times New Roman"/>
                            <a:cs typeface="Calibri"/>
                          </a:rPr>
                          <m:t>𝑣</m:t>
                        </m:r>
                      </m:e>
                      <m:sub>
                        <m:r>
                          <a:rPr lang="cs-CZ" sz="2400" i="1">
                            <a:effectLst/>
                            <a:latin typeface="Cambria Math"/>
                            <a:ea typeface="Times New Roman"/>
                            <a:cs typeface="Calibri"/>
                          </a:rPr>
                          <m:t>𝑑</m:t>
                        </m:r>
                      </m:sub>
                    </m:sSub>
                    <m:r>
                      <a:rPr lang="cs-CZ" sz="2400" i="1">
                        <a:effectLst/>
                        <a:latin typeface="Cambria Math"/>
                        <a:ea typeface="Times New Roman"/>
                        <a:cs typeface="Calibri"/>
                      </a:rPr>
                      <m:t>~1</m:t>
                    </m:r>
                    <m:sSup>
                      <m:sSupPr>
                        <m:ctrlPr>
                          <a:rPr lang="cs-CZ" sz="2400" i="1">
                            <a:effectLst/>
                            <a:latin typeface="Cambria Math" panose="02040503050406030204" pitchFamily="18" charset="0"/>
                            <a:ea typeface="Times New Roman"/>
                            <a:cs typeface="Calibri"/>
                          </a:rPr>
                        </m:ctrlPr>
                      </m:sSupPr>
                      <m:e>
                        <m:r>
                          <a:rPr lang="cs-CZ" sz="2400" i="1">
                            <a:effectLst/>
                            <a:latin typeface="Cambria Math"/>
                            <a:ea typeface="Times New Roman"/>
                            <a:cs typeface="Calibri"/>
                          </a:rPr>
                          <m:t>0</m:t>
                        </m:r>
                      </m:e>
                      <m:sup>
                        <m:r>
                          <a:rPr lang="cs-CZ" sz="2400" i="1">
                            <a:effectLst/>
                            <a:latin typeface="Cambria Math"/>
                            <a:ea typeface="Times New Roman"/>
                            <a:cs typeface="Calibri"/>
                          </a:rPr>
                          <m:t>−4</m:t>
                        </m:r>
                      </m:sup>
                    </m:sSup>
                    <m:r>
                      <a:rPr lang="cs-CZ" sz="2400" i="1">
                        <a:effectLst/>
                        <a:latin typeface="Cambria Math"/>
                        <a:ea typeface="Times New Roman"/>
                        <a:cs typeface="Calibri"/>
                      </a:rPr>
                      <m:t> </m:t>
                    </m:r>
                    <m:r>
                      <a:rPr lang="cs-CZ" sz="2400" i="1">
                        <a:effectLst/>
                        <a:latin typeface="Cambria Math"/>
                        <a:ea typeface="Times New Roman"/>
                        <a:cs typeface="Calibri"/>
                      </a:rPr>
                      <m:t>𝑎</m:t>
                    </m:r>
                    <m:r>
                      <a:rPr lang="cs-CZ" sz="2400" i="1">
                        <a:effectLst/>
                        <a:latin typeface="Cambria Math"/>
                        <a:ea typeface="Times New Roman"/>
                        <a:cs typeface="Calibri"/>
                      </a:rPr>
                      <m:t>ž 1</m:t>
                    </m:r>
                    <m:sSup>
                      <m:sSupPr>
                        <m:ctrlPr>
                          <a:rPr lang="cs-CZ" sz="2400" i="1">
                            <a:effectLst/>
                            <a:latin typeface="Cambria Math" panose="02040503050406030204" pitchFamily="18" charset="0"/>
                            <a:ea typeface="Times New Roman"/>
                            <a:cs typeface="Calibri"/>
                          </a:rPr>
                        </m:ctrlPr>
                      </m:sSupPr>
                      <m:e>
                        <m:r>
                          <a:rPr lang="cs-CZ" sz="2400" i="1">
                            <a:effectLst/>
                            <a:latin typeface="Cambria Math"/>
                            <a:ea typeface="Times New Roman"/>
                            <a:cs typeface="Calibri"/>
                          </a:rPr>
                          <m:t>0</m:t>
                        </m:r>
                      </m:e>
                      <m:sup>
                        <m:r>
                          <a:rPr lang="cs-CZ" sz="2400" i="1">
                            <a:effectLst/>
                            <a:latin typeface="Cambria Math"/>
                            <a:ea typeface="Times New Roman"/>
                            <a:cs typeface="Calibri"/>
                          </a:rPr>
                          <m:t>−7</m:t>
                        </m:r>
                      </m:sup>
                    </m:sSup>
                  </m:oMath>
                </a14:m>
                <a:r>
                  <a:rPr lang="cs-CZ" sz="2400" dirty="0">
                    <a:ea typeface="Times New Roman"/>
                    <a:cs typeface="Calibri"/>
                  </a:rPr>
                  <a:t> ms</a:t>
                </a:r>
                <a:r>
                  <a:rPr lang="cs-CZ" sz="2400" baseline="30000" dirty="0">
                    <a:ea typeface="Times New Roman"/>
                    <a:cs typeface="Calibri"/>
                  </a:rPr>
                  <a:t>-1</a:t>
                </a:r>
                <a:r>
                  <a:rPr lang="cs-CZ" sz="2400" dirty="0">
                    <a:ea typeface="Times New Roman"/>
                    <a:cs typeface="Calibri"/>
                  </a:rPr>
                  <a:t> proti směru intenzity el. pole </a:t>
                </a:r>
                <a:r>
                  <a:rPr lang="cs-CZ" sz="2400" b="1" i="1" dirty="0">
                    <a:effectLst/>
                    <a:latin typeface="Times New Roman"/>
                    <a:ea typeface="Times New Roman"/>
                    <a:cs typeface="Times New Roman"/>
                  </a:rPr>
                  <a:t>E</a:t>
                </a:r>
                <a:endParaRPr lang="cs-CZ" sz="2400" dirty="0">
                  <a:ea typeface="Times New Roman"/>
                  <a:cs typeface="Times New Roman"/>
                </a:endParaRPr>
              </a:p>
            </p:txBody>
          </p:sp>
        </mc:Choice>
        <mc:Fallback xmlns="">
          <p:sp>
            <p:nvSpPr>
              <p:cNvPr id="5" name="Obdélník 4"/>
              <p:cNvSpPr>
                <a:spLocks noRot="1" noChangeAspect="1" noMove="1" noResize="1" noEditPoints="1" noAdjustHandles="1" noChangeArrowheads="1" noChangeShapeType="1" noTextEdit="1"/>
              </p:cNvSpPr>
              <p:nvPr/>
            </p:nvSpPr>
            <p:spPr>
              <a:xfrm>
                <a:off x="9754" y="829776"/>
                <a:ext cx="9134246" cy="3463320"/>
              </a:xfrm>
              <a:prstGeom prst="rect">
                <a:avLst/>
              </a:prstGeom>
              <a:blipFill rotWithShape="1">
                <a:blip r:embed="rId2"/>
                <a:stretch>
                  <a:fillRect l="-935" t="-704" b="-3169"/>
                </a:stretch>
              </a:blipFill>
            </p:spPr>
            <p:txBody>
              <a:bodyPr/>
              <a:lstStyle/>
              <a:p>
                <a:r>
                  <a:rPr lang="cs-CZ">
                    <a:noFill/>
                  </a:rPr>
                  <a:t> </a:t>
                </a:r>
              </a:p>
            </p:txBody>
          </p:sp>
        </mc:Fallback>
      </mc:AlternateContent>
      <p:sp>
        <p:nvSpPr>
          <p:cNvPr id="10" name="Nadpis 1"/>
          <p:cNvSpPr txBox="1">
            <a:spLocks/>
          </p:cNvSpPr>
          <p:nvPr/>
        </p:nvSpPr>
        <p:spPr>
          <a:xfrm>
            <a:off x="0" y="0"/>
            <a:ext cx="9144000" cy="792087"/>
          </a:xfrm>
          <a:prstGeom prst="rect">
            <a:avLst/>
          </a:prstGeom>
          <a:solidFill>
            <a:srgbClr val="92D050"/>
          </a:solidFill>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dirty="0" smtClean="0"/>
              <a:t>17. Spojování rezistorů. Regulace proudu a napětí.</a:t>
            </a:r>
            <a:endParaRPr lang="cs-CZ" sz="3600" dirty="0"/>
          </a:p>
        </p:txBody>
      </p:sp>
    </p:spTree>
    <p:extLst>
      <p:ext uri="{BB962C8B-B14F-4D97-AF65-F5344CB8AC3E}">
        <p14:creationId xmlns:p14="http://schemas.microsoft.com/office/powerpoint/2010/main" val="4907996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Nadpis 1"/>
          <p:cNvSpPr txBox="1">
            <a:spLocks/>
          </p:cNvSpPr>
          <p:nvPr/>
        </p:nvSpPr>
        <p:spPr>
          <a:xfrm>
            <a:off x="0" y="0"/>
            <a:ext cx="9144000" cy="792087"/>
          </a:xfrm>
          <a:prstGeom prst="rect">
            <a:avLst/>
          </a:prstGeom>
          <a:solidFill>
            <a:srgbClr val="92D050"/>
          </a:solidFill>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dirty="0" smtClean="0"/>
              <a:t>17. Spojování rezistorů. Regulace proudu a napětí.</a:t>
            </a:r>
            <a:endParaRPr lang="cs-CZ" sz="3600"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ovéPole 6"/>
          <p:cNvSpPr txBox="1">
            <a:spLocks noChangeArrowheads="1"/>
          </p:cNvSpPr>
          <p:nvPr/>
        </p:nvSpPr>
        <p:spPr bwMode="auto">
          <a:xfrm>
            <a:off x="0" y="764704"/>
            <a:ext cx="9144000" cy="121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115000"/>
              </a:lnSpc>
              <a:spcBef>
                <a:spcPct val="0"/>
              </a:spcBef>
              <a:spcAft>
                <a:spcPts val="1000"/>
              </a:spcAft>
              <a:buFontTx/>
              <a:buNone/>
              <a:defRPr/>
            </a:pPr>
            <a:r>
              <a:rPr lang="cs-CZ" altLang="cs-CZ" b="1" dirty="0" smtClean="0">
                <a:solidFill>
                  <a:srgbClr val="000000"/>
                </a:solidFill>
                <a:latin typeface="Calibri" pitchFamily="34" charset="0"/>
                <a:cs typeface="Times New Roman" pitchFamily="18" charset="0"/>
              </a:rPr>
              <a:t>Závěr:</a:t>
            </a:r>
          </a:p>
          <a:p>
            <a:pPr marL="342900" indent="-342900" eaLnBrk="1" hangingPunct="1">
              <a:lnSpc>
                <a:spcPct val="115000"/>
              </a:lnSpc>
              <a:spcBef>
                <a:spcPct val="0"/>
              </a:spcBef>
              <a:spcAft>
                <a:spcPts val="1000"/>
              </a:spcAft>
              <a:buFont typeface="Wingdings" panose="05000000000000000000" pitchFamily="2" charset="2"/>
              <a:buChar char="Ø"/>
              <a:defRPr/>
            </a:pPr>
            <a:r>
              <a:rPr lang="cs-CZ" altLang="cs-CZ" sz="2400" b="1" dirty="0" smtClean="0">
                <a:solidFill>
                  <a:srgbClr val="FF0000"/>
                </a:solidFill>
                <a:latin typeface="Calibri" pitchFamily="34" charset="0"/>
                <a:cs typeface="Times New Roman" pitchFamily="18" charset="0"/>
              </a:rPr>
              <a:t>napětí na jednotlivých rezistorech jsou stejná </a:t>
            </a:r>
          </a:p>
        </p:txBody>
      </p:sp>
      <mc:AlternateContent xmlns:mc="http://schemas.openxmlformats.org/markup-compatibility/2006" xmlns:a14="http://schemas.microsoft.com/office/drawing/2010/main">
        <mc:Choice Requires="a14">
          <p:sp>
            <p:nvSpPr>
              <p:cNvPr id="16" name="TextovéPole 15"/>
              <p:cNvSpPr txBox="1"/>
              <p:nvPr/>
            </p:nvSpPr>
            <p:spPr>
              <a:xfrm>
                <a:off x="0" y="1844824"/>
                <a:ext cx="9144000" cy="3344570"/>
              </a:xfrm>
              <a:prstGeom prst="rect">
                <a:avLst/>
              </a:prstGeom>
              <a:noFill/>
            </p:spPr>
            <p:txBody>
              <a:bodyPr wrap="square" rtlCol="0">
                <a:spAutoFit/>
              </a:bodyPr>
              <a:lstStyle/>
              <a:p>
                <a:pPr algn="ctr" eaLnBrk="0" fontAlgn="base" hangingPunct="0">
                  <a:spcBef>
                    <a:spcPct val="0"/>
                  </a:spcBef>
                  <a:spcAft>
                    <a:spcPct val="0"/>
                  </a:spcAft>
                </a:pPr>
                <a:r>
                  <a:rPr lang="cs-CZ" sz="2400" i="1" dirty="0" smtClean="0">
                    <a:solidFill>
                      <a:srgbClr val="000000"/>
                    </a:solidFill>
                    <a:latin typeface="Times New Roman" pitchFamily="18" charset="0"/>
                  </a:rPr>
                  <a:t>U</a:t>
                </a:r>
                <a:r>
                  <a:rPr lang="cs-CZ" sz="2400" dirty="0" smtClean="0">
                    <a:solidFill>
                      <a:srgbClr val="000000"/>
                    </a:solidFill>
                    <a:latin typeface="Times New Roman" pitchFamily="18" charset="0"/>
                  </a:rPr>
                  <a:t> = </a:t>
                </a:r>
                <a:r>
                  <a:rPr lang="cs-CZ" sz="2400" i="1" dirty="0" smtClean="0">
                    <a:solidFill>
                      <a:srgbClr val="000000"/>
                    </a:solidFill>
                    <a:latin typeface="Times New Roman" pitchFamily="18" charset="0"/>
                  </a:rPr>
                  <a:t>U</a:t>
                </a:r>
                <a:r>
                  <a:rPr lang="cs-CZ" sz="2400" baseline="-25000" dirty="0" smtClean="0">
                    <a:solidFill>
                      <a:srgbClr val="000000"/>
                    </a:solidFill>
                    <a:latin typeface="Times New Roman" pitchFamily="18" charset="0"/>
                  </a:rPr>
                  <a:t>1</a:t>
                </a:r>
                <a:r>
                  <a:rPr lang="cs-CZ" sz="2400" dirty="0" smtClean="0">
                    <a:solidFill>
                      <a:srgbClr val="000000"/>
                    </a:solidFill>
                    <a:latin typeface="Times New Roman" pitchFamily="18" charset="0"/>
                  </a:rPr>
                  <a:t> = </a:t>
                </a:r>
                <a:r>
                  <a:rPr lang="cs-CZ" sz="2400" i="1" dirty="0" smtClean="0">
                    <a:solidFill>
                      <a:srgbClr val="000000"/>
                    </a:solidFill>
                    <a:latin typeface="Times New Roman" pitchFamily="18" charset="0"/>
                  </a:rPr>
                  <a:t>U</a:t>
                </a:r>
                <a:r>
                  <a:rPr lang="cs-CZ" sz="2400" baseline="-25000" dirty="0" smtClean="0">
                    <a:solidFill>
                      <a:srgbClr val="000000"/>
                    </a:solidFill>
                    <a:latin typeface="Times New Roman" pitchFamily="18" charset="0"/>
                  </a:rPr>
                  <a:t>2</a:t>
                </a:r>
                <a:r>
                  <a:rPr lang="cs-CZ" sz="2400" dirty="0" smtClean="0">
                    <a:solidFill>
                      <a:srgbClr val="000000"/>
                    </a:solidFill>
                    <a:latin typeface="Times New Roman" pitchFamily="18" charset="0"/>
                  </a:rPr>
                  <a:t> </a:t>
                </a:r>
              </a:p>
              <a:p>
                <a:pPr marL="342900" indent="-342900" eaLnBrk="0" fontAlgn="base" hangingPunct="0">
                  <a:spcBef>
                    <a:spcPct val="0"/>
                  </a:spcBef>
                  <a:spcAft>
                    <a:spcPct val="0"/>
                  </a:spcAft>
                  <a:buFont typeface="Wingdings" panose="05000000000000000000" pitchFamily="2" charset="2"/>
                  <a:buChar char="Ø"/>
                </a:pPr>
                <a:r>
                  <a:rPr lang="cs-CZ" sz="2400" b="1" dirty="0" smtClean="0">
                    <a:solidFill>
                      <a:srgbClr val="FF0000"/>
                    </a:solidFill>
                  </a:rPr>
                  <a:t>rozvětvený obvod: celkový proud je dán součtem jednotlivých</a:t>
                </a:r>
                <a:endParaRPr lang="cs-CZ" sz="2400" b="1" dirty="0">
                  <a:solidFill>
                    <a:srgbClr val="FF0000"/>
                  </a:solidFill>
                </a:endParaRPr>
              </a:p>
              <a:p>
                <a:pPr algn="ctr" eaLnBrk="0" fontAlgn="base" hangingPunct="0">
                  <a:spcBef>
                    <a:spcPct val="0"/>
                  </a:spcBef>
                  <a:spcAft>
                    <a:spcPct val="0"/>
                  </a:spcAft>
                </a:pPr>
                <a:r>
                  <a:rPr lang="cs-CZ" sz="2400" i="1" dirty="0" smtClean="0">
                    <a:solidFill>
                      <a:srgbClr val="000000"/>
                    </a:solidFill>
                    <a:latin typeface="Times New Roman" pitchFamily="18" charset="0"/>
                  </a:rPr>
                  <a:t>I</a:t>
                </a:r>
                <a:r>
                  <a:rPr lang="cs-CZ" sz="2400" baseline="-25000" dirty="0" smtClean="0">
                    <a:solidFill>
                      <a:srgbClr val="000000"/>
                    </a:solidFill>
                    <a:latin typeface="Times New Roman" pitchFamily="18" charset="0"/>
                  </a:rPr>
                  <a:t>1</a:t>
                </a:r>
                <a:r>
                  <a:rPr lang="cs-CZ" sz="2400" dirty="0" smtClean="0">
                    <a:solidFill>
                      <a:srgbClr val="000000"/>
                    </a:solidFill>
                    <a:latin typeface="Times New Roman" pitchFamily="18" charset="0"/>
                  </a:rPr>
                  <a:t> </a:t>
                </a:r>
                <a:r>
                  <a:rPr lang="cs-CZ" sz="2400" dirty="0">
                    <a:solidFill>
                      <a:srgbClr val="000000"/>
                    </a:solidFill>
                    <a:latin typeface="Times New Roman" pitchFamily="18" charset="0"/>
                  </a:rPr>
                  <a:t>+</a:t>
                </a:r>
                <a:r>
                  <a:rPr lang="cs-CZ" sz="2400" dirty="0" smtClean="0">
                    <a:solidFill>
                      <a:srgbClr val="000000"/>
                    </a:solidFill>
                    <a:latin typeface="Times New Roman" pitchFamily="18" charset="0"/>
                  </a:rPr>
                  <a:t> </a:t>
                </a:r>
                <a:r>
                  <a:rPr lang="cs-CZ" sz="2400" i="1" dirty="0" smtClean="0">
                    <a:solidFill>
                      <a:srgbClr val="000000"/>
                    </a:solidFill>
                    <a:latin typeface="Times New Roman" pitchFamily="18" charset="0"/>
                  </a:rPr>
                  <a:t>I</a:t>
                </a:r>
                <a:r>
                  <a:rPr lang="cs-CZ" sz="2400" baseline="-25000" dirty="0" smtClean="0">
                    <a:solidFill>
                      <a:srgbClr val="000000"/>
                    </a:solidFill>
                    <a:latin typeface="Times New Roman" pitchFamily="18" charset="0"/>
                  </a:rPr>
                  <a:t>2</a:t>
                </a:r>
                <a:r>
                  <a:rPr lang="cs-CZ" sz="2400" dirty="0" smtClean="0">
                    <a:solidFill>
                      <a:srgbClr val="000000"/>
                    </a:solidFill>
                    <a:latin typeface="Times New Roman" pitchFamily="18" charset="0"/>
                  </a:rPr>
                  <a:t> = </a:t>
                </a:r>
                <a:r>
                  <a:rPr lang="cs-CZ" sz="2400" i="1" dirty="0" smtClean="0">
                    <a:solidFill>
                      <a:srgbClr val="000000"/>
                    </a:solidFill>
                    <a:latin typeface="Times New Roman" pitchFamily="18" charset="0"/>
                  </a:rPr>
                  <a:t>I</a:t>
                </a:r>
                <a:endParaRPr lang="cs-CZ" sz="2400" dirty="0" smtClean="0">
                  <a:solidFill>
                    <a:srgbClr val="000000"/>
                  </a:solidFill>
                  <a:latin typeface="Times New Roman" pitchFamily="18" charset="0"/>
                </a:endParaRPr>
              </a:p>
              <a:p>
                <a:pPr marL="342900" indent="-342900" eaLnBrk="0" fontAlgn="base" hangingPunct="0">
                  <a:spcBef>
                    <a:spcPct val="0"/>
                  </a:spcBef>
                  <a:spcAft>
                    <a:spcPct val="0"/>
                  </a:spcAft>
                  <a:buFont typeface="Wingdings" panose="05000000000000000000" pitchFamily="2" charset="2"/>
                  <a:buChar char="Ø"/>
                </a:pPr>
                <a:r>
                  <a:rPr lang="cs-CZ" sz="2400" dirty="0">
                    <a:solidFill>
                      <a:srgbClr val="000000"/>
                    </a:solidFill>
                    <a:latin typeface="Times New Roman" pitchFamily="18" charset="0"/>
                  </a:rPr>
                  <a:t>d</a:t>
                </a:r>
                <a:r>
                  <a:rPr lang="cs-CZ" sz="2400" dirty="0" smtClean="0">
                    <a:solidFill>
                      <a:srgbClr val="000000"/>
                    </a:solidFill>
                    <a:latin typeface="Times New Roman" pitchFamily="18" charset="0"/>
                  </a:rPr>
                  <a:t>osadíme za proud z Ohmova zákona: </a:t>
                </a:r>
              </a:p>
              <a:p>
                <a:pPr algn="ctr" eaLnBrk="0" fontAlgn="base" hangingPunct="0">
                  <a:spcBef>
                    <a:spcPct val="0"/>
                  </a:spcBef>
                  <a:spcAft>
                    <a:spcPct val="0"/>
                  </a:spcAft>
                </a:pPr>
                <a:endParaRPr lang="cs-CZ" sz="2400" dirty="0" smtClean="0">
                  <a:solidFill>
                    <a:srgbClr val="000000"/>
                  </a:solidFill>
                  <a:latin typeface="Times New Roman" pitchFamily="18" charset="0"/>
                </a:endParaRPr>
              </a:p>
              <a:p>
                <a:pPr algn="ctr" eaLnBrk="0" fontAlgn="base" hangingPunct="0">
                  <a:spcBef>
                    <a:spcPct val="0"/>
                  </a:spcBef>
                  <a:spcAft>
                    <a:spcPct val="0"/>
                  </a:spcAft>
                </a:pPr>
                <a14:m>
                  <m:oMath xmlns:m="http://schemas.openxmlformats.org/officeDocument/2006/math">
                    <m:r>
                      <a:rPr lang="cs-CZ" sz="2400" i="1">
                        <a:latin typeface="Cambria Math"/>
                        <a:ea typeface="Times New Roman"/>
                        <a:cs typeface="Times New Roman"/>
                      </a:rPr>
                      <m:t>𝐼</m:t>
                    </m:r>
                    <m:r>
                      <a:rPr lang="cs-CZ" sz="2400" i="1">
                        <a:latin typeface="Cambria Math"/>
                        <a:ea typeface="Times New Roman"/>
                        <a:cs typeface="Times New Roman"/>
                      </a:rPr>
                      <m:t>=</m:t>
                    </m:r>
                    <m:f>
                      <m:fPr>
                        <m:ctrlPr>
                          <a:rPr lang="cs-CZ" sz="2400" i="1">
                            <a:effectLst/>
                            <a:latin typeface="Cambria Math" panose="02040503050406030204" pitchFamily="18" charset="0"/>
                          </a:rPr>
                        </m:ctrlPr>
                      </m:fPr>
                      <m:num>
                        <m:r>
                          <a:rPr lang="cs-CZ" sz="2400" i="1">
                            <a:effectLst/>
                            <a:latin typeface="Cambria Math"/>
                            <a:ea typeface="Times New Roman"/>
                            <a:cs typeface="Times New Roman"/>
                          </a:rPr>
                          <m:t>𝑈</m:t>
                        </m:r>
                      </m:num>
                      <m:den>
                        <m:r>
                          <a:rPr lang="cs-CZ" sz="2400" i="1">
                            <a:effectLst/>
                            <a:latin typeface="Cambria Math"/>
                            <a:ea typeface="Times New Roman"/>
                            <a:cs typeface="Times New Roman"/>
                          </a:rPr>
                          <m:t>𝑅</m:t>
                        </m:r>
                      </m:den>
                    </m:f>
                  </m:oMath>
                </a14:m>
                <a:r>
                  <a:rPr lang="cs-CZ" sz="2400" dirty="0" smtClean="0">
                    <a:solidFill>
                      <a:srgbClr val="000000"/>
                    </a:solidFill>
                    <a:latin typeface="Times New Roman" pitchFamily="18" charset="0"/>
                  </a:rPr>
                  <a:t>, </a:t>
                </a:r>
                <a14:m>
                  <m:oMath xmlns:m="http://schemas.openxmlformats.org/officeDocument/2006/math">
                    <m:sSub>
                      <m:sSubPr>
                        <m:ctrlPr>
                          <a:rPr lang="cs-CZ" sz="2400" i="1" smtClean="0">
                            <a:latin typeface="Cambria Math" panose="02040503050406030204" pitchFamily="18" charset="0"/>
                          </a:rPr>
                        </m:ctrlPr>
                      </m:sSubPr>
                      <m:e>
                        <m:r>
                          <a:rPr lang="cs-CZ" sz="2400" b="0" i="1" smtClean="0">
                            <a:latin typeface="Cambria Math"/>
                          </a:rPr>
                          <m:t>𝐼</m:t>
                        </m:r>
                      </m:e>
                      <m:sub>
                        <m:r>
                          <a:rPr lang="cs-CZ" sz="2400" b="0" i="1" smtClean="0">
                            <a:latin typeface="Cambria Math"/>
                          </a:rPr>
                          <m:t>1</m:t>
                        </m:r>
                      </m:sub>
                    </m:sSub>
                    <m:r>
                      <a:rPr lang="cs-CZ" sz="2400" i="1">
                        <a:latin typeface="Cambria Math" panose="02040503050406030204" pitchFamily="18" charset="0"/>
                      </a:rPr>
                      <m:t>=</m:t>
                    </m:r>
                    <m:f>
                      <m:fPr>
                        <m:ctrlPr>
                          <a:rPr lang="cs-CZ" sz="2400" i="1">
                            <a:latin typeface="Cambria Math" panose="02040503050406030204" pitchFamily="18" charset="0"/>
                          </a:rPr>
                        </m:ctrlPr>
                      </m:fPr>
                      <m:num>
                        <m:r>
                          <a:rPr lang="cs-CZ" sz="2400" i="1">
                            <a:latin typeface="Cambria Math" panose="02040503050406030204" pitchFamily="18" charset="0"/>
                          </a:rPr>
                          <m:t>𝑈</m:t>
                        </m:r>
                      </m:num>
                      <m:den>
                        <m:sSub>
                          <m:sSubPr>
                            <m:ctrlPr>
                              <a:rPr lang="cs-CZ" sz="2400" i="1" smtClean="0">
                                <a:latin typeface="Cambria Math" panose="02040503050406030204" pitchFamily="18" charset="0"/>
                              </a:rPr>
                            </m:ctrlPr>
                          </m:sSubPr>
                          <m:e>
                            <m:r>
                              <a:rPr lang="cs-CZ" sz="2400" b="0" i="1" smtClean="0">
                                <a:latin typeface="Cambria Math"/>
                              </a:rPr>
                              <m:t>𝑅</m:t>
                            </m:r>
                          </m:e>
                          <m:sub>
                            <m:r>
                              <a:rPr lang="cs-CZ" sz="2400" b="0" i="1" smtClean="0">
                                <a:latin typeface="Cambria Math"/>
                              </a:rPr>
                              <m:t>1</m:t>
                            </m:r>
                          </m:sub>
                        </m:sSub>
                      </m:den>
                    </m:f>
                  </m:oMath>
                </a14:m>
                <a:r>
                  <a:rPr lang="cs-CZ" sz="2400" dirty="0" smtClean="0">
                    <a:solidFill>
                      <a:srgbClr val="000000"/>
                    </a:solidFill>
                    <a:latin typeface="Times New Roman" pitchFamily="18" charset="0"/>
                  </a:rPr>
                  <a:t>, </a:t>
                </a:r>
                <a14:m>
                  <m:oMath xmlns:m="http://schemas.openxmlformats.org/officeDocument/2006/math">
                    <m:sSub>
                      <m:sSubPr>
                        <m:ctrlPr>
                          <a:rPr lang="cs-CZ" sz="2400" i="1">
                            <a:latin typeface="Cambria Math" panose="02040503050406030204" pitchFamily="18" charset="0"/>
                          </a:rPr>
                        </m:ctrlPr>
                      </m:sSubPr>
                      <m:e>
                        <m:r>
                          <a:rPr lang="cs-CZ" sz="2400" i="1">
                            <a:latin typeface="Cambria Math"/>
                          </a:rPr>
                          <m:t>𝐼</m:t>
                        </m:r>
                      </m:e>
                      <m:sub>
                        <m:r>
                          <a:rPr lang="cs-CZ" sz="2400" b="0" i="1" smtClean="0">
                            <a:latin typeface="Cambria Math"/>
                          </a:rPr>
                          <m:t>2</m:t>
                        </m:r>
                      </m:sub>
                    </m:sSub>
                    <m:r>
                      <a:rPr lang="cs-CZ" sz="2400" i="1">
                        <a:latin typeface="Cambria Math"/>
                      </a:rPr>
                      <m:t>=</m:t>
                    </m:r>
                    <m:f>
                      <m:fPr>
                        <m:ctrlPr>
                          <a:rPr lang="cs-CZ" sz="2400" i="1">
                            <a:latin typeface="Cambria Math" panose="02040503050406030204" pitchFamily="18" charset="0"/>
                          </a:rPr>
                        </m:ctrlPr>
                      </m:fPr>
                      <m:num>
                        <m:r>
                          <a:rPr lang="cs-CZ" sz="2400" i="1">
                            <a:latin typeface="Cambria Math"/>
                          </a:rPr>
                          <m:t>𝑈</m:t>
                        </m:r>
                      </m:num>
                      <m:den>
                        <m:sSub>
                          <m:sSubPr>
                            <m:ctrlPr>
                              <a:rPr lang="cs-CZ" sz="2400" i="1">
                                <a:latin typeface="Cambria Math" panose="02040503050406030204" pitchFamily="18" charset="0"/>
                              </a:rPr>
                            </m:ctrlPr>
                          </m:sSubPr>
                          <m:e>
                            <m:r>
                              <a:rPr lang="cs-CZ" sz="2400" i="1">
                                <a:latin typeface="Cambria Math"/>
                              </a:rPr>
                              <m:t>𝑅</m:t>
                            </m:r>
                          </m:e>
                          <m:sub>
                            <m:r>
                              <a:rPr lang="cs-CZ" sz="2400" b="0" i="1" smtClean="0">
                                <a:latin typeface="Cambria Math"/>
                              </a:rPr>
                              <m:t>2</m:t>
                            </m:r>
                          </m:sub>
                        </m:sSub>
                      </m:den>
                    </m:f>
                  </m:oMath>
                </a14:m>
                <a:endParaRPr lang="cs-CZ" sz="2400" dirty="0" smtClean="0">
                  <a:solidFill>
                    <a:srgbClr val="000000"/>
                  </a:solidFill>
                  <a:latin typeface="Times New Roman" pitchFamily="18" charset="0"/>
                </a:endParaRPr>
              </a:p>
              <a:p>
                <a:pPr lvl="0" algn="ct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f>
                        <m:fPr>
                          <m:ctrlPr>
                            <a:rPr lang="cs-CZ" sz="2400" i="1">
                              <a:solidFill>
                                <a:srgbClr val="FF0000"/>
                              </a:solidFill>
                              <a:latin typeface="Cambria Math" panose="02040503050406030204" pitchFamily="18" charset="0"/>
                            </a:rPr>
                          </m:ctrlPr>
                        </m:fPr>
                        <m:num>
                          <m:r>
                            <a:rPr lang="cs-CZ" sz="2400" i="1" strike="sngStrike">
                              <a:solidFill>
                                <a:srgbClr val="FF0000"/>
                              </a:solidFill>
                              <a:latin typeface="Cambria Math"/>
                            </a:rPr>
                            <m:t>𝑈</m:t>
                          </m:r>
                        </m:num>
                        <m:den>
                          <m:r>
                            <a:rPr lang="cs-CZ" sz="2400" i="1">
                              <a:solidFill>
                                <a:srgbClr val="FF0000"/>
                              </a:solidFill>
                              <a:latin typeface="Cambria Math"/>
                            </a:rPr>
                            <m:t>𝑅</m:t>
                          </m:r>
                        </m:den>
                      </m:f>
                      <m:r>
                        <a:rPr lang="cs-CZ" sz="2400" i="1">
                          <a:solidFill>
                            <a:srgbClr val="FF0000"/>
                          </a:solidFill>
                          <a:latin typeface="Cambria Math"/>
                        </a:rPr>
                        <m:t>=</m:t>
                      </m:r>
                      <m:f>
                        <m:fPr>
                          <m:ctrlPr>
                            <a:rPr lang="cs-CZ" sz="2400" i="1">
                              <a:solidFill>
                                <a:srgbClr val="000000"/>
                              </a:solidFill>
                              <a:latin typeface="Cambria Math" panose="02040503050406030204" pitchFamily="18" charset="0"/>
                            </a:rPr>
                          </m:ctrlPr>
                        </m:fPr>
                        <m:num>
                          <m:sSub>
                            <m:sSubPr>
                              <m:ctrlPr>
                                <a:rPr lang="cs-CZ" sz="2400" i="1">
                                  <a:solidFill>
                                    <a:srgbClr val="000000"/>
                                  </a:solidFill>
                                  <a:latin typeface="Cambria Math" panose="02040503050406030204" pitchFamily="18" charset="0"/>
                                </a:rPr>
                              </m:ctrlPr>
                            </m:sSubPr>
                            <m:e>
                              <m:r>
                                <a:rPr lang="cs-CZ" sz="2400" i="1">
                                  <a:solidFill>
                                    <a:srgbClr val="000000"/>
                                  </a:solidFill>
                                  <a:latin typeface="Cambria Math"/>
                                </a:rPr>
                                <m:t>𝑈</m:t>
                              </m:r>
                            </m:e>
                            <m:sub>
                              <m:r>
                                <a:rPr lang="cs-CZ" sz="2400" i="1">
                                  <a:solidFill>
                                    <a:srgbClr val="000000"/>
                                  </a:solidFill>
                                  <a:latin typeface="Cambria Math"/>
                                </a:rPr>
                                <m:t>1</m:t>
                              </m:r>
                            </m:sub>
                          </m:sSub>
                        </m:num>
                        <m:den>
                          <m:sSub>
                            <m:sSubPr>
                              <m:ctrlPr>
                                <a:rPr lang="cs-CZ" sz="2400" i="1">
                                  <a:solidFill>
                                    <a:srgbClr val="000000"/>
                                  </a:solidFill>
                                  <a:latin typeface="Cambria Math" panose="02040503050406030204" pitchFamily="18" charset="0"/>
                                </a:rPr>
                              </m:ctrlPr>
                            </m:sSubPr>
                            <m:e>
                              <m:r>
                                <a:rPr lang="cs-CZ" sz="2400" i="1">
                                  <a:solidFill>
                                    <a:srgbClr val="000000"/>
                                  </a:solidFill>
                                  <a:latin typeface="Cambria Math"/>
                                </a:rPr>
                                <m:t>𝑅</m:t>
                              </m:r>
                            </m:e>
                            <m:sub>
                              <m:r>
                                <a:rPr lang="cs-CZ" sz="2400" i="1">
                                  <a:solidFill>
                                    <a:srgbClr val="000000"/>
                                  </a:solidFill>
                                  <a:latin typeface="Cambria Math"/>
                                </a:rPr>
                                <m:t>1</m:t>
                              </m:r>
                            </m:sub>
                          </m:sSub>
                        </m:den>
                      </m:f>
                      <m:r>
                        <a:rPr lang="cs-CZ" sz="2400" i="1">
                          <a:solidFill>
                            <a:srgbClr val="000000"/>
                          </a:solidFill>
                          <a:latin typeface="Cambria Math"/>
                        </a:rPr>
                        <m:t>+</m:t>
                      </m:r>
                      <m:f>
                        <m:fPr>
                          <m:ctrlPr>
                            <a:rPr lang="cs-CZ" sz="2400" i="1">
                              <a:solidFill>
                                <a:srgbClr val="000000"/>
                              </a:solidFill>
                              <a:latin typeface="Cambria Math" panose="02040503050406030204" pitchFamily="18" charset="0"/>
                            </a:rPr>
                          </m:ctrlPr>
                        </m:fPr>
                        <m:num>
                          <m:sSub>
                            <m:sSubPr>
                              <m:ctrlPr>
                                <a:rPr lang="cs-CZ" sz="2400" i="1">
                                  <a:solidFill>
                                    <a:srgbClr val="000000"/>
                                  </a:solidFill>
                                  <a:latin typeface="Cambria Math" panose="02040503050406030204" pitchFamily="18" charset="0"/>
                                </a:rPr>
                              </m:ctrlPr>
                            </m:sSubPr>
                            <m:e>
                              <m:r>
                                <a:rPr lang="cs-CZ" sz="2400" i="1">
                                  <a:solidFill>
                                    <a:srgbClr val="000000"/>
                                  </a:solidFill>
                                  <a:latin typeface="Cambria Math"/>
                                </a:rPr>
                                <m:t>𝑈</m:t>
                              </m:r>
                            </m:e>
                            <m:sub>
                              <m:r>
                                <a:rPr lang="cs-CZ" sz="2400" i="1">
                                  <a:solidFill>
                                    <a:srgbClr val="000000"/>
                                  </a:solidFill>
                                  <a:latin typeface="Cambria Math"/>
                                </a:rPr>
                                <m:t>2</m:t>
                              </m:r>
                            </m:sub>
                          </m:sSub>
                        </m:num>
                        <m:den>
                          <m:sSub>
                            <m:sSubPr>
                              <m:ctrlPr>
                                <a:rPr lang="cs-CZ" sz="2400" i="1">
                                  <a:solidFill>
                                    <a:srgbClr val="000000"/>
                                  </a:solidFill>
                                  <a:latin typeface="Cambria Math" panose="02040503050406030204" pitchFamily="18" charset="0"/>
                                </a:rPr>
                              </m:ctrlPr>
                            </m:sSubPr>
                            <m:e>
                              <m:r>
                                <a:rPr lang="cs-CZ" sz="2400" i="1">
                                  <a:solidFill>
                                    <a:srgbClr val="000000"/>
                                  </a:solidFill>
                                  <a:latin typeface="Cambria Math"/>
                                </a:rPr>
                                <m:t>𝑅</m:t>
                              </m:r>
                            </m:e>
                            <m:sub>
                              <m:r>
                                <a:rPr lang="cs-CZ" sz="2400" i="1">
                                  <a:solidFill>
                                    <a:srgbClr val="000000"/>
                                  </a:solidFill>
                                  <a:latin typeface="Cambria Math"/>
                                </a:rPr>
                                <m:t>2</m:t>
                              </m:r>
                            </m:sub>
                          </m:sSub>
                        </m:den>
                      </m:f>
                      <m:r>
                        <a:rPr lang="cs-CZ" sz="2400" i="1">
                          <a:solidFill>
                            <a:srgbClr val="000000"/>
                          </a:solidFill>
                          <a:latin typeface="Cambria Math"/>
                        </a:rPr>
                        <m:t>=</m:t>
                      </m:r>
                      <m:f>
                        <m:fPr>
                          <m:ctrlPr>
                            <a:rPr lang="cs-CZ" sz="2400" i="1">
                              <a:solidFill>
                                <a:srgbClr val="000000"/>
                              </a:solidFill>
                              <a:latin typeface="Cambria Math" panose="02040503050406030204" pitchFamily="18" charset="0"/>
                            </a:rPr>
                          </m:ctrlPr>
                        </m:fPr>
                        <m:num>
                          <m:r>
                            <a:rPr lang="cs-CZ" sz="2400" i="1">
                              <a:solidFill>
                                <a:srgbClr val="000000"/>
                              </a:solidFill>
                              <a:latin typeface="Cambria Math"/>
                            </a:rPr>
                            <m:t>𝑈</m:t>
                          </m:r>
                        </m:num>
                        <m:den>
                          <m:sSub>
                            <m:sSubPr>
                              <m:ctrlPr>
                                <a:rPr lang="cs-CZ" sz="2400" i="1">
                                  <a:solidFill>
                                    <a:srgbClr val="000000"/>
                                  </a:solidFill>
                                  <a:latin typeface="Cambria Math" panose="02040503050406030204" pitchFamily="18" charset="0"/>
                                </a:rPr>
                              </m:ctrlPr>
                            </m:sSubPr>
                            <m:e>
                              <m:r>
                                <a:rPr lang="cs-CZ" sz="2400" i="1">
                                  <a:solidFill>
                                    <a:srgbClr val="000000"/>
                                  </a:solidFill>
                                  <a:latin typeface="Cambria Math"/>
                                </a:rPr>
                                <m:t>𝑅</m:t>
                              </m:r>
                            </m:e>
                            <m:sub>
                              <m:r>
                                <a:rPr lang="cs-CZ" sz="2400" i="1">
                                  <a:solidFill>
                                    <a:srgbClr val="000000"/>
                                  </a:solidFill>
                                  <a:latin typeface="Cambria Math"/>
                                </a:rPr>
                                <m:t>1</m:t>
                              </m:r>
                            </m:sub>
                          </m:sSub>
                        </m:den>
                      </m:f>
                      <m:r>
                        <a:rPr lang="cs-CZ" sz="2400" i="1">
                          <a:solidFill>
                            <a:srgbClr val="000000"/>
                          </a:solidFill>
                          <a:latin typeface="Cambria Math"/>
                        </a:rPr>
                        <m:t>+</m:t>
                      </m:r>
                      <m:f>
                        <m:fPr>
                          <m:ctrlPr>
                            <a:rPr lang="cs-CZ" sz="2400" i="1">
                              <a:solidFill>
                                <a:srgbClr val="000000"/>
                              </a:solidFill>
                              <a:latin typeface="Cambria Math" panose="02040503050406030204" pitchFamily="18" charset="0"/>
                            </a:rPr>
                          </m:ctrlPr>
                        </m:fPr>
                        <m:num>
                          <m:r>
                            <a:rPr lang="cs-CZ" sz="2400" i="1">
                              <a:solidFill>
                                <a:srgbClr val="000000"/>
                              </a:solidFill>
                              <a:latin typeface="Cambria Math"/>
                            </a:rPr>
                            <m:t>𝑈</m:t>
                          </m:r>
                        </m:num>
                        <m:den>
                          <m:sSub>
                            <m:sSubPr>
                              <m:ctrlPr>
                                <a:rPr lang="cs-CZ" sz="2400" i="1">
                                  <a:solidFill>
                                    <a:srgbClr val="000000"/>
                                  </a:solidFill>
                                  <a:latin typeface="Cambria Math" panose="02040503050406030204" pitchFamily="18" charset="0"/>
                                </a:rPr>
                              </m:ctrlPr>
                            </m:sSubPr>
                            <m:e>
                              <m:r>
                                <a:rPr lang="cs-CZ" sz="2400" i="1">
                                  <a:solidFill>
                                    <a:srgbClr val="000000"/>
                                  </a:solidFill>
                                  <a:latin typeface="Cambria Math"/>
                                </a:rPr>
                                <m:t>𝑅</m:t>
                              </m:r>
                            </m:e>
                            <m:sub>
                              <m:r>
                                <a:rPr lang="cs-CZ" sz="2400" i="1">
                                  <a:solidFill>
                                    <a:srgbClr val="000000"/>
                                  </a:solidFill>
                                  <a:latin typeface="Cambria Math"/>
                                </a:rPr>
                                <m:t>2</m:t>
                              </m:r>
                            </m:sub>
                          </m:sSub>
                        </m:den>
                      </m:f>
                      <m:r>
                        <a:rPr lang="cs-CZ" sz="2400" i="1">
                          <a:solidFill>
                            <a:srgbClr val="FF0000"/>
                          </a:solidFill>
                          <a:latin typeface="Cambria Math"/>
                        </a:rPr>
                        <m:t>=</m:t>
                      </m:r>
                      <m:r>
                        <a:rPr lang="cs-CZ" sz="2400" i="1" strike="sngStrike">
                          <a:solidFill>
                            <a:srgbClr val="FF0000"/>
                          </a:solidFill>
                          <a:latin typeface="Cambria Math"/>
                        </a:rPr>
                        <m:t>𝑈</m:t>
                      </m:r>
                      <m:r>
                        <a:rPr lang="cs-CZ" sz="2400" i="1">
                          <a:solidFill>
                            <a:srgbClr val="FF0000"/>
                          </a:solidFill>
                          <a:latin typeface="Cambria Math"/>
                          <a:ea typeface="Cambria Math"/>
                        </a:rPr>
                        <m:t>∙</m:t>
                      </m:r>
                      <m:d>
                        <m:dPr>
                          <m:ctrlPr>
                            <a:rPr lang="cs-CZ" sz="2400" i="1">
                              <a:solidFill>
                                <a:srgbClr val="FF0000"/>
                              </a:solidFill>
                              <a:latin typeface="Cambria Math" panose="02040503050406030204" pitchFamily="18" charset="0"/>
                              <a:ea typeface="Cambria Math"/>
                            </a:rPr>
                          </m:ctrlPr>
                        </m:dPr>
                        <m:e>
                          <m:f>
                            <m:fPr>
                              <m:ctrlPr>
                                <a:rPr lang="cs-CZ" sz="2400" i="1">
                                  <a:solidFill>
                                    <a:srgbClr val="FF0000"/>
                                  </a:solidFill>
                                  <a:latin typeface="Cambria Math" panose="02040503050406030204" pitchFamily="18" charset="0"/>
                                  <a:ea typeface="Cambria Math"/>
                                </a:rPr>
                              </m:ctrlPr>
                            </m:fPr>
                            <m:num>
                              <m:r>
                                <a:rPr lang="cs-CZ" sz="2400" i="1">
                                  <a:solidFill>
                                    <a:srgbClr val="FF0000"/>
                                  </a:solidFill>
                                  <a:latin typeface="Cambria Math"/>
                                  <a:ea typeface="Cambria Math"/>
                                </a:rPr>
                                <m:t>1</m:t>
                              </m:r>
                            </m:num>
                            <m:den>
                              <m:sSub>
                                <m:sSubPr>
                                  <m:ctrlPr>
                                    <a:rPr lang="cs-CZ" sz="2400" i="1">
                                      <a:solidFill>
                                        <a:srgbClr val="FF0000"/>
                                      </a:solidFill>
                                      <a:latin typeface="Cambria Math" panose="02040503050406030204" pitchFamily="18" charset="0"/>
                                      <a:ea typeface="Cambria Math"/>
                                    </a:rPr>
                                  </m:ctrlPr>
                                </m:sSubPr>
                                <m:e>
                                  <m:r>
                                    <a:rPr lang="cs-CZ" sz="2400" i="1">
                                      <a:solidFill>
                                        <a:srgbClr val="FF0000"/>
                                      </a:solidFill>
                                      <a:latin typeface="Cambria Math"/>
                                      <a:ea typeface="Cambria Math"/>
                                    </a:rPr>
                                    <m:t>𝑅</m:t>
                                  </m:r>
                                </m:e>
                                <m:sub>
                                  <m:r>
                                    <a:rPr lang="cs-CZ" sz="2400" i="1">
                                      <a:solidFill>
                                        <a:srgbClr val="FF0000"/>
                                      </a:solidFill>
                                      <a:latin typeface="Cambria Math"/>
                                      <a:ea typeface="Cambria Math"/>
                                    </a:rPr>
                                    <m:t>1</m:t>
                                  </m:r>
                                </m:sub>
                              </m:sSub>
                            </m:den>
                          </m:f>
                          <m:r>
                            <a:rPr lang="cs-CZ" sz="2400" i="1">
                              <a:solidFill>
                                <a:srgbClr val="FF0000"/>
                              </a:solidFill>
                              <a:latin typeface="Cambria Math"/>
                              <a:ea typeface="Cambria Math"/>
                            </a:rPr>
                            <m:t>+</m:t>
                          </m:r>
                          <m:f>
                            <m:fPr>
                              <m:ctrlPr>
                                <a:rPr lang="cs-CZ" sz="2400" i="1">
                                  <a:solidFill>
                                    <a:srgbClr val="FF0000"/>
                                  </a:solidFill>
                                  <a:latin typeface="Cambria Math" panose="02040503050406030204" pitchFamily="18" charset="0"/>
                                  <a:ea typeface="Cambria Math"/>
                                </a:rPr>
                              </m:ctrlPr>
                            </m:fPr>
                            <m:num>
                              <m:r>
                                <a:rPr lang="cs-CZ" sz="2400" i="1">
                                  <a:solidFill>
                                    <a:srgbClr val="FF0000"/>
                                  </a:solidFill>
                                  <a:latin typeface="Cambria Math"/>
                                  <a:ea typeface="Cambria Math"/>
                                </a:rPr>
                                <m:t>1</m:t>
                              </m:r>
                            </m:num>
                            <m:den>
                              <m:sSub>
                                <m:sSubPr>
                                  <m:ctrlPr>
                                    <a:rPr lang="cs-CZ" sz="2400" i="1">
                                      <a:solidFill>
                                        <a:srgbClr val="FF0000"/>
                                      </a:solidFill>
                                      <a:latin typeface="Cambria Math" panose="02040503050406030204" pitchFamily="18" charset="0"/>
                                      <a:ea typeface="Cambria Math"/>
                                    </a:rPr>
                                  </m:ctrlPr>
                                </m:sSubPr>
                                <m:e>
                                  <m:r>
                                    <a:rPr lang="cs-CZ" sz="2400" i="1">
                                      <a:solidFill>
                                        <a:srgbClr val="FF0000"/>
                                      </a:solidFill>
                                      <a:latin typeface="Cambria Math"/>
                                      <a:ea typeface="Cambria Math"/>
                                    </a:rPr>
                                    <m:t>𝑅</m:t>
                                  </m:r>
                                </m:e>
                                <m:sub>
                                  <m:r>
                                    <a:rPr lang="cs-CZ" sz="2400" i="1">
                                      <a:solidFill>
                                        <a:srgbClr val="FF0000"/>
                                      </a:solidFill>
                                      <a:latin typeface="Cambria Math"/>
                                      <a:ea typeface="Cambria Math"/>
                                    </a:rPr>
                                    <m:t>2</m:t>
                                  </m:r>
                                </m:sub>
                              </m:sSub>
                            </m:den>
                          </m:f>
                        </m:e>
                      </m:d>
                    </m:oMath>
                  </m:oMathPara>
                </a14:m>
                <a:endParaRPr lang="cs-CZ" sz="2400" dirty="0">
                  <a:solidFill>
                    <a:srgbClr val="000000"/>
                  </a:solidFill>
                  <a:latin typeface="Times New Roman" pitchFamily="18" charset="0"/>
                </a:endParaRPr>
              </a:p>
            </p:txBody>
          </p:sp>
        </mc:Choice>
        <mc:Fallback xmlns="">
          <p:sp>
            <p:nvSpPr>
              <p:cNvPr id="16" name="TextovéPole 15"/>
              <p:cNvSpPr txBox="1">
                <a:spLocks noRot="1" noChangeAspect="1" noMove="1" noResize="1" noEditPoints="1" noAdjustHandles="1" noChangeArrowheads="1" noChangeShapeType="1" noTextEdit="1"/>
              </p:cNvSpPr>
              <p:nvPr/>
            </p:nvSpPr>
            <p:spPr>
              <a:xfrm>
                <a:off x="0" y="1844824"/>
                <a:ext cx="9144000" cy="3344570"/>
              </a:xfrm>
              <a:prstGeom prst="rect">
                <a:avLst/>
              </a:prstGeom>
              <a:blipFill rotWithShape="1">
                <a:blip r:embed="rId2"/>
                <a:stretch>
                  <a:fillRect l="-867" t="-1460"/>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7" name="Obdélník 16"/>
              <p:cNvSpPr/>
              <p:nvPr/>
            </p:nvSpPr>
            <p:spPr>
              <a:xfrm>
                <a:off x="-1" y="6149731"/>
                <a:ext cx="9143999" cy="591637"/>
              </a:xfrm>
              <a:prstGeom prst="rect">
                <a:avLst/>
              </a:prstGeom>
            </p:spPr>
            <p:txBody>
              <a:bodyPr wrap="square">
                <a:spAutoFit/>
              </a:bodyPr>
              <a:lstStyle/>
              <a:p>
                <a:pPr marL="342900" lvl="0" indent="-342900">
                  <a:lnSpc>
                    <a:spcPct val="115000"/>
                  </a:lnSpc>
                  <a:spcAft>
                    <a:spcPts val="0"/>
                  </a:spcAft>
                  <a:buFont typeface="Wingdings"/>
                  <a:buChar char=""/>
                </a:pPr>
                <a:r>
                  <a:rPr lang="cs-CZ" dirty="0">
                    <a:ea typeface="Times New Roman"/>
                    <a:cs typeface="Times New Roman"/>
                  </a:rPr>
                  <a:t>analogicky pro větší počet rezistorů zapojených </a:t>
                </a:r>
                <a:r>
                  <a:rPr lang="cs-CZ" dirty="0" smtClean="0">
                    <a:ea typeface="Times New Roman"/>
                    <a:cs typeface="Times New Roman"/>
                  </a:rPr>
                  <a:t>paralelně </a:t>
                </a:r>
                <a:r>
                  <a:rPr lang="cs-CZ" dirty="0">
                    <a:ea typeface="Times New Roman"/>
                    <a:cs typeface="Times New Roman"/>
                  </a:rPr>
                  <a:t>platí:</a:t>
                </a:r>
                <a14:m>
                  <m:oMath xmlns:m="http://schemas.openxmlformats.org/officeDocument/2006/math">
                    <m:f>
                      <m:fPr>
                        <m:ctrlPr>
                          <a:rPr lang="cs-CZ" b="1" i="1">
                            <a:latin typeface="Cambria Math" panose="02040503050406030204" pitchFamily="18" charset="0"/>
                          </a:rPr>
                        </m:ctrlPr>
                      </m:fPr>
                      <m:num>
                        <m:r>
                          <a:rPr lang="cs-CZ" b="1" i="1">
                            <a:latin typeface="Cambria Math" panose="02040503050406030204" pitchFamily="18" charset="0"/>
                          </a:rPr>
                          <m:t>𝟏</m:t>
                        </m:r>
                      </m:num>
                      <m:den>
                        <m:r>
                          <a:rPr lang="cs-CZ" b="1" i="1">
                            <a:latin typeface="Cambria Math" panose="02040503050406030204" pitchFamily="18" charset="0"/>
                          </a:rPr>
                          <m:t>𝑹</m:t>
                        </m:r>
                      </m:den>
                    </m:f>
                    <m:r>
                      <a:rPr lang="cs-CZ" b="1" i="1">
                        <a:latin typeface="Cambria Math" panose="02040503050406030204" pitchFamily="18" charset="0"/>
                      </a:rPr>
                      <m:t>=</m:t>
                    </m:r>
                    <m:f>
                      <m:fPr>
                        <m:ctrlPr>
                          <a:rPr lang="cs-CZ" b="1" i="1">
                            <a:latin typeface="Cambria Math" panose="02040503050406030204" pitchFamily="18" charset="0"/>
                          </a:rPr>
                        </m:ctrlPr>
                      </m:fPr>
                      <m:num>
                        <m:r>
                          <a:rPr lang="cs-CZ" b="1" i="1">
                            <a:latin typeface="Cambria Math" panose="02040503050406030204" pitchFamily="18" charset="0"/>
                          </a:rPr>
                          <m:t>𝟏</m:t>
                        </m:r>
                      </m:num>
                      <m:den>
                        <m:sSub>
                          <m:sSubPr>
                            <m:ctrlPr>
                              <a:rPr lang="cs-CZ" b="1" i="1">
                                <a:latin typeface="Cambria Math" panose="02040503050406030204" pitchFamily="18" charset="0"/>
                              </a:rPr>
                            </m:ctrlPr>
                          </m:sSubPr>
                          <m:e>
                            <m:r>
                              <a:rPr lang="cs-CZ" b="1" i="1">
                                <a:latin typeface="Cambria Math" panose="02040503050406030204" pitchFamily="18" charset="0"/>
                              </a:rPr>
                              <m:t>𝑹</m:t>
                            </m:r>
                          </m:e>
                          <m:sub>
                            <m:r>
                              <a:rPr lang="cs-CZ" b="1" i="1">
                                <a:latin typeface="Cambria Math" panose="02040503050406030204" pitchFamily="18" charset="0"/>
                              </a:rPr>
                              <m:t>𝟏</m:t>
                            </m:r>
                          </m:sub>
                        </m:sSub>
                      </m:den>
                    </m:f>
                    <m:r>
                      <a:rPr lang="cs-CZ" b="1" i="1">
                        <a:latin typeface="Cambria Math" panose="02040503050406030204" pitchFamily="18" charset="0"/>
                      </a:rPr>
                      <m:t>+</m:t>
                    </m:r>
                    <m:f>
                      <m:fPr>
                        <m:ctrlPr>
                          <a:rPr lang="cs-CZ" b="1" i="1">
                            <a:latin typeface="Cambria Math" panose="02040503050406030204" pitchFamily="18" charset="0"/>
                          </a:rPr>
                        </m:ctrlPr>
                      </m:fPr>
                      <m:num>
                        <m:r>
                          <a:rPr lang="cs-CZ" b="1" i="1">
                            <a:latin typeface="Cambria Math" panose="02040503050406030204" pitchFamily="18" charset="0"/>
                          </a:rPr>
                          <m:t>𝟏</m:t>
                        </m:r>
                      </m:num>
                      <m:den>
                        <m:sSub>
                          <m:sSubPr>
                            <m:ctrlPr>
                              <a:rPr lang="cs-CZ" b="1" i="1">
                                <a:latin typeface="Cambria Math" panose="02040503050406030204" pitchFamily="18" charset="0"/>
                              </a:rPr>
                            </m:ctrlPr>
                          </m:sSubPr>
                          <m:e>
                            <m:r>
                              <a:rPr lang="cs-CZ" b="1" i="1">
                                <a:latin typeface="Cambria Math" panose="02040503050406030204" pitchFamily="18" charset="0"/>
                              </a:rPr>
                              <m:t>𝑹</m:t>
                            </m:r>
                          </m:e>
                          <m:sub>
                            <m:r>
                              <a:rPr lang="cs-CZ" b="1" i="1">
                                <a:latin typeface="Cambria Math" panose="02040503050406030204" pitchFamily="18" charset="0"/>
                              </a:rPr>
                              <m:t>𝟐</m:t>
                            </m:r>
                          </m:sub>
                        </m:sSub>
                      </m:den>
                    </m:f>
                    <m:r>
                      <a:rPr lang="cs-CZ" b="1" i="1">
                        <a:latin typeface="Cambria Math" panose="02040503050406030204" pitchFamily="18" charset="0"/>
                      </a:rPr>
                      <m:t>+…+</m:t>
                    </m:r>
                    <m:f>
                      <m:fPr>
                        <m:ctrlPr>
                          <a:rPr lang="cs-CZ" b="1" i="1">
                            <a:latin typeface="Cambria Math" panose="02040503050406030204" pitchFamily="18" charset="0"/>
                          </a:rPr>
                        </m:ctrlPr>
                      </m:fPr>
                      <m:num>
                        <m:r>
                          <a:rPr lang="cs-CZ" b="1" i="1">
                            <a:latin typeface="Cambria Math" panose="02040503050406030204" pitchFamily="18" charset="0"/>
                          </a:rPr>
                          <m:t>𝟏</m:t>
                        </m:r>
                      </m:num>
                      <m:den>
                        <m:sSub>
                          <m:sSubPr>
                            <m:ctrlPr>
                              <a:rPr lang="cs-CZ" b="1" i="1">
                                <a:latin typeface="Cambria Math" panose="02040503050406030204" pitchFamily="18" charset="0"/>
                              </a:rPr>
                            </m:ctrlPr>
                          </m:sSubPr>
                          <m:e>
                            <m:r>
                              <a:rPr lang="cs-CZ" b="1" i="1">
                                <a:latin typeface="Cambria Math" panose="02040503050406030204" pitchFamily="18" charset="0"/>
                              </a:rPr>
                              <m:t>𝑹</m:t>
                            </m:r>
                          </m:e>
                          <m:sub>
                            <m:r>
                              <a:rPr lang="cs-CZ" b="1" i="1">
                                <a:latin typeface="Cambria Math" panose="02040503050406030204" pitchFamily="18" charset="0"/>
                              </a:rPr>
                              <m:t>𝒏</m:t>
                            </m:r>
                          </m:sub>
                        </m:sSub>
                      </m:den>
                    </m:f>
                  </m:oMath>
                </a14:m>
                <a:endParaRPr lang="cs-CZ" dirty="0">
                  <a:ea typeface="Times New Roman"/>
                  <a:cs typeface="Times New Roman"/>
                </a:endParaRPr>
              </a:p>
            </p:txBody>
          </p:sp>
        </mc:Choice>
        <mc:Fallback xmlns="">
          <p:sp>
            <p:nvSpPr>
              <p:cNvPr id="17" name="Obdélník 16"/>
              <p:cNvSpPr>
                <a:spLocks noRot="1" noChangeAspect="1" noMove="1" noResize="1" noEditPoints="1" noAdjustHandles="1" noChangeArrowheads="1" noChangeShapeType="1" noTextEdit="1"/>
              </p:cNvSpPr>
              <p:nvPr/>
            </p:nvSpPr>
            <p:spPr>
              <a:xfrm>
                <a:off x="-1" y="6149731"/>
                <a:ext cx="9143999" cy="591637"/>
              </a:xfrm>
              <a:prstGeom prst="rect">
                <a:avLst/>
              </a:prstGeom>
              <a:blipFill rotWithShape="1">
                <a:blip r:embed="rId3"/>
                <a:stretch>
                  <a:fillRect l="-400" b="-1031"/>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8" name="TextovéPole 7"/>
              <p:cNvSpPr txBox="1"/>
              <p:nvPr/>
            </p:nvSpPr>
            <p:spPr>
              <a:xfrm>
                <a:off x="0" y="5229200"/>
                <a:ext cx="9144000" cy="878510"/>
              </a:xfrm>
              <a:prstGeom prst="rect">
                <a:avLst/>
              </a:prstGeom>
              <a:solidFill>
                <a:srgbClr val="FFFF00"/>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cs-CZ" sz="2400" b="1" i="1" smtClean="0">
                              <a:solidFill>
                                <a:srgbClr val="FF0000"/>
                              </a:solidFill>
                              <a:latin typeface="Cambria Math" panose="02040503050406030204" pitchFamily="18" charset="0"/>
                            </a:rPr>
                          </m:ctrlPr>
                        </m:fPr>
                        <m:num>
                          <m:r>
                            <a:rPr lang="cs-CZ" sz="2400" b="1" i="1" smtClean="0">
                              <a:solidFill>
                                <a:srgbClr val="FF0000"/>
                              </a:solidFill>
                              <a:latin typeface="Cambria Math"/>
                            </a:rPr>
                            <m:t>𝟏</m:t>
                          </m:r>
                        </m:num>
                        <m:den>
                          <m:r>
                            <a:rPr lang="cs-CZ" sz="2400" b="1" i="1" smtClean="0">
                              <a:solidFill>
                                <a:srgbClr val="FF0000"/>
                              </a:solidFill>
                              <a:latin typeface="Cambria Math"/>
                            </a:rPr>
                            <m:t>𝑹</m:t>
                          </m:r>
                        </m:den>
                      </m:f>
                      <m:r>
                        <a:rPr lang="cs-CZ" sz="2400" b="1" i="1" smtClean="0">
                          <a:solidFill>
                            <a:srgbClr val="FF0000"/>
                          </a:solidFill>
                          <a:latin typeface="Cambria Math"/>
                        </a:rPr>
                        <m:t>=</m:t>
                      </m:r>
                      <m:f>
                        <m:fPr>
                          <m:ctrlPr>
                            <a:rPr lang="cs-CZ" sz="2400" b="1" i="1" smtClean="0">
                              <a:solidFill>
                                <a:srgbClr val="FF0000"/>
                              </a:solidFill>
                              <a:latin typeface="Cambria Math" panose="02040503050406030204" pitchFamily="18" charset="0"/>
                            </a:rPr>
                          </m:ctrlPr>
                        </m:fPr>
                        <m:num>
                          <m:r>
                            <a:rPr lang="cs-CZ" sz="2400" b="1" i="1" smtClean="0">
                              <a:solidFill>
                                <a:srgbClr val="FF0000"/>
                              </a:solidFill>
                              <a:latin typeface="Cambria Math"/>
                            </a:rPr>
                            <m:t>𝟏</m:t>
                          </m:r>
                        </m:num>
                        <m:den>
                          <m:sSub>
                            <m:sSubPr>
                              <m:ctrlPr>
                                <a:rPr lang="cs-CZ" sz="2400" b="1" i="1" smtClean="0">
                                  <a:solidFill>
                                    <a:srgbClr val="FF0000"/>
                                  </a:solidFill>
                                  <a:latin typeface="Cambria Math" panose="02040503050406030204" pitchFamily="18" charset="0"/>
                                </a:rPr>
                              </m:ctrlPr>
                            </m:sSubPr>
                            <m:e>
                              <m:r>
                                <a:rPr lang="cs-CZ" sz="2400" b="1" i="1" smtClean="0">
                                  <a:solidFill>
                                    <a:srgbClr val="FF0000"/>
                                  </a:solidFill>
                                  <a:latin typeface="Cambria Math"/>
                                </a:rPr>
                                <m:t>𝑹</m:t>
                              </m:r>
                            </m:e>
                            <m:sub>
                              <m:r>
                                <a:rPr lang="cs-CZ" sz="2400" b="1" i="1" smtClean="0">
                                  <a:solidFill>
                                    <a:srgbClr val="FF0000"/>
                                  </a:solidFill>
                                  <a:latin typeface="Cambria Math"/>
                                </a:rPr>
                                <m:t>𝟏</m:t>
                              </m:r>
                            </m:sub>
                          </m:sSub>
                        </m:den>
                      </m:f>
                      <m:r>
                        <a:rPr lang="cs-CZ" sz="2400" b="1" i="1" smtClean="0">
                          <a:solidFill>
                            <a:srgbClr val="FF0000"/>
                          </a:solidFill>
                          <a:latin typeface="Cambria Math"/>
                        </a:rPr>
                        <m:t>+</m:t>
                      </m:r>
                      <m:f>
                        <m:fPr>
                          <m:ctrlPr>
                            <a:rPr lang="cs-CZ" sz="2400" b="1" i="1" smtClean="0">
                              <a:solidFill>
                                <a:srgbClr val="FF0000"/>
                              </a:solidFill>
                              <a:latin typeface="Cambria Math" panose="02040503050406030204" pitchFamily="18" charset="0"/>
                            </a:rPr>
                          </m:ctrlPr>
                        </m:fPr>
                        <m:num>
                          <m:r>
                            <a:rPr lang="cs-CZ" sz="2400" b="1" i="1" smtClean="0">
                              <a:solidFill>
                                <a:srgbClr val="FF0000"/>
                              </a:solidFill>
                              <a:latin typeface="Cambria Math"/>
                            </a:rPr>
                            <m:t>𝟏</m:t>
                          </m:r>
                        </m:num>
                        <m:den>
                          <m:sSub>
                            <m:sSubPr>
                              <m:ctrlPr>
                                <a:rPr lang="cs-CZ" sz="2400" b="1" i="1" smtClean="0">
                                  <a:solidFill>
                                    <a:srgbClr val="FF0000"/>
                                  </a:solidFill>
                                  <a:latin typeface="Cambria Math" panose="02040503050406030204" pitchFamily="18" charset="0"/>
                                </a:rPr>
                              </m:ctrlPr>
                            </m:sSubPr>
                            <m:e>
                              <m:r>
                                <a:rPr lang="cs-CZ" sz="2400" b="1" i="1" smtClean="0">
                                  <a:solidFill>
                                    <a:srgbClr val="FF0000"/>
                                  </a:solidFill>
                                  <a:latin typeface="Cambria Math"/>
                                </a:rPr>
                                <m:t>𝑹</m:t>
                              </m:r>
                            </m:e>
                            <m:sub>
                              <m:r>
                                <a:rPr lang="cs-CZ" sz="2400" b="1" i="1" smtClean="0">
                                  <a:solidFill>
                                    <a:srgbClr val="FF0000"/>
                                  </a:solidFill>
                                  <a:latin typeface="Cambria Math"/>
                                </a:rPr>
                                <m:t>𝟐</m:t>
                              </m:r>
                            </m:sub>
                          </m:sSub>
                        </m:den>
                      </m:f>
                    </m:oMath>
                  </m:oMathPara>
                </a14:m>
                <a:endParaRPr lang="cs-CZ" sz="2400" b="1" dirty="0"/>
              </a:p>
            </p:txBody>
          </p:sp>
        </mc:Choice>
        <mc:Fallback xmlns="">
          <p:sp>
            <p:nvSpPr>
              <p:cNvPr id="8" name="TextovéPole 7"/>
              <p:cNvSpPr txBox="1">
                <a:spLocks noRot="1" noChangeAspect="1" noMove="1" noResize="1" noEditPoints="1" noAdjustHandles="1" noChangeArrowheads="1" noChangeShapeType="1" noTextEdit="1"/>
              </p:cNvSpPr>
              <p:nvPr/>
            </p:nvSpPr>
            <p:spPr>
              <a:xfrm>
                <a:off x="0" y="5229200"/>
                <a:ext cx="9144000" cy="878510"/>
              </a:xfrm>
              <a:prstGeom prst="rect">
                <a:avLst/>
              </a:prstGeom>
              <a:blipFill rotWithShape="1">
                <a:blip r:embed="rId4"/>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36985350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Nadpis 1"/>
          <p:cNvSpPr txBox="1">
            <a:spLocks/>
          </p:cNvSpPr>
          <p:nvPr/>
        </p:nvSpPr>
        <p:spPr>
          <a:xfrm>
            <a:off x="0" y="0"/>
            <a:ext cx="9144000" cy="792087"/>
          </a:xfrm>
          <a:prstGeom prst="rect">
            <a:avLst/>
          </a:prstGeom>
          <a:solidFill>
            <a:srgbClr val="92D050"/>
          </a:solidFill>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dirty="0" smtClean="0"/>
              <a:t>17. Spojování rezistorů. Regulace proudu a napětí.</a:t>
            </a:r>
            <a:endParaRPr lang="cs-CZ" sz="3600" dirty="0"/>
          </a:p>
        </p:txBody>
      </p:sp>
      <p:sp>
        <p:nvSpPr>
          <p:cNvPr id="18" name="TextovéPole 17"/>
          <p:cNvSpPr txBox="1"/>
          <p:nvPr/>
        </p:nvSpPr>
        <p:spPr>
          <a:xfrm>
            <a:off x="0" y="2017061"/>
            <a:ext cx="2756647" cy="2123658"/>
          </a:xfrm>
          <a:prstGeom prst="rect">
            <a:avLst/>
          </a:prstGeom>
          <a:noFill/>
        </p:spPr>
        <p:txBody>
          <a:bodyPr wrap="square" rtlCol="0">
            <a:spAutoFit/>
          </a:bodyPr>
          <a:lstStyle/>
          <a:p>
            <a:r>
              <a:rPr lang="cs-CZ" dirty="0" smtClean="0"/>
              <a:t>Zápis zadání:</a:t>
            </a:r>
          </a:p>
          <a:p>
            <a:endParaRPr lang="cs-CZ" dirty="0" smtClean="0"/>
          </a:p>
          <a:p>
            <a:r>
              <a:rPr lang="cs-CZ" altLang="cs-CZ" sz="2400" dirty="0" smtClean="0"/>
              <a:t>R</a:t>
            </a:r>
            <a:r>
              <a:rPr lang="cs-CZ" altLang="cs-CZ" sz="2400" baseline="-25000" dirty="0" smtClean="0"/>
              <a:t>1</a:t>
            </a:r>
            <a:r>
              <a:rPr lang="cs-CZ" altLang="cs-CZ" sz="2400" dirty="0" smtClean="0"/>
              <a:t> = 10 </a:t>
            </a:r>
            <a:r>
              <a:rPr lang="el-GR" altLang="cs-CZ" sz="2400" dirty="0" smtClean="0"/>
              <a:t>Ω</a:t>
            </a:r>
            <a:endParaRPr lang="cs-CZ" altLang="cs-CZ" sz="2400" dirty="0" smtClean="0"/>
          </a:p>
          <a:p>
            <a:r>
              <a:rPr lang="cs-CZ" altLang="cs-CZ" sz="2400" dirty="0" smtClean="0"/>
              <a:t>U = 9 V</a:t>
            </a:r>
          </a:p>
          <a:p>
            <a:r>
              <a:rPr lang="cs-CZ" altLang="cs-CZ" sz="2400" dirty="0" smtClean="0"/>
              <a:t>I = 300 mA = 0,3 A</a:t>
            </a:r>
          </a:p>
          <a:p>
            <a:r>
              <a:rPr lang="cs-CZ" sz="2400" dirty="0" smtClean="0"/>
              <a:t>R</a:t>
            </a:r>
            <a:r>
              <a:rPr lang="cs-CZ" altLang="cs-CZ" sz="2400" baseline="-25000" dirty="0" smtClean="0"/>
              <a:t>2</a:t>
            </a:r>
            <a:r>
              <a:rPr lang="cs-CZ" sz="2400" dirty="0" smtClean="0"/>
              <a:t> = ? (</a:t>
            </a:r>
            <a:r>
              <a:rPr lang="el-GR" altLang="cs-CZ" sz="2400" dirty="0" smtClean="0"/>
              <a:t>Ω</a:t>
            </a:r>
            <a:r>
              <a:rPr lang="cs-CZ" sz="2400" dirty="0" smtClean="0"/>
              <a:t>)</a:t>
            </a:r>
            <a:endParaRPr lang="cs-CZ" sz="2400" dirty="0"/>
          </a:p>
        </p:txBody>
      </p:sp>
      <p:cxnSp>
        <p:nvCxnSpPr>
          <p:cNvPr id="19" name="Přímá spojnice 18"/>
          <p:cNvCxnSpPr/>
          <p:nvPr/>
        </p:nvCxnSpPr>
        <p:spPr bwMode="auto">
          <a:xfrm>
            <a:off x="0" y="3717032"/>
            <a:ext cx="2756647"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0" name="TextovéPole 19"/>
              <p:cNvSpPr txBox="1"/>
              <p:nvPr/>
            </p:nvSpPr>
            <p:spPr>
              <a:xfrm>
                <a:off x="5114017" y="2276872"/>
                <a:ext cx="4032448" cy="3445880"/>
              </a:xfrm>
              <a:prstGeom prst="rect">
                <a:avLst/>
              </a:prstGeom>
              <a:noFill/>
            </p:spPr>
            <p:txBody>
              <a:bodyPr wrap="square" rtlCol="0">
                <a:spAutoFit/>
              </a:bodyPr>
              <a:lstStyle/>
              <a:p>
                <a:r>
                  <a:rPr lang="cs-CZ" dirty="0" smtClean="0"/>
                  <a:t>Řešení:</a:t>
                </a:r>
              </a:p>
              <a:p>
                <a:endParaRPr lang="cs-CZ" sz="2000" dirty="0" smtClean="0"/>
              </a:p>
              <a:p>
                <a14:m>
                  <m:oMath xmlns:m="http://schemas.openxmlformats.org/officeDocument/2006/math">
                    <m:sSub>
                      <m:sSubPr>
                        <m:ctrlPr>
                          <a:rPr lang="cs-CZ" sz="2400" b="0" i="1" smtClean="0">
                            <a:solidFill>
                              <a:schemeClr val="tx1"/>
                            </a:solidFill>
                            <a:latin typeface="Cambria Math" panose="02040503050406030204" pitchFamily="18" charset="0"/>
                          </a:rPr>
                        </m:ctrlPr>
                      </m:sSubPr>
                      <m:e>
                        <m:r>
                          <a:rPr lang="cs-CZ" sz="2400" b="0" i="1" smtClean="0">
                            <a:solidFill>
                              <a:schemeClr val="tx1"/>
                            </a:solidFill>
                            <a:latin typeface="Cambria Math"/>
                          </a:rPr>
                          <m:t>𝑈</m:t>
                        </m:r>
                      </m:e>
                      <m:sub>
                        <m:r>
                          <a:rPr lang="cs-CZ" sz="2400" b="0" i="1" smtClean="0">
                            <a:solidFill>
                              <a:schemeClr val="tx1"/>
                            </a:solidFill>
                            <a:latin typeface="Cambria Math"/>
                          </a:rPr>
                          <m:t>1</m:t>
                        </m:r>
                      </m:sub>
                    </m:sSub>
                    <m:r>
                      <a:rPr lang="cs-CZ" sz="2400" b="0" i="1" smtClean="0">
                        <a:solidFill>
                          <a:schemeClr val="tx1"/>
                        </a:solidFill>
                        <a:latin typeface="Cambria Math"/>
                      </a:rPr>
                      <m:t>=</m:t>
                    </m:r>
                    <m:sSub>
                      <m:sSubPr>
                        <m:ctrlPr>
                          <a:rPr lang="cs-CZ" sz="2400" b="0" i="1" smtClean="0">
                            <a:solidFill>
                              <a:schemeClr val="tx1"/>
                            </a:solidFill>
                            <a:latin typeface="Cambria Math" panose="02040503050406030204" pitchFamily="18" charset="0"/>
                          </a:rPr>
                        </m:ctrlPr>
                      </m:sSubPr>
                      <m:e>
                        <m:r>
                          <a:rPr lang="cs-CZ" sz="2400" b="0" i="1" smtClean="0">
                            <a:solidFill>
                              <a:schemeClr val="tx1"/>
                            </a:solidFill>
                            <a:latin typeface="Cambria Math"/>
                          </a:rPr>
                          <m:t>𝑅</m:t>
                        </m:r>
                      </m:e>
                      <m:sub>
                        <m:r>
                          <a:rPr lang="cs-CZ" sz="2400" b="0" i="1" smtClean="0">
                            <a:solidFill>
                              <a:schemeClr val="tx1"/>
                            </a:solidFill>
                            <a:latin typeface="Cambria Math"/>
                          </a:rPr>
                          <m:t>1</m:t>
                        </m:r>
                      </m:sub>
                    </m:sSub>
                    <m:r>
                      <a:rPr lang="cs-CZ" sz="2400" b="0" i="1" smtClean="0">
                        <a:solidFill>
                          <a:schemeClr val="tx1"/>
                        </a:solidFill>
                        <a:latin typeface="Cambria Math"/>
                        <a:ea typeface="Cambria Math"/>
                      </a:rPr>
                      <m:t>∙</m:t>
                    </m:r>
                    <m:r>
                      <a:rPr lang="cs-CZ" sz="2400" b="0" i="1" smtClean="0">
                        <a:solidFill>
                          <a:schemeClr val="tx1"/>
                        </a:solidFill>
                        <a:latin typeface="Cambria Math"/>
                        <a:ea typeface="Cambria Math"/>
                      </a:rPr>
                      <m:t>𝐼</m:t>
                    </m:r>
                    <m:r>
                      <a:rPr lang="cs-CZ" sz="2400" b="0" i="1" smtClean="0">
                        <a:solidFill>
                          <a:schemeClr val="tx1"/>
                        </a:solidFill>
                        <a:latin typeface="Cambria Math"/>
                        <a:ea typeface="Cambria Math"/>
                      </a:rPr>
                      <m:t>=10∙0,3 </m:t>
                    </m:r>
                    <m:r>
                      <m:rPr>
                        <m:sty m:val="p"/>
                      </m:rPr>
                      <a:rPr lang="el-GR" sz="2400" b="0" i="1" smtClean="0">
                        <a:solidFill>
                          <a:schemeClr val="tx1"/>
                        </a:solidFill>
                        <a:latin typeface="Cambria Math"/>
                      </a:rPr>
                      <m:t>Ω</m:t>
                    </m:r>
                    <m:r>
                      <a:rPr lang="cs-CZ" sz="2400" b="0" i="1" smtClean="0">
                        <a:solidFill>
                          <a:schemeClr val="tx1"/>
                        </a:solidFill>
                        <a:latin typeface="Cambria Math"/>
                      </a:rPr>
                      <m:t>=</m:t>
                    </m:r>
                  </m:oMath>
                </a14:m>
                <a:r>
                  <a:rPr lang="cs-CZ" sz="2400" dirty="0" smtClean="0">
                    <a:solidFill>
                      <a:schemeClr val="tx1"/>
                    </a:solidFill>
                  </a:rPr>
                  <a:t> </a:t>
                </a:r>
                <a:r>
                  <a:rPr lang="cs-CZ" sz="2400" u="sng" dirty="0"/>
                  <a:t>3</a:t>
                </a:r>
                <a:r>
                  <a:rPr lang="cs-CZ" sz="2400" u="sng" dirty="0" smtClean="0">
                    <a:solidFill>
                      <a:schemeClr val="tx1"/>
                    </a:solidFill>
                  </a:rPr>
                  <a:t> </a:t>
                </a:r>
                <a:r>
                  <a:rPr lang="cs-CZ" sz="2400" u="sng" dirty="0" smtClean="0"/>
                  <a:t>V</a:t>
                </a:r>
              </a:p>
              <a:p>
                <a:pPr algn="ctr"/>
                <a:r>
                  <a:rPr lang="cs-CZ" sz="2400" b="1" i="1" dirty="0" smtClean="0">
                    <a:solidFill>
                      <a:srgbClr val="FF0000"/>
                    </a:solidFill>
                    <a:latin typeface="Cambria Math"/>
                  </a:rPr>
                  <a:t/>
                </a:r>
                <a:br>
                  <a:rPr lang="cs-CZ" sz="2400" b="1" i="1" dirty="0" smtClean="0">
                    <a:solidFill>
                      <a:srgbClr val="FF0000"/>
                    </a:solidFill>
                    <a:latin typeface="Cambria Math"/>
                  </a:rPr>
                </a:br>
                <a14:m>
                  <m:oMathPara xmlns:m="http://schemas.openxmlformats.org/officeDocument/2006/math">
                    <m:oMathParaPr>
                      <m:jc m:val="left"/>
                    </m:oMathParaPr>
                    <m:oMath xmlns:m="http://schemas.openxmlformats.org/officeDocument/2006/math">
                      <m:r>
                        <a:rPr lang="cs-CZ" sz="2400" b="1" i="1" smtClean="0">
                          <a:solidFill>
                            <a:srgbClr val="FF0000"/>
                          </a:solidFill>
                          <a:latin typeface="Cambria Math"/>
                        </a:rPr>
                        <m:t>𝑼</m:t>
                      </m:r>
                      <m:r>
                        <a:rPr lang="cs-CZ" sz="2400" b="1" i="1" smtClean="0">
                          <a:solidFill>
                            <a:srgbClr val="FF0000"/>
                          </a:solidFill>
                          <a:latin typeface="Cambria Math"/>
                        </a:rPr>
                        <m:t>=</m:t>
                      </m:r>
                      <m:sSub>
                        <m:sSubPr>
                          <m:ctrlPr>
                            <a:rPr lang="cs-CZ" sz="2400" b="1" i="1" smtClean="0">
                              <a:solidFill>
                                <a:srgbClr val="FF0000"/>
                              </a:solidFill>
                              <a:latin typeface="Cambria Math" panose="02040503050406030204" pitchFamily="18" charset="0"/>
                            </a:rPr>
                          </m:ctrlPr>
                        </m:sSubPr>
                        <m:e>
                          <m:r>
                            <a:rPr lang="cs-CZ" sz="2400" b="1" i="1" smtClean="0">
                              <a:solidFill>
                                <a:srgbClr val="FF0000"/>
                              </a:solidFill>
                              <a:latin typeface="Cambria Math"/>
                            </a:rPr>
                            <m:t>𝑼</m:t>
                          </m:r>
                        </m:e>
                        <m:sub>
                          <m:r>
                            <a:rPr lang="cs-CZ" sz="2400" b="1" i="1" smtClean="0">
                              <a:solidFill>
                                <a:srgbClr val="FF0000"/>
                              </a:solidFill>
                              <a:latin typeface="Cambria Math"/>
                            </a:rPr>
                            <m:t>𝟏</m:t>
                          </m:r>
                        </m:sub>
                      </m:sSub>
                      <m:r>
                        <a:rPr lang="cs-CZ" sz="2400" b="1" i="1" smtClean="0">
                          <a:solidFill>
                            <a:srgbClr val="FF0000"/>
                          </a:solidFill>
                          <a:latin typeface="Cambria Math"/>
                        </a:rPr>
                        <m:t>+</m:t>
                      </m:r>
                      <m:sSub>
                        <m:sSubPr>
                          <m:ctrlPr>
                            <a:rPr lang="cs-CZ" sz="2400" b="1" i="1" smtClean="0">
                              <a:solidFill>
                                <a:srgbClr val="FF0000"/>
                              </a:solidFill>
                              <a:latin typeface="Cambria Math" panose="02040503050406030204" pitchFamily="18" charset="0"/>
                            </a:rPr>
                          </m:ctrlPr>
                        </m:sSubPr>
                        <m:e>
                          <m:r>
                            <a:rPr lang="cs-CZ" sz="2400" b="1" i="1" smtClean="0">
                              <a:solidFill>
                                <a:srgbClr val="FF0000"/>
                              </a:solidFill>
                              <a:latin typeface="Cambria Math"/>
                            </a:rPr>
                            <m:t>𝑼</m:t>
                          </m:r>
                        </m:e>
                        <m:sub>
                          <m:r>
                            <a:rPr lang="cs-CZ" sz="2400" b="1" i="1" smtClean="0">
                              <a:solidFill>
                                <a:srgbClr val="FF0000"/>
                              </a:solidFill>
                              <a:latin typeface="Cambria Math"/>
                            </a:rPr>
                            <m:t>𝟐</m:t>
                          </m:r>
                        </m:sub>
                      </m:sSub>
                    </m:oMath>
                  </m:oMathPara>
                </a14:m>
                <a:r>
                  <a:rPr lang="cs-CZ" sz="2400" b="1" i="1" dirty="0" smtClean="0">
                    <a:solidFill>
                      <a:srgbClr val="FF0000"/>
                    </a:solidFill>
                    <a:latin typeface="Cambria Math"/>
                  </a:rPr>
                  <a:t/>
                </a:r>
                <a:br>
                  <a:rPr lang="cs-CZ" sz="2400" b="1" i="1" dirty="0" smtClean="0">
                    <a:solidFill>
                      <a:srgbClr val="FF0000"/>
                    </a:solidFill>
                    <a:latin typeface="Cambria Math"/>
                  </a:rPr>
                </a:br>
                <a:r>
                  <a:rPr lang="cs-CZ" sz="2400" b="1" i="1" dirty="0" smtClean="0">
                    <a:solidFill>
                      <a:srgbClr val="FF0000"/>
                    </a:solidFill>
                    <a:latin typeface="Cambria Math"/>
                  </a:rPr>
                  <a:t/>
                </a:r>
                <a:br>
                  <a:rPr lang="cs-CZ" sz="2400" b="1" i="1" dirty="0" smtClean="0">
                    <a:solidFill>
                      <a:srgbClr val="FF0000"/>
                    </a:solidFill>
                    <a:latin typeface="Cambria Math"/>
                  </a:rPr>
                </a:br>
                <a14:m>
                  <m:oMathPara xmlns:m="http://schemas.openxmlformats.org/officeDocument/2006/math">
                    <m:oMathParaPr>
                      <m:jc m:val="left"/>
                    </m:oMathParaPr>
                    <m:oMath xmlns:m="http://schemas.openxmlformats.org/officeDocument/2006/math">
                      <m:sSub>
                        <m:sSubPr>
                          <m:ctrlPr>
                            <a:rPr lang="cs-CZ" sz="2400" b="0" i="1" smtClean="0">
                              <a:solidFill>
                                <a:schemeClr val="tx1"/>
                              </a:solidFill>
                              <a:latin typeface="Cambria Math" panose="02040503050406030204" pitchFamily="18" charset="0"/>
                            </a:rPr>
                          </m:ctrlPr>
                        </m:sSubPr>
                        <m:e>
                          <m:r>
                            <a:rPr lang="cs-CZ" sz="2400" b="0" i="1" smtClean="0">
                              <a:solidFill>
                                <a:schemeClr val="tx1"/>
                              </a:solidFill>
                              <a:latin typeface="Cambria Math"/>
                            </a:rPr>
                            <m:t>𝑈</m:t>
                          </m:r>
                        </m:e>
                        <m:sub>
                          <m:r>
                            <a:rPr lang="cs-CZ" sz="2400" b="0" i="1" smtClean="0">
                              <a:solidFill>
                                <a:schemeClr val="tx1"/>
                              </a:solidFill>
                              <a:latin typeface="Cambria Math"/>
                            </a:rPr>
                            <m:t>2</m:t>
                          </m:r>
                        </m:sub>
                      </m:sSub>
                      <m:r>
                        <a:rPr lang="cs-CZ" sz="2400" b="0" i="1" smtClean="0">
                          <a:solidFill>
                            <a:schemeClr val="tx1"/>
                          </a:solidFill>
                          <a:latin typeface="Cambria Math"/>
                        </a:rPr>
                        <m:t>=</m:t>
                      </m:r>
                      <m:r>
                        <a:rPr lang="cs-CZ" sz="2400" b="0" i="1" smtClean="0">
                          <a:solidFill>
                            <a:schemeClr val="tx1"/>
                          </a:solidFill>
                          <a:latin typeface="Cambria Math"/>
                        </a:rPr>
                        <m:t>𝑈</m:t>
                      </m:r>
                      <m:r>
                        <a:rPr lang="cs-CZ" sz="2400" b="0" i="1" smtClean="0">
                          <a:solidFill>
                            <a:schemeClr val="tx1"/>
                          </a:solidFill>
                          <a:latin typeface="Cambria Math"/>
                        </a:rPr>
                        <m:t>−</m:t>
                      </m:r>
                      <m:sSub>
                        <m:sSubPr>
                          <m:ctrlPr>
                            <a:rPr lang="cs-CZ" sz="2400" b="0" i="1" smtClean="0">
                              <a:solidFill>
                                <a:schemeClr val="tx1"/>
                              </a:solidFill>
                              <a:latin typeface="Cambria Math" panose="02040503050406030204" pitchFamily="18" charset="0"/>
                            </a:rPr>
                          </m:ctrlPr>
                        </m:sSubPr>
                        <m:e>
                          <m:r>
                            <a:rPr lang="cs-CZ" sz="2400" b="0" i="1" smtClean="0">
                              <a:solidFill>
                                <a:schemeClr val="tx1"/>
                              </a:solidFill>
                              <a:latin typeface="Cambria Math"/>
                            </a:rPr>
                            <m:t>𝑈</m:t>
                          </m:r>
                        </m:e>
                        <m:sub>
                          <m:r>
                            <a:rPr lang="cs-CZ" sz="2400" b="0" i="1" smtClean="0">
                              <a:solidFill>
                                <a:schemeClr val="tx1"/>
                              </a:solidFill>
                              <a:latin typeface="Cambria Math"/>
                            </a:rPr>
                            <m:t>1</m:t>
                          </m:r>
                        </m:sub>
                      </m:sSub>
                      <m:r>
                        <a:rPr lang="cs-CZ" sz="2400" b="0" i="1" smtClean="0">
                          <a:solidFill>
                            <a:schemeClr val="tx1"/>
                          </a:solidFill>
                          <a:latin typeface="Cambria Math"/>
                        </a:rPr>
                        <m:t>=9−3 </m:t>
                      </m:r>
                      <m:r>
                        <a:rPr lang="cs-CZ" sz="2400" b="0" i="1" smtClean="0">
                          <a:solidFill>
                            <a:schemeClr val="tx1"/>
                          </a:solidFill>
                          <a:latin typeface="Cambria Math"/>
                        </a:rPr>
                        <m:t>𝑉</m:t>
                      </m:r>
                      <m:r>
                        <a:rPr lang="cs-CZ" sz="2400" b="0" i="1" smtClean="0">
                          <a:solidFill>
                            <a:schemeClr val="tx1"/>
                          </a:solidFill>
                          <a:latin typeface="Cambria Math"/>
                        </a:rPr>
                        <m:t>=6 </m:t>
                      </m:r>
                      <m:r>
                        <a:rPr lang="cs-CZ" sz="2400" b="0" i="1" smtClean="0">
                          <a:solidFill>
                            <a:schemeClr val="tx1"/>
                          </a:solidFill>
                          <a:latin typeface="Cambria Math"/>
                        </a:rPr>
                        <m:t>𝑉</m:t>
                      </m:r>
                    </m:oMath>
                  </m:oMathPara>
                </a14:m>
                <a:endParaRPr lang="cs-CZ" sz="2400" dirty="0" smtClean="0">
                  <a:solidFill>
                    <a:schemeClr val="tx1"/>
                  </a:solidFill>
                </a:endParaRPr>
              </a:p>
              <a:p>
                <a:r>
                  <a:rPr lang="cs-CZ" sz="2400" dirty="0"/>
                  <a:t/>
                </a:r>
                <a:br>
                  <a:rPr lang="cs-CZ" sz="2400" dirty="0"/>
                </a:br>
                <a:r>
                  <a:rPr lang="cs-CZ" sz="2400" dirty="0" smtClean="0">
                    <a:solidFill>
                      <a:schemeClr val="tx1"/>
                    </a:solidFill>
                  </a:rPr>
                  <a:t> </a:t>
                </a:r>
                <a14:m>
                  <m:oMath xmlns:m="http://schemas.openxmlformats.org/officeDocument/2006/math">
                    <m:sSub>
                      <m:sSubPr>
                        <m:ctrlPr>
                          <a:rPr lang="cs-CZ" sz="2400" b="0" i="1" smtClean="0">
                            <a:solidFill>
                              <a:schemeClr val="tx1"/>
                            </a:solidFill>
                            <a:latin typeface="Cambria Math" panose="02040503050406030204" pitchFamily="18" charset="0"/>
                          </a:rPr>
                        </m:ctrlPr>
                      </m:sSubPr>
                      <m:e>
                        <m:r>
                          <a:rPr lang="cs-CZ" sz="2400" b="0" i="1" smtClean="0">
                            <a:solidFill>
                              <a:schemeClr val="tx1"/>
                            </a:solidFill>
                            <a:latin typeface="Cambria Math"/>
                          </a:rPr>
                          <m:t>𝑅</m:t>
                        </m:r>
                      </m:e>
                      <m:sub>
                        <m:r>
                          <a:rPr lang="cs-CZ" sz="2400" b="0" i="1" smtClean="0">
                            <a:solidFill>
                              <a:schemeClr val="tx1"/>
                            </a:solidFill>
                            <a:latin typeface="Cambria Math"/>
                          </a:rPr>
                          <m:t>2</m:t>
                        </m:r>
                      </m:sub>
                    </m:sSub>
                    <m:r>
                      <a:rPr lang="cs-CZ" sz="2400" b="0" i="1" smtClean="0">
                        <a:solidFill>
                          <a:schemeClr val="tx1"/>
                        </a:solidFill>
                        <a:latin typeface="Cambria Math"/>
                      </a:rPr>
                      <m:t>=</m:t>
                    </m:r>
                    <m:f>
                      <m:fPr>
                        <m:ctrlPr>
                          <a:rPr lang="cs-CZ" sz="2400" b="0" i="1" smtClean="0">
                            <a:solidFill>
                              <a:schemeClr val="tx1"/>
                            </a:solidFill>
                            <a:latin typeface="Cambria Math" panose="02040503050406030204" pitchFamily="18" charset="0"/>
                          </a:rPr>
                        </m:ctrlPr>
                      </m:fPr>
                      <m:num>
                        <m:sSub>
                          <m:sSubPr>
                            <m:ctrlPr>
                              <a:rPr lang="cs-CZ" sz="2400" b="0" i="1" smtClean="0">
                                <a:solidFill>
                                  <a:schemeClr val="tx1"/>
                                </a:solidFill>
                                <a:latin typeface="Cambria Math" panose="02040503050406030204" pitchFamily="18" charset="0"/>
                              </a:rPr>
                            </m:ctrlPr>
                          </m:sSubPr>
                          <m:e>
                            <m:r>
                              <a:rPr lang="cs-CZ" sz="2400" b="0" i="1" smtClean="0">
                                <a:solidFill>
                                  <a:schemeClr val="tx1"/>
                                </a:solidFill>
                                <a:latin typeface="Cambria Math"/>
                              </a:rPr>
                              <m:t>𝑈</m:t>
                            </m:r>
                          </m:e>
                          <m:sub>
                            <m:r>
                              <a:rPr lang="cs-CZ" sz="2400" b="0" i="1" smtClean="0">
                                <a:solidFill>
                                  <a:schemeClr val="tx1"/>
                                </a:solidFill>
                                <a:latin typeface="Cambria Math"/>
                              </a:rPr>
                              <m:t>2</m:t>
                            </m:r>
                          </m:sub>
                        </m:sSub>
                      </m:num>
                      <m:den>
                        <m:r>
                          <a:rPr lang="cs-CZ" sz="2400" b="0" i="1" smtClean="0">
                            <a:solidFill>
                              <a:schemeClr val="tx1"/>
                            </a:solidFill>
                            <a:latin typeface="Cambria Math"/>
                          </a:rPr>
                          <m:t>𝐼</m:t>
                        </m:r>
                      </m:den>
                    </m:f>
                    <m:r>
                      <a:rPr lang="cs-CZ" sz="2400" b="0" i="1" smtClean="0">
                        <a:solidFill>
                          <a:schemeClr val="tx1"/>
                        </a:solidFill>
                        <a:latin typeface="Cambria Math"/>
                      </a:rPr>
                      <m:t>=</m:t>
                    </m:r>
                    <m:f>
                      <m:fPr>
                        <m:ctrlPr>
                          <a:rPr lang="cs-CZ" sz="2400" b="0" i="1" smtClean="0">
                            <a:solidFill>
                              <a:schemeClr val="tx1"/>
                            </a:solidFill>
                            <a:latin typeface="Cambria Math" panose="02040503050406030204" pitchFamily="18" charset="0"/>
                          </a:rPr>
                        </m:ctrlPr>
                      </m:fPr>
                      <m:num>
                        <m:r>
                          <a:rPr lang="cs-CZ" sz="2400" b="0" i="1" smtClean="0">
                            <a:solidFill>
                              <a:schemeClr val="tx1"/>
                            </a:solidFill>
                            <a:latin typeface="Cambria Math"/>
                          </a:rPr>
                          <m:t>6</m:t>
                        </m:r>
                      </m:num>
                      <m:den>
                        <m:r>
                          <a:rPr lang="cs-CZ" sz="2400" b="0" i="1" smtClean="0">
                            <a:solidFill>
                              <a:schemeClr val="tx1"/>
                            </a:solidFill>
                            <a:latin typeface="Cambria Math"/>
                          </a:rPr>
                          <m:t>0,3</m:t>
                        </m:r>
                      </m:den>
                    </m:f>
                    <m:r>
                      <m:rPr>
                        <m:sty m:val="p"/>
                      </m:rPr>
                      <a:rPr lang="el-GR" sz="2400" b="0" i="1" smtClean="0">
                        <a:solidFill>
                          <a:schemeClr val="tx1"/>
                        </a:solidFill>
                        <a:latin typeface="Cambria Math"/>
                        <a:ea typeface="Cambria Math"/>
                      </a:rPr>
                      <m:t>Ω</m:t>
                    </m:r>
                    <m:r>
                      <a:rPr lang="cs-CZ" sz="2400" b="0" i="1" smtClean="0">
                        <a:solidFill>
                          <a:schemeClr val="tx1"/>
                        </a:solidFill>
                        <a:latin typeface="Cambria Math"/>
                        <a:ea typeface="Cambria Math"/>
                      </a:rPr>
                      <m:t>=</m:t>
                    </m:r>
                  </m:oMath>
                </a14:m>
                <a:r>
                  <a:rPr lang="cs-CZ" sz="2400" dirty="0" smtClean="0">
                    <a:solidFill>
                      <a:schemeClr val="tx1"/>
                    </a:solidFill>
                  </a:rPr>
                  <a:t> </a:t>
                </a:r>
                <a:r>
                  <a:rPr lang="cs-CZ" sz="2400" u="dbl" dirty="0" smtClean="0">
                    <a:solidFill>
                      <a:schemeClr val="tx1"/>
                    </a:solidFill>
                  </a:rPr>
                  <a:t>20 </a:t>
                </a:r>
                <a:r>
                  <a:rPr lang="el-GR" altLang="cs-CZ" sz="2400" u="dbl" dirty="0" smtClean="0"/>
                  <a:t>Ω</a:t>
                </a:r>
                <a:r>
                  <a:rPr lang="cs-CZ" dirty="0" smtClean="0">
                    <a:solidFill>
                      <a:schemeClr val="tx1"/>
                    </a:solidFill>
                  </a:rPr>
                  <a:t> </a:t>
                </a:r>
                <a:endParaRPr lang="cs-CZ" dirty="0">
                  <a:solidFill>
                    <a:schemeClr val="tx1"/>
                  </a:solidFill>
                </a:endParaRPr>
              </a:p>
            </p:txBody>
          </p:sp>
        </mc:Choice>
        <mc:Fallback xmlns="">
          <p:sp>
            <p:nvSpPr>
              <p:cNvPr id="20" name="TextovéPole 19"/>
              <p:cNvSpPr txBox="1">
                <a:spLocks noRot="1" noChangeAspect="1" noMove="1" noResize="1" noEditPoints="1" noAdjustHandles="1" noChangeArrowheads="1" noChangeShapeType="1" noTextEdit="1"/>
              </p:cNvSpPr>
              <p:nvPr/>
            </p:nvSpPr>
            <p:spPr>
              <a:xfrm>
                <a:off x="5114017" y="2276872"/>
                <a:ext cx="4032448" cy="3445880"/>
              </a:xfrm>
              <a:prstGeom prst="rect">
                <a:avLst/>
              </a:prstGeom>
              <a:blipFill rotWithShape="1">
                <a:blip r:embed="rId2"/>
                <a:stretch>
                  <a:fillRect l="-1362" t="-885" r="-303" b="-177"/>
                </a:stretch>
              </a:blipFill>
            </p:spPr>
            <p:txBody>
              <a:bodyPr/>
              <a:lstStyle/>
              <a:p>
                <a:r>
                  <a:rPr lang="cs-CZ">
                    <a:noFill/>
                  </a:rPr>
                  <a:t> </a:t>
                </a:r>
              </a:p>
            </p:txBody>
          </p:sp>
        </mc:Fallback>
      </mc:AlternateContent>
      <p:sp>
        <p:nvSpPr>
          <p:cNvPr id="21" name="TextovéPole 20"/>
          <p:cNvSpPr txBox="1">
            <a:spLocks noChangeArrowheads="1"/>
          </p:cNvSpPr>
          <p:nvPr/>
        </p:nvSpPr>
        <p:spPr bwMode="auto">
          <a:xfrm>
            <a:off x="0" y="801523"/>
            <a:ext cx="9144000" cy="1200329"/>
          </a:xfrm>
          <a:prstGeom prst="rect">
            <a:avLst/>
          </a:prstGeom>
          <a:solidFill>
            <a:srgbClr val="00B0F0"/>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cs-CZ" altLang="cs-CZ" dirty="0" smtClean="0"/>
              <a:t>Př. 1 Dva rezistory  R</a:t>
            </a:r>
            <a:r>
              <a:rPr lang="cs-CZ" altLang="cs-CZ" baseline="-25000" dirty="0" smtClean="0"/>
              <a:t>1</a:t>
            </a:r>
            <a:r>
              <a:rPr lang="cs-CZ" altLang="cs-CZ" dirty="0" smtClean="0"/>
              <a:t> = 10 </a:t>
            </a:r>
            <a:r>
              <a:rPr lang="el-GR" altLang="cs-CZ" dirty="0" smtClean="0"/>
              <a:t>Ω</a:t>
            </a:r>
            <a:r>
              <a:rPr lang="cs-CZ" altLang="cs-CZ" dirty="0" smtClean="0"/>
              <a:t> a R</a:t>
            </a:r>
            <a:r>
              <a:rPr lang="cs-CZ" altLang="cs-CZ" baseline="-25000" dirty="0" smtClean="0"/>
              <a:t>2</a:t>
            </a:r>
            <a:r>
              <a:rPr lang="cs-CZ" altLang="cs-CZ" dirty="0" smtClean="0"/>
              <a:t> o neznámé hodnotě  jsou zapojené do série. Napětí zdroje je 9 V, proud protékající obvodem je I = 300 mA. Určete hodnotu odporu rezistoru R</a:t>
            </a:r>
            <a:r>
              <a:rPr lang="cs-CZ" altLang="cs-CZ" baseline="-25000" dirty="0" smtClean="0"/>
              <a:t>2</a:t>
            </a:r>
            <a:endParaRPr lang="cs-CZ" altLang="cs-CZ" dirty="0"/>
          </a:p>
        </p:txBody>
      </p:sp>
      <p:pic>
        <p:nvPicPr>
          <p:cNvPr id="22" name="Picture 2" descr="http://www.spsemoh.cz/vyuka/zae/obrazky/rrs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7907" y="2017061"/>
            <a:ext cx="2426748" cy="2253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3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Nadpis 1"/>
          <p:cNvSpPr txBox="1">
            <a:spLocks/>
          </p:cNvSpPr>
          <p:nvPr/>
        </p:nvSpPr>
        <p:spPr>
          <a:xfrm>
            <a:off x="0" y="0"/>
            <a:ext cx="9144000" cy="792087"/>
          </a:xfrm>
          <a:prstGeom prst="rect">
            <a:avLst/>
          </a:prstGeom>
          <a:solidFill>
            <a:srgbClr val="92D050"/>
          </a:solidFill>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dirty="0" smtClean="0"/>
              <a:t>17. Spojování rezistorů. Regulace proudu a napětí.</a:t>
            </a:r>
            <a:endParaRPr lang="cs-CZ" sz="3600" dirty="0"/>
          </a:p>
        </p:txBody>
      </p:sp>
      <p:sp>
        <p:nvSpPr>
          <p:cNvPr id="8" name="TextovéPole 7"/>
          <p:cNvSpPr txBox="1"/>
          <p:nvPr/>
        </p:nvSpPr>
        <p:spPr>
          <a:xfrm>
            <a:off x="0" y="2017061"/>
            <a:ext cx="2756647" cy="3785652"/>
          </a:xfrm>
          <a:prstGeom prst="rect">
            <a:avLst/>
          </a:prstGeom>
          <a:noFill/>
        </p:spPr>
        <p:txBody>
          <a:bodyPr wrap="square" rtlCol="0">
            <a:spAutoFit/>
          </a:bodyPr>
          <a:lstStyle/>
          <a:p>
            <a:pPr eaLnBrk="0" fontAlgn="base" hangingPunct="0">
              <a:spcBef>
                <a:spcPct val="0"/>
              </a:spcBef>
              <a:spcAft>
                <a:spcPct val="0"/>
              </a:spcAft>
            </a:pPr>
            <a:r>
              <a:rPr lang="cs-CZ" sz="2400" dirty="0" smtClean="0">
                <a:solidFill>
                  <a:srgbClr val="000000"/>
                </a:solidFill>
                <a:latin typeface="Times New Roman" pitchFamily="18" charset="0"/>
              </a:rPr>
              <a:t>Zápis zadání:</a:t>
            </a:r>
          </a:p>
          <a:p>
            <a:pPr eaLnBrk="0" fontAlgn="base" hangingPunct="0">
              <a:spcBef>
                <a:spcPct val="0"/>
              </a:spcBef>
              <a:spcAft>
                <a:spcPct val="0"/>
              </a:spcAft>
            </a:pPr>
            <a:endParaRPr lang="cs-CZ" sz="2400" dirty="0" smtClean="0">
              <a:solidFill>
                <a:srgbClr val="000000"/>
              </a:solidFill>
              <a:latin typeface="Times New Roman" pitchFamily="18" charset="0"/>
            </a:endParaRPr>
          </a:p>
          <a:p>
            <a:pPr eaLnBrk="0" fontAlgn="base" hangingPunct="0">
              <a:spcBef>
                <a:spcPct val="0"/>
              </a:spcBef>
              <a:spcAft>
                <a:spcPct val="0"/>
              </a:spcAft>
            </a:pPr>
            <a:r>
              <a:rPr lang="cs-CZ" altLang="cs-CZ" sz="2400" dirty="0" smtClean="0">
                <a:solidFill>
                  <a:srgbClr val="000000"/>
                </a:solidFill>
                <a:latin typeface="Times New Roman" pitchFamily="18" charset="0"/>
              </a:rPr>
              <a:t>R</a:t>
            </a:r>
            <a:r>
              <a:rPr lang="cs-CZ" altLang="cs-CZ" sz="2400" baseline="-25000" dirty="0" smtClean="0">
                <a:solidFill>
                  <a:srgbClr val="000000"/>
                </a:solidFill>
                <a:latin typeface="Times New Roman" pitchFamily="18" charset="0"/>
              </a:rPr>
              <a:t>1</a:t>
            </a:r>
            <a:r>
              <a:rPr lang="cs-CZ" altLang="cs-CZ" sz="2400" dirty="0" smtClean="0">
                <a:solidFill>
                  <a:srgbClr val="000000"/>
                </a:solidFill>
                <a:latin typeface="Times New Roman" pitchFamily="18" charset="0"/>
              </a:rPr>
              <a:t> = 10 </a:t>
            </a:r>
            <a:r>
              <a:rPr lang="el-GR" altLang="cs-CZ" sz="2400" dirty="0" smtClean="0">
                <a:solidFill>
                  <a:srgbClr val="000000"/>
                </a:solidFill>
                <a:latin typeface="Times New Roman" pitchFamily="18" charset="0"/>
              </a:rPr>
              <a:t>Ω</a:t>
            </a:r>
            <a:endParaRPr lang="cs-CZ" altLang="cs-CZ" sz="2400" dirty="0" smtClean="0">
              <a:solidFill>
                <a:srgbClr val="000000"/>
              </a:solidFill>
              <a:latin typeface="Times New Roman" pitchFamily="18" charset="0"/>
            </a:endParaRPr>
          </a:p>
          <a:p>
            <a:pPr eaLnBrk="0" fontAlgn="base" hangingPunct="0">
              <a:spcBef>
                <a:spcPct val="0"/>
              </a:spcBef>
              <a:spcAft>
                <a:spcPct val="0"/>
              </a:spcAft>
            </a:pPr>
            <a:r>
              <a:rPr lang="cs-CZ" altLang="cs-CZ" sz="2400" dirty="0" smtClean="0">
                <a:solidFill>
                  <a:srgbClr val="000000"/>
                </a:solidFill>
                <a:latin typeface="Times New Roman" pitchFamily="18" charset="0"/>
              </a:rPr>
              <a:t>R</a:t>
            </a:r>
            <a:r>
              <a:rPr lang="cs-CZ" altLang="cs-CZ" sz="2400" baseline="-25000" dirty="0" smtClean="0">
                <a:solidFill>
                  <a:srgbClr val="000000"/>
                </a:solidFill>
                <a:latin typeface="Times New Roman" pitchFamily="18" charset="0"/>
              </a:rPr>
              <a:t>2</a:t>
            </a:r>
            <a:r>
              <a:rPr lang="cs-CZ" altLang="cs-CZ" sz="2400" dirty="0" smtClean="0">
                <a:solidFill>
                  <a:srgbClr val="000000"/>
                </a:solidFill>
                <a:latin typeface="Times New Roman" pitchFamily="18" charset="0"/>
              </a:rPr>
              <a:t> = 20 </a:t>
            </a:r>
            <a:r>
              <a:rPr lang="el-GR" altLang="cs-CZ" sz="2400" dirty="0" smtClean="0">
                <a:solidFill>
                  <a:srgbClr val="000000"/>
                </a:solidFill>
                <a:latin typeface="Times New Roman" pitchFamily="18" charset="0"/>
              </a:rPr>
              <a:t>Ω</a:t>
            </a:r>
            <a:endParaRPr lang="cs-CZ" altLang="cs-CZ" sz="2400" dirty="0" smtClean="0">
              <a:solidFill>
                <a:srgbClr val="000000"/>
              </a:solidFill>
              <a:latin typeface="Times New Roman" pitchFamily="18" charset="0"/>
            </a:endParaRPr>
          </a:p>
          <a:p>
            <a:pPr eaLnBrk="0" fontAlgn="base" hangingPunct="0">
              <a:spcBef>
                <a:spcPct val="0"/>
              </a:spcBef>
              <a:spcAft>
                <a:spcPct val="0"/>
              </a:spcAft>
            </a:pPr>
            <a:r>
              <a:rPr lang="cs-CZ" altLang="cs-CZ" sz="2400" dirty="0" smtClean="0">
                <a:solidFill>
                  <a:srgbClr val="000000"/>
                </a:solidFill>
                <a:latin typeface="Times New Roman" pitchFamily="18" charset="0"/>
              </a:rPr>
              <a:t>R</a:t>
            </a:r>
            <a:r>
              <a:rPr lang="cs-CZ" altLang="cs-CZ" sz="2400" baseline="-25000" dirty="0" smtClean="0">
                <a:solidFill>
                  <a:srgbClr val="000000"/>
                </a:solidFill>
                <a:latin typeface="Times New Roman" pitchFamily="18" charset="0"/>
              </a:rPr>
              <a:t>3</a:t>
            </a:r>
            <a:r>
              <a:rPr lang="cs-CZ" altLang="cs-CZ" sz="2400" dirty="0" smtClean="0">
                <a:solidFill>
                  <a:srgbClr val="000000"/>
                </a:solidFill>
                <a:latin typeface="Times New Roman" pitchFamily="18" charset="0"/>
              </a:rPr>
              <a:t> = 50 </a:t>
            </a:r>
            <a:r>
              <a:rPr lang="el-GR" altLang="cs-CZ" sz="2400" dirty="0" smtClean="0">
                <a:solidFill>
                  <a:srgbClr val="000000"/>
                </a:solidFill>
                <a:latin typeface="Times New Roman" pitchFamily="18" charset="0"/>
              </a:rPr>
              <a:t>Ω</a:t>
            </a:r>
            <a:endParaRPr lang="cs-CZ" altLang="cs-CZ" sz="2400" dirty="0" smtClean="0">
              <a:solidFill>
                <a:srgbClr val="000000"/>
              </a:solidFill>
              <a:latin typeface="Times New Roman" pitchFamily="18" charset="0"/>
            </a:endParaRPr>
          </a:p>
          <a:p>
            <a:pPr eaLnBrk="0" fontAlgn="base" hangingPunct="0">
              <a:spcBef>
                <a:spcPct val="0"/>
              </a:spcBef>
              <a:spcAft>
                <a:spcPct val="0"/>
              </a:spcAft>
            </a:pPr>
            <a:r>
              <a:rPr lang="cs-CZ" altLang="cs-CZ" sz="2400" dirty="0" smtClean="0">
                <a:solidFill>
                  <a:srgbClr val="000000"/>
                </a:solidFill>
                <a:latin typeface="Times New Roman" pitchFamily="18" charset="0"/>
              </a:rPr>
              <a:t>U = 10 V</a:t>
            </a:r>
          </a:p>
          <a:p>
            <a:pPr eaLnBrk="0" fontAlgn="base" hangingPunct="0">
              <a:spcBef>
                <a:spcPct val="0"/>
              </a:spcBef>
              <a:spcAft>
                <a:spcPct val="0"/>
              </a:spcAft>
            </a:pPr>
            <a:r>
              <a:rPr lang="cs-CZ" altLang="cs-CZ" sz="2400" dirty="0" smtClean="0">
                <a:solidFill>
                  <a:srgbClr val="000000"/>
                </a:solidFill>
                <a:latin typeface="Times New Roman" pitchFamily="18" charset="0"/>
              </a:rPr>
              <a:t>I = ? (A)</a:t>
            </a:r>
          </a:p>
          <a:p>
            <a:pPr eaLnBrk="0" fontAlgn="base" hangingPunct="0">
              <a:spcBef>
                <a:spcPct val="0"/>
              </a:spcBef>
              <a:spcAft>
                <a:spcPct val="0"/>
              </a:spcAft>
            </a:pPr>
            <a:r>
              <a:rPr lang="cs-CZ" altLang="cs-CZ" sz="2400" dirty="0">
                <a:solidFill>
                  <a:srgbClr val="000000"/>
                </a:solidFill>
                <a:latin typeface="Times New Roman" pitchFamily="18" charset="0"/>
              </a:rPr>
              <a:t>U</a:t>
            </a:r>
            <a:r>
              <a:rPr lang="cs-CZ" altLang="cs-CZ" sz="2400" baseline="-25000" dirty="0" smtClean="0">
                <a:solidFill>
                  <a:srgbClr val="000000"/>
                </a:solidFill>
                <a:latin typeface="Times New Roman" pitchFamily="18" charset="0"/>
              </a:rPr>
              <a:t>1</a:t>
            </a:r>
            <a:r>
              <a:rPr lang="cs-CZ" sz="2400" dirty="0" smtClean="0">
                <a:solidFill>
                  <a:srgbClr val="000000"/>
                </a:solidFill>
                <a:latin typeface="Times New Roman" pitchFamily="18" charset="0"/>
              </a:rPr>
              <a:t> = ? (</a:t>
            </a:r>
            <a:r>
              <a:rPr lang="cs-CZ" sz="2400" dirty="0">
                <a:solidFill>
                  <a:srgbClr val="000000"/>
                </a:solidFill>
                <a:latin typeface="Times New Roman" pitchFamily="18" charset="0"/>
              </a:rPr>
              <a:t>V</a:t>
            </a:r>
            <a:r>
              <a:rPr lang="cs-CZ" sz="2400" dirty="0" smtClean="0">
                <a:solidFill>
                  <a:srgbClr val="000000"/>
                </a:solidFill>
                <a:latin typeface="Times New Roman" pitchFamily="18" charset="0"/>
              </a:rPr>
              <a:t>)</a:t>
            </a:r>
          </a:p>
          <a:p>
            <a:pPr eaLnBrk="0" fontAlgn="base" hangingPunct="0">
              <a:spcBef>
                <a:spcPct val="0"/>
              </a:spcBef>
              <a:spcAft>
                <a:spcPct val="0"/>
              </a:spcAft>
            </a:pPr>
            <a:r>
              <a:rPr lang="cs-CZ" altLang="cs-CZ" sz="2400" dirty="0" smtClean="0">
                <a:solidFill>
                  <a:srgbClr val="000000"/>
                </a:solidFill>
                <a:latin typeface="Times New Roman" pitchFamily="18" charset="0"/>
              </a:rPr>
              <a:t>U</a:t>
            </a:r>
            <a:r>
              <a:rPr lang="cs-CZ" altLang="cs-CZ" sz="2400" baseline="-25000" dirty="0" smtClean="0">
                <a:solidFill>
                  <a:srgbClr val="000000"/>
                </a:solidFill>
                <a:latin typeface="Times New Roman" pitchFamily="18" charset="0"/>
              </a:rPr>
              <a:t>2</a:t>
            </a:r>
            <a:r>
              <a:rPr lang="cs-CZ" sz="2400" dirty="0" smtClean="0">
                <a:solidFill>
                  <a:srgbClr val="000000"/>
                </a:solidFill>
                <a:latin typeface="Times New Roman" pitchFamily="18" charset="0"/>
              </a:rPr>
              <a:t> = ? (V)</a:t>
            </a:r>
          </a:p>
          <a:p>
            <a:pPr eaLnBrk="0" fontAlgn="base" hangingPunct="0">
              <a:spcBef>
                <a:spcPct val="0"/>
              </a:spcBef>
              <a:spcAft>
                <a:spcPct val="0"/>
              </a:spcAft>
            </a:pPr>
            <a:r>
              <a:rPr lang="cs-CZ" altLang="cs-CZ" sz="2400" dirty="0" smtClean="0">
                <a:solidFill>
                  <a:srgbClr val="000000"/>
                </a:solidFill>
                <a:latin typeface="Times New Roman" pitchFamily="18" charset="0"/>
              </a:rPr>
              <a:t>U</a:t>
            </a:r>
            <a:r>
              <a:rPr lang="cs-CZ" altLang="cs-CZ" sz="2400" baseline="-25000" dirty="0" smtClean="0">
                <a:solidFill>
                  <a:srgbClr val="000000"/>
                </a:solidFill>
                <a:latin typeface="Times New Roman" pitchFamily="18" charset="0"/>
              </a:rPr>
              <a:t>3</a:t>
            </a:r>
            <a:r>
              <a:rPr lang="cs-CZ" sz="2400" dirty="0" smtClean="0">
                <a:solidFill>
                  <a:srgbClr val="000000"/>
                </a:solidFill>
                <a:latin typeface="Times New Roman" pitchFamily="18" charset="0"/>
              </a:rPr>
              <a:t> = ? (V)</a:t>
            </a:r>
          </a:p>
        </p:txBody>
      </p:sp>
      <mc:AlternateContent xmlns:mc="http://schemas.openxmlformats.org/markup-compatibility/2006" xmlns:a14="http://schemas.microsoft.com/office/drawing/2010/main">
        <mc:Choice Requires="a14">
          <p:sp>
            <p:nvSpPr>
              <p:cNvPr id="9" name="TextovéPole 8"/>
              <p:cNvSpPr txBox="1"/>
              <p:nvPr/>
            </p:nvSpPr>
            <p:spPr>
              <a:xfrm>
                <a:off x="3193676" y="2017061"/>
                <a:ext cx="5950324" cy="4541051"/>
              </a:xfrm>
              <a:prstGeom prst="rect">
                <a:avLst/>
              </a:prstGeom>
              <a:noFill/>
            </p:spPr>
            <p:txBody>
              <a:bodyPr wrap="square" rtlCol="0">
                <a:spAutoFit/>
              </a:bodyPr>
              <a:lstStyle/>
              <a:p>
                <a:pPr eaLnBrk="0" fontAlgn="base" hangingPunct="0">
                  <a:spcBef>
                    <a:spcPct val="0"/>
                  </a:spcBef>
                  <a:spcAft>
                    <a:spcPct val="0"/>
                  </a:spcAft>
                </a:pPr>
                <a:r>
                  <a:rPr lang="cs-CZ" sz="2400" dirty="0" smtClean="0">
                    <a:solidFill>
                      <a:srgbClr val="000000"/>
                    </a:solidFill>
                    <a:latin typeface="Times New Roman" pitchFamily="18" charset="0"/>
                  </a:rPr>
                  <a:t>Řešení:</a:t>
                </a:r>
              </a:p>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cs-CZ" sz="2400" b="1" i="1" smtClean="0">
                          <a:solidFill>
                            <a:srgbClr val="FF0000"/>
                          </a:solidFill>
                          <a:latin typeface="Cambria Math"/>
                        </a:rPr>
                        <m:t>𝑹</m:t>
                      </m:r>
                      <m:r>
                        <a:rPr lang="cs-CZ" sz="2400" b="1" i="1" smtClean="0">
                          <a:solidFill>
                            <a:srgbClr val="FF0000"/>
                          </a:solidFill>
                          <a:latin typeface="Cambria Math"/>
                        </a:rPr>
                        <m:t>=</m:t>
                      </m:r>
                      <m:sSub>
                        <m:sSubPr>
                          <m:ctrlPr>
                            <a:rPr lang="cs-CZ" sz="2400" b="1" i="1" smtClean="0">
                              <a:solidFill>
                                <a:srgbClr val="FF0000"/>
                              </a:solidFill>
                              <a:latin typeface="Cambria Math" panose="02040503050406030204" pitchFamily="18" charset="0"/>
                            </a:rPr>
                          </m:ctrlPr>
                        </m:sSubPr>
                        <m:e>
                          <m:r>
                            <a:rPr lang="cs-CZ" sz="2400" b="1" i="1" smtClean="0">
                              <a:solidFill>
                                <a:srgbClr val="FF0000"/>
                              </a:solidFill>
                              <a:latin typeface="Cambria Math"/>
                            </a:rPr>
                            <m:t>𝑹</m:t>
                          </m:r>
                        </m:e>
                        <m:sub>
                          <m:r>
                            <a:rPr lang="cs-CZ" sz="2400" b="1" i="1" smtClean="0">
                              <a:solidFill>
                                <a:srgbClr val="FF0000"/>
                              </a:solidFill>
                              <a:latin typeface="Cambria Math"/>
                            </a:rPr>
                            <m:t>𝟏</m:t>
                          </m:r>
                        </m:sub>
                      </m:sSub>
                      <m:r>
                        <a:rPr lang="cs-CZ" sz="2400" b="1" i="1" smtClean="0">
                          <a:solidFill>
                            <a:srgbClr val="FF0000"/>
                          </a:solidFill>
                          <a:latin typeface="Cambria Math"/>
                        </a:rPr>
                        <m:t>+</m:t>
                      </m:r>
                      <m:sSub>
                        <m:sSubPr>
                          <m:ctrlPr>
                            <a:rPr lang="cs-CZ" sz="2400" b="1" i="1" smtClean="0">
                              <a:solidFill>
                                <a:srgbClr val="FF0000"/>
                              </a:solidFill>
                              <a:latin typeface="Cambria Math" panose="02040503050406030204" pitchFamily="18" charset="0"/>
                            </a:rPr>
                          </m:ctrlPr>
                        </m:sSubPr>
                        <m:e>
                          <m:r>
                            <a:rPr lang="cs-CZ" sz="2400" b="1" i="1" smtClean="0">
                              <a:solidFill>
                                <a:srgbClr val="FF0000"/>
                              </a:solidFill>
                              <a:latin typeface="Cambria Math"/>
                            </a:rPr>
                            <m:t>𝑹</m:t>
                          </m:r>
                        </m:e>
                        <m:sub>
                          <m:r>
                            <a:rPr lang="cs-CZ" sz="2400" b="1" i="1" smtClean="0">
                              <a:solidFill>
                                <a:srgbClr val="FF0000"/>
                              </a:solidFill>
                              <a:latin typeface="Cambria Math"/>
                            </a:rPr>
                            <m:t>𝟐</m:t>
                          </m:r>
                        </m:sub>
                      </m:sSub>
                      <m:r>
                        <a:rPr lang="cs-CZ" sz="2400" b="1" i="1" smtClean="0">
                          <a:solidFill>
                            <a:srgbClr val="FF0000"/>
                          </a:solidFill>
                          <a:latin typeface="Cambria Math"/>
                        </a:rPr>
                        <m:t>+</m:t>
                      </m:r>
                      <m:sSub>
                        <m:sSubPr>
                          <m:ctrlPr>
                            <a:rPr lang="cs-CZ" sz="2400" b="1" i="1" smtClean="0">
                              <a:solidFill>
                                <a:srgbClr val="FF0000"/>
                              </a:solidFill>
                              <a:latin typeface="Cambria Math" panose="02040503050406030204" pitchFamily="18" charset="0"/>
                            </a:rPr>
                          </m:ctrlPr>
                        </m:sSubPr>
                        <m:e>
                          <m:r>
                            <a:rPr lang="cs-CZ" sz="2400" b="1" i="1" smtClean="0">
                              <a:solidFill>
                                <a:srgbClr val="FF0000"/>
                              </a:solidFill>
                              <a:latin typeface="Cambria Math"/>
                            </a:rPr>
                            <m:t>𝑹</m:t>
                          </m:r>
                        </m:e>
                        <m:sub>
                          <m:r>
                            <a:rPr lang="cs-CZ" sz="2400" b="1" i="1" smtClean="0">
                              <a:solidFill>
                                <a:srgbClr val="FF0000"/>
                              </a:solidFill>
                              <a:latin typeface="Cambria Math"/>
                            </a:rPr>
                            <m:t>𝟑</m:t>
                          </m:r>
                        </m:sub>
                      </m:sSub>
                    </m:oMath>
                  </m:oMathPara>
                </a14:m>
                <a:endParaRPr lang="cs-CZ" sz="2400" b="1" dirty="0">
                  <a:solidFill>
                    <a:srgbClr val="000000"/>
                  </a:solidFill>
                  <a:latin typeface="Times New Roman" pitchFamily="18" charset="0"/>
                </a:endParaRPr>
              </a:p>
              <a:p>
                <a:pPr eaLnBrk="0" fontAlgn="base" hangingPunct="0">
                  <a:spcBef>
                    <a:spcPct val="0"/>
                  </a:spcBef>
                  <a:spcAft>
                    <a:spcPct val="0"/>
                  </a:spcAft>
                </a:pPr>
                <a:endParaRPr lang="cs-CZ" sz="2000" dirty="0" smtClean="0">
                  <a:solidFill>
                    <a:srgbClr val="000000"/>
                  </a:solidFill>
                  <a:latin typeface="Times New Roman" pitchFamily="18" charset="0"/>
                </a:endParaRPr>
              </a:p>
              <a:p>
                <a:pPr algn="ctr" eaLnBrk="0" fontAlgn="base" hangingPunct="0">
                  <a:spcBef>
                    <a:spcPct val="0"/>
                  </a:spcBef>
                  <a:spcAft>
                    <a:spcPct val="0"/>
                  </a:spcAft>
                </a:pPr>
                <a14:m>
                  <m:oMath xmlns:m="http://schemas.openxmlformats.org/officeDocument/2006/math">
                    <m:r>
                      <a:rPr lang="cs-CZ" sz="2400" i="1" smtClean="0">
                        <a:solidFill>
                          <a:srgbClr val="000000"/>
                        </a:solidFill>
                        <a:latin typeface="Cambria Math"/>
                      </a:rPr>
                      <m:t>𝑅</m:t>
                    </m:r>
                    <m:r>
                      <a:rPr lang="cs-CZ" sz="2400" i="1" smtClean="0">
                        <a:solidFill>
                          <a:srgbClr val="000000"/>
                        </a:solidFill>
                        <a:latin typeface="Cambria Math"/>
                      </a:rPr>
                      <m:t>=10+20+50 </m:t>
                    </m:r>
                    <m:r>
                      <m:rPr>
                        <m:sty m:val="p"/>
                      </m:rPr>
                      <a:rPr lang="el-GR" sz="2400" i="1" smtClean="0">
                        <a:solidFill>
                          <a:srgbClr val="000000"/>
                        </a:solidFill>
                        <a:latin typeface="Cambria Math"/>
                      </a:rPr>
                      <m:t>Ω</m:t>
                    </m:r>
                    <m:r>
                      <a:rPr lang="cs-CZ" sz="2400" i="1" smtClean="0">
                        <a:solidFill>
                          <a:srgbClr val="000000"/>
                        </a:solidFill>
                        <a:latin typeface="Cambria Math"/>
                      </a:rPr>
                      <m:t>=</m:t>
                    </m:r>
                  </m:oMath>
                </a14:m>
                <a:r>
                  <a:rPr lang="cs-CZ" sz="2400" dirty="0" smtClean="0">
                    <a:solidFill>
                      <a:srgbClr val="000000"/>
                    </a:solidFill>
                    <a:latin typeface="Times New Roman" pitchFamily="18" charset="0"/>
                  </a:rPr>
                  <a:t> </a:t>
                </a:r>
                <a:r>
                  <a:rPr lang="cs-CZ" sz="2400" u="sng" dirty="0" smtClean="0">
                    <a:solidFill>
                      <a:srgbClr val="000000"/>
                    </a:solidFill>
                    <a:latin typeface="Times New Roman" pitchFamily="18" charset="0"/>
                  </a:rPr>
                  <a:t>80 </a:t>
                </a:r>
                <a:r>
                  <a:rPr lang="cs-CZ" sz="2400" u="sng" dirty="0">
                    <a:solidFill>
                      <a:srgbClr val="000000"/>
                    </a:solidFill>
                    <a:latin typeface="Times New Roman" pitchFamily="18" charset="0"/>
                  </a:rPr>
                  <a:t>Ω</a:t>
                </a:r>
                <a:endParaRPr lang="cs-CZ" sz="2400" u="sng" dirty="0" smtClean="0">
                  <a:solidFill>
                    <a:srgbClr val="000000"/>
                  </a:solidFill>
                  <a:latin typeface="Times New Roman" pitchFamily="18" charset="0"/>
                </a:endParaRPr>
              </a:p>
              <a:p>
                <a:pPr algn="ctr" eaLnBrk="0" fontAlgn="base" hangingPunct="0">
                  <a:spcBef>
                    <a:spcPct val="0"/>
                  </a:spcBef>
                  <a:spcAft>
                    <a:spcPct val="0"/>
                  </a:spcAft>
                </a:pPr>
                <a:endParaRPr lang="cs-CZ" sz="2400" b="1" dirty="0">
                  <a:solidFill>
                    <a:srgbClr val="000000"/>
                  </a:solidFill>
                  <a:latin typeface="Times New Roman" pitchFamily="18" charset="0"/>
                </a:endParaRPr>
              </a:p>
              <a:p>
                <a:pPr algn="ctr" eaLnBrk="0" fontAlgn="base" hangingPunct="0">
                  <a:spcBef>
                    <a:spcPct val="0"/>
                  </a:spcBef>
                  <a:spcAft>
                    <a:spcPct val="0"/>
                  </a:spcAft>
                </a:pPr>
                <a14:m>
                  <m:oMath xmlns:m="http://schemas.openxmlformats.org/officeDocument/2006/math">
                    <m:r>
                      <a:rPr lang="cs-CZ" sz="2400" i="1" smtClean="0">
                        <a:solidFill>
                          <a:srgbClr val="000000"/>
                        </a:solidFill>
                        <a:latin typeface="Cambria Math"/>
                      </a:rPr>
                      <m:t>𝐼</m:t>
                    </m:r>
                    <m:r>
                      <a:rPr lang="cs-CZ" sz="2400" i="1" smtClean="0">
                        <a:solidFill>
                          <a:srgbClr val="000000"/>
                        </a:solidFill>
                        <a:latin typeface="Cambria Math"/>
                      </a:rPr>
                      <m:t>=</m:t>
                    </m:r>
                    <m:f>
                      <m:fPr>
                        <m:ctrlPr>
                          <a:rPr lang="cs-CZ" sz="2400" i="1" smtClean="0">
                            <a:solidFill>
                              <a:srgbClr val="000000"/>
                            </a:solidFill>
                            <a:latin typeface="Cambria Math" panose="02040503050406030204" pitchFamily="18" charset="0"/>
                          </a:rPr>
                        </m:ctrlPr>
                      </m:fPr>
                      <m:num>
                        <m:r>
                          <a:rPr lang="cs-CZ" sz="2400" i="1" smtClean="0">
                            <a:solidFill>
                              <a:srgbClr val="000000"/>
                            </a:solidFill>
                            <a:latin typeface="Cambria Math"/>
                          </a:rPr>
                          <m:t>𝑈</m:t>
                        </m:r>
                      </m:num>
                      <m:den>
                        <m:r>
                          <a:rPr lang="cs-CZ" sz="2400" i="1" smtClean="0">
                            <a:solidFill>
                              <a:srgbClr val="000000"/>
                            </a:solidFill>
                            <a:latin typeface="Cambria Math"/>
                          </a:rPr>
                          <m:t>𝑅</m:t>
                        </m:r>
                      </m:den>
                    </m:f>
                    <m:r>
                      <a:rPr lang="cs-CZ" sz="2400" i="1" smtClean="0">
                        <a:solidFill>
                          <a:srgbClr val="000000"/>
                        </a:solidFill>
                        <a:latin typeface="Cambria Math"/>
                      </a:rPr>
                      <m:t>=</m:t>
                    </m:r>
                    <m:f>
                      <m:fPr>
                        <m:ctrlPr>
                          <a:rPr lang="cs-CZ" sz="2400" i="1" smtClean="0">
                            <a:solidFill>
                              <a:srgbClr val="000000"/>
                            </a:solidFill>
                            <a:latin typeface="Cambria Math" panose="02040503050406030204" pitchFamily="18" charset="0"/>
                          </a:rPr>
                        </m:ctrlPr>
                      </m:fPr>
                      <m:num>
                        <m:r>
                          <a:rPr lang="cs-CZ" sz="2400" i="1" smtClean="0">
                            <a:solidFill>
                              <a:srgbClr val="000000"/>
                            </a:solidFill>
                            <a:latin typeface="Cambria Math"/>
                          </a:rPr>
                          <m:t>10</m:t>
                        </m:r>
                      </m:num>
                      <m:den>
                        <m:r>
                          <a:rPr lang="cs-CZ" sz="2400" i="1" smtClean="0">
                            <a:solidFill>
                              <a:srgbClr val="000000"/>
                            </a:solidFill>
                            <a:latin typeface="Cambria Math"/>
                          </a:rPr>
                          <m:t>80</m:t>
                        </m:r>
                      </m:den>
                    </m:f>
                    <m:r>
                      <a:rPr lang="cs-CZ" sz="2400" i="1" smtClean="0">
                        <a:solidFill>
                          <a:srgbClr val="000000"/>
                        </a:solidFill>
                        <a:latin typeface="Cambria Math"/>
                      </a:rPr>
                      <m:t> </m:t>
                    </m:r>
                    <m:r>
                      <a:rPr lang="cs-CZ" sz="2400" i="1" smtClean="0">
                        <a:solidFill>
                          <a:srgbClr val="000000"/>
                        </a:solidFill>
                        <a:latin typeface="Cambria Math"/>
                      </a:rPr>
                      <m:t>𝐴</m:t>
                    </m:r>
                    <m:r>
                      <a:rPr lang="cs-CZ" sz="2400" i="1" smtClean="0">
                        <a:solidFill>
                          <a:srgbClr val="000000"/>
                        </a:solidFill>
                        <a:latin typeface="Cambria Math"/>
                      </a:rPr>
                      <m:t>=</m:t>
                    </m:r>
                  </m:oMath>
                </a14:m>
                <a:r>
                  <a:rPr lang="cs-CZ" sz="2000" dirty="0" smtClean="0">
                    <a:solidFill>
                      <a:srgbClr val="000000"/>
                    </a:solidFill>
                    <a:latin typeface="Times New Roman" pitchFamily="18" charset="0"/>
                  </a:rPr>
                  <a:t> </a:t>
                </a:r>
                <a:r>
                  <a:rPr lang="cs-CZ" sz="2400" u="dbl" dirty="0" smtClean="0">
                    <a:solidFill>
                      <a:srgbClr val="000000"/>
                    </a:solidFill>
                    <a:latin typeface="Times New Roman" pitchFamily="18" charset="0"/>
                  </a:rPr>
                  <a:t>0,125 A</a:t>
                </a:r>
              </a:p>
              <a:p>
                <a:pPr algn="ctr" eaLnBrk="0" fontAlgn="base" hangingPunct="0">
                  <a:spcBef>
                    <a:spcPct val="0"/>
                  </a:spcBef>
                  <a:spcAft>
                    <a:spcPct val="0"/>
                  </a:spcAft>
                </a:pPr>
                <a:endParaRPr lang="cs-CZ" sz="2000" i="1" dirty="0" smtClean="0">
                  <a:solidFill>
                    <a:srgbClr val="000000"/>
                  </a:solidFill>
                  <a:latin typeface="Cambria Math"/>
                </a:endParaRPr>
              </a:p>
              <a:p>
                <a:pPr algn="ctr" eaLnBrk="0" fontAlgn="base" hangingPunct="0">
                  <a:lnSpc>
                    <a:spcPct val="150000"/>
                  </a:lnSpc>
                  <a:spcBef>
                    <a:spcPct val="0"/>
                  </a:spcBef>
                  <a:spcAft>
                    <a:spcPct val="0"/>
                  </a:spcAft>
                </a:pPr>
                <a14:m>
                  <m:oMath xmlns:m="http://schemas.openxmlformats.org/officeDocument/2006/math">
                    <m:sSub>
                      <m:sSubPr>
                        <m:ctrlPr>
                          <a:rPr lang="cs-CZ" sz="2400" i="1" smtClean="0">
                            <a:solidFill>
                              <a:srgbClr val="000000"/>
                            </a:solidFill>
                            <a:latin typeface="Cambria Math" panose="02040503050406030204" pitchFamily="18" charset="0"/>
                          </a:rPr>
                        </m:ctrlPr>
                      </m:sSubPr>
                      <m:e>
                        <m:r>
                          <a:rPr lang="cs-CZ" sz="2400" i="1" smtClean="0">
                            <a:solidFill>
                              <a:srgbClr val="000000"/>
                            </a:solidFill>
                            <a:latin typeface="Cambria Math"/>
                          </a:rPr>
                          <m:t>𝑈</m:t>
                        </m:r>
                      </m:e>
                      <m:sub>
                        <m:r>
                          <a:rPr lang="cs-CZ" sz="2400" i="1" smtClean="0">
                            <a:solidFill>
                              <a:srgbClr val="000000"/>
                            </a:solidFill>
                            <a:latin typeface="Cambria Math"/>
                          </a:rPr>
                          <m:t>1</m:t>
                        </m:r>
                      </m:sub>
                    </m:sSub>
                    <m:r>
                      <a:rPr lang="cs-CZ" sz="2400" i="1" smtClean="0">
                        <a:solidFill>
                          <a:srgbClr val="000000"/>
                        </a:solidFill>
                        <a:latin typeface="Cambria Math"/>
                      </a:rPr>
                      <m:t>=</m:t>
                    </m:r>
                    <m:sSub>
                      <m:sSubPr>
                        <m:ctrlPr>
                          <a:rPr lang="cs-CZ" sz="2400" i="1" smtClean="0">
                            <a:solidFill>
                              <a:srgbClr val="000000"/>
                            </a:solidFill>
                            <a:latin typeface="Cambria Math" panose="02040503050406030204" pitchFamily="18" charset="0"/>
                          </a:rPr>
                        </m:ctrlPr>
                      </m:sSubPr>
                      <m:e>
                        <m:r>
                          <a:rPr lang="cs-CZ" sz="2400" i="1" smtClean="0">
                            <a:solidFill>
                              <a:srgbClr val="000000"/>
                            </a:solidFill>
                            <a:latin typeface="Cambria Math"/>
                          </a:rPr>
                          <m:t>𝑅</m:t>
                        </m:r>
                      </m:e>
                      <m:sub>
                        <m:r>
                          <a:rPr lang="cs-CZ" sz="2400" i="1" smtClean="0">
                            <a:solidFill>
                              <a:srgbClr val="000000"/>
                            </a:solidFill>
                            <a:latin typeface="Cambria Math"/>
                          </a:rPr>
                          <m:t>1</m:t>
                        </m:r>
                      </m:sub>
                    </m:sSub>
                    <m:r>
                      <a:rPr lang="cs-CZ" sz="2400" i="1" smtClean="0">
                        <a:solidFill>
                          <a:srgbClr val="000000"/>
                        </a:solidFill>
                        <a:latin typeface="Cambria Math"/>
                        <a:ea typeface="Cambria Math"/>
                      </a:rPr>
                      <m:t>∙</m:t>
                    </m:r>
                    <m:r>
                      <a:rPr lang="cs-CZ" sz="2400" i="1" smtClean="0">
                        <a:solidFill>
                          <a:srgbClr val="000000"/>
                        </a:solidFill>
                        <a:latin typeface="Cambria Math"/>
                        <a:ea typeface="Cambria Math"/>
                      </a:rPr>
                      <m:t>𝐼</m:t>
                    </m:r>
                    <m:r>
                      <a:rPr lang="cs-CZ" sz="2400" i="1" smtClean="0">
                        <a:solidFill>
                          <a:srgbClr val="000000"/>
                        </a:solidFill>
                        <a:latin typeface="Cambria Math"/>
                        <a:ea typeface="Cambria Math"/>
                      </a:rPr>
                      <m:t>=10∙0,125=</m:t>
                    </m:r>
                  </m:oMath>
                </a14:m>
                <a:r>
                  <a:rPr lang="cs-CZ" sz="2400" dirty="0" smtClean="0">
                    <a:solidFill>
                      <a:srgbClr val="000000"/>
                    </a:solidFill>
                    <a:latin typeface="Times New Roman" pitchFamily="18" charset="0"/>
                  </a:rPr>
                  <a:t> </a:t>
                </a:r>
                <a:r>
                  <a:rPr lang="cs-CZ" sz="2400" u="dbl" dirty="0" smtClean="0">
                    <a:solidFill>
                      <a:srgbClr val="000000"/>
                    </a:solidFill>
                    <a:latin typeface="Times New Roman" pitchFamily="18" charset="0"/>
                  </a:rPr>
                  <a:t>1,25 </a:t>
                </a:r>
                <a:r>
                  <a:rPr lang="cs-CZ" sz="2400" u="dbl" dirty="0">
                    <a:solidFill>
                      <a:srgbClr val="000000"/>
                    </a:solidFill>
                    <a:latin typeface="Times New Roman" pitchFamily="18" charset="0"/>
                  </a:rPr>
                  <a:t>V</a:t>
                </a:r>
                <a:r>
                  <a:rPr lang="cs-CZ" sz="2400" dirty="0" smtClean="0">
                    <a:solidFill>
                      <a:srgbClr val="000000"/>
                    </a:solidFill>
                    <a:latin typeface="Times New Roman" pitchFamily="18" charset="0"/>
                  </a:rPr>
                  <a:t> </a:t>
                </a:r>
              </a:p>
              <a:p>
                <a:pPr algn="ctr" eaLnBrk="0" fontAlgn="base" hangingPunct="0">
                  <a:lnSpc>
                    <a:spcPct val="150000"/>
                  </a:lnSpc>
                  <a:spcBef>
                    <a:spcPct val="0"/>
                  </a:spcBef>
                  <a:spcAft>
                    <a:spcPct val="0"/>
                  </a:spcAft>
                </a:pPr>
                <a14:m>
                  <m:oMath xmlns:m="http://schemas.openxmlformats.org/officeDocument/2006/math">
                    <m:sSub>
                      <m:sSubPr>
                        <m:ctrlPr>
                          <a:rPr lang="cs-CZ" sz="2400" i="1" smtClean="0">
                            <a:solidFill>
                              <a:srgbClr val="000000"/>
                            </a:solidFill>
                            <a:latin typeface="Cambria Math" panose="02040503050406030204" pitchFamily="18" charset="0"/>
                          </a:rPr>
                        </m:ctrlPr>
                      </m:sSubPr>
                      <m:e>
                        <m:r>
                          <a:rPr lang="cs-CZ" sz="2400" i="1" smtClean="0">
                            <a:solidFill>
                              <a:srgbClr val="000000"/>
                            </a:solidFill>
                            <a:latin typeface="Cambria Math"/>
                          </a:rPr>
                          <m:t>𝑈</m:t>
                        </m:r>
                      </m:e>
                      <m:sub>
                        <m:r>
                          <a:rPr lang="cs-CZ" sz="2400" i="1" smtClean="0">
                            <a:solidFill>
                              <a:srgbClr val="000000"/>
                            </a:solidFill>
                            <a:latin typeface="Cambria Math"/>
                          </a:rPr>
                          <m:t>2</m:t>
                        </m:r>
                      </m:sub>
                    </m:sSub>
                    <m:r>
                      <a:rPr lang="cs-CZ" sz="2400" i="1" smtClean="0">
                        <a:solidFill>
                          <a:srgbClr val="000000"/>
                        </a:solidFill>
                        <a:latin typeface="Cambria Math"/>
                      </a:rPr>
                      <m:t>=</m:t>
                    </m:r>
                    <m:sSub>
                      <m:sSubPr>
                        <m:ctrlPr>
                          <a:rPr lang="cs-CZ" sz="2400" i="1" smtClean="0">
                            <a:solidFill>
                              <a:srgbClr val="000000"/>
                            </a:solidFill>
                            <a:latin typeface="Cambria Math" panose="02040503050406030204" pitchFamily="18" charset="0"/>
                          </a:rPr>
                        </m:ctrlPr>
                      </m:sSubPr>
                      <m:e>
                        <m:r>
                          <a:rPr lang="cs-CZ" sz="2400" i="1" smtClean="0">
                            <a:solidFill>
                              <a:srgbClr val="000000"/>
                            </a:solidFill>
                            <a:latin typeface="Cambria Math"/>
                          </a:rPr>
                          <m:t>𝑅</m:t>
                        </m:r>
                      </m:e>
                      <m:sub>
                        <m:r>
                          <a:rPr lang="cs-CZ" sz="2400" i="1" smtClean="0">
                            <a:solidFill>
                              <a:srgbClr val="000000"/>
                            </a:solidFill>
                            <a:latin typeface="Cambria Math"/>
                          </a:rPr>
                          <m:t>2</m:t>
                        </m:r>
                      </m:sub>
                    </m:sSub>
                    <m:r>
                      <a:rPr lang="cs-CZ" sz="2400" i="1" smtClean="0">
                        <a:solidFill>
                          <a:srgbClr val="000000"/>
                        </a:solidFill>
                        <a:latin typeface="Cambria Math"/>
                        <a:ea typeface="Cambria Math"/>
                      </a:rPr>
                      <m:t>∙</m:t>
                    </m:r>
                    <m:r>
                      <a:rPr lang="cs-CZ" sz="2400" i="1" smtClean="0">
                        <a:solidFill>
                          <a:srgbClr val="000000"/>
                        </a:solidFill>
                        <a:latin typeface="Cambria Math"/>
                        <a:ea typeface="Cambria Math"/>
                      </a:rPr>
                      <m:t>𝐼</m:t>
                    </m:r>
                    <m:r>
                      <a:rPr lang="cs-CZ" sz="2400" i="1" smtClean="0">
                        <a:solidFill>
                          <a:srgbClr val="000000"/>
                        </a:solidFill>
                        <a:latin typeface="Cambria Math"/>
                        <a:ea typeface="Cambria Math"/>
                      </a:rPr>
                      <m:t>=20∙0,125=</m:t>
                    </m:r>
                  </m:oMath>
                </a14:m>
                <a:r>
                  <a:rPr lang="cs-CZ" sz="2400" dirty="0" smtClean="0">
                    <a:solidFill>
                      <a:srgbClr val="000000"/>
                    </a:solidFill>
                    <a:latin typeface="Times New Roman" pitchFamily="18" charset="0"/>
                  </a:rPr>
                  <a:t> </a:t>
                </a:r>
                <a:r>
                  <a:rPr lang="cs-CZ" sz="2400" u="dbl" dirty="0" smtClean="0">
                    <a:solidFill>
                      <a:srgbClr val="000000"/>
                    </a:solidFill>
                    <a:latin typeface="Times New Roman" pitchFamily="18" charset="0"/>
                  </a:rPr>
                  <a:t>2,5 V</a:t>
                </a:r>
              </a:p>
              <a:p>
                <a:pPr algn="ctr" eaLnBrk="0" fontAlgn="base" hangingPunct="0">
                  <a:lnSpc>
                    <a:spcPct val="150000"/>
                  </a:lnSpc>
                  <a:spcBef>
                    <a:spcPct val="0"/>
                  </a:spcBef>
                  <a:spcAft>
                    <a:spcPct val="0"/>
                  </a:spcAft>
                </a:pPr>
                <a14:m>
                  <m:oMath xmlns:m="http://schemas.openxmlformats.org/officeDocument/2006/math">
                    <m:sSub>
                      <m:sSubPr>
                        <m:ctrlPr>
                          <a:rPr lang="cs-CZ" sz="2400" i="1" smtClean="0">
                            <a:solidFill>
                              <a:srgbClr val="000000"/>
                            </a:solidFill>
                            <a:latin typeface="Cambria Math" panose="02040503050406030204" pitchFamily="18" charset="0"/>
                          </a:rPr>
                        </m:ctrlPr>
                      </m:sSubPr>
                      <m:e>
                        <m:r>
                          <a:rPr lang="cs-CZ" sz="2400" i="1" smtClean="0">
                            <a:solidFill>
                              <a:srgbClr val="000000"/>
                            </a:solidFill>
                            <a:latin typeface="Cambria Math"/>
                          </a:rPr>
                          <m:t>𝑈</m:t>
                        </m:r>
                      </m:e>
                      <m:sub>
                        <m:r>
                          <a:rPr lang="cs-CZ" sz="2400" i="1" smtClean="0">
                            <a:solidFill>
                              <a:srgbClr val="000000"/>
                            </a:solidFill>
                            <a:latin typeface="Cambria Math"/>
                          </a:rPr>
                          <m:t>3</m:t>
                        </m:r>
                      </m:sub>
                    </m:sSub>
                    <m:r>
                      <a:rPr lang="cs-CZ" sz="2400" i="1" smtClean="0">
                        <a:solidFill>
                          <a:srgbClr val="000000"/>
                        </a:solidFill>
                        <a:latin typeface="Cambria Math"/>
                      </a:rPr>
                      <m:t>=</m:t>
                    </m:r>
                    <m:sSub>
                      <m:sSubPr>
                        <m:ctrlPr>
                          <a:rPr lang="cs-CZ" sz="2400" i="1" smtClean="0">
                            <a:solidFill>
                              <a:srgbClr val="000000"/>
                            </a:solidFill>
                            <a:latin typeface="Cambria Math" panose="02040503050406030204" pitchFamily="18" charset="0"/>
                          </a:rPr>
                        </m:ctrlPr>
                      </m:sSubPr>
                      <m:e>
                        <m:r>
                          <a:rPr lang="cs-CZ" sz="2400" i="1" smtClean="0">
                            <a:solidFill>
                              <a:srgbClr val="000000"/>
                            </a:solidFill>
                            <a:latin typeface="Cambria Math"/>
                          </a:rPr>
                          <m:t>𝑅</m:t>
                        </m:r>
                      </m:e>
                      <m:sub>
                        <m:r>
                          <a:rPr lang="cs-CZ" sz="2400" i="1" smtClean="0">
                            <a:solidFill>
                              <a:srgbClr val="000000"/>
                            </a:solidFill>
                            <a:latin typeface="Cambria Math"/>
                          </a:rPr>
                          <m:t>3</m:t>
                        </m:r>
                      </m:sub>
                    </m:sSub>
                    <m:r>
                      <a:rPr lang="cs-CZ" sz="2400" i="1" smtClean="0">
                        <a:solidFill>
                          <a:srgbClr val="000000"/>
                        </a:solidFill>
                        <a:latin typeface="Cambria Math"/>
                        <a:ea typeface="Cambria Math"/>
                      </a:rPr>
                      <m:t>∙</m:t>
                    </m:r>
                    <m:r>
                      <a:rPr lang="cs-CZ" sz="2400" i="1" smtClean="0">
                        <a:solidFill>
                          <a:srgbClr val="000000"/>
                        </a:solidFill>
                        <a:latin typeface="Cambria Math"/>
                        <a:ea typeface="Cambria Math"/>
                      </a:rPr>
                      <m:t>𝐼</m:t>
                    </m:r>
                    <m:r>
                      <a:rPr lang="cs-CZ" sz="2400" i="1" smtClean="0">
                        <a:solidFill>
                          <a:srgbClr val="000000"/>
                        </a:solidFill>
                        <a:latin typeface="Cambria Math"/>
                        <a:ea typeface="Cambria Math"/>
                      </a:rPr>
                      <m:t>=50∙0,125=</m:t>
                    </m:r>
                  </m:oMath>
                </a14:m>
                <a:r>
                  <a:rPr lang="cs-CZ" sz="2400" dirty="0" smtClean="0">
                    <a:solidFill>
                      <a:srgbClr val="000000"/>
                    </a:solidFill>
                    <a:latin typeface="Times New Roman" pitchFamily="18" charset="0"/>
                  </a:rPr>
                  <a:t> </a:t>
                </a:r>
                <a:r>
                  <a:rPr lang="cs-CZ" sz="2400" u="dbl" dirty="0">
                    <a:solidFill>
                      <a:srgbClr val="000000"/>
                    </a:solidFill>
                    <a:latin typeface="Times New Roman" pitchFamily="18" charset="0"/>
                  </a:rPr>
                  <a:t>6</a:t>
                </a:r>
                <a:r>
                  <a:rPr lang="cs-CZ" sz="2400" u="dbl" dirty="0" smtClean="0">
                    <a:solidFill>
                      <a:srgbClr val="000000"/>
                    </a:solidFill>
                    <a:latin typeface="Times New Roman" pitchFamily="18" charset="0"/>
                  </a:rPr>
                  <a:t>,25 </a:t>
                </a:r>
                <a:r>
                  <a:rPr lang="cs-CZ" sz="2400" u="dbl" dirty="0">
                    <a:solidFill>
                      <a:srgbClr val="000000"/>
                    </a:solidFill>
                    <a:latin typeface="Times New Roman" pitchFamily="18" charset="0"/>
                  </a:rPr>
                  <a:t>V</a:t>
                </a:r>
                <a:r>
                  <a:rPr lang="cs-CZ" sz="2400" dirty="0" smtClean="0">
                    <a:solidFill>
                      <a:srgbClr val="000000"/>
                    </a:solidFill>
                    <a:latin typeface="Times New Roman" pitchFamily="18" charset="0"/>
                  </a:rPr>
                  <a:t> </a:t>
                </a:r>
                <a:endParaRPr lang="cs-CZ" sz="2400" dirty="0">
                  <a:solidFill>
                    <a:srgbClr val="000000"/>
                  </a:solidFill>
                  <a:latin typeface="Times New Roman" pitchFamily="18" charset="0"/>
                </a:endParaRPr>
              </a:p>
            </p:txBody>
          </p:sp>
        </mc:Choice>
        <mc:Fallback xmlns="">
          <p:sp>
            <p:nvSpPr>
              <p:cNvPr id="9" name="TextovéPole 8"/>
              <p:cNvSpPr txBox="1">
                <a:spLocks noRot="1" noChangeAspect="1" noMove="1" noResize="1" noEditPoints="1" noAdjustHandles="1" noChangeArrowheads="1" noChangeShapeType="1" noTextEdit="1"/>
              </p:cNvSpPr>
              <p:nvPr/>
            </p:nvSpPr>
            <p:spPr>
              <a:xfrm>
                <a:off x="3193676" y="2017061"/>
                <a:ext cx="5950324" cy="4541051"/>
              </a:xfrm>
              <a:prstGeom prst="rect">
                <a:avLst/>
              </a:prstGeom>
              <a:blipFill rotWithShape="1">
                <a:blip r:embed="rId2"/>
                <a:stretch>
                  <a:fillRect l="-1639" t="-1074"/>
                </a:stretch>
              </a:blipFill>
            </p:spPr>
            <p:txBody>
              <a:bodyPr/>
              <a:lstStyle/>
              <a:p>
                <a:r>
                  <a:rPr lang="cs-CZ">
                    <a:noFill/>
                  </a:rPr>
                  <a:t> </a:t>
                </a:r>
              </a:p>
            </p:txBody>
          </p:sp>
        </mc:Fallback>
      </mc:AlternateContent>
      <p:sp>
        <p:nvSpPr>
          <p:cNvPr id="10" name="TextovéPole 9"/>
          <p:cNvSpPr txBox="1">
            <a:spLocks noChangeArrowheads="1"/>
          </p:cNvSpPr>
          <p:nvPr/>
        </p:nvSpPr>
        <p:spPr bwMode="auto">
          <a:xfrm>
            <a:off x="0" y="801523"/>
            <a:ext cx="9144000" cy="1200329"/>
          </a:xfrm>
          <a:prstGeom prst="rect">
            <a:avLst/>
          </a:prstGeom>
          <a:solidFill>
            <a:srgbClr val="00B0F0"/>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cs-CZ" altLang="cs-CZ" sz="2400" b="0" i="0" u="none" strike="noStrike" kern="0" cap="none" spc="0" normalizeH="0" baseline="0" noProof="0" dirty="0" smtClean="0">
                <a:ln>
                  <a:noFill/>
                </a:ln>
                <a:solidFill>
                  <a:srgbClr val="000000"/>
                </a:solidFill>
                <a:effectLst/>
                <a:uLnTx/>
                <a:uFillTx/>
                <a:latin typeface="Times New Roman" pitchFamily="18" charset="0"/>
              </a:rPr>
              <a:t>Př. 2 Tři rezistory  R</a:t>
            </a:r>
            <a:r>
              <a:rPr kumimoji="0" lang="cs-CZ" altLang="cs-CZ" sz="2400" b="0" i="0" u="none" strike="noStrike" kern="0" cap="none" spc="0" normalizeH="0" baseline="-25000" noProof="0" dirty="0" smtClean="0">
                <a:ln>
                  <a:noFill/>
                </a:ln>
                <a:solidFill>
                  <a:srgbClr val="000000"/>
                </a:solidFill>
                <a:effectLst/>
                <a:uLnTx/>
                <a:uFillTx/>
                <a:latin typeface="Times New Roman" pitchFamily="18" charset="0"/>
              </a:rPr>
              <a:t>1</a:t>
            </a:r>
            <a:r>
              <a:rPr kumimoji="0" lang="cs-CZ" altLang="cs-CZ" sz="2400" b="0" i="0" u="none" strike="noStrike" kern="0" cap="none" spc="0" normalizeH="0" baseline="0" noProof="0" dirty="0" smtClean="0">
                <a:ln>
                  <a:noFill/>
                </a:ln>
                <a:solidFill>
                  <a:srgbClr val="000000"/>
                </a:solidFill>
                <a:effectLst/>
                <a:uLnTx/>
                <a:uFillTx/>
                <a:latin typeface="Times New Roman" pitchFamily="18" charset="0"/>
              </a:rPr>
              <a:t> = 10 </a:t>
            </a:r>
            <a:r>
              <a:rPr kumimoji="0" lang="el-GR" altLang="cs-CZ" sz="2400" b="0" i="0" u="none" strike="noStrike" kern="0" cap="none" spc="0" normalizeH="0" baseline="0" noProof="0" dirty="0" smtClean="0">
                <a:ln>
                  <a:noFill/>
                </a:ln>
                <a:solidFill>
                  <a:srgbClr val="000000"/>
                </a:solidFill>
                <a:effectLst/>
                <a:uLnTx/>
                <a:uFillTx/>
                <a:latin typeface="Times New Roman" pitchFamily="18" charset="0"/>
              </a:rPr>
              <a:t>Ω</a:t>
            </a:r>
            <a:r>
              <a:rPr kumimoji="0" lang="cs-CZ" altLang="cs-CZ" sz="2400" b="0" i="0" u="none" strike="noStrike" kern="0" cap="none" spc="0" normalizeH="0" baseline="0" noProof="0" dirty="0" smtClean="0">
                <a:ln>
                  <a:noFill/>
                </a:ln>
                <a:solidFill>
                  <a:srgbClr val="000000"/>
                </a:solidFill>
                <a:effectLst/>
                <a:uLnTx/>
                <a:uFillTx/>
                <a:latin typeface="Times New Roman" pitchFamily="18" charset="0"/>
              </a:rPr>
              <a:t>, R</a:t>
            </a:r>
            <a:r>
              <a:rPr kumimoji="0" lang="cs-CZ" altLang="cs-CZ" sz="2400" b="0" i="0" u="none" strike="noStrike" kern="0" cap="none" spc="0" normalizeH="0" baseline="-25000" noProof="0" dirty="0" smtClean="0">
                <a:ln>
                  <a:noFill/>
                </a:ln>
                <a:solidFill>
                  <a:srgbClr val="000000"/>
                </a:solidFill>
                <a:effectLst/>
                <a:uLnTx/>
                <a:uFillTx/>
                <a:latin typeface="Times New Roman" pitchFamily="18" charset="0"/>
              </a:rPr>
              <a:t>2</a:t>
            </a:r>
            <a:r>
              <a:rPr kumimoji="0" lang="cs-CZ" altLang="cs-CZ" sz="2400" b="0" i="0" u="none" strike="noStrike" kern="0" cap="none" spc="0" normalizeH="0" baseline="0" noProof="0" dirty="0" smtClean="0">
                <a:ln>
                  <a:noFill/>
                </a:ln>
                <a:solidFill>
                  <a:srgbClr val="000000"/>
                </a:solidFill>
                <a:effectLst/>
                <a:uLnTx/>
                <a:uFillTx/>
                <a:latin typeface="Times New Roman" pitchFamily="18" charset="0"/>
              </a:rPr>
              <a:t> = 20 </a:t>
            </a:r>
            <a:r>
              <a:rPr kumimoji="0" lang="el-GR" altLang="cs-CZ" sz="2400" b="0" i="0" u="none" strike="noStrike" kern="0" cap="none" spc="0" normalizeH="0" baseline="0" noProof="0" dirty="0" smtClean="0">
                <a:ln>
                  <a:noFill/>
                </a:ln>
                <a:solidFill>
                  <a:srgbClr val="000000"/>
                </a:solidFill>
                <a:effectLst/>
                <a:uLnTx/>
                <a:uFillTx/>
                <a:latin typeface="Times New Roman" pitchFamily="18" charset="0"/>
              </a:rPr>
              <a:t>Ω</a:t>
            </a:r>
            <a:r>
              <a:rPr kumimoji="0" lang="cs-CZ" altLang="cs-CZ" sz="2400" b="0" i="0" u="none" strike="noStrike" kern="0" cap="none" spc="0" normalizeH="0" baseline="0" noProof="0" dirty="0" smtClean="0">
                <a:ln>
                  <a:noFill/>
                </a:ln>
                <a:solidFill>
                  <a:srgbClr val="000000"/>
                </a:solidFill>
                <a:effectLst/>
                <a:uLnTx/>
                <a:uFillTx/>
                <a:latin typeface="Times New Roman" pitchFamily="18" charset="0"/>
              </a:rPr>
              <a:t> a R</a:t>
            </a:r>
            <a:r>
              <a:rPr kumimoji="0" lang="cs-CZ" altLang="cs-CZ" sz="2400" b="0" i="0" u="none" strike="noStrike" kern="0" cap="none" spc="0" normalizeH="0" baseline="-25000" noProof="0" dirty="0" smtClean="0">
                <a:ln>
                  <a:noFill/>
                </a:ln>
                <a:solidFill>
                  <a:srgbClr val="000000"/>
                </a:solidFill>
                <a:effectLst/>
                <a:uLnTx/>
                <a:uFillTx/>
                <a:latin typeface="Times New Roman" pitchFamily="18" charset="0"/>
              </a:rPr>
              <a:t>3</a:t>
            </a:r>
            <a:r>
              <a:rPr kumimoji="0" lang="cs-CZ" altLang="cs-CZ" sz="2400" b="0" i="0" u="none" strike="noStrike" kern="0" cap="none" spc="0" normalizeH="0" baseline="0" noProof="0" dirty="0" smtClean="0">
                <a:ln>
                  <a:noFill/>
                </a:ln>
                <a:solidFill>
                  <a:srgbClr val="000000"/>
                </a:solidFill>
                <a:effectLst/>
                <a:uLnTx/>
                <a:uFillTx/>
                <a:latin typeface="Times New Roman" pitchFamily="18" charset="0"/>
              </a:rPr>
              <a:t> = 50 </a:t>
            </a:r>
            <a:r>
              <a:rPr kumimoji="0" lang="el-GR" altLang="cs-CZ" sz="2400" b="0" i="0" u="none" strike="noStrike" kern="0" cap="none" spc="0" normalizeH="0" baseline="0" noProof="0" dirty="0" smtClean="0">
                <a:ln>
                  <a:noFill/>
                </a:ln>
                <a:solidFill>
                  <a:srgbClr val="000000"/>
                </a:solidFill>
                <a:effectLst/>
                <a:uLnTx/>
                <a:uFillTx/>
                <a:latin typeface="Times New Roman" pitchFamily="18" charset="0"/>
              </a:rPr>
              <a:t>Ω</a:t>
            </a:r>
            <a:r>
              <a:rPr kumimoji="0" lang="cs-CZ" altLang="cs-CZ" sz="2400" b="0" i="0" u="none" strike="noStrike" kern="0" cap="none" spc="0" normalizeH="0" baseline="0" noProof="0" dirty="0" smtClean="0">
                <a:ln>
                  <a:noFill/>
                </a:ln>
                <a:solidFill>
                  <a:srgbClr val="000000"/>
                </a:solidFill>
                <a:effectLst/>
                <a:uLnTx/>
                <a:uFillTx/>
                <a:latin typeface="Times New Roman" pitchFamily="18" charset="0"/>
              </a:rPr>
              <a:t> </a:t>
            </a:r>
            <a:r>
              <a:rPr kumimoji="0" lang="el-GR" altLang="cs-CZ" sz="2400" b="0" i="0" u="none" strike="noStrike" kern="0" cap="none" spc="0" normalizeH="0" baseline="0" noProof="0" dirty="0" smtClean="0">
                <a:ln>
                  <a:noFill/>
                </a:ln>
                <a:solidFill>
                  <a:srgbClr val="000000"/>
                </a:solidFill>
                <a:effectLst/>
                <a:uLnTx/>
                <a:uFillTx/>
                <a:latin typeface="Times New Roman" pitchFamily="18" charset="0"/>
              </a:rPr>
              <a:t> </a:t>
            </a:r>
            <a:r>
              <a:rPr kumimoji="0" lang="cs-CZ" altLang="cs-CZ" sz="2400" b="0" i="0" u="none" strike="noStrike" kern="0" cap="none" spc="0" normalizeH="0" baseline="0" noProof="0" dirty="0" smtClean="0">
                <a:ln>
                  <a:noFill/>
                </a:ln>
                <a:solidFill>
                  <a:srgbClr val="000000"/>
                </a:solidFill>
                <a:effectLst/>
                <a:uLnTx/>
                <a:uFillTx/>
                <a:latin typeface="Times New Roman" pitchFamily="18" charset="0"/>
              </a:rPr>
              <a:t>jsou zapojené do série. Napětí zdroje je 10 V. Vypočítejte proud protékající obvodem  a napětí na jednotlivých rezistorech.</a:t>
            </a:r>
            <a:endParaRPr kumimoji="0" lang="cs-CZ" altLang="cs-CZ" sz="2400" b="0" i="0" u="none" strike="noStrike" kern="0" cap="none" spc="0" normalizeH="0" baseline="0" noProof="0" dirty="0">
              <a:ln>
                <a:noFill/>
              </a:ln>
              <a:solidFill>
                <a:srgbClr val="000000"/>
              </a:solidFill>
              <a:effectLst/>
              <a:uLnTx/>
              <a:uFillTx/>
              <a:latin typeface="Times New Roman" pitchFamily="18" charset="0"/>
            </a:endParaRPr>
          </a:p>
        </p:txBody>
      </p:sp>
    </p:spTree>
    <p:extLst>
      <p:ext uri="{BB962C8B-B14F-4D97-AF65-F5344CB8AC3E}">
        <p14:creationId xmlns:p14="http://schemas.microsoft.com/office/powerpoint/2010/main" val="334814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Nadpis 1"/>
          <p:cNvSpPr txBox="1">
            <a:spLocks/>
          </p:cNvSpPr>
          <p:nvPr/>
        </p:nvSpPr>
        <p:spPr>
          <a:xfrm>
            <a:off x="0" y="0"/>
            <a:ext cx="9144000" cy="792087"/>
          </a:xfrm>
          <a:prstGeom prst="rect">
            <a:avLst/>
          </a:prstGeom>
          <a:solidFill>
            <a:srgbClr val="92D050"/>
          </a:solidFill>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dirty="0" smtClean="0"/>
              <a:t>17. Spojování rezistorů. Regulace proudu a napětí.</a:t>
            </a:r>
            <a:endParaRPr lang="cs-CZ" sz="3600" dirty="0"/>
          </a:p>
        </p:txBody>
      </p:sp>
      <p:sp>
        <p:nvSpPr>
          <p:cNvPr id="6" name="TextovéPole 5"/>
          <p:cNvSpPr txBox="1"/>
          <p:nvPr/>
        </p:nvSpPr>
        <p:spPr>
          <a:xfrm>
            <a:off x="0" y="2017061"/>
            <a:ext cx="2756647" cy="2308324"/>
          </a:xfrm>
          <a:prstGeom prst="rect">
            <a:avLst/>
          </a:prstGeom>
          <a:noFill/>
        </p:spPr>
        <p:txBody>
          <a:bodyPr wrap="square" rtlCol="0">
            <a:spAutoFit/>
          </a:bodyPr>
          <a:lstStyle/>
          <a:p>
            <a:pPr eaLnBrk="0" fontAlgn="base" hangingPunct="0">
              <a:spcBef>
                <a:spcPct val="0"/>
              </a:spcBef>
              <a:spcAft>
                <a:spcPct val="0"/>
              </a:spcAft>
            </a:pPr>
            <a:r>
              <a:rPr lang="cs-CZ" sz="2400" dirty="0" smtClean="0">
                <a:solidFill>
                  <a:srgbClr val="000000"/>
                </a:solidFill>
                <a:latin typeface="Times New Roman" pitchFamily="18" charset="0"/>
              </a:rPr>
              <a:t>Zápis zadání:</a:t>
            </a:r>
          </a:p>
          <a:p>
            <a:pPr eaLnBrk="0" fontAlgn="base" hangingPunct="0">
              <a:spcBef>
                <a:spcPct val="0"/>
              </a:spcBef>
              <a:spcAft>
                <a:spcPct val="0"/>
              </a:spcAft>
            </a:pPr>
            <a:endParaRPr lang="cs-CZ" sz="2400" dirty="0" smtClean="0">
              <a:solidFill>
                <a:srgbClr val="000000"/>
              </a:solidFill>
              <a:latin typeface="Times New Roman" pitchFamily="18" charset="0"/>
            </a:endParaRPr>
          </a:p>
          <a:p>
            <a:pPr eaLnBrk="0" fontAlgn="base" hangingPunct="0">
              <a:spcBef>
                <a:spcPct val="0"/>
              </a:spcBef>
              <a:spcAft>
                <a:spcPct val="0"/>
              </a:spcAft>
            </a:pPr>
            <a:r>
              <a:rPr lang="cs-CZ" altLang="cs-CZ" sz="2400" dirty="0" smtClean="0">
                <a:solidFill>
                  <a:srgbClr val="000000"/>
                </a:solidFill>
                <a:latin typeface="Times New Roman" pitchFamily="18" charset="0"/>
              </a:rPr>
              <a:t>R</a:t>
            </a:r>
            <a:r>
              <a:rPr lang="cs-CZ" altLang="cs-CZ" sz="2400" baseline="-25000" dirty="0" smtClean="0">
                <a:solidFill>
                  <a:srgbClr val="000000"/>
                </a:solidFill>
                <a:latin typeface="Times New Roman" pitchFamily="18" charset="0"/>
              </a:rPr>
              <a:t>1</a:t>
            </a:r>
            <a:r>
              <a:rPr lang="cs-CZ" altLang="cs-CZ" sz="2400" dirty="0" smtClean="0">
                <a:solidFill>
                  <a:srgbClr val="000000"/>
                </a:solidFill>
                <a:latin typeface="Times New Roman" pitchFamily="18" charset="0"/>
              </a:rPr>
              <a:t> = 30 </a:t>
            </a:r>
            <a:r>
              <a:rPr lang="el-GR" altLang="cs-CZ" sz="2400" dirty="0" smtClean="0">
                <a:solidFill>
                  <a:srgbClr val="000000"/>
                </a:solidFill>
                <a:latin typeface="Times New Roman" pitchFamily="18" charset="0"/>
              </a:rPr>
              <a:t>Ω</a:t>
            </a:r>
            <a:endParaRPr lang="cs-CZ" altLang="cs-CZ" sz="2400" dirty="0" smtClean="0">
              <a:solidFill>
                <a:srgbClr val="000000"/>
              </a:solidFill>
              <a:latin typeface="Times New Roman" pitchFamily="18" charset="0"/>
            </a:endParaRPr>
          </a:p>
          <a:p>
            <a:pPr eaLnBrk="0" fontAlgn="base" hangingPunct="0">
              <a:spcBef>
                <a:spcPct val="0"/>
              </a:spcBef>
              <a:spcAft>
                <a:spcPct val="0"/>
              </a:spcAft>
            </a:pPr>
            <a:r>
              <a:rPr lang="cs-CZ" altLang="cs-CZ" sz="2400" dirty="0" smtClean="0">
                <a:solidFill>
                  <a:srgbClr val="000000"/>
                </a:solidFill>
                <a:latin typeface="Times New Roman" pitchFamily="18" charset="0"/>
              </a:rPr>
              <a:t>U = 42 V</a:t>
            </a:r>
          </a:p>
          <a:p>
            <a:pPr eaLnBrk="0" fontAlgn="base" hangingPunct="0">
              <a:spcBef>
                <a:spcPct val="0"/>
              </a:spcBef>
              <a:spcAft>
                <a:spcPct val="0"/>
              </a:spcAft>
            </a:pPr>
            <a:r>
              <a:rPr lang="cs-CZ" altLang="cs-CZ" sz="2400" dirty="0" smtClean="0">
                <a:solidFill>
                  <a:srgbClr val="000000"/>
                </a:solidFill>
                <a:latin typeface="Times New Roman" pitchFamily="18" charset="0"/>
              </a:rPr>
              <a:t>I = 2 A </a:t>
            </a:r>
          </a:p>
          <a:p>
            <a:pPr eaLnBrk="0" fontAlgn="base" hangingPunct="0">
              <a:spcBef>
                <a:spcPct val="0"/>
              </a:spcBef>
              <a:spcAft>
                <a:spcPct val="0"/>
              </a:spcAft>
            </a:pPr>
            <a:r>
              <a:rPr lang="cs-CZ" sz="2400" dirty="0" smtClean="0">
                <a:solidFill>
                  <a:srgbClr val="000000"/>
                </a:solidFill>
                <a:latin typeface="Times New Roman" pitchFamily="18" charset="0"/>
              </a:rPr>
              <a:t>R</a:t>
            </a:r>
            <a:r>
              <a:rPr lang="cs-CZ" altLang="cs-CZ" sz="2400" baseline="-25000" dirty="0" smtClean="0">
                <a:solidFill>
                  <a:srgbClr val="000000"/>
                </a:solidFill>
                <a:latin typeface="Times New Roman" pitchFamily="18" charset="0"/>
              </a:rPr>
              <a:t>2</a:t>
            </a:r>
            <a:r>
              <a:rPr lang="cs-CZ" sz="2400" dirty="0" smtClean="0">
                <a:solidFill>
                  <a:srgbClr val="000000"/>
                </a:solidFill>
                <a:latin typeface="Times New Roman" pitchFamily="18" charset="0"/>
              </a:rPr>
              <a:t> = ? (</a:t>
            </a:r>
            <a:r>
              <a:rPr lang="el-GR" altLang="cs-CZ" sz="2400" dirty="0" smtClean="0">
                <a:solidFill>
                  <a:srgbClr val="000000"/>
                </a:solidFill>
                <a:latin typeface="Times New Roman" pitchFamily="18" charset="0"/>
              </a:rPr>
              <a:t>Ω</a:t>
            </a:r>
            <a:r>
              <a:rPr lang="cs-CZ" sz="2400" dirty="0" smtClean="0">
                <a:solidFill>
                  <a:srgbClr val="000000"/>
                </a:solidFill>
                <a:latin typeface="Times New Roman" pitchFamily="18" charset="0"/>
              </a:rPr>
              <a:t>)</a:t>
            </a:r>
            <a:endParaRPr lang="cs-CZ" sz="2400" dirty="0">
              <a:solidFill>
                <a:srgbClr val="000000"/>
              </a:solidFill>
              <a:latin typeface="Times New Roman" pitchFamily="18" charset="0"/>
            </a:endParaRPr>
          </a:p>
        </p:txBody>
      </p:sp>
      <p:sp>
        <p:nvSpPr>
          <p:cNvPr id="7" name="TextovéPole 6"/>
          <p:cNvSpPr txBox="1"/>
          <p:nvPr/>
        </p:nvSpPr>
        <p:spPr>
          <a:xfrm>
            <a:off x="5868144" y="2017061"/>
            <a:ext cx="2918006" cy="1938992"/>
          </a:xfrm>
          <a:prstGeom prst="rect">
            <a:avLst/>
          </a:prstGeom>
          <a:noFill/>
        </p:spPr>
        <p:txBody>
          <a:bodyPr wrap="square" rtlCol="0">
            <a:spAutoFit/>
          </a:bodyPr>
          <a:lstStyle/>
          <a:p>
            <a:pPr eaLnBrk="0" fontAlgn="base" hangingPunct="0">
              <a:spcBef>
                <a:spcPct val="0"/>
              </a:spcBef>
              <a:spcAft>
                <a:spcPct val="0"/>
              </a:spcAft>
            </a:pPr>
            <a:r>
              <a:rPr lang="cs-CZ" sz="2400" dirty="0" smtClean="0">
                <a:solidFill>
                  <a:srgbClr val="000000"/>
                </a:solidFill>
                <a:latin typeface="Times New Roman" pitchFamily="18" charset="0"/>
              </a:rPr>
              <a:t>Řešení:</a:t>
            </a:r>
          </a:p>
          <a:p>
            <a:pPr eaLnBrk="0" fontAlgn="base" hangingPunct="0">
              <a:spcBef>
                <a:spcPct val="0"/>
              </a:spcBef>
              <a:spcAft>
                <a:spcPct val="0"/>
              </a:spcAft>
            </a:pPr>
            <a:endParaRPr lang="cs-CZ" sz="2400" dirty="0">
              <a:solidFill>
                <a:srgbClr val="000000"/>
              </a:solidFill>
              <a:latin typeface="Times New Roman" pitchFamily="18" charset="0"/>
            </a:endParaRPr>
          </a:p>
          <a:p>
            <a:pPr eaLnBrk="0" fontAlgn="base" hangingPunct="0">
              <a:spcBef>
                <a:spcPct val="0"/>
              </a:spcBef>
              <a:spcAft>
                <a:spcPct val="0"/>
              </a:spcAft>
            </a:pPr>
            <a:r>
              <a:rPr lang="cs-CZ" sz="2400" dirty="0" smtClean="0">
                <a:solidFill>
                  <a:srgbClr val="000000"/>
                </a:solidFill>
                <a:latin typeface="Times New Roman" pitchFamily="18" charset="0"/>
              </a:rPr>
              <a:t>I = I</a:t>
            </a:r>
            <a:r>
              <a:rPr lang="cs-CZ" sz="2400" baseline="-25000" dirty="0" smtClean="0">
                <a:solidFill>
                  <a:srgbClr val="000000"/>
                </a:solidFill>
                <a:latin typeface="Times New Roman" pitchFamily="18" charset="0"/>
              </a:rPr>
              <a:t>1</a:t>
            </a:r>
            <a:r>
              <a:rPr lang="cs-CZ" sz="2400" dirty="0" smtClean="0">
                <a:solidFill>
                  <a:srgbClr val="000000"/>
                </a:solidFill>
                <a:latin typeface="Times New Roman" pitchFamily="18" charset="0"/>
              </a:rPr>
              <a:t> + I</a:t>
            </a:r>
            <a:r>
              <a:rPr lang="cs-CZ" sz="2400" baseline="-25000" dirty="0" smtClean="0">
                <a:solidFill>
                  <a:srgbClr val="000000"/>
                </a:solidFill>
                <a:latin typeface="Times New Roman" pitchFamily="18" charset="0"/>
              </a:rPr>
              <a:t>2</a:t>
            </a:r>
            <a:r>
              <a:rPr lang="cs-CZ" sz="2400" dirty="0" smtClean="0">
                <a:solidFill>
                  <a:srgbClr val="000000"/>
                </a:solidFill>
                <a:latin typeface="Times New Roman" pitchFamily="18" charset="0"/>
              </a:rPr>
              <a:t> </a:t>
            </a:r>
            <a:br>
              <a:rPr lang="cs-CZ" sz="2400" dirty="0" smtClean="0">
                <a:solidFill>
                  <a:srgbClr val="000000"/>
                </a:solidFill>
                <a:latin typeface="Times New Roman" pitchFamily="18" charset="0"/>
              </a:rPr>
            </a:br>
            <a:r>
              <a:rPr lang="cs-CZ" sz="2400" dirty="0" smtClean="0">
                <a:solidFill>
                  <a:srgbClr val="000000"/>
                </a:solidFill>
                <a:latin typeface="Times New Roman" pitchFamily="18" charset="0"/>
              </a:rPr>
              <a:t/>
            </a:r>
            <a:br>
              <a:rPr lang="cs-CZ" sz="2400" dirty="0" smtClean="0">
                <a:solidFill>
                  <a:srgbClr val="000000"/>
                </a:solidFill>
                <a:latin typeface="Times New Roman" pitchFamily="18" charset="0"/>
              </a:rPr>
            </a:br>
            <a:r>
              <a:rPr lang="cs-CZ" sz="2400" dirty="0" smtClean="0">
                <a:solidFill>
                  <a:srgbClr val="000000"/>
                </a:solidFill>
                <a:latin typeface="Times New Roman" pitchFamily="18" charset="0"/>
              </a:rPr>
              <a:t>U</a:t>
            </a:r>
            <a:r>
              <a:rPr lang="cs-CZ" sz="2400" baseline="-25000" dirty="0" smtClean="0">
                <a:solidFill>
                  <a:srgbClr val="000000"/>
                </a:solidFill>
                <a:latin typeface="Times New Roman" pitchFamily="18" charset="0"/>
              </a:rPr>
              <a:t>1</a:t>
            </a:r>
            <a:r>
              <a:rPr lang="cs-CZ" sz="2400" dirty="0" smtClean="0">
                <a:solidFill>
                  <a:srgbClr val="000000"/>
                </a:solidFill>
                <a:latin typeface="Times New Roman" pitchFamily="18" charset="0"/>
              </a:rPr>
              <a:t> = U</a:t>
            </a:r>
            <a:r>
              <a:rPr lang="cs-CZ" sz="2400" baseline="-25000" dirty="0" smtClean="0">
                <a:solidFill>
                  <a:srgbClr val="000000"/>
                </a:solidFill>
                <a:latin typeface="Times New Roman" pitchFamily="18" charset="0"/>
              </a:rPr>
              <a:t>2</a:t>
            </a:r>
            <a:r>
              <a:rPr lang="cs-CZ" sz="2400" dirty="0" smtClean="0">
                <a:solidFill>
                  <a:srgbClr val="000000"/>
                </a:solidFill>
                <a:latin typeface="Times New Roman" pitchFamily="18" charset="0"/>
              </a:rPr>
              <a:t> = U</a:t>
            </a:r>
          </a:p>
        </p:txBody>
      </p:sp>
      <p:sp>
        <p:nvSpPr>
          <p:cNvPr id="11" name="TextovéPole 10"/>
          <p:cNvSpPr txBox="1">
            <a:spLocks noChangeArrowheads="1"/>
          </p:cNvSpPr>
          <p:nvPr/>
        </p:nvSpPr>
        <p:spPr bwMode="auto">
          <a:xfrm>
            <a:off x="0" y="801523"/>
            <a:ext cx="9144000" cy="1200329"/>
          </a:xfrm>
          <a:prstGeom prst="rect">
            <a:avLst/>
          </a:prstGeom>
          <a:solidFill>
            <a:srgbClr val="00B0F0"/>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cs-CZ" altLang="cs-CZ" sz="2400" b="0" i="0" u="none" strike="noStrike" kern="0" cap="none" spc="0" normalizeH="0" baseline="0" noProof="0" dirty="0" smtClean="0">
                <a:ln>
                  <a:noFill/>
                </a:ln>
                <a:solidFill>
                  <a:srgbClr val="000000"/>
                </a:solidFill>
                <a:effectLst/>
                <a:uLnTx/>
                <a:uFillTx/>
                <a:latin typeface="Times New Roman" pitchFamily="18" charset="0"/>
              </a:rPr>
              <a:t>Př. 3 Dva rezistory  R</a:t>
            </a:r>
            <a:r>
              <a:rPr kumimoji="0" lang="cs-CZ" altLang="cs-CZ" sz="2400" b="0" i="0" u="none" strike="noStrike" kern="0" cap="none" spc="0" normalizeH="0" baseline="-25000" noProof="0" dirty="0" smtClean="0">
                <a:ln>
                  <a:noFill/>
                </a:ln>
                <a:solidFill>
                  <a:srgbClr val="000000"/>
                </a:solidFill>
                <a:effectLst/>
                <a:uLnTx/>
                <a:uFillTx/>
                <a:latin typeface="Times New Roman" pitchFamily="18" charset="0"/>
              </a:rPr>
              <a:t>1</a:t>
            </a:r>
            <a:r>
              <a:rPr kumimoji="0" lang="cs-CZ" altLang="cs-CZ" sz="2400" b="0" i="0" u="none" strike="noStrike" kern="0" cap="none" spc="0" normalizeH="0" baseline="0" noProof="0" dirty="0" smtClean="0">
                <a:ln>
                  <a:noFill/>
                </a:ln>
                <a:solidFill>
                  <a:srgbClr val="000000"/>
                </a:solidFill>
                <a:effectLst/>
                <a:uLnTx/>
                <a:uFillTx/>
                <a:latin typeface="Times New Roman" pitchFamily="18" charset="0"/>
              </a:rPr>
              <a:t> = 30 </a:t>
            </a:r>
            <a:r>
              <a:rPr kumimoji="0" lang="el-GR" altLang="cs-CZ" sz="2400" b="0" i="0" u="none" strike="noStrike" kern="0" cap="none" spc="0" normalizeH="0" baseline="0" noProof="0" dirty="0" smtClean="0">
                <a:ln>
                  <a:noFill/>
                </a:ln>
                <a:solidFill>
                  <a:srgbClr val="000000"/>
                </a:solidFill>
                <a:effectLst/>
                <a:uLnTx/>
                <a:uFillTx/>
                <a:latin typeface="Times New Roman" pitchFamily="18" charset="0"/>
              </a:rPr>
              <a:t>Ω</a:t>
            </a:r>
            <a:r>
              <a:rPr kumimoji="0" lang="cs-CZ" altLang="cs-CZ" sz="2400" b="0" i="0" u="none" strike="noStrike" kern="0" cap="none" spc="0" normalizeH="0" baseline="0" noProof="0" dirty="0" smtClean="0">
                <a:ln>
                  <a:noFill/>
                </a:ln>
                <a:solidFill>
                  <a:srgbClr val="000000"/>
                </a:solidFill>
                <a:effectLst/>
                <a:uLnTx/>
                <a:uFillTx/>
                <a:latin typeface="Times New Roman" pitchFamily="18" charset="0"/>
              </a:rPr>
              <a:t> a R</a:t>
            </a:r>
            <a:r>
              <a:rPr kumimoji="0" lang="cs-CZ" altLang="cs-CZ" sz="2400" b="0" i="0" u="none" strike="noStrike" kern="0" cap="none" spc="0" normalizeH="0" baseline="-25000" noProof="0" dirty="0" smtClean="0">
                <a:ln>
                  <a:noFill/>
                </a:ln>
                <a:solidFill>
                  <a:srgbClr val="000000"/>
                </a:solidFill>
                <a:effectLst/>
                <a:uLnTx/>
                <a:uFillTx/>
                <a:latin typeface="Times New Roman" pitchFamily="18" charset="0"/>
              </a:rPr>
              <a:t>2</a:t>
            </a:r>
            <a:r>
              <a:rPr kumimoji="0" lang="cs-CZ" altLang="cs-CZ" sz="2400" b="0" i="0" u="none" strike="noStrike" kern="0" cap="none" spc="0" normalizeH="0" baseline="0" noProof="0" dirty="0" smtClean="0">
                <a:ln>
                  <a:noFill/>
                </a:ln>
                <a:solidFill>
                  <a:srgbClr val="000000"/>
                </a:solidFill>
                <a:effectLst/>
                <a:uLnTx/>
                <a:uFillTx/>
                <a:latin typeface="Times New Roman" pitchFamily="18" charset="0"/>
              </a:rPr>
              <a:t> o neznámé hodnotě  jsou zapojené paralelně. Napětí zdroje je 42 V, proud protékající obvodem je I = 2 A. Určete hodnotu odporu rezistoru R</a:t>
            </a:r>
            <a:r>
              <a:rPr kumimoji="0" lang="cs-CZ" altLang="cs-CZ" sz="2400" b="0" i="0" u="none" strike="noStrike" kern="0" cap="none" spc="0" normalizeH="0" baseline="-25000" noProof="0" dirty="0" smtClean="0">
                <a:ln>
                  <a:noFill/>
                </a:ln>
                <a:solidFill>
                  <a:srgbClr val="000000"/>
                </a:solidFill>
                <a:effectLst/>
                <a:uLnTx/>
                <a:uFillTx/>
                <a:latin typeface="Times New Roman" pitchFamily="18" charset="0"/>
              </a:rPr>
              <a:t>2</a:t>
            </a:r>
            <a:endParaRPr kumimoji="0" lang="cs-CZ" altLang="cs-CZ" sz="2400" b="0" i="0" u="none" strike="noStrike" kern="0" cap="none" spc="0" normalizeH="0" baseline="0" noProof="0" dirty="0">
              <a:ln>
                <a:noFill/>
              </a:ln>
              <a:solidFill>
                <a:srgbClr val="000000"/>
              </a:solidFill>
              <a:effectLst/>
              <a:uLnTx/>
              <a:uFillTx/>
              <a:latin typeface="Times New Roman" pitchFamily="18" charset="0"/>
            </a:endParaRPr>
          </a:p>
        </p:txBody>
      </p:sp>
      <p:pic>
        <p:nvPicPr>
          <p:cNvPr id="12" name="Picture 4" descr="http://www.spsemoh.cz/vyuka/zae/obrazky/rrp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3637" y="2031781"/>
            <a:ext cx="2830451" cy="250166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3" name="TextovéPole 12"/>
              <p:cNvSpPr txBox="1"/>
              <p:nvPr/>
            </p:nvSpPr>
            <p:spPr>
              <a:xfrm>
                <a:off x="0" y="4867835"/>
                <a:ext cx="4316506" cy="1585306"/>
              </a:xfrm>
              <a:prstGeom prst="rect">
                <a:avLst/>
              </a:prstGeom>
              <a:noFill/>
            </p:spPr>
            <p:txBody>
              <a:bodyPr wrap="square"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sSub>
                        <m:sSubPr>
                          <m:ctrlPr>
                            <a:rPr lang="cs-CZ" sz="2400" i="1" smtClean="0">
                              <a:solidFill>
                                <a:srgbClr val="000000"/>
                              </a:solidFill>
                              <a:latin typeface="Cambria Math" panose="02040503050406030204" pitchFamily="18" charset="0"/>
                            </a:rPr>
                          </m:ctrlPr>
                        </m:sSubPr>
                        <m:e>
                          <m:r>
                            <a:rPr lang="cs-CZ" sz="2400" i="1" smtClean="0">
                              <a:solidFill>
                                <a:srgbClr val="000000"/>
                              </a:solidFill>
                              <a:latin typeface="Cambria Math"/>
                            </a:rPr>
                            <m:t>𝐼</m:t>
                          </m:r>
                        </m:e>
                        <m:sub>
                          <m:r>
                            <a:rPr lang="cs-CZ" sz="2400" i="1" smtClean="0">
                              <a:solidFill>
                                <a:srgbClr val="000000"/>
                              </a:solidFill>
                              <a:latin typeface="Cambria Math"/>
                            </a:rPr>
                            <m:t>1</m:t>
                          </m:r>
                        </m:sub>
                      </m:sSub>
                      <m:r>
                        <a:rPr lang="cs-CZ" sz="2400" i="1" smtClean="0">
                          <a:solidFill>
                            <a:srgbClr val="000000"/>
                          </a:solidFill>
                          <a:latin typeface="Cambria Math"/>
                        </a:rPr>
                        <m:t>=</m:t>
                      </m:r>
                      <m:f>
                        <m:fPr>
                          <m:ctrlPr>
                            <a:rPr lang="cs-CZ" sz="2400" i="1" smtClean="0">
                              <a:solidFill>
                                <a:srgbClr val="000000"/>
                              </a:solidFill>
                              <a:latin typeface="Cambria Math" panose="02040503050406030204" pitchFamily="18" charset="0"/>
                            </a:rPr>
                          </m:ctrlPr>
                        </m:fPr>
                        <m:num>
                          <m:r>
                            <a:rPr lang="cs-CZ" sz="2400" i="1" smtClean="0">
                              <a:solidFill>
                                <a:srgbClr val="000000"/>
                              </a:solidFill>
                              <a:latin typeface="Cambria Math"/>
                            </a:rPr>
                            <m:t>𝑈</m:t>
                          </m:r>
                        </m:num>
                        <m:den>
                          <m:sSub>
                            <m:sSubPr>
                              <m:ctrlPr>
                                <a:rPr lang="cs-CZ" sz="2400" i="1" smtClean="0">
                                  <a:solidFill>
                                    <a:srgbClr val="000000"/>
                                  </a:solidFill>
                                  <a:latin typeface="Cambria Math" panose="02040503050406030204" pitchFamily="18" charset="0"/>
                                </a:rPr>
                              </m:ctrlPr>
                            </m:sSubPr>
                            <m:e>
                              <m:r>
                                <a:rPr lang="cs-CZ" sz="2400" i="1" smtClean="0">
                                  <a:solidFill>
                                    <a:srgbClr val="000000"/>
                                  </a:solidFill>
                                  <a:latin typeface="Cambria Math"/>
                                </a:rPr>
                                <m:t>𝑅</m:t>
                              </m:r>
                            </m:e>
                            <m:sub>
                              <m:r>
                                <a:rPr lang="cs-CZ" sz="2400" i="1" smtClean="0">
                                  <a:solidFill>
                                    <a:srgbClr val="000000"/>
                                  </a:solidFill>
                                  <a:latin typeface="Cambria Math"/>
                                </a:rPr>
                                <m:t>1</m:t>
                              </m:r>
                            </m:sub>
                          </m:sSub>
                        </m:den>
                      </m:f>
                      <m:r>
                        <a:rPr lang="cs-CZ" sz="2400" i="1" smtClean="0">
                          <a:solidFill>
                            <a:srgbClr val="000000"/>
                          </a:solidFill>
                          <a:latin typeface="Cambria Math"/>
                        </a:rPr>
                        <m:t>=</m:t>
                      </m:r>
                      <m:f>
                        <m:fPr>
                          <m:ctrlPr>
                            <a:rPr lang="cs-CZ" sz="2400" i="1" smtClean="0">
                              <a:solidFill>
                                <a:srgbClr val="000000"/>
                              </a:solidFill>
                              <a:latin typeface="Cambria Math" panose="02040503050406030204" pitchFamily="18" charset="0"/>
                            </a:rPr>
                          </m:ctrlPr>
                        </m:fPr>
                        <m:num>
                          <m:r>
                            <a:rPr lang="cs-CZ" sz="2400" i="1" smtClean="0">
                              <a:solidFill>
                                <a:srgbClr val="000000"/>
                              </a:solidFill>
                              <a:latin typeface="Cambria Math"/>
                            </a:rPr>
                            <m:t>42</m:t>
                          </m:r>
                        </m:num>
                        <m:den>
                          <m:r>
                            <a:rPr lang="cs-CZ" sz="2400" i="1" smtClean="0">
                              <a:solidFill>
                                <a:srgbClr val="000000"/>
                              </a:solidFill>
                              <a:latin typeface="Cambria Math"/>
                            </a:rPr>
                            <m:t>30</m:t>
                          </m:r>
                        </m:den>
                      </m:f>
                      <m:r>
                        <a:rPr lang="cs-CZ" sz="2400" i="1" smtClean="0">
                          <a:solidFill>
                            <a:srgbClr val="000000"/>
                          </a:solidFill>
                          <a:latin typeface="Cambria Math"/>
                        </a:rPr>
                        <m:t>=1,4 </m:t>
                      </m:r>
                      <m:r>
                        <a:rPr lang="cs-CZ" sz="2400" i="1" smtClean="0">
                          <a:solidFill>
                            <a:srgbClr val="000000"/>
                          </a:solidFill>
                          <a:latin typeface="Cambria Math"/>
                        </a:rPr>
                        <m:t>𝐴</m:t>
                      </m:r>
                    </m:oMath>
                  </m:oMathPara>
                </a14:m>
                <a:endParaRPr lang="cs-CZ" sz="2400" dirty="0" smtClean="0">
                  <a:solidFill>
                    <a:srgbClr val="000000"/>
                  </a:solidFill>
                  <a:latin typeface="Times New Roman" pitchFamily="18" charset="0"/>
                </a:endParaRPr>
              </a:p>
              <a:p>
                <a:pPr eaLnBrk="0" fontAlgn="base" hangingPunct="0">
                  <a:spcBef>
                    <a:spcPct val="0"/>
                  </a:spcBef>
                  <a:spcAft>
                    <a:spcPct val="0"/>
                  </a:spcAft>
                </a:pPr>
                <a:endParaRPr lang="cs-CZ" sz="2400" dirty="0">
                  <a:solidFill>
                    <a:srgbClr val="000000"/>
                  </a:solidFill>
                  <a:latin typeface="Times New Roman" pitchFamily="18" charset="0"/>
                </a:endParaRPr>
              </a:p>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sSub>
                        <m:sSubPr>
                          <m:ctrlPr>
                            <a:rPr lang="cs-CZ" sz="2400" i="1" smtClean="0">
                              <a:solidFill>
                                <a:srgbClr val="000000"/>
                              </a:solidFill>
                              <a:latin typeface="Cambria Math" panose="02040503050406030204" pitchFamily="18" charset="0"/>
                            </a:rPr>
                          </m:ctrlPr>
                        </m:sSubPr>
                        <m:e>
                          <m:r>
                            <a:rPr lang="cs-CZ" sz="2400" i="1" smtClean="0">
                              <a:solidFill>
                                <a:srgbClr val="000000"/>
                              </a:solidFill>
                              <a:latin typeface="Cambria Math"/>
                            </a:rPr>
                            <m:t>𝐼</m:t>
                          </m:r>
                        </m:e>
                        <m:sub>
                          <m:r>
                            <a:rPr lang="cs-CZ" sz="2400" i="1" smtClean="0">
                              <a:solidFill>
                                <a:srgbClr val="000000"/>
                              </a:solidFill>
                              <a:latin typeface="Cambria Math"/>
                            </a:rPr>
                            <m:t>2</m:t>
                          </m:r>
                        </m:sub>
                      </m:sSub>
                      <m:r>
                        <a:rPr lang="cs-CZ" sz="2400" i="1" smtClean="0">
                          <a:solidFill>
                            <a:srgbClr val="000000"/>
                          </a:solidFill>
                          <a:latin typeface="Cambria Math"/>
                        </a:rPr>
                        <m:t>=</m:t>
                      </m:r>
                      <m:r>
                        <a:rPr lang="cs-CZ" sz="2400" i="1" smtClean="0">
                          <a:solidFill>
                            <a:srgbClr val="000000"/>
                          </a:solidFill>
                          <a:latin typeface="Cambria Math"/>
                        </a:rPr>
                        <m:t>𝐼</m:t>
                      </m:r>
                      <m:r>
                        <a:rPr lang="cs-CZ" sz="2400" i="1" smtClean="0">
                          <a:solidFill>
                            <a:srgbClr val="000000"/>
                          </a:solidFill>
                          <a:latin typeface="Cambria Math"/>
                        </a:rPr>
                        <m:t>−</m:t>
                      </m:r>
                      <m:sSub>
                        <m:sSubPr>
                          <m:ctrlPr>
                            <a:rPr lang="cs-CZ" sz="2400" i="1" smtClean="0">
                              <a:solidFill>
                                <a:srgbClr val="000000"/>
                              </a:solidFill>
                              <a:latin typeface="Cambria Math" panose="02040503050406030204" pitchFamily="18" charset="0"/>
                            </a:rPr>
                          </m:ctrlPr>
                        </m:sSubPr>
                        <m:e>
                          <m:r>
                            <a:rPr lang="cs-CZ" sz="2400" i="1" smtClean="0">
                              <a:solidFill>
                                <a:srgbClr val="000000"/>
                              </a:solidFill>
                              <a:latin typeface="Cambria Math"/>
                            </a:rPr>
                            <m:t>𝐼</m:t>
                          </m:r>
                        </m:e>
                        <m:sub>
                          <m:r>
                            <a:rPr lang="cs-CZ" sz="2400" i="1" smtClean="0">
                              <a:solidFill>
                                <a:srgbClr val="000000"/>
                              </a:solidFill>
                              <a:latin typeface="Cambria Math"/>
                            </a:rPr>
                            <m:t>1</m:t>
                          </m:r>
                        </m:sub>
                      </m:sSub>
                      <m:r>
                        <a:rPr lang="cs-CZ" sz="2400" i="1" smtClean="0">
                          <a:solidFill>
                            <a:srgbClr val="000000"/>
                          </a:solidFill>
                          <a:latin typeface="Cambria Math"/>
                        </a:rPr>
                        <m:t>=2−1,4 </m:t>
                      </m:r>
                      <m:r>
                        <a:rPr lang="cs-CZ" sz="2400" i="1" smtClean="0">
                          <a:solidFill>
                            <a:srgbClr val="000000"/>
                          </a:solidFill>
                          <a:latin typeface="Cambria Math"/>
                        </a:rPr>
                        <m:t>𝐴</m:t>
                      </m:r>
                      <m:r>
                        <a:rPr lang="cs-CZ" sz="2400" i="1" smtClean="0">
                          <a:solidFill>
                            <a:srgbClr val="000000"/>
                          </a:solidFill>
                          <a:latin typeface="Cambria Math"/>
                        </a:rPr>
                        <m:t>=0,6 </m:t>
                      </m:r>
                      <m:r>
                        <a:rPr lang="cs-CZ" sz="2400" i="1" smtClean="0">
                          <a:solidFill>
                            <a:srgbClr val="000000"/>
                          </a:solidFill>
                          <a:latin typeface="Cambria Math"/>
                        </a:rPr>
                        <m:t>𝐴</m:t>
                      </m:r>
                    </m:oMath>
                  </m:oMathPara>
                </a14:m>
                <a:endParaRPr lang="cs-CZ" sz="2400" dirty="0">
                  <a:solidFill>
                    <a:srgbClr val="000000"/>
                  </a:solidFill>
                  <a:latin typeface="Times New Roman" pitchFamily="18" charset="0"/>
                </a:endParaRPr>
              </a:p>
            </p:txBody>
          </p:sp>
        </mc:Choice>
        <mc:Fallback xmlns="">
          <p:sp>
            <p:nvSpPr>
              <p:cNvPr id="13" name="TextovéPole 12"/>
              <p:cNvSpPr txBox="1">
                <a:spLocks noRot="1" noChangeAspect="1" noMove="1" noResize="1" noEditPoints="1" noAdjustHandles="1" noChangeArrowheads="1" noChangeShapeType="1" noTextEdit="1"/>
              </p:cNvSpPr>
              <p:nvPr/>
            </p:nvSpPr>
            <p:spPr>
              <a:xfrm>
                <a:off x="0" y="4867835"/>
                <a:ext cx="4316506" cy="1585306"/>
              </a:xfrm>
              <a:prstGeom prst="rect">
                <a:avLst/>
              </a:prstGeom>
              <a:blipFill rotWithShape="1">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4" name="TextovéPole 13"/>
              <p:cNvSpPr txBox="1"/>
              <p:nvPr/>
            </p:nvSpPr>
            <p:spPr>
              <a:xfrm>
                <a:off x="4800600" y="4867835"/>
                <a:ext cx="4316506" cy="755271"/>
              </a:xfrm>
              <a:prstGeom prst="rect">
                <a:avLst/>
              </a:prstGeom>
              <a:noFill/>
            </p:spPr>
            <p:txBody>
              <a:bodyPr wrap="square" rtlCol="0">
                <a:spAutoFit/>
              </a:bodyPr>
              <a:lstStyle/>
              <a:p>
                <a:pPr eaLnBrk="0" fontAlgn="base" hangingPunct="0">
                  <a:spcBef>
                    <a:spcPct val="0"/>
                  </a:spcBef>
                  <a:spcAft>
                    <a:spcPct val="0"/>
                  </a:spcAft>
                </a:pPr>
                <a14:m>
                  <m:oMath xmlns:m="http://schemas.openxmlformats.org/officeDocument/2006/math">
                    <m:sSub>
                      <m:sSubPr>
                        <m:ctrlPr>
                          <a:rPr lang="cs-CZ" sz="2800" i="1" smtClean="0">
                            <a:solidFill>
                              <a:srgbClr val="000000"/>
                            </a:solidFill>
                            <a:latin typeface="Cambria Math" panose="02040503050406030204" pitchFamily="18" charset="0"/>
                          </a:rPr>
                        </m:ctrlPr>
                      </m:sSubPr>
                      <m:e>
                        <m:r>
                          <a:rPr lang="cs-CZ" sz="2800" i="1" smtClean="0">
                            <a:solidFill>
                              <a:srgbClr val="000000"/>
                            </a:solidFill>
                            <a:latin typeface="Cambria Math"/>
                          </a:rPr>
                          <m:t>𝑅</m:t>
                        </m:r>
                      </m:e>
                      <m:sub>
                        <m:r>
                          <a:rPr lang="cs-CZ" sz="2800" i="1" smtClean="0">
                            <a:solidFill>
                              <a:srgbClr val="000000"/>
                            </a:solidFill>
                            <a:latin typeface="Cambria Math"/>
                          </a:rPr>
                          <m:t>2</m:t>
                        </m:r>
                      </m:sub>
                    </m:sSub>
                    <m:r>
                      <a:rPr lang="cs-CZ" sz="2800" i="1" smtClean="0">
                        <a:solidFill>
                          <a:srgbClr val="000000"/>
                        </a:solidFill>
                        <a:latin typeface="Cambria Math"/>
                      </a:rPr>
                      <m:t>=</m:t>
                    </m:r>
                    <m:f>
                      <m:fPr>
                        <m:ctrlPr>
                          <a:rPr lang="cs-CZ" sz="2800" i="1" smtClean="0">
                            <a:solidFill>
                              <a:srgbClr val="000000"/>
                            </a:solidFill>
                            <a:latin typeface="Cambria Math" panose="02040503050406030204" pitchFamily="18" charset="0"/>
                          </a:rPr>
                        </m:ctrlPr>
                      </m:fPr>
                      <m:num>
                        <m:r>
                          <a:rPr lang="cs-CZ" sz="2800" i="1" smtClean="0">
                            <a:solidFill>
                              <a:srgbClr val="000000"/>
                            </a:solidFill>
                            <a:latin typeface="Cambria Math"/>
                          </a:rPr>
                          <m:t>𝑈</m:t>
                        </m:r>
                      </m:num>
                      <m:den>
                        <m:sSub>
                          <m:sSubPr>
                            <m:ctrlPr>
                              <a:rPr lang="cs-CZ" sz="2800" i="1" smtClean="0">
                                <a:solidFill>
                                  <a:srgbClr val="000000"/>
                                </a:solidFill>
                                <a:latin typeface="Cambria Math" panose="02040503050406030204" pitchFamily="18" charset="0"/>
                              </a:rPr>
                            </m:ctrlPr>
                          </m:sSubPr>
                          <m:e>
                            <m:r>
                              <a:rPr lang="cs-CZ" sz="2800" i="1" smtClean="0">
                                <a:solidFill>
                                  <a:srgbClr val="000000"/>
                                </a:solidFill>
                                <a:latin typeface="Cambria Math"/>
                              </a:rPr>
                              <m:t>𝐼</m:t>
                            </m:r>
                          </m:e>
                          <m:sub>
                            <m:r>
                              <a:rPr lang="cs-CZ" sz="2800" i="1" smtClean="0">
                                <a:solidFill>
                                  <a:srgbClr val="000000"/>
                                </a:solidFill>
                                <a:latin typeface="Cambria Math"/>
                              </a:rPr>
                              <m:t>2</m:t>
                            </m:r>
                          </m:sub>
                        </m:sSub>
                      </m:den>
                    </m:f>
                    <m:r>
                      <a:rPr lang="cs-CZ" sz="2800" i="1" smtClean="0">
                        <a:solidFill>
                          <a:srgbClr val="000000"/>
                        </a:solidFill>
                        <a:latin typeface="Cambria Math"/>
                      </a:rPr>
                      <m:t>=</m:t>
                    </m:r>
                    <m:f>
                      <m:fPr>
                        <m:ctrlPr>
                          <a:rPr lang="cs-CZ" sz="2800" i="1" smtClean="0">
                            <a:solidFill>
                              <a:srgbClr val="000000"/>
                            </a:solidFill>
                            <a:latin typeface="Cambria Math" panose="02040503050406030204" pitchFamily="18" charset="0"/>
                          </a:rPr>
                        </m:ctrlPr>
                      </m:fPr>
                      <m:num>
                        <m:r>
                          <a:rPr lang="cs-CZ" sz="2800" i="1" smtClean="0">
                            <a:solidFill>
                              <a:srgbClr val="000000"/>
                            </a:solidFill>
                            <a:latin typeface="Cambria Math"/>
                          </a:rPr>
                          <m:t>42</m:t>
                        </m:r>
                      </m:num>
                      <m:den>
                        <m:r>
                          <a:rPr lang="cs-CZ" sz="2800" i="1" smtClean="0">
                            <a:solidFill>
                              <a:srgbClr val="000000"/>
                            </a:solidFill>
                            <a:latin typeface="Cambria Math"/>
                          </a:rPr>
                          <m:t>0,6</m:t>
                        </m:r>
                      </m:den>
                    </m:f>
                    <m:r>
                      <m:rPr>
                        <m:sty m:val="p"/>
                      </m:rPr>
                      <a:rPr lang="el-GR" sz="2800" i="1" smtClean="0">
                        <a:solidFill>
                          <a:srgbClr val="000000"/>
                        </a:solidFill>
                        <a:latin typeface="Cambria Math"/>
                        <a:ea typeface="Cambria Math"/>
                      </a:rPr>
                      <m:t>Ω</m:t>
                    </m:r>
                    <m:r>
                      <a:rPr lang="cs-CZ" sz="2800" i="1" smtClean="0">
                        <a:solidFill>
                          <a:srgbClr val="000000"/>
                        </a:solidFill>
                        <a:latin typeface="Cambria Math"/>
                      </a:rPr>
                      <m:t>=</m:t>
                    </m:r>
                  </m:oMath>
                </a14:m>
                <a:r>
                  <a:rPr lang="cs-CZ" sz="2800" dirty="0" smtClean="0">
                    <a:solidFill>
                      <a:srgbClr val="000000"/>
                    </a:solidFill>
                    <a:latin typeface="Times New Roman" pitchFamily="18" charset="0"/>
                  </a:rPr>
                  <a:t> </a:t>
                </a:r>
                <a:r>
                  <a:rPr lang="cs-CZ" sz="2800" u="dbl" dirty="0" smtClean="0">
                    <a:solidFill>
                      <a:srgbClr val="000000"/>
                    </a:solidFill>
                    <a:latin typeface="Times New Roman" pitchFamily="18" charset="0"/>
                  </a:rPr>
                  <a:t>70 </a:t>
                </a:r>
                <a:r>
                  <a:rPr lang="el-GR" sz="2800" u="dbl" dirty="0" smtClean="0">
                    <a:solidFill>
                      <a:srgbClr val="000000"/>
                    </a:solidFill>
                    <a:latin typeface="Times New Roman" pitchFamily="18" charset="0"/>
                  </a:rPr>
                  <a:t>Ω</a:t>
                </a:r>
                <a:endParaRPr lang="cs-CZ" sz="2800" u="dbl" dirty="0" smtClean="0">
                  <a:solidFill>
                    <a:srgbClr val="000000"/>
                  </a:solidFill>
                  <a:latin typeface="Times New Roman" pitchFamily="18" charset="0"/>
                </a:endParaRPr>
              </a:p>
            </p:txBody>
          </p:sp>
        </mc:Choice>
        <mc:Fallback xmlns="">
          <p:sp>
            <p:nvSpPr>
              <p:cNvPr id="14" name="TextovéPole 13"/>
              <p:cNvSpPr txBox="1">
                <a:spLocks noRot="1" noChangeAspect="1" noMove="1" noResize="1" noEditPoints="1" noAdjustHandles="1" noChangeArrowheads="1" noChangeShapeType="1" noTextEdit="1"/>
              </p:cNvSpPr>
              <p:nvPr/>
            </p:nvSpPr>
            <p:spPr>
              <a:xfrm>
                <a:off x="4800600" y="4867835"/>
                <a:ext cx="4316506" cy="755271"/>
              </a:xfrm>
              <a:prstGeom prst="rect">
                <a:avLst/>
              </a:prstGeom>
              <a:blipFill rotWithShape="1">
                <a:blip r:embed="rId4"/>
                <a:stretch>
                  <a:fillRect b="-3252"/>
                </a:stretch>
              </a:blipFill>
            </p:spPr>
            <p:txBody>
              <a:bodyPr/>
              <a:lstStyle/>
              <a:p>
                <a:r>
                  <a:rPr lang="cs-CZ">
                    <a:noFill/>
                  </a:rPr>
                  <a:t> </a:t>
                </a:r>
              </a:p>
            </p:txBody>
          </p:sp>
        </mc:Fallback>
      </mc:AlternateContent>
    </p:spTree>
    <p:extLst>
      <p:ext uri="{BB962C8B-B14F-4D97-AF65-F5344CB8AC3E}">
        <p14:creationId xmlns:p14="http://schemas.microsoft.com/office/powerpoint/2010/main" val="86436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Nadpis 1"/>
          <p:cNvSpPr txBox="1">
            <a:spLocks/>
          </p:cNvSpPr>
          <p:nvPr/>
        </p:nvSpPr>
        <p:spPr>
          <a:xfrm>
            <a:off x="0" y="0"/>
            <a:ext cx="9144000" cy="792087"/>
          </a:xfrm>
          <a:prstGeom prst="rect">
            <a:avLst/>
          </a:prstGeom>
          <a:solidFill>
            <a:srgbClr val="92D050"/>
          </a:solidFill>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dirty="0" smtClean="0"/>
              <a:t>17. Spojování rezistorů. Regulace proudu a napětí.</a:t>
            </a:r>
            <a:endParaRPr lang="cs-CZ" sz="3600" dirty="0"/>
          </a:p>
        </p:txBody>
      </p:sp>
      <p:sp>
        <p:nvSpPr>
          <p:cNvPr id="9" name="TextovéPole 8"/>
          <p:cNvSpPr txBox="1"/>
          <p:nvPr/>
        </p:nvSpPr>
        <p:spPr>
          <a:xfrm>
            <a:off x="0" y="2017061"/>
            <a:ext cx="2756647" cy="3046988"/>
          </a:xfrm>
          <a:prstGeom prst="rect">
            <a:avLst/>
          </a:prstGeom>
          <a:noFill/>
        </p:spPr>
        <p:txBody>
          <a:bodyPr wrap="square" rtlCol="0">
            <a:spAutoFit/>
          </a:bodyPr>
          <a:lstStyle/>
          <a:p>
            <a:pPr eaLnBrk="0" fontAlgn="base" hangingPunct="0">
              <a:spcBef>
                <a:spcPct val="0"/>
              </a:spcBef>
              <a:spcAft>
                <a:spcPct val="0"/>
              </a:spcAft>
            </a:pPr>
            <a:r>
              <a:rPr lang="cs-CZ" sz="2400" dirty="0" smtClean="0">
                <a:solidFill>
                  <a:srgbClr val="000000"/>
                </a:solidFill>
                <a:latin typeface="Times New Roman" pitchFamily="18" charset="0"/>
              </a:rPr>
              <a:t>Zápis zadání:</a:t>
            </a:r>
          </a:p>
          <a:p>
            <a:pPr eaLnBrk="0" fontAlgn="base" hangingPunct="0">
              <a:spcBef>
                <a:spcPct val="0"/>
              </a:spcBef>
              <a:spcAft>
                <a:spcPct val="0"/>
              </a:spcAft>
            </a:pPr>
            <a:endParaRPr lang="cs-CZ" sz="2400" dirty="0" smtClean="0">
              <a:solidFill>
                <a:srgbClr val="000000"/>
              </a:solidFill>
              <a:latin typeface="Times New Roman" pitchFamily="18" charset="0"/>
            </a:endParaRPr>
          </a:p>
          <a:p>
            <a:pPr eaLnBrk="0" fontAlgn="base" hangingPunct="0">
              <a:spcBef>
                <a:spcPct val="0"/>
              </a:spcBef>
              <a:spcAft>
                <a:spcPct val="0"/>
              </a:spcAft>
            </a:pPr>
            <a:r>
              <a:rPr lang="cs-CZ" altLang="cs-CZ" sz="2400" dirty="0" smtClean="0">
                <a:solidFill>
                  <a:srgbClr val="000000"/>
                </a:solidFill>
                <a:latin typeface="Times New Roman" pitchFamily="18" charset="0"/>
              </a:rPr>
              <a:t>R</a:t>
            </a:r>
            <a:r>
              <a:rPr lang="cs-CZ" altLang="cs-CZ" sz="2400" baseline="-25000" dirty="0" smtClean="0">
                <a:solidFill>
                  <a:srgbClr val="000000"/>
                </a:solidFill>
                <a:latin typeface="Times New Roman" pitchFamily="18" charset="0"/>
              </a:rPr>
              <a:t>1</a:t>
            </a:r>
            <a:r>
              <a:rPr lang="cs-CZ" altLang="cs-CZ" sz="2400" dirty="0" smtClean="0">
                <a:solidFill>
                  <a:srgbClr val="000000"/>
                </a:solidFill>
                <a:latin typeface="Times New Roman" pitchFamily="18" charset="0"/>
              </a:rPr>
              <a:t> = 10 </a:t>
            </a:r>
            <a:r>
              <a:rPr lang="el-GR" altLang="cs-CZ" sz="2400" dirty="0" smtClean="0">
                <a:solidFill>
                  <a:srgbClr val="000000"/>
                </a:solidFill>
                <a:latin typeface="Times New Roman" pitchFamily="18" charset="0"/>
              </a:rPr>
              <a:t>Ω</a:t>
            </a:r>
            <a:endParaRPr lang="cs-CZ" altLang="cs-CZ" sz="2400" dirty="0" smtClean="0">
              <a:solidFill>
                <a:srgbClr val="000000"/>
              </a:solidFill>
              <a:latin typeface="Times New Roman" pitchFamily="18" charset="0"/>
            </a:endParaRPr>
          </a:p>
          <a:p>
            <a:pPr eaLnBrk="0" fontAlgn="base" hangingPunct="0">
              <a:spcBef>
                <a:spcPct val="0"/>
              </a:spcBef>
              <a:spcAft>
                <a:spcPct val="0"/>
              </a:spcAft>
            </a:pPr>
            <a:r>
              <a:rPr lang="cs-CZ" altLang="cs-CZ" sz="2400" dirty="0" smtClean="0">
                <a:solidFill>
                  <a:srgbClr val="000000"/>
                </a:solidFill>
                <a:latin typeface="Times New Roman" pitchFamily="18" charset="0"/>
              </a:rPr>
              <a:t>R</a:t>
            </a:r>
            <a:r>
              <a:rPr lang="cs-CZ" altLang="cs-CZ" sz="2400" baseline="-25000" dirty="0" smtClean="0">
                <a:solidFill>
                  <a:srgbClr val="000000"/>
                </a:solidFill>
                <a:latin typeface="Times New Roman" pitchFamily="18" charset="0"/>
              </a:rPr>
              <a:t>2</a:t>
            </a:r>
            <a:r>
              <a:rPr lang="cs-CZ" altLang="cs-CZ" sz="2400" dirty="0" smtClean="0">
                <a:solidFill>
                  <a:srgbClr val="000000"/>
                </a:solidFill>
                <a:latin typeface="Times New Roman" pitchFamily="18" charset="0"/>
              </a:rPr>
              <a:t> = 15 </a:t>
            </a:r>
            <a:r>
              <a:rPr lang="el-GR" altLang="cs-CZ" sz="2400" dirty="0" smtClean="0">
                <a:solidFill>
                  <a:srgbClr val="000000"/>
                </a:solidFill>
                <a:latin typeface="Times New Roman" pitchFamily="18" charset="0"/>
              </a:rPr>
              <a:t>Ω</a:t>
            </a:r>
            <a:endParaRPr lang="cs-CZ" altLang="cs-CZ" sz="2400" dirty="0" smtClean="0">
              <a:solidFill>
                <a:srgbClr val="000000"/>
              </a:solidFill>
              <a:latin typeface="Times New Roman" pitchFamily="18" charset="0"/>
            </a:endParaRPr>
          </a:p>
          <a:p>
            <a:pPr eaLnBrk="0" fontAlgn="base" hangingPunct="0">
              <a:spcBef>
                <a:spcPct val="0"/>
              </a:spcBef>
              <a:spcAft>
                <a:spcPct val="0"/>
              </a:spcAft>
            </a:pPr>
            <a:r>
              <a:rPr lang="cs-CZ" altLang="cs-CZ" sz="2400" dirty="0" smtClean="0">
                <a:solidFill>
                  <a:srgbClr val="000000"/>
                </a:solidFill>
                <a:latin typeface="Times New Roman" pitchFamily="18" charset="0"/>
              </a:rPr>
              <a:t>U = 3 V</a:t>
            </a:r>
          </a:p>
          <a:p>
            <a:pPr eaLnBrk="0" fontAlgn="base" hangingPunct="0">
              <a:spcBef>
                <a:spcPct val="0"/>
              </a:spcBef>
              <a:spcAft>
                <a:spcPct val="0"/>
              </a:spcAft>
            </a:pPr>
            <a:r>
              <a:rPr lang="cs-CZ" altLang="cs-CZ" sz="2400" dirty="0" smtClean="0">
                <a:solidFill>
                  <a:srgbClr val="000000"/>
                </a:solidFill>
                <a:latin typeface="Times New Roman" pitchFamily="18" charset="0"/>
              </a:rPr>
              <a:t>I = ? (A)</a:t>
            </a:r>
          </a:p>
          <a:p>
            <a:pPr eaLnBrk="0" fontAlgn="base" hangingPunct="0">
              <a:spcBef>
                <a:spcPct val="0"/>
              </a:spcBef>
              <a:spcAft>
                <a:spcPct val="0"/>
              </a:spcAft>
            </a:pPr>
            <a:r>
              <a:rPr lang="cs-CZ" altLang="cs-CZ" sz="2400" dirty="0" smtClean="0">
                <a:solidFill>
                  <a:srgbClr val="000000"/>
                </a:solidFill>
                <a:latin typeface="Times New Roman" pitchFamily="18" charset="0"/>
              </a:rPr>
              <a:t>I</a:t>
            </a:r>
            <a:r>
              <a:rPr lang="cs-CZ" altLang="cs-CZ" sz="2400" baseline="-25000" dirty="0" smtClean="0">
                <a:solidFill>
                  <a:srgbClr val="000000"/>
                </a:solidFill>
                <a:latin typeface="Times New Roman" pitchFamily="18" charset="0"/>
              </a:rPr>
              <a:t>1</a:t>
            </a:r>
            <a:r>
              <a:rPr lang="cs-CZ" sz="2400" dirty="0" smtClean="0">
                <a:solidFill>
                  <a:srgbClr val="000000"/>
                </a:solidFill>
                <a:latin typeface="Times New Roman" pitchFamily="18" charset="0"/>
              </a:rPr>
              <a:t> = ? (A)</a:t>
            </a:r>
          </a:p>
          <a:p>
            <a:pPr eaLnBrk="0" fontAlgn="base" hangingPunct="0">
              <a:spcBef>
                <a:spcPct val="0"/>
              </a:spcBef>
              <a:spcAft>
                <a:spcPct val="0"/>
              </a:spcAft>
            </a:pPr>
            <a:r>
              <a:rPr lang="cs-CZ" altLang="cs-CZ" sz="2400" dirty="0" smtClean="0">
                <a:solidFill>
                  <a:srgbClr val="000000"/>
                </a:solidFill>
                <a:latin typeface="Times New Roman" pitchFamily="18" charset="0"/>
              </a:rPr>
              <a:t>I</a:t>
            </a:r>
            <a:r>
              <a:rPr lang="cs-CZ" altLang="cs-CZ" sz="2400" baseline="-25000" dirty="0" smtClean="0">
                <a:solidFill>
                  <a:srgbClr val="000000"/>
                </a:solidFill>
                <a:latin typeface="Times New Roman" pitchFamily="18" charset="0"/>
              </a:rPr>
              <a:t>2</a:t>
            </a:r>
            <a:r>
              <a:rPr lang="cs-CZ" sz="2400" dirty="0" smtClean="0">
                <a:solidFill>
                  <a:srgbClr val="000000"/>
                </a:solidFill>
                <a:latin typeface="Times New Roman" pitchFamily="18" charset="0"/>
              </a:rPr>
              <a:t> = ? (V)</a:t>
            </a:r>
          </a:p>
        </p:txBody>
      </p:sp>
      <mc:AlternateContent xmlns:mc="http://schemas.openxmlformats.org/markup-compatibility/2006" xmlns:a14="http://schemas.microsoft.com/office/drawing/2010/main">
        <mc:Choice Requires="a14">
          <p:sp>
            <p:nvSpPr>
              <p:cNvPr id="10" name="TextovéPole 9"/>
              <p:cNvSpPr txBox="1"/>
              <p:nvPr/>
            </p:nvSpPr>
            <p:spPr>
              <a:xfrm>
                <a:off x="3193676" y="2017061"/>
                <a:ext cx="5950324" cy="4534255"/>
              </a:xfrm>
              <a:prstGeom prst="rect">
                <a:avLst/>
              </a:prstGeom>
              <a:noFill/>
            </p:spPr>
            <p:txBody>
              <a:bodyPr wrap="square" rtlCol="0">
                <a:spAutoFit/>
              </a:bodyPr>
              <a:lstStyle/>
              <a:p>
                <a:pPr eaLnBrk="0" fontAlgn="base" hangingPunct="0">
                  <a:spcBef>
                    <a:spcPct val="0"/>
                  </a:spcBef>
                  <a:spcAft>
                    <a:spcPct val="0"/>
                  </a:spcAft>
                </a:pPr>
                <a:r>
                  <a:rPr lang="cs-CZ" sz="2400" dirty="0" smtClean="0">
                    <a:solidFill>
                      <a:srgbClr val="000000"/>
                    </a:solidFill>
                    <a:latin typeface="Times New Roman" pitchFamily="18" charset="0"/>
                  </a:rPr>
                  <a:t>Řešení:</a:t>
                </a:r>
              </a:p>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cs-CZ" sz="2000" b="1" i="1" smtClean="0">
                          <a:solidFill>
                            <a:srgbClr val="FF0000"/>
                          </a:solidFill>
                          <a:latin typeface="Cambria Math"/>
                        </a:rPr>
                        <m:t>𝑹</m:t>
                      </m:r>
                      <m:r>
                        <a:rPr lang="cs-CZ" sz="2000" b="1" smtClean="0">
                          <a:solidFill>
                            <a:srgbClr val="FF0000"/>
                          </a:solidFill>
                          <a:latin typeface="Cambria Math"/>
                        </a:rPr>
                        <m:t>=</m:t>
                      </m:r>
                      <m:f>
                        <m:fPr>
                          <m:ctrlPr>
                            <a:rPr lang="cs-CZ" sz="2000" b="1" i="1" smtClean="0">
                              <a:solidFill>
                                <a:srgbClr val="FF0000"/>
                              </a:solidFill>
                              <a:latin typeface="Cambria Math" panose="02040503050406030204" pitchFamily="18" charset="0"/>
                            </a:rPr>
                          </m:ctrlPr>
                        </m:fPr>
                        <m:num>
                          <m:sSub>
                            <m:sSubPr>
                              <m:ctrlPr>
                                <a:rPr lang="cs-CZ" sz="2000" b="1" i="1" smtClean="0">
                                  <a:solidFill>
                                    <a:srgbClr val="FF0000"/>
                                  </a:solidFill>
                                  <a:latin typeface="Cambria Math" panose="02040503050406030204" pitchFamily="18" charset="0"/>
                                </a:rPr>
                              </m:ctrlPr>
                            </m:sSubPr>
                            <m:e>
                              <m:r>
                                <a:rPr lang="cs-CZ" sz="2000" b="1" i="1" smtClean="0">
                                  <a:solidFill>
                                    <a:srgbClr val="FF0000"/>
                                  </a:solidFill>
                                  <a:latin typeface="Cambria Math"/>
                                </a:rPr>
                                <m:t>𝑹</m:t>
                              </m:r>
                            </m:e>
                            <m:sub>
                              <m:r>
                                <a:rPr lang="cs-CZ" sz="2000" b="1" i="1" smtClean="0">
                                  <a:solidFill>
                                    <a:srgbClr val="FF0000"/>
                                  </a:solidFill>
                                  <a:latin typeface="Cambria Math"/>
                                </a:rPr>
                                <m:t>𝟏</m:t>
                              </m:r>
                            </m:sub>
                          </m:sSub>
                          <m:r>
                            <a:rPr lang="cs-CZ" sz="2000" b="1" i="1" smtClean="0">
                              <a:solidFill>
                                <a:srgbClr val="FF0000"/>
                              </a:solidFill>
                              <a:latin typeface="Cambria Math"/>
                              <a:ea typeface="Cambria Math"/>
                            </a:rPr>
                            <m:t>∙</m:t>
                          </m:r>
                          <m:sSub>
                            <m:sSubPr>
                              <m:ctrlPr>
                                <a:rPr lang="cs-CZ" sz="2000" b="1" i="1" smtClean="0">
                                  <a:solidFill>
                                    <a:srgbClr val="FF0000"/>
                                  </a:solidFill>
                                  <a:latin typeface="Cambria Math" panose="02040503050406030204" pitchFamily="18" charset="0"/>
                                  <a:ea typeface="Cambria Math"/>
                                </a:rPr>
                              </m:ctrlPr>
                            </m:sSubPr>
                            <m:e>
                              <m:r>
                                <a:rPr lang="cs-CZ" sz="2000" b="1" i="1" smtClean="0">
                                  <a:solidFill>
                                    <a:srgbClr val="FF0000"/>
                                  </a:solidFill>
                                  <a:latin typeface="Cambria Math"/>
                                  <a:ea typeface="Cambria Math"/>
                                </a:rPr>
                                <m:t>𝑹</m:t>
                              </m:r>
                            </m:e>
                            <m:sub>
                              <m:r>
                                <a:rPr lang="cs-CZ" sz="2000" b="1" i="1" smtClean="0">
                                  <a:solidFill>
                                    <a:srgbClr val="FF0000"/>
                                  </a:solidFill>
                                  <a:latin typeface="Cambria Math"/>
                                  <a:ea typeface="Cambria Math"/>
                                </a:rPr>
                                <m:t>𝟐</m:t>
                              </m:r>
                            </m:sub>
                          </m:sSub>
                        </m:num>
                        <m:den>
                          <m:sSub>
                            <m:sSubPr>
                              <m:ctrlPr>
                                <a:rPr lang="cs-CZ" sz="2000" b="1" i="1" smtClean="0">
                                  <a:solidFill>
                                    <a:srgbClr val="FF0000"/>
                                  </a:solidFill>
                                  <a:latin typeface="Cambria Math" panose="02040503050406030204" pitchFamily="18" charset="0"/>
                                </a:rPr>
                              </m:ctrlPr>
                            </m:sSubPr>
                            <m:e>
                              <m:r>
                                <a:rPr lang="cs-CZ" sz="2000" b="1" i="1" smtClean="0">
                                  <a:solidFill>
                                    <a:srgbClr val="FF0000"/>
                                  </a:solidFill>
                                  <a:latin typeface="Cambria Math"/>
                                </a:rPr>
                                <m:t>𝑹</m:t>
                              </m:r>
                            </m:e>
                            <m:sub>
                              <m:r>
                                <a:rPr lang="cs-CZ" sz="2000" b="1" i="1" smtClean="0">
                                  <a:solidFill>
                                    <a:srgbClr val="FF0000"/>
                                  </a:solidFill>
                                  <a:latin typeface="Cambria Math"/>
                                </a:rPr>
                                <m:t>𝟏</m:t>
                              </m:r>
                            </m:sub>
                          </m:sSub>
                          <m:r>
                            <a:rPr lang="cs-CZ" sz="2000" b="1" i="1" smtClean="0">
                              <a:solidFill>
                                <a:srgbClr val="FF0000"/>
                              </a:solidFill>
                              <a:latin typeface="Cambria Math"/>
                            </a:rPr>
                            <m:t>+</m:t>
                          </m:r>
                          <m:sSub>
                            <m:sSubPr>
                              <m:ctrlPr>
                                <a:rPr lang="cs-CZ" sz="2000" b="1" i="1" smtClean="0">
                                  <a:solidFill>
                                    <a:srgbClr val="FF0000"/>
                                  </a:solidFill>
                                  <a:latin typeface="Cambria Math" panose="02040503050406030204" pitchFamily="18" charset="0"/>
                                </a:rPr>
                              </m:ctrlPr>
                            </m:sSubPr>
                            <m:e>
                              <m:r>
                                <a:rPr lang="cs-CZ" sz="2000" b="1" i="1" smtClean="0">
                                  <a:solidFill>
                                    <a:srgbClr val="FF0000"/>
                                  </a:solidFill>
                                  <a:latin typeface="Cambria Math"/>
                                </a:rPr>
                                <m:t>𝑹</m:t>
                              </m:r>
                            </m:e>
                            <m:sub>
                              <m:r>
                                <a:rPr lang="cs-CZ" sz="2000" b="1" i="1" smtClean="0">
                                  <a:solidFill>
                                    <a:srgbClr val="FF0000"/>
                                  </a:solidFill>
                                  <a:latin typeface="Cambria Math"/>
                                </a:rPr>
                                <m:t>𝟐</m:t>
                              </m:r>
                            </m:sub>
                          </m:sSub>
                        </m:den>
                      </m:f>
                    </m:oMath>
                  </m:oMathPara>
                </a14:m>
                <a:endParaRPr lang="cs-CZ" sz="2000" b="1" dirty="0">
                  <a:solidFill>
                    <a:srgbClr val="000000"/>
                  </a:solidFill>
                  <a:latin typeface="Times New Roman" pitchFamily="18" charset="0"/>
                </a:endParaRPr>
              </a:p>
              <a:p>
                <a:pPr eaLnBrk="0" fontAlgn="base" hangingPunct="0">
                  <a:spcBef>
                    <a:spcPct val="0"/>
                  </a:spcBef>
                  <a:spcAft>
                    <a:spcPct val="0"/>
                  </a:spcAft>
                </a:pPr>
                <a:endParaRPr lang="cs-CZ" sz="2000" dirty="0" smtClean="0">
                  <a:solidFill>
                    <a:srgbClr val="000000"/>
                  </a:solidFill>
                  <a:latin typeface="Times New Roman" pitchFamily="18" charset="0"/>
                </a:endParaRPr>
              </a:p>
              <a:p>
                <a:pPr algn="ctr" eaLnBrk="0" fontAlgn="base" hangingPunct="0">
                  <a:spcBef>
                    <a:spcPct val="0"/>
                  </a:spcBef>
                  <a:spcAft>
                    <a:spcPct val="0"/>
                  </a:spcAft>
                </a:pPr>
                <a14:m>
                  <m:oMath xmlns:m="http://schemas.openxmlformats.org/officeDocument/2006/math">
                    <m:r>
                      <a:rPr lang="cs-CZ" sz="2400" i="1" smtClean="0">
                        <a:solidFill>
                          <a:srgbClr val="000000"/>
                        </a:solidFill>
                        <a:latin typeface="Cambria Math"/>
                      </a:rPr>
                      <m:t>𝑅</m:t>
                    </m:r>
                    <m:r>
                      <a:rPr lang="cs-CZ" sz="2400" i="1" smtClean="0">
                        <a:solidFill>
                          <a:srgbClr val="000000"/>
                        </a:solidFill>
                        <a:latin typeface="Cambria Math"/>
                      </a:rPr>
                      <m:t>=</m:t>
                    </m:r>
                    <m:f>
                      <m:fPr>
                        <m:ctrlPr>
                          <a:rPr lang="cs-CZ" sz="2400" i="1" smtClean="0">
                            <a:solidFill>
                              <a:srgbClr val="000000"/>
                            </a:solidFill>
                            <a:latin typeface="Cambria Math" panose="02040503050406030204" pitchFamily="18" charset="0"/>
                          </a:rPr>
                        </m:ctrlPr>
                      </m:fPr>
                      <m:num>
                        <m:r>
                          <a:rPr lang="cs-CZ" sz="2400" i="1" smtClean="0">
                            <a:solidFill>
                              <a:srgbClr val="000000"/>
                            </a:solidFill>
                            <a:latin typeface="Cambria Math"/>
                          </a:rPr>
                          <m:t>10</m:t>
                        </m:r>
                        <m:r>
                          <a:rPr lang="cs-CZ" sz="2400" i="1" smtClean="0">
                            <a:solidFill>
                              <a:srgbClr val="000000"/>
                            </a:solidFill>
                            <a:latin typeface="Cambria Math"/>
                            <a:ea typeface="Cambria Math"/>
                          </a:rPr>
                          <m:t>∙15</m:t>
                        </m:r>
                      </m:num>
                      <m:den>
                        <m:r>
                          <a:rPr lang="cs-CZ" sz="2400" i="1" smtClean="0">
                            <a:solidFill>
                              <a:srgbClr val="000000"/>
                            </a:solidFill>
                            <a:latin typeface="Cambria Math"/>
                          </a:rPr>
                          <m:t>25</m:t>
                        </m:r>
                      </m:den>
                    </m:f>
                    <m:r>
                      <a:rPr lang="cs-CZ" sz="2400" i="1" smtClean="0">
                        <a:solidFill>
                          <a:srgbClr val="000000"/>
                        </a:solidFill>
                        <a:latin typeface="Cambria Math"/>
                      </a:rPr>
                      <m:t>=</m:t>
                    </m:r>
                  </m:oMath>
                </a14:m>
                <a:r>
                  <a:rPr lang="cs-CZ" sz="2400" dirty="0" smtClean="0">
                    <a:solidFill>
                      <a:srgbClr val="000000"/>
                    </a:solidFill>
                    <a:latin typeface="Times New Roman" pitchFamily="18" charset="0"/>
                  </a:rPr>
                  <a:t> </a:t>
                </a:r>
                <a:r>
                  <a:rPr lang="cs-CZ" sz="2400" u="sng" dirty="0">
                    <a:solidFill>
                      <a:srgbClr val="000000"/>
                    </a:solidFill>
                    <a:latin typeface="Times New Roman" pitchFamily="18" charset="0"/>
                  </a:rPr>
                  <a:t>6</a:t>
                </a:r>
                <a:r>
                  <a:rPr lang="cs-CZ" sz="2400" u="sng" dirty="0" smtClean="0">
                    <a:solidFill>
                      <a:srgbClr val="000000"/>
                    </a:solidFill>
                    <a:latin typeface="Times New Roman" pitchFamily="18" charset="0"/>
                  </a:rPr>
                  <a:t> </a:t>
                </a:r>
                <a:r>
                  <a:rPr lang="cs-CZ" sz="2400" u="sng" dirty="0">
                    <a:solidFill>
                      <a:srgbClr val="000000"/>
                    </a:solidFill>
                    <a:latin typeface="Times New Roman" pitchFamily="18" charset="0"/>
                  </a:rPr>
                  <a:t>Ω</a:t>
                </a:r>
                <a:endParaRPr lang="cs-CZ" sz="2400" u="sng" dirty="0" smtClean="0">
                  <a:solidFill>
                    <a:srgbClr val="000000"/>
                  </a:solidFill>
                  <a:latin typeface="Times New Roman" pitchFamily="18" charset="0"/>
                </a:endParaRPr>
              </a:p>
              <a:p>
                <a:pPr algn="ctr" eaLnBrk="0" fontAlgn="base" hangingPunct="0">
                  <a:spcBef>
                    <a:spcPct val="0"/>
                  </a:spcBef>
                  <a:spcAft>
                    <a:spcPct val="0"/>
                  </a:spcAft>
                </a:pPr>
                <a:endParaRPr lang="cs-CZ" sz="2400" b="1" dirty="0">
                  <a:solidFill>
                    <a:srgbClr val="000000"/>
                  </a:solidFill>
                  <a:latin typeface="Times New Roman" pitchFamily="18" charset="0"/>
                </a:endParaRPr>
              </a:p>
              <a:p>
                <a:pPr algn="ctr" eaLnBrk="0" fontAlgn="base" hangingPunct="0">
                  <a:spcBef>
                    <a:spcPct val="0"/>
                  </a:spcBef>
                  <a:spcAft>
                    <a:spcPct val="0"/>
                  </a:spcAft>
                </a:pPr>
                <a14:m>
                  <m:oMath xmlns:m="http://schemas.openxmlformats.org/officeDocument/2006/math">
                    <m:r>
                      <a:rPr lang="cs-CZ" sz="2400" i="1" smtClean="0">
                        <a:solidFill>
                          <a:srgbClr val="000000"/>
                        </a:solidFill>
                        <a:latin typeface="Cambria Math"/>
                      </a:rPr>
                      <m:t>𝐼</m:t>
                    </m:r>
                    <m:r>
                      <a:rPr lang="cs-CZ" sz="2400" i="1" smtClean="0">
                        <a:solidFill>
                          <a:srgbClr val="000000"/>
                        </a:solidFill>
                        <a:latin typeface="Cambria Math"/>
                      </a:rPr>
                      <m:t>=</m:t>
                    </m:r>
                    <m:f>
                      <m:fPr>
                        <m:ctrlPr>
                          <a:rPr lang="cs-CZ" sz="2400" i="1" smtClean="0">
                            <a:solidFill>
                              <a:srgbClr val="000000"/>
                            </a:solidFill>
                            <a:latin typeface="Cambria Math" panose="02040503050406030204" pitchFamily="18" charset="0"/>
                          </a:rPr>
                        </m:ctrlPr>
                      </m:fPr>
                      <m:num>
                        <m:r>
                          <a:rPr lang="cs-CZ" sz="2400" i="1" smtClean="0">
                            <a:solidFill>
                              <a:srgbClr val="000000"/>
                            </a:solidFill>
                            <a:latin typeface="Cambria Math"/>
                          </a:rPr>
                          <m:t>𝑈</m:t>
                        </m:r>
                      </m:num>
                      <m:den>
                        <m:r>
                          <a:rPr lang="cs-CZ" sz="2400" i="1" smtClean="0">
                            <a:solidFill>
                              <a:srgbClr val="000000"/>
                            </a:solidFill>
                            <a:latin typeface="Cambria Math"/>
                          </a:rPr>
                          <m:t>𝑅</m:t>
                        </m:r>
                      </m:den>
                    </m:f>
                    <m:r>
                      <a:rPr lang="cs-CZ" sz="2400" i="1" smtClean="0">
                        <a:solidFill>
                          <a:srgbClr val="000000"/>
                        </a:solidFill>
                        <a:latin typeface="Cambria Math"/>
                      </a:rPr>
                      <m:t>=</m:t>
                    </m:r>
                    <m:f>
                      <m:fPr>
                        <m:ctrlPr>
                          <a:rPr lang="cs-CZ" sz="2400" i="1" smtClean="0">
                            <a:solidFill>
                              <a:srgbClr val="000000"/>
                            </a:solidFill>
                            <a:latin typeface="Cambria Math" panose="02040503050406030204" pitchFamily="18" charset="0"/>
                          </a:rPr>
                        </m:ctrlPr>
                      </m:fPr>
                      <m:num>
                        <m:r>
                          <a:rPr lang="cs-CZ" sz="2400" i="1" smtClean="0">
                            <a:solidFill>
                              <a:srgbClr val="000000"/>
                            </a:solidFill>
                            <a:latin typeface="Cambria Math"/>
                          </a:rPr>
                          <m:t>3</m:t>
                        </m:r>
                      </m:num>
                      <m:den>
                        <m:r>
                          <a:rPr lang="cs-CZ" sz="2400" i="1" smtClean="0">
                            <a:solidFill>
                              <a:srgbClr val="000000"/>
                            </a:solidFill>
                            <a:latin typeface="Cambria Math"/>
                          </a:rPr>
                          <m:t>6</m:t>
                        </m:r>
                      </m:den>
                    </m:f>
                    <m:r>
                      <a:rPr lang="cs-CZ" sz="2400" i="1" smtClean="0">
                        <a:solidFill>
                          <a:srgbClr val="000000"/>
                        </a:solidFill>
                        <a:latin typeface="Cambria Math"/>
                      </a:rPr>
                      <m:t> </m:t>
                    </m:r>
                    <m:r>
                      <a:rPr lang="cs-CZ" sz="2400" i="1" smtClean="0">
                        <a:solidFill>
                          <a:srgbClr val="000000"/>
                        </a:solidFill>
                        <a:latin typeface="Cambria Math"/>
                      </a:rPr>
                      <m:t>𝐴</m:t>
                    </m:r>
                    <m:r>
                      <a:rPr lang="cs-CZ" sz="2400" i="1" smtClean="0">
                        <a:solidFill>
                          <a:srgbClr val="000000"/>
                        </a:solidFill>
                        <a:latin typeface="Cambria Math"/>
                      </a:rPr>
                      <m:t>=</m:t>
                    </m:r>
                  </m:oMath>
                </a14:m>
                <a:r>
                  <a:rPr lang="cs-CZ" sz="2000" dirty="0" smtClean="0">
                    <a:solidFill>
                      <a:srgbClr val="000000"/>
                    </a:solidFill>
                    <a:latin typeface="Times New Roman" pitchFamily="18" charset="0"/>
                  </a:rPr>
                  <a:t> </a:t>
                </a:r>
                <a:r>
                  <a:rPr lang="cs-CZ" sz="2400" u="dbl" dirty="0" smtClean="0">
                    <a:solidFill>
                      <a:srgbClr val="000000"/>
                    </a:solidFill>
                    <a:latin typeface="Times New Roman" pitchFamily="18" charset="0"/>
                  </a:rPr>
                  <a:t>0,5 A = 500 mA</a:t>
                </a:r>
              </a:p>
              <a:p>
                <a:pPr algn="ctr" eaLnBrk="0" fontAlgn="base" hangingPunct="0">
                  <a:spcBef>
                    <a:spcPct val="0"/>
                  </a:spcBef>
                  <a:spcAft>
                    <a:spcPct val="0"/>
                  </a:spcAft>
                </a:pPr>
                <a:endParaRPr lang="cs-CZ" sz="2000" i="1" dirty="0" smtClean="0">
                  <a:solidFill>
                    <a:srgbClr val="000000"/>
                  </a:solidFill>
                  <a:latin typeface="Cambria Math"/>
                </a:endParaRPr>
              </a:p>
              <a:p>
                <a:pPr algn="ctr" eaLnBrk="0" fontAlgn="base" hangingPunct="0">
                  <a:lnSpc>
                    <a:spcPct val="150000"/>
                  </a:lnSpc>
                  <a:spcBef>
                    <a:spcPct val="0"/>
                  </a:spcBef>
                  <a:spcAft>
                    <a:spcPct val="0"/>
                  </a:spcAft>
                </a:pPr>
                <a14:m>
                  <m:oMath xmlns:m="http://schemas.openxmlformats.org/officeDocument/2006/math">
                    <m:sSub>
                      <m:sSubPr>
                        <m:ctrlPr>
                          <a:rPr lang="cs-CZ" sz="2400" i="1" smtClean="0">
                            <a:solidFill>
                              <a:srgbClr val="000000"/>
                            </a:solidFill>
                            <a:latin typeface="Cambria Math" panose="02040503050406030204" pitchFamily="18" charset="0"/>
                          </a:rPr>
                        </m:ctrlPr>
                      </m:sSubPr>
                      <m:e>
                        <m:r>
                          <a:rPr lang="cs-CZ" sz="2400" i="1" smtClean="0">
                            <a:solidFill>
                              <a:srgbClr val="000000"/>
                            </a:solidFill>
                            <a:latin typeface="Cambria Math"/>
                          </a:rPr>
                          <m:t>𝐼</m:t>
                        </m:r>
                      </m:e>
                      <m:sub>
                        <m:r>
                          <a:rPr lang="cs-CZ" sz="2400" i="1" smtClean="0">
                            <a:solidFill>
                              <a:srgbClr val="000000"/>
                            </a:solidFill>
                            <a:latin typeface="Cambria Math"/>
                          </a:rPr>
                          <m:t>1</m:t>
                        </m:r>
                      </m:sub>
                    </m:sSub>
                    <m:r>
                      <a:rPr lang="cs-CZ" sz="2400" i="1" smtClean="0">
                        <a:solidFill>
                          <a:srgbClr val="000000"/>
                        </a:solidFill>
                        <a:latin typeface="Cambria Math"/>
                      </a:rPr>
                      <m:t>=</m:t>
                    </m:r>
                    <m:f>
                      <m:fPr>
                        <m:ctrlPr>
                          <a:rPr lang="cs-CZ" sz="2400" i="1" smtClean="0">
                            <a:solidFill>
                              <a:srgbClr val="000000"/>
                            </a:solidFill>
                            <a:latin typeface="Cambria Math" panose="02040503050406030204" pitchFamily="18" charset="0"/>
                          </a:rPr>
                        </m:ctrlPr>
                      </m:fPr>
                      <m:num>
                        <m:r>
                          <a:rPr lang="cs-CZ" sz="2400" i="1" smtClean="0">
                            <a:solidFill>
                              <a:srgbClr val="000000"/>
                            </a:solidFill>
                            <a:latin typeface="Cambria Math"/>
                          </a:rPr>
                          <m:t>𝑈</m:t>
                        </m:r>
                      </m:num>
                      <m:den>
                        <m:sSub>
                          <m:sSubPr>
                            <m:ctrlPr>
                              <a:rPr lang="cs-CZ" sz="2400" i="1" smtClean="0">
                                <a:solidFill>
                                  <a:srgbClr val="000000"/>
                                </a:solidFill>
                                <a:latin typeface="Cambria Math" panose="02040503050406030204" pitchFamily="18" charset="0"/>
                              </a:rPr>
                            </m:ctrlPr>
                          </m:sSubPr>
                          <m:e>
                            <m:r>
                              <a:rPr lang="cs-CZ" sz="2400" i="1" smtClean="0">
                                <a:solidFill>
                                  <a:srgbClr val="000000"/>
                                </a:solidFill>
                                <a:latin typeface="Cambria Math"/>
                              </a:rPr>
                              <m:t>𝑅</m:t>
                            </m:r>
                          </m:e>
                          <m:sub>
                            <m:r>
                              <a:rPr lang="cs-CZ" sz="2400" i="1" smtClean="0">
                                <a:solidFill>
                                  <a:srgbClr val="000000"/>
                                </a:solidFill>
                                <a:latin typeface="Cambria Math"/>
                              </a:rPr>
                              <m:t>1</m:t>
                            </m:r>
                          </m:sub>
                        </m:sSub>
                      </m:den>
                    </m:f>
                    <m:r>
                      <a:rPr lang="cs-CZ" sz="2400" i="1" smtClean="0">
                        <a:solidFill>
                          <a:srgbClr val="000000"/>
                        </a:solidFill>
                        <a:latin typeface="Cambria Math"/>
                        <a:ea typeface="Cambria Math"/>
                      </a:rPr>
                      <m:t>=</m:t>
                    </m:r>
                    <m:f>
                      <m:fPr>
                        <m:ctrlPr>
                          <a:rPr lang="cs-CZ" sz="2400" i="1" smtClean="0">
                            <a:solidFill>
                              <a:srgbClr val="000000"/>
                            </a:solidFill>
                            <a:latin typeface="Cambria Math" panose="02040503050406030204" pitchFamily="18" charset="0"/>
                            <a:ea typeface="Cambria Math"/>
                          </a:rPr>
                        </m:ctrlPr>
                      </m:fPr>
                      <m:num>
                        <m:r>
                          <a:rPr lang="cs-CZ" sz="2400" i="1" smtClean="0">
                            <a:solidFill>
                              <a:srgbClr val="000000"/>
                            </a:solidFill>
                            <a:latin typeface="Cambria Math"/>
                            <a:ea typeface="Cambria Math"/>
                          </a:rPr>
                          <m:t>3</m:t>
                        </m:r>
                      </m:num>
                      <m:den>
                        <m:r>
                          <a:rPr lang="cs-CZ" sz="2400" i="1" smtClean="0">
                            <a:solidFill>
                              <a:srgbClr val="000000"/>
                            </a:solidFill>
                            <a:latin typeface="Cambria Math"/>
                            <a:ea typeface="Cambria Math"/>
                          </a:rPr>
                          <m:t>10</m:t>
                        </m:r>
                      </m:den>
                    </m:f>
                    <m:r>
                      <a:rPr lang="cs-CZ" sz="2400" i="1" smtClean="0">
                        <a:solidFill>
                          <a:srgbClr val="000000"/>
                        </a:solidFill>
                        <a:latin typeface="Cambria Math"/>
                        <a:ea typeface="Cambria Math"/>
                      </a:rPr>
                      <m:t> </m:t>
                    </m:r>
                    <m:r>
                      <a:rPr lang="cs-CZ" sz="2400" i="1" smtClean="0">
                        <a:solidFill>
                          <a:srgbClr val="000000"/>
                        </a:solidFill>
                        <a:latin typeface="Cambria Math"/>
                        <a:ea typeface="Cambria Math"/>
                      </a:rPr>
                      <m:t>𝐴</m:t>
                    </m:r>
                    <m:r>
                      <a:rPr lang="cs-CZ" sz="2400" i="1" smtClean="0">
                        <a:solidFill>
                          <a:srgbClr val="000000"/>
                        </a:solidFill>
                        <a:latin typeface="Cambria Math"/>
                        <a:ea typeface="Cambria Math"/>
                      </a:rPr>
                      <m:t>=</m:t>
                    </m:r>
                  </m:oMath>
                </a14:m>
                <a:r>
                  <a:rPr lang="cs-CZ" sz="2400" dirty="0" smtClean="0">
                    <a:solidFill>
                      <a:srgbClr val="000000"/>
                    </a:solidFill>
                    <a:latin typeface="Times New Roman" pitchFamily="18" charset="0"/>
                  </a:rPr>
                  <a:t> </a:t>
                </a:r>
                <a:r>
                  <a:rPr lang="cs-CZ" sz="2400" u="dbl" dirty="0">
                    <a:solidFill>
                      <a:srgbClr val="000000"/>
                    </a:solidFill>
                    <a:latin typeface="Times New Roman" pitchFamily="18" charset="0"/>
                  </a:rPr>
                  <a:t>0</a:t>
                </a:r>
                <a:r>
                  <a:rPr lang="cs-CZ" sz="2400" u="dbl" dirty="0" smtClean="0">
                    <a:solidFill>
                      <a:srgbClr val="000000"/>
                    </a:solidFill>
                    <a:latin typeface="Times New Roman" pitchFamily="18" charset="0"/>
                  </a:rPr>
                  <a:t>,3 A = 300 mA</a:t>
                </a:r>
                <a:r>
                  <a:rPr lang="cs-CZ" sz="2400" dirty="0" smtClean="0">
                    <a:solidFill>
                      <a:srgbClr val="000000"/>
                    </a:solidFill>
                    <a:latin typeface="Times New Roman" pitchFamily="18" charset="0"/>
                  </a:rPr>
                  <a:t> </a:t>
                </a:r>
              </a:p>
              <a:p>
                <a:pPr algn="ctr" eaLnBrk="0" fontAlgn="base" hangingPunct="0">
                  <a:lnSpc>
                    <a:spcPct val="150000"/>
                  </a:lnSpc>
                  <a:spcBef>
                    <a:spcPct val="0"/>
                  </a:spcBef>
                  <a:spcAft>
                    <a:spcPct val="0"/>
                  </a:spcAft>
                </a:pPr>
                <a14:m>
                  <m:oMath xmlns:m="http://schemas.openxmlformats.org/officeDocument/2006/math">
                    <m:sSub>
                      <m:sSubPr>
                        <m:ctrlPr>
                          <a:rPr lang="cs-CZ" sz="2400" i="1" smtClean="0">
                            <a:solidFill>
                              <a:srgbClr val="000000"/>
                            </a:solidFill>
                            <a:latin typeface="Cambria Math" panose="02040503050406030204" pitchFamily="18" charset="0"/>
                          </a:rPr>
                        </m:ctrlPr>
                      </m:sSubPr>
                      <m:e>
                        <m:r>
                          <a:rPr lang="cs-CZ" sz="2400" i="1" smtClean="0">
                            <a:solidFill>
                              <a:srgbClr val="000000"/>
                            </a:solidFill>
                            <a:latin typeface="Cambria Math"/>
                          </a:rPr>
                          <m:t>𝐼</m:t>
                        </m:r>
                      </m:e>
                      <m:sub>
                        <m:r>
                          <a:rPr lang="cs-CZ" sz="2400" i="1" smtClean="0">
                            <a:solidFill>
                              <a:srgbClr val="000000"/>
                            </a:solidFill>
                            <a:latin typeface="Cambria Math"/>
                          </a:rPr>
                          <m:t>2</m:t>
                        </m:r>
                      </m:sub>
                    </m:sSub>
                    <m:r>
                      <a:rPr lang="cs-CZ" sz="2400" i="1" smtClean="0">
                        <a:solidFill>
                          <a:srgbClr val="000000"/>
                        </a:solidFill>
                        <a:latin typeface="Cambria Math"/>
                      </a:rPr>
                      <m:t>=</m:t>
                    </m:r>
                    <m:r>
                      <a:rPr lang="cs-CZ" sz="2400" i="1" smtClean="0">
                        <a:solidFill>
                          <a:srgbClr val="000000"/>
                        </a:solidFill>
                        <a:latin typeface="Cambria Math"/>
                      </a:rPr>
                      <m:t>𝐼</m:t>
                    </m:r>
                    <m:r>
                      <a:rPr lang="cs-CZ" sz="2400" i="1" smtClean="0">
                        <a:solidFill>
                          <a:srgbClr val="000000"/>
                        </a:solidFill>
                        <a:latin typeface="Cambria Math"/>
                      </a:rPr>
                      <m:t>−</m:t>
                    </m:r>
                    <m:sSub>
                      <m:sSubPr>
                        <m:ctrlPr>
                          <a:rPr lang="cs-CZ" sz="2400" i="1" smtClean="0">
                            <a:solidFill>
                              <a:srgbClr val="000000"/>
                            </a:solidFill>
                            <a:latin typeface="Cambria Math" panose="02040503050406030204" pitchFamily="18" charset="0"/>
                          </a:rPr>
                        </m:ctrlPr>
                      </m:sSubPr>
                      <m:e>
                        <m:r>
                          <a:rPr lang="cs-CZ" sz="2400" i="1" smtClean="0">
                            <a:solidFill>
                              <a:srgbClr val="000000"/>
                            </a:solidFill>
                            <a:latin typeface="Cambria Math"/>
                          </a:rPr>
                          <m:t>𝐼</m:t>
                        </m:r>
                      </m:e>
                      <m:sub>
                        <m:r>
                          <a:rPr lang="cs-CZ" sz="2400" i="1" smtClean="0">
                            <a:solidFill>
                              <a:srgbClr val="000000"/>
                            </a:solidFill>
                            <a:latin typeface="Cambria Math"/>
                          </a:rPr>
                          <m:t>1</m:t>
                        </m:r>
                      </m:sub>
                    </m:sSub>
                    <m:r>
                      <a:rPr lang="cs-CZ" sz="2400" i="1" smtClean="0">
                        <a:solidFill>
                          <a:srgbClr val="000000"/>
                        </a:solidFill>
                        <a:latin typeface="Cambria Math"/>
                      </a:rPr>
                      <m:t>=500 −300 </m:t>
                    </m:r>
                    <m:r>
                      <a:rPr lang="cs-CZ" sz="2400" i="1" smtClean="0">
                        <a:solidFill>
                          <a:srgbClr val="000000"/>
                        </a:solidFill>
                        <a:latin typeface="Cambria Math"/>
                      </a:rPr>
                      <m:t>𝑚𝐴</m:t>
                    </m:r>
                    <m:r>
                      <a:rPr lang="cs-CZ" sz="2400" i="1" smtClean="0">
                        <a:solidFill>
                          <a:srgbClr val="000000"/>
                        </a:solidFill>
                        <a:latin typeface="Cambria Math"/>
                      </a:rPr>
                      <m:t>=</m:t>
                    </m:r>
                  </m:oMath>
                </a14:m>
                <a:r>
                  <a:rPr lang="cs-CZ" sz="2400" dirty="0" smtClean="0">
                    <a:solidFill>
                      <a:srgbClr val="000000"/>
                    </a:solidFill>
                    <a:latin typeface="Times New Roman" pitchFamily="18" charset="0"/>
                  </a:rPr>
                  <a:t> </a:t>
                </a:r>
                <a:r>
                  <a:rPr lang="cs-CZ" sz="2400" u="dbl" dirty="0" smtClean="0">
                    <a:solidFill>
                      <a:srgbClr val="000000"/>
                    </a:solidFill>
                    <a:latin typeface="Times New Roman" pitchFamily="18" charset="0"/>
                  </a:rPr>
                  <a:t>200 mA</a:t>
                </a:r>
              </a:p>
            </p:txBody>
          </p:sp>
        </mc:Choice>
        <mc:Fallback xmlns="">
          <p:sp>
            <p:nvSpPr>
              <p:cNvPr id="10" name="TextovéPole 9"/>
              <p:cNvSpPr txBox="1">
                <a:spLocks noRot="1" noChangeAspect="1" noMove="1" noResize="1" noEditPoints="1" noAdjustHandles="1" noChangeArrowheads="1" noChangeShapeType="1" noTextEdit="1"/>
              </p:cNvSpPr>
              <p:nvPr/>
            </p:nvSpPr>
            <p:spPr>
              <a:xfrm>
                <a:off x="3193676" y="2017061"/>
                <a:ext cx="5950324" cy="4534255"/>
              </a:xfrm>
              <a:prstGeom prst="rect">
                <a:avLst/>
              </a:prstGeom>
              <a:blipFill rotWithShape="1">
                <a:blip r:embed="rId2"/>
                <a:stretch>
                  <a:fillRect l="-1639" t="-1075" b="-672"/>
                </a:stretch>
              </a:blipFill>
            </p:spPr>
            <p:txBody>
              <a:bodyPr/>
              <a:lstStyle/>
              <a:p>
                <a:r>
                  <a:rPr lang="cs-CZ">
                    <a:noFill/>
                  </a:rPr>
                  <a:t> </a:t>
                </a:r>
              </a:p>
            </p:txBody>
          </p:sp>
        </mc:Fallback>
      </mc:AlternateContent>
      <p:sp>
        <p:nvSpPr>
          <p:cNvPr id="15" name="TextovéPole 14"/>
          <p:cNvSpPr txBox="1">
            <a:spLocks noChangeArrowheads="1"/>
          </p:cNvSpPr>
          <p:nvPr/>
        </p:nvSpPr>
        <p:spPr bwMode="auto">
          <a:xfrm>
            <a:off x="0" y="801523"/>
            <a:ext cx="9144000" cy="1200329"/>
          </a:xfrm>
          <a:prstGeom prst="rect">
            <a:avLst/>
          </a:prstGeom>
          <a:solidFill>
            <a:srgbClr val="00B0F0"/>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cs-CZ" altLang="cs-CZ" sz="2400" b="0" i="0" u="none" strike="noStrike" kern="0" cap="none" spc="0" normalizeH="0" baseline="0" noProof="0" dirty="0" smtClean="0">
                <a:ln>
                  <a:noFill/>
                </a:ln>
                <a:solidFill>
                  <a:srgbClr val="000000"/>
                </a:solidFill>
                <a:effectLst/>
                <a:uLnTx/>
                <a:uFillTx/>
                <a:latin typeface="Times New Roman" pitchFamily="18" charset="0"/>
              </a:rPr>
              <a:t>Př. 4 Dva rezistory  R</a:t>
            </a:r>
            <a:r>
              <a:rPr kumimoji="0" lang="cs-CZ" altLang="cs-CZ" sz="2400" b="0" i="0" u="none" strike="noStrike" kern="0" cap="none" spc="0" normalizeH="0" baseline="-25000" noProof="0" dirty="0" smtClean="0">
                <a:ln>
                  <a:noFill/>
                </a:ln>
                <a:solidFill>
                  <a:srgbClr val="000000"/>
                </a:solidFill>
                <a:effectLst/>
                <a:uLnTx/>
                <a:uFillTx/>
                <a:latin typeface="Times New Roman" pitchFamily="18" charset="0"/>
              </a:rPr>
              <a:t>1</a:t>
            </a:r>
            <a:r>
              <a:rPr kumimoji="0" lang="cs-CZ" altLang="cs-CZ" sz="2400" b="0" i="0" u="none" strike="noStrike" kern="0" cap="none" spc="0" normalizeH="0" baseline="0" noProof="0" dirty="0" smtClean="0">
                <a:ln>
                  <a:noFill/>
                </a:ln>
                <a:solidFill>
                  <a:srgbClr val="000000"/>
                </a:solidFill>
                <a:effectLst/>
                <a:uLnTx/>
                <a:uFillTx/>
                <a:latin typeface="Times New Roman" pitchFamily="18" charset="0"/>
              </a:rPr>
              <a:t> = 10 </a:t>
            </a:r>
            <a:r>
              <a:rPr kumimoji="0" lang="el-GR" altLang="cs-CZ" sz="2400" b="0" i="0" u="none" strike="noStrike" kern="0" cap="none" spc="0" normalizeH="0" baseline="0" noProof="0" dirty="0" smtClean="0">
                <a:ln>
                  <a:noFill/>
                </a:ln>
                <a:solidFill>
                  <a:srgbClr val="000000"/>
                </a:solidFill>
                <a:effectLst/>
                <a:uLnTx/>
                <a:uFillTx/>
                <a:latin typeface="Times New Roman" pitchFamily="18" charset="0"/>
              </a:rPr>
              <a:t>Ω</a:t>
            </a:r>
            <a:r>
              <a:rPr kumimoji="0" lang="cs-CZ" altLang="cs-CZ" sz="2400" b="0" i="0" u="none" strike="noStrike" kern="0" cap="none" spc="0" normalizeH="0" baseline="0" noProof="0" dirty="0">
                <a:ln>
                  <a:noFill/>
                </a:ln>
                <a:solidFill>
                  <a:srgbClr val="000000"/>
                </a:solidFill>
                <a:effectLst/>
                <a:uLnTx/>
                <a:uFillTx/>
                <a:latin typeface="Times New Roman" pitchFamily="18" charset="0"/>
              </a:rPr>
              <a:t> </a:t>
            </a:r>
            <a:r>
              <a:rPr kumimoji="0" lang="cs-CZ" altLang="cs-CZ" sz="2400" b="0" i="0" u="none" strike="noStrike" kern="0" cap="none" spc="0" normalizeH="0" baseline="0" noProof="0" dirty="0" smtClean="0">
                <a:ln>
                  <a:noFill/>
                </a:ln>
                <a:solidFill>
                  <a:srgbClr val="000000"/>
                </a:solidFill>
                <a:effectLst/>
                <a:uLnTx/>
                <a:uFillTx/>
                <a:latin typeface="Times New Roman" pitchFamily="18" charset="0"/>
              </a:rPr>
              <a:t>a R</a:t>
            </a:r>
            <a:r>
              <a:rPr kumimoji="0" lang="cs-CZ" altLang="cs-CZ" sz="2400" b="0" i="0" u="none" strike="noStrike" kern="0" cap="none" spc="0" normalizeH="0" baseline="-25000" noProof="0" dirty="0" smtClean="0">
                <a:ln>
                  <a:noFill/>
                </a:ln>
                <a:solidFill>
                  <a:srgbClr val="000000"/>
                </a:solidFill>
                <a:effectLst/>
                <a:uLnTx/>
                <a:uFillTx/>
                <a:latin typeface="Times New Roman" pitchFamily="18" charset="0"/>
              </a:rPr>
              <a:t>2</a:t>
            </a:r>
            <a:r>
              <a:rPr kumimoji="0" lang="cs-CZ" altLang="cs-CZ" sz="2400" b="0" i="0" u="none" strike="noStrike" kern="0" cap="none" spc="0" normalizeH="0" baseline="0" noProof="0" dirty="0" smtClean="0">
                <a:ln>
                  <a:noFill/>
                </a:ln>
                <a:solidFill>
                  <a:srgbClr val="000000"/>
                </a:solidFill>
                <a:effectLst/>
                <a:uLnTx/>
                <a:uFillTx/>
                <a:latin typeface="Times New Roman" pitchFamily="18" charset="0"/>
              </a:rPr>
              <a:t> = 15 </a:t>
            </a:r>
            <a:r>
              <a:rPr kumimoji="0" lang="el-GR" altLang="cs-CZ" sz="2400" b="0" i="0" u="none" strike="noStrike" kern="0" cap="none" spc="0" normalizeH="0" baseline="0" noProof="0" dirty="0" smtClean="0">
                <a:ln>
                  <a:noFill/>
                </a:ln>
                <a:solidFill>
                  <a:srgbClr val="000000"/>
                </a:solidFill>
                <a:effectLst/>
                <a:uLnTx/>
                <a:uFillTx/>
                <a:latin typeface="Times New Roman" pitchFamily="18" charset="0"/>
              </a:rPr>
              <a:t>Ω</a:t>
            </a:r>
            <a:r>
              <a:rPr kumimoji="0" lang="cs-CZ" altLang="cs-CZ" sz="2400" b="0" i="0" u="none" strike="noStrike" kern="0" cap="none" spc="0" normalizeH="0" baseline="0" noProof="0" dirty="0" smtClean="0">
                <a:ln>
                  <a:noFill/>
                </a:ln>
                <a:solidFill>
                  <a:srgbClr val="000000"/>
                </a:solidFill>
                <a:effectLst/>
                <a:uLnTx/>
                <a:uFillTx/>
                <a:latin typeface="Times New Roman" pitchFamily="18" charset="0"/>
              </a:rPr>
              <a:t>  </a:t>
            </a:r>
            <a:r>
              <a:rPr kumimoji="0" lang="el-GR" altLang="cs-CZ" sz="2400" b="0" i="0" u="none" strike="noStrike" kern="0" cap="none" spc="0" normalizeH="0" baseline="0" noProof="0" dirty="0" smtClean="0">
                <a:ln>
                  <a:noFill/>
                </a:ln>
                <a:solidFill>
                  <a:srgbClr val="000000"/>
                </a:solidFill>
                <a:effectLst/>
                <a:uLnTx/>
                <a:uFillTx/>
                <a:latin typeface="Times New Roman" pitchFamily="18" charset="0"/>
              </a:rPr>
              <a:t> </a:t>
            </a:r>
            <a:r>
              <a:rPr kumimoji="0" lang="cs-CZ" altLang="cs-CZ" sz="2400" b="0" i="0" u="none" strike="noStrike" kern="0" cap="none" spc="0" normalizeH="0" baseline="0" noProof="0" dirty="0" smtClean="0">
                <a:ln>
                  <a:noFill/>
                </a:ln>
                <a:solidFill>
                  <a:srgbClr val="000000"/>
                </a:solidFill>
                <a:effectLst/>
                <a:uLnTx/>
                <a:uFillTx/>
                <a:latin typeface="Times New Roman" pitchFamily="18" charset="0"/>
              </a:rPr>
              <a:t>jsou zapojené paralelně. Napětí zdroje je 3 V. Vypočítejte proud protékající obvodem  a proudy jednotlivými rezistory. Výsledek uveďte v miliampérech.</a:t>
            </a:r>
            <a:endParaRPr kumimoji="0" lang="cs-CZ" altLang="cs-CZ" sz="2400" b="0" i="0" u="none" strike="noStrike" kern="0" cap="none" spc="0" normalizeH="0" baseline="0" noProof="0" dirty="0">
              <a:ln>
                <a:noFill/>
              </a:ln>
              <a:solidFill>
                <a:srgbClr val="000000"/>
              </a:solidFill>
              <a:effectLst/>
              <a:uLnTx/>
              <a:uFillTx/>
              <a:latin typeface="Times New Roman" pitchFamily="18" charset="0"/>
            </a:endParaRPr>
          </a:p>
        </p:txBody>
      </p:sp>
      <mc:AlternateContent xmlns:mc="http://schemas.openxmlformats.org/markup-compatibility/2006" xmlns:a14="http://schemas.microsoft.com/office/drawing/2010/main">
        <mc:Choice Requires="a14">
          <p:sp>
            <p:nvSpPr>
              <p:cNvPr id="16" name="TextovéPole 15"/>
              <p:cNvSpPr txBox="1"/>
              <p:nvPr/>
            </p:nvSpPr>
            <p:spPr>
              <a:xfrm>
                <a:off x="0" y="5992871"/>
                <a:ext cx="2958353" cy="461665"/>
              </a:xfrm>
              <a:prstGeom prst="rect">
                <a:avLst/>
              </a:prstGeom>
              <a:noFill/>
            </p:spPr>
            <p:txBody>
              <a:bodyPr wrap="square"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sSub>
                        <m:sSubPr>
                          <m:ctrlPr>
                            <a:rPr lang="cs-CZ" sz="2400" b="1" i="1" smtClean="0">
                              <a:solidFill>
                                <a:srgbClr val="FF0000"/>
                              </a:solidFill>
                              <a:latin typeface="Cambria Math" panose="02040503050406030204" pitchFamily="18" charset="0"/>
                            </a:rPr>
                          </m:ctrlPr>
                        </m:sSubPr>
                        <m:e>
                          <m:r>
                            <a:rPr lang="cs-CZ" sz="2400" b="1" i="1" smtClean="0">
                              <a:solidFill>
                                <a:srgbClr val="FF0000"/>
                              </a:solidFill>
                              <a:latin typeface="Cambria Math"/>
                            </a:rPr>
                            <m:t>𝑹</m:t>
                          </m:r>
                        </m:e>
                        <m:sub>
                          <m:r>
                            <a:rPr lang="cs-CZ" sz="2400" b="1" i="1" smtClean="0">
                              <a:solidFill>
                                <a:srgbClr val="FF0000"/>
                              </a:solidFill>
                              <a:latin typeface="Cambria Math"/>
                            </a:rPr>
                            <m:t>𝟏</m:t>
                          </m:r>
                        </m:sub>
                      </m:sSub>
                      <m:r>
                        <a:rPr lang="cs-CZ" sz="2400" b="1" i="1" smtClean="0">
                          <a:solidFill>
                            <a:srgbClr val="FF0000"/>
                          </a:solidFill>
                          <a:latin typeface="Cambria Math"/>
                          <a:ea typeface="Cambria Math"/>
                        </a:rPr>
                        <m:t>&lt;</m:t>
                      </m:r>
                      <m:sSub>
                        <m:sSubPr>
                          <m:ctrlPr>
                            <a:rPr lang="cs-CZ" sz="2400" b="1" i="1" smtClean="0">
                              <a:solidFill>
                                <a:srgbClr val="FF0000"/>
                              </a:solidFill>
                              <a:latin typeface="Cambria Math" panose="02040503050406030204" pitchFamily="18" charset="0"/>
                              <a:ea typeface="Cambria Math"/>
                            </a:rPr>
                          </m:ctrlPr>
                        </m:sSubPr>
                        <m:e>
                          <m:r>
                            <a:rPr lang="cs-CZ" sz="2400" b="1" i="1" smtClean="0">
                              <a:solidFill>
                                <a:srgbClr val="FF0000"/>
                              </a:solidFill>
                              <a:latin typeface="Cambria Math"/>
                              <a:ea typeface="Cambria Math"/>
                            </a:rPr>
                            <m:t>𝑹</m:t>
                          </m:r>
                        </m:e>
                        <m:sub>
                          <m:r>
                            <a:rPr lang="cs-CZ" sz="2400" b="1" i="1" smtClean="0">
                              <a:solidFill>
                                <a:srgbClr val="FF0000"/>
                              </a:solidFill>
                              <a:latin typeface="Cambria Math"/>
                              <a:ea typeface="Cambria Math"/>
                            </a:rPr>
                            <m:t>𝟐</m:t>
                          </m:r>
                        </m:sub>
                      </m:sSub>
                      <m:r>
                        <a:rPr lang="cs-CZ" sz="2400" b="1" i="1" smtClean="0">
                          <a:solidFill>
                            <a:srgbClr val="FF0000"/>
                          </a:solidFill>
                          <a:latin typeface="Cambria Math"/>
                          <a:ea typeface="Cambria Math"/>
                        </a:rPr>
                        <m:t>→</m:t>
                      </m:r>
                      <m:sSub>
                        <m:sSubPr>
                          <m:ctrlPr>
                            <a:rPr lang="cs-CZ" sz="2400" b="1" i="1" smtClean="0">
                              <a:solidFill>
                                <a:srgbClr val="FF0000"/>
                              </a:solidFill>
                              <a:latin typeface="Cambria Math" panose="02040503050406030204" pitchFamily="18" charset="0"/>
                              <a:ea typeface="Cambria Math"/>
                            </a:rPr>
                          </m:ctrlPr>
                        </m:sSubPr>
                        <m:e>
                          <m:r>
                            <a:rPr lang="cs-CZ" sz="2400" b="1" i="1" smtClean="0">
                              <a:solidFill>
                                <a:srgbClr val="FF0000"/>
                              </a:solidFill>
                              <a:latin typeface="Cambria Math"/>
                              <a:ea typeface="Cambria Math"/>
                            </a:rPr>
                            <m:t>𝑰</m:t>
                          </m:r>
                        </m:e>
                        <m:sub>
                          <m:r>
                            <a:rPr lang="cs-CZ" sz="2400" b="1" i="1" smtClean="0">
                              <a:solidFill>
                                <a:srgbClr val="FF0000"/>
                              </a:solidFill>
                              <a:latin typeface="Cambria Math"/>
                              <a:ea typeface="Cambria Math"/>
                            </a:rPr>
                            <m:t>𝟏</m:t>
                          </m:r>
                        </m:sub>
                      </m:sSub>
                      <m:r>
                        <a:rPr lang="cs-CZ" sz="2400" b="1" i="1" smtClean="0">
                          <a:solidFill>
                            <a:srgbClr val="FF0000"/>
                          </a:solidFill>
                          <a:latin typeface="Cambria Math"/>
                          <a:ea typeface="Cambria Math"/>
                        </a:rPr>
                        <m:t>&gt;</m:t>
                      </m:r>
                      <m:sSub>
                        <m:sSubPr>
                          <m:ctrlPr>
                            <a:rPr lang="cs-CZ" sz="2400" b="1" i="1" smtClean="0">
                              <a:solidFill>
                                <a:srgbClr val="FF0000"/>
                              </a:solidFill>
                              <a:latin typeface="Cambria Math" panose="02040503050406030204" pitchFamily="18" charset="0"/>
                              <a:ea typeface="Cambria Math"/>
                            </a:rPr>
                          </m:ctrlPr>
                        </m:sSubPr>
                        <m:e>
                          <m:r>
                            <a:rPr lang="cs-CZ" sz="2400" b="1" i="1" smtClean="0">
                              <a:solidFill>
                                <a:srgbClr val="FF0000"/>
                              </a:solidFill>
                              <a:latin typeface="Cambria Math"/>
                              <a:ea typeface="Cambria Math"/>
                            </a:rPr>
                            <m:t>𝑰</m:t>
                          </m:r>
                        </m:e>
                        <m:sub>
                          <m:r>
                            <a:rPr lang="cs-CZ" sz="2400" b="1" i="1" smtClean="0">
                              <a:solidFill>
                                <a:srgbClr val="FF0000"/>
                              </a:solidFill>
                              <a:latin typeface="Cambria Math"/>
                              <a:ea typeface="Cambria Math"/>
                            </a:rPr>
                            <m:t>𝟐</m:t>
                          </m:r>
                        </m:sub>
                      </m:sSub>
                    </m:oMath>
                  </m:oMathPara>
                </a14:m>
                <a:endParaRPr lang="cs-CZ" sz="2400" b="1" dirty="0">
                  <a:solidFill>
                    <a:srgbClr val="FF0000"/>
                  </a:solidFill>
                  <a:latin typeface="Times New Roman" pitchFamily="18" charset="0"/>
                </a:endParaRPr>
              </a:p>
            </p:txBody>
          </p:sp>
        </mc:Choice>
        <mc:Fallback xmlns="">
          <p:sp>
            <p:nvSpPr>
              <p:cNvPr id="16" name="TextovéPole 15"/>
              <p:cNvSpPr txBox="1">
                <a:spLocks noRot="1" noChangeAspect="1" noMove="1" noResize="1" noEditPoints="1" noAdjustHandles="1" noChangeArrowheads="1" noChangeShapeType="1" noTextEdit="1"/>
              </p:cNvSpPr>
              <p:nvPr/>
            </p:nvSpPr>
            <p:spPr>
              <a:xfrm>
                <a:off x="0" y="5992871"/>
                <a:ext cx="2958353" cy="461665"/>
              </a:xfrm>
              <a:prstGeom prst="rect">
                <a:avLst/>
              </a:prstGeom>
              <a:blipFill rotWithShape="1">
                <a:blip r:embed="rId3"/>
                <a:stretch>
                  <a:fillRect b="-2632"/>
                </a:stretch>
              </a:blipFill>
            </p:spPr>
            <p:txBody>
              <a:bodyPr/>
              <a:lstStyle/>
              <a:p>
                <a:r>
                  <a:rPr lang="cs-CZ">
                    <a:noFill/>
                  </a:rPr>
                  <a:t> </a:t>
                </a:r>
              </a:p>
            </p:txBody>
          </p:sp>
        </mc:Fallback>
      </mc:AlternateContent>
    </p:spTree>
    <p:extLst>
      <p:ext uri="{BB962C8B-B14F-4D97-AF65-F5344CB8AC3E}">
        <p14:creationId xmlns:p14="http://schemas.microsoft.com/office/powerpoint/2010/main" val="335616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ek 10" descr="http://radek.jandora.sweb.cz/f14_soubory/image012.gif"/>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060022" y="3976166"/>
            <a:ext cx="3083978" cy="2142764"/>
          </a:xfrm>
          <a:prstGeom prst="rect">
            <a:avLst/>
          </a:prstGeom>
          <a:noFill/>
          <a:ln>
            <a:noFill/>
          </a:ln>
        </p:spPr>
      </p:pic>
      <p:pic>
        <p:nvPicPr>
          <p:cNvPr id="8" name="Obrázek 7" descr="http://radek.jandora.sweb.cz/f14_soubory/image011.gif"/>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228184" y="1093429"/>
            <a:ext cx="2588106" cy="2108827"/>
          </a:xfrm>
          <a:prstGeom prst="rect">
            <a:avLst/>
          </a:prstGeom>
          <a:noFill/>
          <a:ln>
            <a:noFill/>
          </a:ln>
        </p:spPr>
      </p:pic>
      <p:sp>
        <p:nvSpPr>
          <p:cNvPr id="17" name="Nadpis 1"/>
          <p:cNvSpPr txBox="1">
            <a:spLocks/>
          </p:cNvSpPr>
          <p:nvPr/>
        </p:nvSpPr>
        <p:spPr>
          <a:xfrm>
            <a:off x="0" y="0"/>
            <a:ext cx="9144000" cy="792087"/>
          </a:xfrm>
          <a:prstGeom prst="rect">
            <a:avLst/>
          </a:prstGeom>
          <a:solidFill>
            <a:srgbClr val="92D050"/>
          </a:solidFill>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dirty="0" smtClean="0"/>
              <a:t>17. Spojování rezistorů. Regulace proudu a napětí.</a:t>
            </a:r>
            <a:endParaRPr lang="cs-CZ" sz="3600" dirty="0"/>
          </a:p>
        </p:txBody>
      </p:sp>
      <p:sp>
        <p:nvSpPr>
          <p:cNvPr id="2" name="Obdélník 1"/>
          <p:cNvSpPr/>
          <p:nvPr/>
        </p:nvSpPr>
        <p:spPr>
          <a:xfrm>
            <a:off x="0" y="792087"/>
            <a:ext cx="6516216" cy="2711512"/>
          </a:xfrm>
          <a:prstGeom prst="rect">
            <a:avLst/>
          </a:prstGeom>
        </p:spPr>
        <p:txBody>
          <a:bodyPr wrap="square">
            <a:spAutoFit/>
          </a:bodyPr>
          <a:lstStyle/>
          <a:p>
            <a:pPr>
              <a:lnSpc>
                <a:spcPct val="115000"/>
              </a:lnSpc>
              <a:spcAft>
                <a:spcPts val="0"/>
              </a:spcAft>
            </a:pPr>
            <a:r>
              <a:rPr lang="cs-CZ" sz="2800" b="1" u="sng" dirty="0">
                <a:ea typeface="Times New Roman"/>
                <a:cs typeface="Times New Roman"/>
              </a:rPr>
              <a:t>Regulace proudu </a:t>
            </a:r>
            <a:r>
              <a:rPr lang="cs-CZ" sz="2800" b="1" i="1" u="sng" dirty="0">
                <a:latin typeface="Times New Roman"/>
                <a:ea typeface="Times New Roman"/>
                <a:cs typeface="Times New Roman"/>
              </a:rPr>
              <a:t>I</a:t>
            </a:r>
            <a:r>
              <a:rPr lang="cs-CZ" sz="2800" b="1" u="sng" dirty="0">
                <a:ea typeface="Times New Roman"/>
                <a:cs typeface="Times New Roman"/>
              </a:rPr>
              <a:t> v obvodu</a:t>
            </a:r>
            <a:endParaRPr lang="cs-CZ" sz="2800" dirty="0">
              <a:ea typeface="Times New Roman"/>
              <a:cs typeface="Times New Roman"/>
            </a:endParaRPr>
          </a:p>
          <a:p>
            <a:pPr marL="342900" lvl="0" indent="-342900">
              <a:lnSpc>
                <a:spcPct val="115000"/>
              </a:lnSpc>
              <a:spcAft>
                <a:spcPts val="0"/>
              </a:spcAft>
              <a:buFont typeface="Wingdings"/>
              <a:buChar char=""/>
            </a:pPr>
            <a:r>
              <a:rPr lang="cs-CZ" sz="2400" b="1" dirty="0">
                <a:solidFill>
                  <a:srgbClr val="FF0000"/>
                </a:solidFill>
                <a:ea typeface="Times New Roman"/>
                <a:cs typeface="Times New Roman"/>
              </a:rPr>
              <a:t>DO SÉRIE</a:t>
            </a:r>
            <a:r>
              <a:rPr lang="cs-CZ" sz="2400" dirty="0">
                <a:ea typeface="Times New Roman"/>
                <a:cs typeface="Times New Roman"/>
              </a:rPr>
              <a:t> se spotřebičem zapojíme např. reostat nebo potenciometr</a:t>
            </a:r>
          </a:p>
          <a:p>
            <a:pPr marL="342900" lvl="0" indent="-342900">
              <a:lnSpc>
                <a:spcPct val="115000"/>
              </a:lnSpc>
              <a:spcAft>
                <a:spcPts val="0"/>
              </a:spcAft>
              <a:buFont typeface="Wingdings"/>
              <a:buChar char=""/>
            </a:pPr>
            <a:r>
              <a:rPr lang="cs-CZ" sz="2400" dirty="0">
                <a:ea typeface="Times New Roman"/>
                <a:cs typeface="Times New Roman"/>
              </a:rPr>
              <a:t>změnou odporu reostatu měníme proud </a:t>
            </a:r>
            <a:r>
              <a:rPr lang="cs-CZ" sz="2400" b="1" i="1" dirty="0">
                <a:solidFill>
                  <a:srgbClr val="FF0000"/>
                </a:solidFill>
                <a:latin typeface="Times New Roman"/>
                <a:ea typeface="Times New Roman"/>
                <a:cs typeface="Times New Roman"/>
              </a:rPr>
              <a:t>I</a:t>
            </a:r>
            <a:r>
              <a:rPr lang="cs-CZ" sz="2400" dirty="0">
                <a:solidFill>
                  <a:srgbClr val="FF0000"/>
                </a:solidFill>
                <a:ea typeface="Times New Roman"/>
                <a:cs typeface="Times New Roman"/>
              </a:rPr>
              <a:t> </a:t>
            </a:r>
            <a:r>
              <a:rPr lang="cs-CZ" sz="2400" dirty="0">
                <a:ea typeface="Times New Roman"/>
                <a:cs typeface="Times New Roman"/>
              </a:rPr>
              <a:t>procházející obvodem</a:t>
            </a:r>
          </a:p>
          <a:p>
            <a:pPr marL="342900" lvl="0" indent="-342900">
              <a:lnSpc>
                <a:spcPct val="115000"/>
              </a:lnSpc>
              <a:spcAft>
                <a:spcPts val="0"/>
              </a:spcAft>
              <a:buFont typeface="Wingdings"/>
              <a:buChar char=""/>
            </a:pPr>
            <a:r>
              <a:rPr lang="cs-CZ" sz="2400" b="1" i="1" dirty="0">
                <a:solidFill>
                  <a:srgbClr val="FF0000"/>
                </a:solidFill>
                <a:latin typeface="Times New Roman"/>
                <a:ea typeface="Times New Roman"/>
                <a:cs typeface="Times New Roman"/>
              </a:rPr>
              <a:t>I</a:t>
            </a:r>
            <a:r>
              <a:rPr lang="cs-CZ" sz="2400" b="1" baseline="-25000" dirty="0">
                <a:solidFill>
                  <a:srgbClr val="FF0000"/>
                </a:solidFill>
                <a:ea typeface="Times New Roman"/>
                <a:cs typeface="Times New Roman"/>
              </a:rPr>
              <a:t>min</a:t>
            </a:r>
            <a:r>
              <a:rPr lang="cs-CZ" sz="2400" b="1" dirty="0">
                <a:solidFill>
                  <a:srgbClr val="FF0000"/>
                </a:solidFill>
                <a:ea typeface="Times New Roman"/>
                <a:cs typeface="Times New Roman"/>
              </a:rPr>
              <a:t> </a:t>
            </a:r>
            <a:r>
              <a:rPr lang="cs-CZ" sz="2400" b="1" dirty="0">
                <a:solidFill>
                  <a:srgbClr val="FF0000"/>
                </a:solidFill>
                <a:ea typeface="Times New Roman"/>
                <a:cs typeface="Times New Roman"/>
                <a:sym typeface="Wingdings"/>
              </a:rPr>
              <a:t></a:t>
            </a:r>
            <a:r>
              <a:rPr lang="cs-CZ" sz="2400" b="1" dirty="0">
                <a:solidFill>
                  <a:srgbClr val="FF0000"/>
                </a:solidFill>
                <a:ea typeface="Times New Roman"/>
                <a:cs typeface="Times New Roman"/>
              </a:rPr>
              <a:t> </a:t>
            </a:r>
            <a:r>
              <a:rPr lang="cs-CZ" sz="2400" b="1" i="1" dirty="0" err="1">
                <a:solidFill>
                  <a:srgbClr val="FF0000"/>
                </a:solidFill>
                <a:latin typeface="Times New Roman"/>
                <a:ea typeface="Times New Roman"/>
                <a:cs typeface="Times New Roman"/>
              </a:rPr>
              <a:t>R</a:t>
            </a:r>
            <a:r>
              <a:rPr lang="cs-CZ" sz="2400" b="1" baseline="-25000" dirty="0" err="1">
                <a:solidFill>
                  <a:srgbClr val="FF0000"/>
                </a:solidFill>
                <a:ea typeface="Times New Roman"/>
                <a:cs typeface="Times New Roman"/>
              </a:rPr>
              <a:t>max</a:t>
            </a:r>
            <a:endParaRPr lang="cs-CZ" sz="2400" dirty="0">
              <a:ea typeface="Times New Roman"/>
              <a:cs typeface="Times New Roman"/>
            </a:endParaRPr>
          </a:p>
        </p:txBody>
      </p:sp>
      <p:sp>
        <p:nvSpPr>
          <p:cNvPr id="3" name="Obdélník 2"/>
          <p:cNvSpPr/>
          <p:nvPr/>
        </p:nvSpPr>
        <p:spPr>
          <a:xfrm>
            <a:off x="0" y="3806516"/>
            <a:ext cx="6516216" cy="2286780"/>
          </a:xfrm>
          <a:prstGeom prst="rect">
            <a:avLst/>
          </a:prstGeom>
        </p:spPr>
        <p:txBody>
          <a:bodyPr wrap="square">
            <a:spAutoFit/>
          </a:bodyPr>
          <a:lstStyle/>
          <a:p>
            <a:pPr>
              <a:lnSpc>
                <a:spcPct val="115000"/>
              </a:lnSpc>
              <a:spcAft>
                <a:spcPts val="0"/>
              </a:spcAft>
            </a:pPr>
            <a:r>
              <a:rPr lang="cs-CZ" sz="2800" b="1" u="sng" dirty="0">
                <a:ea typeface="Times New Roman"/>
                <a:cs typeface="Times New Roman"/>
              </a:rPr>
              <a:t>Regulace napětí </a:t>
            </a:r>
            <a:r>
              <a:rPr lang="cs-CZ" sz="2800" b="1" i="1" u="sng" dirty="0">
                <a:latin typeface="Times New Roman"/>
                <a:ea typeface="Times New Roman"/>
                <a:cs typeface="Times New Roman"/>
              </a:rPr>
              <a:t>U</a:t>
            </a:r>
            <a:r>
              <a:rPr lang="cs-CZ" sz="2800" b="1" u="sng" dirty="0">
                <a:ea typeface="Times New Roman"/>
                <a:cs typeface="Times New Roman"/>
              </a:rPr>
              <a:t> v obvodu – dělič napětí</a:t>
            </a:r>
            <a:endParaRPr lang="cs-CZ" sz="2800" dirty="0">
              <a:ea typeface="Times New Roman"/>
              <a:cs typeface="Times New Roman"/>
            </a:endParaRPr>
          </a:p>
          <a:p>
            <a:pPr marL="342900" lvl="0" indent="-342900">
              <a:lnSpc>
                <a:spcPct val="115000"/>
              </a:lnSpc>
              <a:spcAft>
                <a:spcPts val="0"/>
              </a:spcAft>
              <a:buFont typeface="Wingdings"/>
              <a:buChar char=""/>
            </a:pPr>
            <a:r>
              <a:rPr lang="cs-CZ" sz="2400" b="1" dirty="0">
                <a:solidFill>
                  <a:srgbClr val="FF0000"/>
                </a:solidFill>
                <a:ea typeface="Times New Roman"/>
                <a:cs typeface="Times New Roman"/>
              </a:rPr>
              <a:t>PARALELNĚ </a:t>
            </a:r>
            <a:r>
              <a:rPr lang="cs-CZ" sz="2400" dirty="0">
                <a:ea typeface="Times New Roman"/>
                <a:cs typeface="Times New Roman"/>
              </a:rPr>
              <a:t>se spotřebičem zapojíme reostat nebo potenciometr</a:t>
            </a:r>
          </a:p>
          <a:p>
            <a:pPr marL="342900" lvl="0" indent="-342900">
              <a:lnSpc>
                <a:spcPct val="115000"/>
              </a:lnSpc>
              <a:spcAft>
                <a:spcPts val="0"/>
              </a:spcAft>
              <a:buFont typeface="Wingdings"/>
              <a:buChar char=""/>
            </a:pPr>
            <a:r>
              <a:rPr lang="cs-CZ" sz="2400" dirty="0">
                <a:ea typeface="Times New Roman"/>
                <a:cs typeface="Times New Roman"/>
              </a:rPr>
              <a:t>změnou polohy potenciometru měníme poměr mezi </a:t>
            </a:r>
            <a:r>
              <a:rPr lang="cs-CZ" sz="2400" i="1" dirty="0">
                <a:latin typeface="Times New Roman"/>
                <a:ea typeface="Times New Roman"/>
                <a:cs typeface="Times New Roman"/>
              </a:rPr>
              <a:t>R</a:t>
            </a:r>
            <a:r>
              <a:rPr lang="cs-CZ" sz="2400" baseline="-25000" dirty="0">
                <a:latin typeface="Times New Roman"/>
                <a:ea typeface="Times New Roman"/>
                <a:cs typeface="Times New Roman"/>
              </a:rPr>
              <a:t>1</a:t>
            </a:r>
            <a:r>
              <a:rPr lang="cs-CZ" sz="2400" dirty="0">
                <a:latin typeface="Times New Roman"/>
                <a:ea typeface="Times New Roman"/>
                <a:cs typeface="Times New Roman"/>
              </a:rPr>
              <a:t> a </a:t>
            </a:r>
            <a:r>
              <a:rPr lang="cs-CZ" sz="2400" i="1" dirty="0">
                <a:latin typeface="Times New Roman"/>
                <a:ea typeface="Times New Roman"/>
                <a:cs typeface="Times New Roman"/>
              </a:rPr>
              <a:t>R</a:t>
            </a:r>
            <a:r>
              <a:rPr lang="cs-CZ" sz="2400" baseline="-25000" dirty="0">
                <a:latin typeface="Times New Roman"/>
                <a:ea typeface="Times New Roman"/>
                <a:cs typeface="Times New Roman"/>
              </a:rPr>
              <a:t>2</a:t>
            </a:r>
            <a:r>
              <a:rPr lang="cs-CZ" sz="2400" dirty="0">
                <a:latin typeface="Times New Roman"/>
                <a:ea typeface="Times New Roman"/>
                <a:cs typeface="Times New Roman"/>
              </a:rPr>
              <a:t> a tím i </a:t>
            </a:r>
            <a:r>
              <a:rPr lang="cs-CZ" sz="2400" i="1" dirty="0">
                <a:latin typeface="Times New Roman"/>
                <a:ea typeface="Times New Roman"/>
                <a:cs typeface="Times New Roman"/>
              </a:rPr>
              <a:t>U</a:t>
            </a:r>
            <a:r>
              <a:rPr lang="cs-CZ" sz="2400" baseline="-25000" dirty="0">
                <a:latin typeface="Times New Roman"/>
                <a:ea typeface="Times New Roman"/>
                <a:cs typeface="Times New Roman"/>
              </a:rPr>
              <a:t>1</a:t>
            </a:r>
            <a:r>
              <a:rPr lang="cs-CZ" sz="2400" dirty="0">
                <a:latin typeface="Times New Roman"/>
                <a:ea typeface="Times New Roman"/>
                <a:cs typeface="Times New Roman"/>
              </a:rPr>
              <a:t> a </a:t>
            </a:r>
            <a:r>
              <a:rPr lang="cs-CZ" sz="2400" i="1" dirty="0">
                <a:latin typeface="Times New Roman"/>
                <a:ea typeface="Times New Roman"/>
                <a:cs typeface="Times New Roman"/>
              </a:rPr>
              <a:t>U</a:t>
            </a:r>
            <a:r>
              <a:rPr lang="cs-CZ" sz="2400" baseline="-25000" dirty="0">
                <a:latin typeface="Times New Roman"/>
                <a:ea typeface="Times New Roman"/>
                <a:cs typeface="Times New Roman"/>
              </a:rPr>
              <a:t>2</a:t>
            </a:r>
            <a:endParaRPr lang="cs-CZ" sz="2400" dirty="0">
              <a:ea typeface="Times New Roman"/>
              <a:cs typeface="Times New Roman"/>
            </a:endParaRPr>
          </a:p>
        </p:txBody>
      </p:sp>
    </p:spTree>
    <p:extLst>
      <p:ext uri="{BB962C8B-B14F-4D97-AF65-F5344CB8AC3E}">
        <p14:creationId xmlns:p14="http://schemas.microsoft.com/office/powerpoint/2010/main" val="24369219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1"/>
          <p:cNvSpPr txBox="1">
            <a:spLocks/>
          </p:cNvSpPr>
          <p:nvPr/>
        </p:nvSpPr>
        <p:spPr>
          <a:xfrm>
            <a:off x="0" y="0"/>
            <a:ext cx="9144000" cy="792087"/>
          </a:xfrm>
          <a:prstGeom prst="rect">
            <a:avLst/>
          </a:prstGeom>
          <a:solidFill>
            <a:srgbClr val="92D05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dirty="0" smtClean="0"/>
              <a:t>18. </a:t>
            </a:r>
            <a:r>
              <a:rPr lang="cs-CZ" sz="3600" dirty="0" err="1" smtClean="0"/>
              <a:t>Kirchhoffovy</a:t>
            </a:r>
            <a:r>
              <a:rPr lang="cs-CZ" sz="3600" dirty="0" smtClean="0"/>
              <a:t> zákony</a:t>
            </a:r>
            <a:endParaRPr lang="cs-CZ" sz="3600" dirty="0"/>
          </a:p>
        </p:txBody>
      </p:sp>
      <p:sp>
        <p:nvSpPr>
          <p:cNvPr id="14" name="Obdélník 13"/>
          <p:cNvSpPr/>
          <p:nvPr/>
        </p:nvSpPr>
        <p:spPr>
          <a:xfrm>
            <a:off x="0" y="792087"/>
            <a:ext cx="4572000" cy="3490186"/>
          </a:xfrm>
          <a:prstGeom prst="rect">
            <a:avLst/>
          </a:prstGeom>
        </p:spPr>
        <p:txBody>
          <a:bodyPr wrap="square">
            <a:spAutoFit/>
          </a:bodyPr>
          <a:lstStyle/>
          <a:p>
            <a:pPr marL="342900" lvl="0" indent="-342900">
              <a:lnSpc>
                <a:spcPct val="115000"/>
              </a:lnSpc>
              <a:spcAft>
                <a:spcPts val="0"/>
              </a:spcAft>
              <a:buFont typeface="Wingdings"/>
              <a:buChar char=""/>
            </a:pPr>
            <a:r>
              <a:rPr lang="cs-CZ" sz="2400" dirty="0">
                <a:ea typeface="Times New Roman"/>
                <a:cs typeface="Times New Roman"/>
              </a:rPr>
              <a:t>několik jednoduchých elektrických obvodů spojených vzájemně mezi sebou vytváří tzv. </a:t>
            </a:r>
            <a:r>
              <a:rPr lang="cs-CZ" sz="2400" b="1" u="sng" dirty="0">
                <a:solidFill>
                  <a:srgbClr val="FF0000"/>
                </a:solidFill>
                <a:ea typeface="Times New Roman"/>
                <a:cs typeface="Times New Roman"/>
              </a:rPr>
              <a:t>elektrické sítě</a:t>
            </a:r>
            <a:endParaRPr lang="cs-CZ" sz="2400" dirty="0">
              <a:ea typeface="Times New Roman"/>
              <a:cs typeface="Times New Roman"/>
            </a:endParaRPr>
          </a:p>
          <a:p>
            <a:pPr marL="342900" lvl="0" indent="-342900">
              <a:lnSpc>
                <a:spcPct val="115000"/>
              </a:lnSpc>
              <a:spcAft>
                <a:spcPts val="0"/>
              </a:spcAft>
              <a:buFont typeface="Wingdings"/>
              <a:buChar char=""/>
            </a:pPr>
            <a:r>
              <a:rPr lang="cs-CZ" sz="2400" b="1" u="sng" dirty="0">
                <a:solidFill>
                  <a:srgbClr val="FF0000"/>
                </a:solidFill>
                <a:ea typeface="Times New Roman"/>
                <a:cs typeface="Times New Roman"/>
              </a:rPr>
              <a:t>uzel</a:t>
            </a:r>
            <a:r>
              <a:rPr lang="cs-CZ" sz="2400" dirty="0">
                <a:ea typeface="Times New Roman"/>
                <a:cs typeface="Times New Roman"/>
              </a:rPr>
              <a:t> – místo vodivého spojení minimálně 3 vodičů </a:t>
            </a:r>
            <a:r>
              <a:rPr lang="cs-CZ" sz="2400" dirty="0">
                <a:ea typeface="Times New Roman"/>
                <a:cs typeface="Times New Roman"/>
                <a:sym typeface="Wingdings"/>
              </a:rPr>
              <a:t></a:t>
            </a:r>
            <a:r>
              <a:rPr lang="cs-CZ" sz="2400" dirty="0">
                <a:ea typeface="Times New Roman"/>
                <a:cs typeface="Times New Roman"/>
              </a:rPr>
              <a:t> v el. schématech vyznačen plným černým kolečkem</a:t>
            </a:r>
          </a:p>
        </p:txBody>
      </p:sp>
      <p:pic>
        <p:nvPicPr>
          <p:cNvPr id="15" name="Obrázek 14" descr="http://ach.upol.cz/ucebnice2/obr/2.gif"/>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718274" y="1057766"/>
            <a:ext cx="4273863" cy="2958828"/>
          </a:xfrm>
          <a:prstGeom prst="rect">
            <a:avLst/>
          </a:prstGeom>
          <a:noFill/>
          <a:ln>
            <a:noFill/>
          </a:ln>
        </p:spPr>
      </p:pic>
      <p:sp>
        <p:nvSpPr>
          <p:cNvPr id="1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3" name="Obrázek 53" descr="http://cdn4.resistorguide.com/pictures/Gustav_Robert_Kirchhof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5138" y="4282273"/>
            <a:ext cx="1866999" cy="245519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p:cNvSpPr>
            <a:spLocks noChangeArrowheads="1"/>
          </p:cNvSpPr>
          <p:nvPr/>
        </p:nvSpPr>
        <p:spPr bwMode="auto">
          <a:xfrm>
            <a:off x="5073" y="4220717"/>
            <a:ext cx="6850131"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dirty="0" smtClean="0">
                <a:ln>
                  <a:noFill/>
                </a:ln>
                <a:solidFill>
                  <a:srgbClr val="00B050"/>
                </a:solidFill>
                <a:effectLst/>
                <a:latin typeface="Calibri" pitchFamily="34" charset="0"/>
                <a:ea typeface="Times New Roman" pitchFamily="18" charset="0"/>
                <a:cs typeface="Times New Roman" pitchFamily="18" charset="0"/>
              </a:rPr>
              <a:t>Gustav Robert </a:t>
            </a:r>
            <a:r>
              <a:rPr kumimoji="0" lang="cs-CZ" altLang="cs-CZ" sz="2400" b="1" i="0" u="none" strike="noStrike" cap="none" normalizeH="0" baseline="0" dirty="0" err="1" smtClean="0">
                <a:ln>
                  <a:noFill/>
                </a:ln>
                <a:solidFill>
                  <a:srgbClr val="00B050"/>
                </a:solidFill>
                <a:effectLst/>
                <a:latin typeface="Calibri" pitchFamily="34" charset="0"/>
                <a:ea typeface="Times New Roman" pitchFamily="18" charset="0"/>
                <a:cs typeface="Times New Roman" pitchFamily="18" charset="0"/>
              </a:rPr>
              <a:t>Kirchhoff</a:t>
            </a:r>
            <a:r>
              <a:rPr kumimoji="0" lang="cs-CZ" altLang="cs-CZ" sz="2400" b="1" i="0" u="none" strike="noStrike" cap="none" normalizeH="0" baseline="0" dirty="0" smtClean="0">
                <a:ln>
                  <a:noFill/>
                </a:ln>
                <a:solidFill>
                  <a:srgbClr val="00B050"/>
                </a:solidFill>
                <a:effectLst/>
                <a:latin typeface="Calibri" pitchFamily="34" charset="0"/>
                <a:ea typeface="Times New Roman" pitchFamily="18" charset="0"/>
                <a:cs typeface="Times New Roman" pitchFamily="18" charset="0"/>
              </a:rPr>
              <a:t> (1824 – 1887)</a:t>
            </a:r>
            <a:r>
              <a:rPr kumimoji="0" lang="cs-CZ" altLang="cs-CZ"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br>
              <a:rPr kumimoji="0" lang="cs-CZ" altLang="cs-CZ"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cs-CZ" altLang="cs-CZ"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německý fyzik; </a:t>
            </a:r>
            <a:br>
              <a:rPr kumimoji="0" lang="cs-CZ" altLang="cs-CZ"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cs-CZ" altLang="cs-CZ"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sym typeface="Wingdings" pitchFamily="2" charset="2"/>
              </a:rPr>
              <a:t></a:t>
            </a:r>
            <a:r>
              <a:rPr kumimoji="0" lang="cs-CZ" altLang="cs-CZ"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1847 formuloval zákony rozvětvení el. proudu; </a:t>
            </a:r>
            <a:br>
              <a:rPr kumimoji="0" lang="cs-CZ" altLang="cs-CZ"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cs-CZ" altLang="cs-CZ"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sym typeface="Wingdings" pitchFamily="2" charset="2"/>
              </a:rPr>
              <a:t></a:t>
            </a:r>
            <a:r>
              <a:rPr kumimoji="0" lang="cs-CZ" altLang="cs-CZ"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rozvinul (společně s R. </a:t>
            </a:r>
            <a:r>
              <a:rPr kumimoji="0" lang="cs-CZ" altLang="cs-CZ"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Bunsenem</a:t>
            </a:r>
            <a:r>
              <a:rPr kumimoji="0" lang="cs-CZ" altLang="cs-CZ"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metodu spektrální analýzy </a:t>
            </a:r>
            <a:r>
              <a:rPr kumimoji="0" lang="cs-CZ" altLang="cs-CZ"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sym typeface="Wingdings" pitchFamily="2" charset="2"/>
              </a:rPr>
              <a:t></a:t>
            </a:r>
            <a:r>
              <a:rPr kumimoji="0" lang="cs-CZ" altLang="cs-CZ"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metoda se používá pro určování složení hvězd; </a:t>
            </a:r>
            <a:br>
              <a:rPr kumimoji="0" lang="cs-CZ" altLang="cs-CZ"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cs-CZ" altLang="cs-CZ"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sym typeface="Wingdings" pitchFamily="2" charset="2"/>
              </a:rPr>
              <a:t></a:t>
            </a:r>
            <a:r>
              <a:rPr kumimoji="0" lang="cs-CZ" altLang="cs-CZ"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spoluobjevil cesium a rubidium</a:t>
            </a:r>
            <a:endParaRPr kumimoji="0" lang="cs-CZ" altLang="cs-CZ"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sym typeface="Wingdings" pitchFamily="2" charset="2"/>
            </a:endParaRPr>
          </a:p>
        </p:txBody>
      </p:sp>
    </p:spTree>
    <p:extLst>
      <p:ext uri="{BB962C8B-B14F-4D97-AF65-F5344CB8AC3E}">
        <p14:creationId xmlns:p14="http://schemas.microsoft.com/office/powerpoint/2010/main" val="34088989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ovéPole 6"/>
          <p:cNvSpPr txBox="1">
            <a:spLocks noChangeArrowheads="1"/>
          </p:cNvSpPr>
          <p:nvPr/>
        </p:nvSpPr>
        <p:spPr bwMode="auto">
          <a:xfrm>
            <a:off x="0" y="764704"/>
            <a:ext cx="9144000" cy="243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342900" lvl="0" indent="-342900">
              <a:lnSpc>
                <a:spcPct val="115000"/>
              </a:lnSpc>
              <a:spcAft>
                <a:spcPts val="0"/>
              </a:spcAft>
              <a:buClr>
                <a:srgbClr val="FF0000"/>
              </a:buClr>
              <a:buFont typeface="+mj-lt"/>
              <a:buAutoNum type="arabicPeriod"/>
            </a:pPr>
            <a:r>
              <a:rPr lang="cs-CZ" sz="2800" b="1" dirty="0" err="1">
                <a:solidFill>
                  <a:srgbClr val="FF0000"/>
                </a:solidFill>
                <a:latin typeface="Calibri"/>
                <a:ea typeface="Times New Roman"/>
                <a:cs typeface="Times New Roman"/>
              </a:rPr>
              <a:t>Kirchhoffův</a:t>
            </a:r>
            <a:r>
              <a:rPr lang="cs-CZ" sz="2800" b="1" dirty="0">
                <a:solidFill>
                  <a:srgbClr val="FF0000"/>
                </a:solidFill>
                <a:latin typeface="Calibri"/>
                <a:ea typeface="Times New Roman"/>
                <a:cs typeface="Times New Roman"/>
              </a:rPr>
              <a:t> zákon (1. KIZ)				</a:t>
            </a:r>
            <a:endParaRPr lang="cs-CZ" sz="2800" dirty="0">
              <a:latin typeface="Calibri"/>
              <a:ea typeface="Times New Roman"/>
              <a:cs typeface="Times New Roman"/>
            </a:endParaRPr>
          </a:p>
          <a:p>
            <a:pPr marL="342900" lvl="0" indent="-342900">
              <a:lnSpc>
                <a:spcPct val="115000"/>
              </a:lnSpc>
              <a:spcAft>
                <a:spcPts val="0"/>
              </a:spcAft>
              <a:buFont typeface="Wingdings"/>
              <a:buChar char=""/>
            </a:pPr>
            <a:r>
              <a:rPr lang="cs-CZ" sz="2400" dirty="0">
                <a:latin typeface="Calibri"/>
                <a:ea typeface="Times New Roman"/>
                <a:cs typeface="Times New Roman"/>
              </a:rPr>
              <a:t>součet proudů v uzlu je roven nule </a:t>
            </a:r>
            <a:r>
              <a:rPr lang="cs-CZ" sz="2400" dirty="0" smtClean="0">
                <a:latin typeface="Calibri"/>
                <a:ea typeface="Times New Roman"/>
                <a:cs typeface="Times New Roman"/>
                <a:sym typeface="Wingdings"/>
              </a:rPr>
              <a:t></a:t>
            </a:r>
            <a:r>
              <a:rPr lang="cs-CZ" sz="2400" dirty="0" smtClean="0">
                <a:latin typeface="Calibri"/>
                <a:ea typeface="Times New Roman"/>
                <a:cs typeface="Times New Roman"/>
              </a:rPr>
              <a:t> </a:t>
            </a:r>
            <a:r>
              <a:rPr lang="cs-CZ" sz="2400" dirty="0">
                <a:latin typeface="Calibri"/>
                <a:ea typeface="Times New Roman"/>
                <a:cs typeface="Times New Roman"/>
              </a:rPr>
              <a:t>velikost proudů do uzlu vstupujících = </a:t>
            </a:r>
            <a:r>
              <a:rPr lang="cs-CZ" sz="2400" dirty="0" smtClean="0">
                <a:latin typeface="Calibri"/>
                <a:ea typeface="Times New Roman"/>
                <a:cs typeface="Times New Roman"/>
              </a:rPr>
              <a:t>velikosti proudů </a:t>
            </a:r>
            <a:r>
              <a:rPr lang="cs-CZ" sz="2400" dirty="0">
                <a:latin typeface="Calibri"/>
                <a:ea typeface="Times New Roman"/>
                <a:cs typeface="Times New Roman"/>
              </a:rPr>
              <a:t>z uzlu vystupujících</a:t>
            </a:r>
          </a:p>
          <a:p>
            <a:pPr marL="342900" lvl="0" indent="-342900">
              <a:lnSpc>
                <a:spcPct val="115000"/>
              </a:lnSpc>
              <a:spcAft>
                <a:spcPts val="1000"/>
              </a:spcAft>
              <a:buFont typeface="Wingdings"/>
              <a:buChar char=""/>
            </a:pPr>
            <a:r>
              <a:rPr lang="cs-CZ" sz="2400" dirty="0">
                <a:latin typeface="Calibri"/>
                <a:ea typeface="Times New Roman"/>
                <a:cs typeface="Times New Roman"/>
              </a:rPr>
              <a:t>proud </a:t>
            </a:r>
            <a:r>
              <a:rPr lang="cs-CZ" sz="2400" b="1" dirty="0">
                <a:solidFill>
                  <a:srgbClr val="FF0000"/>
                </a:solidFill>
                <a:latin typeface="Calibri"/>
                <a:ea typeface="Times New Roman"/>
                <a:cs typeface="Times New Roman"/>
              </a:rPr>
              <a:t>VSTUPUJÍCÍ DO UZLU</a:t>
            </a:r>
            <a:r>
              <a:rPr lang="cs-CZ" sz="2400" dirty="0">
                <a:solidFill>
                  <a:srgbClr val="FF0000"/>
                </a:solidFill>
                <a:latin typeface="Calibri"/>
                <a:ea typeface="Times New Roman"/>
                <a:cs typeface="Times New Roman"/>
              </a:rPr>
              <a:t> </a:t>
            </a:r>
            <a:r>
              <a:rPr lang="cs-CZ" sz="2400" dirty="0">
                <a:latin typeface="Calibri"/>
                <a:ea typeface="Times New Roman"/>
                <a:cs typeface="Times New Roman"/>
              </a:rPr>
              <a:t>značíme </a:t>
            </a:r>
            <a:r>
              <a:rPr lang="cs-CZ" sz="2400" b="1" dirty="0">
                <a:solidFill>
                  <a:srgbClr val="FF0000"/>
                </a:solidFill>
                <a:latin typeface="Calibri"/>
                <a:ea typeface="Times New Roman"/>
                <a:cs typeface="Times New Roman"/>
              </a:rPr>
              <a:t>+</a:t>
            </a:r>
            <a:r>
              <a:rPr lang="cs-CZ" sz="2400" dirty="0">
                <a:latin typeface="Calibri"/>
                <a:ea typeface="Times New Roman"/>
                <a:cs typeface="Times New Roman"/>
              </a:rPr>
              <a:t/>
            </a:r>
            <a:br>
              <a:rPr lang="cs-CZ" sz="2400" dirty="0">
                <a:latin typeface="Calibri"/>
                <a:ea typeface="Times New Roman"/>
                <a:cs typeface="Times New Roman"/>
              </a:rPr>
            </a:br>
            <a:r>
              <a:rPr lang="cs-CZ" sz="2400" dirty="0">
                <a:latin typeface="Calibri"/>
                <a:ea typeface="Times New Roman"/>
                <a:cs typeface="Times New Roman"/>
              </a:rPr>
              <a:t>proud </a:t>
            </a:r>
            <a:r>
              <a:rPr lang="cs-CZ" sz="2400" b="1" dirty="0">
                <a:solidFill>
                  <a:srgbClr val="00B0F0"/>
                </a:solidFill>
                <a:latin typeface="Calibri"/>
                <a:ea typeface="Times New Roman"/>
                <a:cs typeface="Times New Roman"/>
              </a:rPr>
              <a:t>VYSTUPUJÍCÍ Z UZLU</a:t>
            </a:r>
            <a:r>
              <a:rPr lang="cs-CZ" sz="2400" dirty="0">
                <a:solidFill>
                  <a:srgbClr val="00B0F0"/>
                </a:solidFill>
                <a:latin typeface="Calibri"/>
                <a:ea typeface="Times New Roman"/>
                <a:cs typeface="Times New Roman"/>
              </a:rPr>
              <a:t> </a:t>
            </a:r>
            <a:r>
              <a:rPr lang="cs-CZ" sz="2400" dirty="0">
                <a:latin typeface="Calibri"/>
                <a:ea typeface="Times New Roman"/>
                <a:cs typeface="Times New Roman"/>
              </a:rPr>
              <a:t>značíme </a:t>
            </a:r>
            <a:r>
              <a:rPr lang="cs-CZ" sz="2400" b="1" dirty="0">
                <a:solidFill>
                  <a:srgbClr val="00B0F0"/>
                </a:solidFill>
                <a:latin typeface="Calibri"/>
                <a:ea typeface="Times New Roman"/>
                <a:cs typeface="Times New Roman"/>
              </a:rPr>
              <a:t>–</a:t>
            </a:r>
            <a:r>
              <a:rPr lang="cs-CZ" sz="2400" dirty="0">
                <a:latin typeface="Calibri"/>
                <a:ea typeface="Times New Roman"/>
                <a:cs typeface="Times New Roman"/>
              </a:rPr>
              <a:t>   </a:t>
            </a:r>
            <a:endParaRPr lang="cs-CZ" sz="2400" dirty="0">
              <a:effectLst/>
              <a:latin typeface="Calibri"/>
              <a:ea typeface="Times New Roman"/>
              <a:cs typeface="Times New Roman"/>
            </a:endParaRPr>
          </a:p>
        </p:txBody>
      </p:sp>
      <mc:AlternateContent xmlns:mc="http://schemas.openxmlformats.org/markup-compatibility/2006" xmlns:a14="http://schemas.microsoft.com/office/drawing/2010/main">
        <mc:Choice Requires="a14">
          <p:sp>
            <p:nvSpPr>
              <p:cNvPr id="13" name="Obdélník 12"/>
              <p:cNvSpPr/>
              <p:nvPr/>
            </p:nvSpPr>
            <p:spPr>
              <a:xfrm>
                <a:off x="-2" y="4509120"/>
                <a:ext cx="9143999" cy="1098891"/>
              </a:xfrm>
              <a:prstGeom prst="rect">
                <a:avLst/>
              </a:prstGeom>
              <a:solidFill>
                <a:srgbClr val="FFFF00"/>
              </a:solidFill>
            </p:spPr>
            <p:txBody>
              <a:bodyPr wrap="squar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cs-CZ" sz="2400" b="1" i="1" smtClean="0">
                              <a:solidFill>
                                <a:srgbClr val="FF0000"/>
                              </a:solidFill>
                              <a:latin typeface="Cambria Math" panose="02040503050406030204" pitchFamily="18" charset="0"/>
                            </a:rPr>
                          </m:ctrlPr>
                        </m:naryPr>
                        <m:sub>
                          <m:r>
                            <a:rPr lang="cs-CZ" sz="2400" b="1" i="1">
                              <a:solidFill>
                                <a:srgbClr val="FF0000"/>
                              </a:solidFill>
                              <a:latin typeface="Cambria Math" panose="02040503050406030204" pitchFamily="18" charset="0"/>
                            </a:rPr>
                            <m:t>𝒌</m:t>
                          </m:r>
                          <m:r>
                            <a:rPr lang="cs-CZ" sz="2400" b="1" i="1">
                              <a:solidFill>
                                <a:srgbClr val="FF0000"/>
                              </a:solidFill>
                              <a:latin typeface="Cambria Math" panose="02040503050406030204" pitchFamily="18" charset="0"/>
                            </a:rPr>
                            <m:t>=</m:t>
                          </m:r>
                          <m:r>
                            <a:rPr lang="cs-CZ" sz="2400" b="1" i="1">
                              <a:solidFill>
                                <a:srgbClr val="FF0000"/>
                              </a:solidFill>
                              <a:latin typeface="Cambria Math" panose="02040503050406030204" pitchFamily="18" charset="0"/>
                            </a:rPr>
                            <m:t>𝟏</m:t>
                          </m:r>
                        </m:sub>
                        <m:sup>
                          <m:r>
                            <a:rPr lang="cs-CZ" sz="2400" b="1" i="1">
                              <a:solidFill>
                                <a:srgbClr val="FF0000"/>
                              </a:solidFill>
                              <a:latin typeface="Cambria Math" panose="02040503050406030204" pitchFamily="18" charset="0"/>
                            </a:rPr>
                            <m:t>𝒏</m:t>
                          </m:r>
                        </m:sup>
                        <m:e>
                          <m:sSub>
                            <m:sSubPr>
                              <m:ctrlPr>
                                <a:rPr lang="cs-CZ" sz="2400" b="1" i="1">
                                  <a:solidFill>
                                    <a:srgbClr val="FF0000"/>
                                  </a:solidFill>
                                  <a:latin typeface="Cambria Math" panose="02040503050406030204" pitchFamily="18" charset="0"/>
                                </a:rPr>
                              </m:ctrlPr>
                            </m:sSubPr>
                            <m:e>
                              <m:r>
                                <a:rPr lang="cs-CZ" sz="2400" b="1" i="1">
                                  <a:solidFill>
                                    <a:srgbClr val="FF0000"/>
                                  </a:solidFill>
                                  <a:latin typeface="Cambria Math" panose="02040503050406030204" pitchFamily="18" charset="0"/>
                                </a:rPr>
                                <m:t>𝑰</m:t>
                              </m:r>
                            </m:e>
                            <m:sub>
                              <m:r>
                                <a:rPr lang="cs-CZ" sz="2400" b="1" i="1">
                                  <a:solidFill>
                                    <a:srgbClr val="FF0000"/>
                                  </a:solidFill>
                                  <a:latin typeface="Cambria Math" panose="02040503050406030204" pitchFamily="18" charset="0"/>
                                </a:rPr>
                                <m:t>𝒌</m:t>
                              </m:r>
                            </m:sub>
                          </m:sSub>
                        </m:e>
                      </m:nary>
                      <m:r>
                        <a:rPr lang="cs-CZ" sz="2400" b="1" i="1">
                          <a:solidFill>
                            <a:srgbClr val="FF0000"/>
                          </a:solidFill>
                          <a:latin typeface="Cambria Math" panose="02040503050406030204" pitchFamily="18" charset="0"/>
                        </a:rPr>
                        <m:t>=</m:t>
                      </m:r>
                      <m:r>
                        <a:rPr lang="cs-CZ" sz="2400" b="1" i="1">
                          <a:solidFill>
                            <a:srgbClr val="FF0000"/>
                          </a:solidFill>
                          <a:latin typeface="Cambria Math" panose="02040503050406030204" pitchFamily="18" charset="0"/>
                        </a:rPr>
                        <m:t>𝟎</m:t>
                      </m:r>
                    </m:oMath>
                  </m:oMathPara>
                </a14:m>
                <a:endParaRPr lang="cs-CZ" sz="2400" dirty="0">
                  <a:solidFill>
                    <a:srgbClr val="FF0000"/>
                  </a:solidFill>
                </a:endParaRPr>
              </a:p>
            </p:txBody>
          </p:sp>
        </mc:Choice>
        <mc:Fallback xmlns="">
          <p:sp>
            <p:nvSpPr>
              <p:cNvPr id="13" name="Obdélník 12"/>
              <p:cNvSpPr>
                <a:spLocks noRot="1" noChangeAspect="1" noMove="1" noResize="1" noEditPoints="1" noAdjustHandles="1" noChangeArrowheads="1" noChangeShapeType="1" noTextEdit="1"/>
              </p:cNvSpPr>
              <p:nvPr/>
            </p:nvSpPr>
            <p:spPr>
              <a:xfrm>
                <a:off x="-2" y="4509120"/>
                <a:ext cx="9143999" cy="1098891"/>
              </a:xfrm>
              <a:prstGeom prst="rect">
                <a:avLst/>
              </a:prstGeom>
              <a:blipFill rotWithShape="1">
                <a:blip r:embed="rId2"/>
                <a:stretch>
                  <a:fillRect/>
                </a:stretch>
              </a:blipFill>
            </p:spPr>
            <p:txBody>
              <a:bodyPr/>
              <a:lstStyle/>
              <a:p>
                <a:r>
                  <a:rPr lang="cs-CZ">
                    <a:noFill/>
                  </a:rPr>
                  <a:t> </a:t>
                </a:r>
              </a:p>
            </p:txBody>
          </p:sp>
        </mc:Fallback>
      </mc:AlternateContent>
      <p:sp>
        <p:nvSpPr>
          <p:cNvPr id="19" name="Nadpis 1"/>
          <p:cNvSpPr txBox="1">
            <a:spLocks/>
          </p:cNvSpPr>
          <p:nvPr/>
        </p:nvSpPr>
        <p:spPr>
          <a:xfrm>
            <a:off x="0" y="0"/>
            <a:ext cx="9144000" cy="792087"/>
          </a:xfrm>
          <a:prstGeom prst="rect">
            <a:avLst/>
          </a:prstGeom>
          <a:solidFill>
            <a:srgbClr val="92D05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dirty="0" smtClean="0"/>
              <a:t>18. </a:t>
            </a:r>
            <a:r>
              <a:rPr lang="cs-CZ" sz="3600" dirty="0" err="1" smtClean="0"/>
              <a:t>Kirchhoffovy</a:t>
            </a:r>
            <a:r>
              <a:rPr lang="cs-CZ" sz="3600" dirty="0" smtClean="0"/>
              <a:t> zákony</a:t>
            </a:r>
            <a:endParaRPr lang="cs-CZ" sz="3600" dirty="0"/>
          </a:p>
        </p:txBody>
      </p:sp>
      <p:pic>
        <p:nvPicPr>
          <p:cNvPr id="20" name="Obrázek 19" descr="https://encrypted-tbn1.gstatic.com/images?q=tbn:ANd9GcSm60PQod3ckgDDrbqoLF-JmnYWUDk7f_z6kXXB5GRvt9aC218E"/>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04248" y="1997197"/>
            <a:ext cx="1952625" cy="2343150"/>
          </a:xfrm>
          <a:prstGeom prst="rect">
            <a:avLst/>
          </a:prstGeom>
          <a:noFill/>
          <a:ln>
            <a:noFill/>
          </a:ln>
        </p:spPr>
      </p:pic>
    </p:spTree>
    <p:extLst>
      <p:ext uri="{BB962C8B-B14F-4D97-AF65-F5344CB8AC3E}">
        <p14:creationId xmlns:p14="http://schemas.microsoft.com/office/powerpoint/2010/main" val="8057139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ovéPole 6"/>
          <p:cNvSpPr txBox="1">
            <a:spLocks noChangeArrowheads="1"/>
          </p:cNvSpPr>
          <p:nvPr/>
        </p:nvSpPr>
        <p:spPr bwMode="auto">
          <a:xfrm>
            <a:off x="0" y="764704"/>
            <a:ext cx="4572000" cy="354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514350" lvl="0" indent="-514350">
              <a:lnSpc>
                <a:spcPct val="115000"/>
              </a:lnSpc>
              <a:spcAft>
                <a:spcPts val="0"/>
              </a:spcAft>
              <a:buClr>
                <a:srgbClr val="FF0000"/>
              </a:buClr>
              <a:buFont typeface="+mj-lt"/>
              <a:buAutoNum type="arabicPeriod" startAt="2"/>
            </a:pPr>
            <a:r>
              <a:rPr lang="cs-CZ" sz="2800" b="1" dirty="0" err="1">
                <a:solidFill>
                  <a:srgbClr val="FF0000"/>
                </a:solidFill>
                <a:latin typeface="Calibri"/>
                <a:ea typeface="Times New Roman"/>
                <a:cs typeface="Times New Roman"/>
              </a:rPr>
              <a:t>Kirchhoffův</a:t>
            </a:r>
            <a:r>
              <a:rPr lang="cs-CZ" sz="2800" b="1" dirty="0">
                <a:solidFill>
                  <a:srgbClr val="FF0000"/>
                </a:solidFill>
                <a:latin typeface="Calibri"/>
                <a:ea typeface="Times New Roman"/>
                <a:cs typeface="Times New Roman"/>
              </a:rPr>
              <a:t> zákon (2. KIZ)</a:t>
            </a:r>
            <a:endParaRPr lang="cs-CZ" sz="2800" dirty="0">
              <a:latin typeface="Calibri"/>
              <a:ea typeface="Times New Roman"/>
              <a:cs typeface="Times New Roman"/>
            </a:endParaRPr>
          </a:p>
          <a:p>
            <a:pPr marL="342900" lvl="0" indent="-342900">
              <a:lnSpc>
                <a:spcPct val="115000"/>
              </a:lnSpc>
              <a:spcAft>
                <a:spcPts val="0"/>
              </a:spcAft>
              <a:buFont typeface="Wingdings"/>
              <a:buChar char=""/>
            </a:pPr>
            <a:r>
              <a:rPr lang="cs-CZ" sz="2000" b="1" dirty="0">
                <a:solidFill>
                  <a:srgbClr val="FF0000"/>
                </a:solidFill>
                <a:latin typeface="Calibri"/>
                <a:ea typeface="Times New Roman"/>
                <a:cs typeface="Times New Roman"/>
              </a:rPr>
              <a:t>součet úbytků napětí na jednotlivých rezistorech je v uzavřené smyčce stejný jako součet elektromotorických napětí všech zdrojů</a:t>
            </a:r>
            <a:endParaRPr lang="cs-CZ" sz="2000" dirty="0">
              <a:latin typeface="Calibri"/>
              <a:ea typeface="Times New Roman"/>
              <a:cs typeface="Times New Roman"/>
            </a:endParaRPr>
          </a:p>
          <a:p>
            <a:pPr marL="342900" lvl="0" indent="-342900">
              <a:lnSpc>
                <a:spcPct val="115000"/>
              </a:lnSpc>
              <a:spcAft>
                <a:spcPts val="0"/>
              </a:spcAft>
              <a:buFont typeface="Wingdings"/>
              <a:buChar char=""/>
            </a:pPr>
            <a:r>
              <a:rPr lang="cs-CZ" sz="2000" dirty="0">
                <a:latin typeface="Calibri"/>
                <a:ea typeface="Times New Roman"/>
                <a:cs typeface="Times New Roman"/>
              </a:rPr>
              <a:t>rozvětvený el. obvod rozdělíme na jednotlivé </a:t>
            </a:r>
            <a:r>
              <a:rPr lang="cs-CZ" sz="2000" b="1" u="sng" dirty="0">
                <a:solidFill>
                  <a:srgbClr val="FF0000"/>
                </a:solidFill>
                <a:latin typeface="Calibri"/>
                <a:ea typeface="Times New Roman"/>
                <a:cs typeface="Times New Roman"/>
              </a:rPr>
              <a:t>smyčky</a:t>
            </a:r>
            <a:r>
              <a:rPr lang="cs-CZ" sz="2000" dirty="0">
                <a:latin typeface="Calibri"/>
                <a:ea typeface="Times New Roman"/>
                <a:cs typeface="Times New Roman"/>
              </a:rPr>
              <a:t> (viz obr.) a pro každý uzel a smyčku rozepíšeme dílčí rovnice (viz př</a:t>
            </a:r>
            <a:r>
              <a:rPr lang="cs-CZ" sz="2000" dirty="0" smtClean="0">
                <a:latin typeface="Calibri"/>
                <a:ea typeface="Times New Roman"/>
                <a:cs typeface="Times New Roman"/>
              </a:rPr>
              <a:t>.)</a:t>
            </a:r>
            <a:endParaRPr lang="cs-CZ" sz="2000" dirty="0">
              <a:latin typeface="Calibri"/>
              <a:ea typeface="Times New Roman"/>
              <a:cs typeface="Times New Roman"/>
            </a:endParaRPr>
          </a:p>
        </p:txBody>
      </p:sp>
      <mc:AlternateContent xmlns:mc="http://schemas.openxmlformats.org/markup-compatibility/2006" xmlns:a14="http://schemas.microsoft.com/office/drawing/2010/main">
        <mc:Choice Requires="a14">
          <p:sp>
            <p:nvSpPr>
              <p:cNvPr id="13" name="Obdélník 12"/>
              <p:cNvSpPr/>
              <p:nvPr/>
            </p:nvSpPr>
            <p:spPr>
              <a:xfrm>
                <a:off x="-2" y="5714485"/>
                <a:ext cx="9143999" cy="1146211"/>
              </a:xfrm>
              <a:prstGeom prst="rect">
                <a:avLst/>
              </a:prstGeom>
              <a:solidFill>
                <a:srgbClr val="FFFF00"/>
              </a:solidFill>
            </p:spPr>
            <p:txBody>
              <a:bodyPr wrap="squar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cs-CZ" sz="2400" b="1" i="1" smtClean="0">
                              <a:solidFill>
                                <a:srgbClr val="FF0000"/>
                              </a:solidFill>
                              <a:latin typeface="Cambria Math" panose="02040503050406030204" pitchFamily="18" charset="0"/>
                            </a:rPr>
                          </m:ctrlPr>
                        </m:naryPr>
                        <m:sub>
                          <m:r>
                            <a:rPr lang="cs-CZ" sz="2400" b="1" i="1">
                              <a:solidFill>
                                <a:srgbClr val="FF0000"/>
                              </a:solidFill>
                              <a:latin typeface="Cambria Math" panose="02040503050406030204" pitchFamily="18" charset="0"/>
                            </a:rPr>
                            <m:t>𝒌</m:t>
                          </m:r>
                          <m:r>
                            <a:rPr lang="cs-CZ" sz="2400" b="1" i="1">
                              <a:solidFill>
                                <a:srgbClr val="FF0000"/>
                              </a:solidFill>
                              <a:latin typeface="Cambria Math" panose="02040503050406030204" pitchFamily="18" charset="0"/>
                            </a:rPr>
                            <m:t>=</m:t>
                          </m:r>
                          <m:r>
                            <a:rPr lang="cs-CZ" sz="2400" b="1" i="1">
                              <a:solidFill>
                                <a:srgbClr val="FF0000"/>
                              </a:solidFill>
                              <a:latin typeface="Cambria Math" panose="02040503050406030204" pitchFamily="18" charset="0"/>
                            </a:rPr>
                            <m:t>𝟏</m:t>
                          </m:r>
                        </m:sub>
                        <m:sup>
                          <m:r>
                            <a:rPr lang="cs-CZ" sz="2400" b="1" i="1">
                              <a:solidFill>
                                <a:srgbClr val="FF0000"/>
                              </a:solidFill>
                              <a:latin typeface="Cambria Math" panose="02040503050406030204" pitchFamily="18" charset="0"/>
                            </a:rPr>
                            <m:t>𝒏</m:t>
                          </m:r>
                        </m:sup>
                        <m:e>
                          <m:sSub>
                            <m:sSubPr>
                              <m:ctrlPr>
                                <a:rPr lang="cs-CZ" sz="2400" b="1" i="1">
                                  <a:solidFill>
                                    <a:srgbClr val="FF0000"/>
                                  </a:solidFill>
                                  <a:latin typeface="Cambria Math" panose="02040503050406030204" pitchFamily="18" charset="0"/>
                                </a:rPr>
                              </m:ctrlPr>
                            </m:sSubPr>
                            <m:e>
                              <m:r>
                                <a:rPr lang="cs-CZ" sz="2400" b="1" i="1">
                                  <a:solidFill>
                                    <a:srgbClr val="FF0000"/>
                                  </a:solidFill>
                                  <a:latin typeface="Cambria Math" panose="02040503050406030204" pitchFamily="18" charset="0"/>
                                </a:rPr>
                                <m:t>𝑹</m:t>
                              </m:r>
                            </m:e>
                            <m:sub>
                              <m:r>
                                <a:rPr lang="cs-CZ" sz="2400" b="1" i="1">
                                  <a:solidFill>
                                    <a:srgbClr val="FF0000"/>
                                  </a:solidFill>
                                  <a:latin typeface="Cambria Math" panose="02040503050406030204" pitchFamily="18" charset="0"/>
                                </a:rPr>
                                <m:t>𝒌</m:t>
                              </m:r>
                            </m:sub>
                          </m:sSub>
                          <m:sSub>
                            <m:sSubPr>
                              <m:ctrlPr>
                                <a:rPr lang="cs-CZ" sz="2400" b="1" i="1">
                                  <a:solidFill>
                                    <a:srgbClr val="FF0000"/>
                                  </a:solidFill>
                                  <a:latin typeface="Cambria Math" panose="02040503050406030204" pitchFamily="18" charset="0"/>
                                </a:rPr>
                              </m:ctrlPr>
                            </m:sSubPr>
                            <m:e>
                              <m:r>
                                <a:rPr lang="cs-CZ" sz="2400" b="1" i="1">
                                  <a:solidFill>
                                    <a:srgbClr val="FF0000"/>
                                  </a:solidFill>
                                  <a:latin typeface="Cambria Math" panose="02040503050406030204" pitchFamily="18" charset="0"/>
                                </a:rPr>
                                <m:t>𝑰</m:t>
                              </m:r>
                            </m:e>
                            <m:sub>
                              <m:r>
                                <a:rPr lang="cs-CZ" sz="2400" b="1" i="1">
                                  <a:solidFill>
                                    <a:srgbClr val="FF0000"/>
                                  </a:solidFill>
                                  <a:latin typeface="Cambria Math" panose="02040503050406030204" pitchFamily="18" charset="0"/>
                                </a:rPr>
                                <m:t>𝒌</m:t>
                              </m:r>
                            </m:sub>
                          </m:sSub>
                          <m:r>
                            <a:rPr lang="cs-CZ" sz="2400" b="1" i="1">
                              <a:solidFill>
                                <a:srgbClr val="FF0000"/>
                              </a:solidFill>
                              <a:latin typeface="Cambria Math" panose="02040503050406030204" pitchFamily="18" charset="0"/>
                            </a:rPr>
                            <m:t>=</m:t>
                          </m:r>
                          <m:nary>
                            <m:naryPr>
                              <m:chr m:val="∑"/>
                              <m:limLoc m:val="undOvr"/>
                              <m:ctrlPr>
                                <a:rPr lang="cs-CZ" sz="2400" b="1" i="1">
                                  <a:solidFill>
                                    <a:srgbClr val="FF0000"/>
                                  </a:solidFill>
                                  <a:latin typeface="Cambria Math" panose="02040503050406030204" pitchFamily="18" charset="0"/>
                                </a:rPr>
                              </m:ctrlPr>
                            </m:naryPr>
                            <m:sub>
                              <m:r>
                                <a:rPr lang="cs-CZ" sz="2400" b="1" i="1">
                                  <a:solidFill>
                                    <a:srgbClr val="FF0000"/>
                                  </a:solidFill>
                                  <a:latin typeface="Cambria Math" panose="02040503050406030204" pitchFamily="18" charset="0"/>
                                </a:rPr>
                                <m:t>𝒋</m:t>
                              </m:r>
                              <m:r>
                                <a:rPr lang="cs-CZ" sz="2400" b="1" i="1">
                                  <a:solidFill>
                                    <a:srgbClr val="FF0000"/>
                                  </a:solidFill>
                                  <a:latin typeface="Cambria Math" panose="02040503050406030204" pitchFamily="18" charset="0"/>
                                </a:rPr>
                                <m:t>=</m:t>
                              </m:r>
                              <m:r>
                                <a:rPr lang="cs-CZ" sz="2400" b="1" i="1">
                                  <a:solidFill>
                                    <a:srgbClr val="FF0000"/>
                                  </a:solidFill>
                                  <a:latin typeface="Cambria Math" panose="02040503050406030204" pitchFamily="18" charset="0"/>
                                </a:rPr>
                                <m:t>𝟏</m:t>
                              </m:r>
                            </m:sub>
                            <m:sup>
                              <m:r>
                                <a:rPr lang="cs-CZ" sz="2400" b="1" i="1">
                                  <a:solidFill>
                                    <a:srgbClr val="FF0000"/>
                                  </a:solidFill>
                                  <a:latin typeface="Cambria Math" panose="02040503050406030204" pitchFamily="18" charset="0"/>
                                </a:rPr>
                                <m:t>𝒎</m:t>
                              </m:r>
                            </m:sup>
                            <m:e>
                              <m:sSub>
                                <m:sSubPr>
                                  <m:ctrlPr>
                                    <a:rPr lang="cs-CZ" sz="2400" b="1" i="1">
                                      <a:solidFill>
                                        <a:srgbClr val="FF0000"/>
                                      </a:solidFill>
                                      <a:latin typeface="Cambria Math" panose="02040503050406030204" pitchFamily="18" charset="0"/>
                                    </a:rPr>
                                  </m:ctrlPr>
                                </m:sSubPr>
                                <m:e>
                                  <m:r>
                                    <a:rPr lang="cs-CZ" sz="2400" b="1" i="1">
                                      <a:solidFill>
                                        <a:srgbClr val="FF0000"/>
                                      </a:solidFill>
                                      <a:latin typeface="Cambria Math" panose="02040503050406030204" pitchFamily="18" charset="0"/>
                                    </a:rPr>
                                    <m:t>𝑼</m:t>
                                  </m:r>
                                </m:e>
                                <m:sub>
                                  <m:sSub>
                                    <m:sSubPr>
                                      <m:ctrlPr>
                                        <a:rPr lang="cs-CZ" sz="2400" b="1" i="1">
                                          <a:solidFill>
                                            <a:srgbClr val="FF0000"/>
                                          </a:solidFill>
                                          <a:latin typeface="Cambria Math" panose="02040503050406030204" pitchFamily="18" charset="0"/>
                                        </a:rPr>
                                      </m:ctrlPr>
                                    </m:sSubPr>
                                    <m:e>
                                      <m:r>
                                        <a:rPr lang="cs-CZ" sz="2400" b="1" i="1">
                                          <a:solidFill>
                                            <a:srgbClr val="FF0000"/>
                                          </a:solidFill>
                                          <a:latin typeface="Cambria Math" panose="02040503050406030204" pitchFamily="18" charset="0"/>
                                        </a:rPr>
                                        <m:t>𝒆</m:t>
                                      </m:r>
                                    </m:e>
                                    <m:sub>
                                      <m:r>
                                        <a:rPr lang="cs-CZ" sz="2400" b="1" i="1">
                                          <a:solidFill>
                                            <a:srgbClr val="FF0000"/>
                                          </a:solidFill>
                                          <a:latin typeface="Cambria Math" panose="02040503050406030204" pitchFamily="18" charset="0"/>
                                        </a:rPr>
                                        <m:t>𝒋</m:t>
                                      </m:r>
                                    </m:sub>
                                  </m:sSub>
                                </m:sub>
                              </m:sSub>
                            </m:e>
                          </m:nary>
                        </m:e>
                      </m:nary>
                    </m:oMath>
                  </m:oMathPara>
                </a14:m>
                <a:endParaRPr lang="cs-CZ" sz="2400" dirty="0">
                  <a:solidFill>
                    <a:srgbClr val="FF0000"/>
                  </a:solidFill>
                </a:endParaRPr>
              </a:p>
            </p:txBody>
          </p:sp>
        </mc:Choice>
        <mc:Fallback xmlns="">
          <p:sp>
            <p:nvSpPr>
              <p:cNvPr id="13" name="Obdélník 12"/>
              <p:cNvSpPr>
                <a:spLocks noRot="1" noChangeAspect="1" noMove="1" noResize="1" noEditPoints="1" noAdjustHandles="1" noChangeArrowheads="1" noChangeShapeType="1" noTextEdit="1"/>
              </p:cNvSpPr>
              <p:nvPr/>
            </p:nvSpPr>
            <p:spPr>
              <a:xfrm>
                <a:off x="-2" y="5714485"/>
                <a:ext cx="9143999" cy="1146211"/>
              </a:xfrm>
              <a:prstGeom prst="rect">
                <a:avLst/>
              </a:prstGeom>
              <a:blipFill rotWithShape="1">
                <a:blip r:embed="rId2"/>
                <a:stretch>
                  <a:fillRect/>
                </a:stretch>
              </a:blipFill>
            </p:spPr>
            <p:txBody>
              <a:bodyPr/>
              <a:lstStyle/>
              <a:p>
                <a:r>
                  <a:rPr lang="cs-CZ">
                    <a:noFill/>
                  </a:rPr>
                  <a:t> </a:t>
                </a:r>
              </a:p>
            </p:txBody>
          </p:sp>
        </mc:Fallback>
      </mc:AlternateContent>
      <p:sp>
        <p:nvSpPr>
          <p:cNvPr id="19" name="Nadpis 1"/>
          <p:cNvSpPr txBox="1">
            <a:spLocks/>
          </p:cNvSpPr>
          <p:nvPr/>
        </p:nvSpPr>
        <p:spPr>
          <a:xfrm>
            <a:off x="0" y="0"/>
            <a:ext cx="9144000" cy="792087"/>
          </a:xfrm>
          <a:prstGeom prst="rect">
            <a:avLst/>
          </a:prstGeom>
          <a:solidFill>
            <a:srgbClr val="92D05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dirty="0" smtClean="0"/>
              <a:t>18. </a:t>
            </a:r>
            <a:r>
              <a:rPr lang="cs-CZ" sz="3600" dirty="0" err="1" smtClean="0"/>
              <a:t>Kirchhoffovy</a:t>
            </a:r>
            <a:r>
              <a:rPr lang="cs-CZ" sz="3600" dirty="0" smtClean="0"/>
              <a:t> zákony</a:t>
            </a:r>
            <a:endParaRPr lang="cs-CZ" sz="3600" dirty="0"/>
          </a:p>
        </p:txBody>
      </p:sp>
      <p:pic>
        <p:nvPicPr>
          <p:cNvPr id="7" name="Obrázek 6" descr="http://elektross.gjn.cz/obrazky/proud24.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571997" y="962453"/>
            <a:ext cx="4552950" cy="3562350"/>
          </a:xfrm>
          <a:prstGeom prst="rect">
            <a:avLst/>
          </a:prstGeom>
          <a:noFill/>
          <a:ln>
            <a:noFill/>
          </a:ln>
        </p:spPr>
      </p:pic>
      <p:sp>
        <p:nvSpPr>
          <p:cNvPr id="2" name="TextovéPole 1"/>
          <p:cNvSpPr txBox="1"/>
          <p:nvPr/>
        </p:nvSpPr>
        <p:spPr>
          <a:xfrm>
            <a:off x="-2" y="4524803"/>
            <a:ext cx="9124949" cy="1107996"/>
          </a:xfrm>
          <a:prstGeom prst="rect">
            <a:avLst/>
          </a:prstGeom>
          <a:noFill/>
        </p:spPr>
        <p:txBody>
          <a:bodyPr wrap="square" rtlCol="0">
            <a:spAutoFit/>
          </a:bodyPr>
          <a:lstStyle/>
          <a:p>
            <a:pPr marL="342900" lvl="0" indent="-342900">
              <a:buFont typeface="Wingdings" panose="05000000000000000000" pitchFamily="2" charset="2"/>
              <a:buChar char="Ø"/>
            </a:pPr>
            <a:r>
              <a:rPr lang="cs-CZ" sz="2400" u="sng" dirty="0">
                <a:ea typeface="Times New Roman"/>
                <a:cs typeface="Times New Roman"/>
              </a:rPr>
              <a:t>směr oběhu smyčky volíme libovolně</a:t>
            </a:r>
            <a:r>
              <a:rPr lang="cs-CZ" sz="2400" dirty="0">
                <a:ea typeface="Times New Roman"/>
                <a:cs typeface="Times New Roman"/>
              </a:rPr>
              <a:t> </a:t>
            </a:r>
            <a:r>
              <a:rPr lang="cs-CZ" sz="2400" dirty="0">
                <a:ea typeface="Times New Roman"/>
                <a:cs typeface="Times New Roman"/>
                <a:sym typeface="Wingdings"/>
              </a:rPr>
              <a:t></a:t>
            </a:r>
            <a:r>
              <a:rPr lang="cs-CZ" sz="2400" dirty="0">
                <a:ea typeface="Times New Roman"/>
                <a:cs typeface="Times New Roman"/>
              </a:rPr>
              <a:t> </a:t>
            </a:r>
            <a:r>
              <a:rPr lang="cs-CZ" sz="2400" b="1" dirty="0">
                <a:solidFill>
                  <a:srgbClr val="FF0000"/>
                </a:solidFill>
                <a:ea typeface="Times New Roman"/>
                <a:cs typeface="Times New Roman"/>
              </a:rPr>
              <a:t>napětí jdoucí proti směru oběhu má zápornou hodnotu </a:t>
            </a:r>
            <a:r>
              <a:rPr lang="cs-CZ" sz="2400" dirty="0">
                <a:ea typeface="Times New Roman"/>
                <a:cs typeface="Times New Roman"/>
              </a:rPr>
              <a:t>(na obr. je to </a:t>
            </a:r>
            <a:r>
              <a:rPr lang="cs-CZ" sz="2400" i="1" dirty="0">
                <a:latin typeface="Times New Roman"/>
                <a:ea typeface="Times New Roman"/>
                <a:cs typeface="Times New Roman"/>
              </a:rPr>
              <a:t>U</a:t>
            </a:r>
            <a:r>
              <a:rPr lang="cs-CZ" sz="2400" baseline="-25000" dirty="0">
                <a:ea typeface="Times New Roman"/>
                <a:cs typeface="Times New Roman"/>
              </a:rPr>
              <a:t>1</a:t>
            </a:r>
            <a:r>
              <a:rPr lang="cs-CZ" sz="2400" dirty="0">
                <a:ea typeface="Times New Roman"/>
                <a:cs typeface="Times New Roman"/>
              </a:rPr>
              <a:t>)</a:t>
            </a:r>
          </a:p>
          <a:p>
            <a:endParaRPr lang="cs-CZ" dirty="0"/>
          </a:p>
        </p:txBody>
      </p:sp>
    </p:spTree>
    <p:extLst>
      <p:ext uri="{BB962C8B-B14F-4D97-AF65-F5344CB8AC3E}">
        <p14:creationId xmlns:p14="http://schemas.microsoft.com/office/powerpoint/2010/main" val="4132197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9144000" cy="792087"/>
          </a:xfrm>
          <a:solidFill>
            <a:srgbClr val="92D050"/>
          </a:solidFill>
        </p:spPr>
        <p:txBody>
          <a:bodyPr>
            <a:normAutofit/>
          </a:bodyPr>
          <a:lstStyle/>
          <a:p>
            <a:r>
              <a:rPr lang="cs-CZ" sz="3600" dirty="0" smtClean="0"/>
              <a:t>13. Vznik elektrického proudu</a:t>
            </a:r>
            <a:endParaRPr lang="cs-CZ" sz="3600" dirty="0"/>
          </a:p>
        </p:txBody>
      </p:sp>
      <p:sp>
        <p:nvSpPr>
          <p:cNvPr id="3" name="TextovéPole 2"/>
          <p:cNvSpPr txBox="1"/>
          <p:nvPr/>
        </p:nvSpPr>
        <p:spPr>
          <a:xfrm>
            <a:off x="0" y="764704"/>
            <a:ext cx="6516216" cy="6237605"/>
          </a:xfrm>
          <a:prstGeom prst="rect">
            <a:avLst/>
          </a:prstGeom>
          <a:noFill/>
        </p:spPr>
        <p:txBody>
          <a:bodyPr wrap="square" rtlCol="0">
            <a:spAutoFit/>
          </a:bodyPr>
          <a:lstStyle/>
          <a:p>
            <a:pPr>
              <a:lnSpc>
                <a:spcPct val="115000"/>
              </a:lnSpc>
              <a:spcAft>
                <a:spcPts val="1000"/>
              </a:spcAft>
            </a:pPr>
            <a:r>
              <a:rPr lang="cs-CZ" sz="2800" b="1" u="sng" dirty="0">
                <a:ea typeface="Times New Roman"/>
                <a:cs typeface="Times New Roman"/>
              </a:rPr>
              <a:t>Historické poznámky</a:t>
            </a:r>
            <a:endParaRPr lang="cs-CZ" sz="2800" dirty="0">
              <a:ea typeface="Times New Roman"/>
              <a:cs typeface="Times New Roman"/>
            </a:endParaRPr>
          </a:p>
          <a:p>
            <a:pPr marL="342900" lvl="0" indent="-342900">
              <a:lnSpc>
                <a:spcPct val="115000"/>
              </a:lnSpc>
              <a:spcAft>
                <a:spcPts val="0"/>
              </a:spcAft>
              <a:buFont typeface="Wingdings"/>
              <a:buChar char=""/>
            </a:pPr>
            <a:r>
              <a:rPr lang="cs-CZ" sz="2400" b="1" dirty="0" smtClean="0">
                <a:solidFill>
                  <a:srgbClr val="00B050"/>
                </a:solidFill>
                <a:ea typeface="Times New Roman"/>
                <a:cs typeface="Times New Roman"/>
              </a:rPr>
              <a:t>Michael Faraday (1791 – 1867)</a:t>
            </a:r>
            <a:r>
              <a:rPr lang="cs-CZ" sz="2400" dirty="0" smtClean="0">
                <a:ea typeface="Times New Roman"/>
                <a:cs typeface="Times New Roman"/>
              </a:rPr>
              <a:t>: anglický chemik a fyzik; 1831 objevil elektromagnetickou indukci, magnetické a elektrické siločáry; je po něm pojmenovaná </a:t>
            </a:r>
            <a:r>
              <a:rPr lang="cs-CZ" sz="2400" u="sng" dirty="0" smtClean="0">
                <a:ea typeface="Times New Roman"/>
                <a:cs typeface="Times New Roman"/>
              </a:rPr>
              <a:t>jednotka el. kapacity</a:t>
            </a:r>
            <a:r>
              <a:rPr lang="cs-CZ" sz="2400" dirty="0" smtClean="0">
                <a:ea typeface="Times New Roman"/>
                <a:cs typeface="Times New Roman"/>
              </a:rPr>
              <a:t> (kondenzátory)</a:t>
            </a:r>
          </a:p>
          <a:p>
            <a:pPr marL="342900" lvl="0" indent="-342900">
              <a:lnSpc>
                <a:spcPct val="115000"/>
              </a:lnSpc>
              <a:spcAft>
                <a:spcPts val="1000"/>
              </a:spcAft>
              <a:buFont typeface="Wingdings"/>
              <a:buChar char=""/>
            </a:pPr>
            <a:r>
              <a:rPr lang="cs-CZ" sz="2400" b="1" dirty="0" smtClean="0">
                <a:solidFill>
                  <a:srgbClr val="00B050"/>
                </a:solidFill>
                <a:ea typeface="Times New Roman"/>
                <a:cs typeface="Times New Roman"/>
              </a:rPr>
              <a:t>James </a:t>
            </a:r>
            <a:r>
              <a:rPr lang="cs-CZ" sz="2400" b="1" dirty="0" err="1" smtClean="0">
                <a:solidFill>
                  <a:srgbClr val="00B050"/>
                </a:solidFill>
                <a:ea typeface="Times New Roman"/>
                <a:cs typeface="Times New Roman"/>
              </a:rPr>
              <a:t>Clerk</a:t>
            </a:r>
            <a:r>
              <a:rPr lang="cs-CZ" sz="2400" b="1" dirty="0" smtClean="0">
                <a:solidFill>
                  <a:srgbClr val="00B050"/>
                </a:solidFill>
                <a:ea typeface="Times New Roman"/>
                <a:cs typeface="Times New Roman"/>
              </a:rPr>
              <a:t> Maxwell (1831 – 1879)</a:t>
            </a:r>
            <a:r>
              <a:rPr lang="cs-CZ" sz="2400" dirty="0" smtClean="0">
                <a:ea typeface="Times New Roman"/>
                <a:cs typeface="Times New Roman"/>
              </a:rPr>
              <a:t>: skotský fyzik, potomek starého šlechtického rodu; první vědeckou práci publikoval ve 14 letech; 1865 objevil matematický popis (4 rovnice) elektromagnetického pole; vysvětlil, proč Měsíc nemůže mít atmosféru (Maxwellovo rozdělení rychlostí plynů); 1861 jako první publikoval základy barevné fotografie;</a:t>
            </a:r>
            <a:endParaRPr lang="cs-CZ" sz="2400" dirty="0">
              <a:ea typeface="Times New Roman"/>
              <a:cs typeface="Times New Roman"/>
            </a:endParaRPr>
          </a:p>
        </p:txBody>
      </p:sp>
      <p:pic>
        <p:nvPicPr>
          <p:cNvPr id="7" name="Obrázek 6" descr="http://upload.wikimedia.org/wikipedia/commons/thumb/8/88/M_Faraday_Th_Phillips_oil_1842.jpg/170px-M_Faraday_Th_Phillips_oil_1842.jpg"/>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805488" y="980728"/>
            <a:ext cx="2159000" cy="2794000"/>
          </a:xfrm>
          <a:prstGeom prst="rect">
            <a:avLst/>
          </a:prstGeom>
          <a:noFill/>
          <a:ln>
            <a:noFill/>
          </a:ln>
        </p:spPr>
      </p:pic>
      <p:pic>
        <p:nvPicPr>
          <p:cNvPr id="8" name="Obrázek 7" descr="http://ichef.bbci.co.uk/arts/yourpaintings/images/paintings/rse/large/edii_rse_pcf_03_lar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805488" y="3939483"/>
            <a:ext cx="2159000" cy="2757164"/>
          </a:xfrm>
          <a:prstGeom prst="rect">
            <a:avLst/>
          </a:prstGeom>
          <a:noFill/>
          <a:ln>
            <a:noFill/>
          </a:ln>
        </p:spPr>
      </p:pic>
    </p:spTree>
    <p:extLst>
      <p:ext uri="{BB962C8B-B14F-4D97-AF65-F5344CB8AC3E}">
        <p14:creationId xmlns:p14="http://schemas.microsoft.com/office/powerpoint/2010/main" val="12168983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 name="TextovéPole 20"/>
              <p:cNvSpPr txBox="1">
                <a:spLocks noChangeArrowheads="1"/>
              </p:cNvSpPr>
              <p:nvPr/>
            </p:nvSpPr>
            <p:spPr bwMode="auto">
              <a:xfrm>
                <a:off x="0" y="801523"/>
                <a:ext cx="9144000" cy="1200329"/>
              </a:xfrm>
              <a:prstGeom prst="rect">
                <a:avLst/>
              </a:prstGeom>
              <a:solidFill>
                <a:srgbClr val="00B0F0"/>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r>
                  <a:rPr lang="cs-CZ" altLang="cs-CZ" dirty="0" smtClean="0"/>
                  <a:t>Př. 1 </a:t>
                </a:r>
                <a:r>
                  <a:rPr lang="cs-CZ" dirty="0" smtClean="0"/>
                  <a:t>Určete </a:t>
                </a:r>
                <a:r>
                  <a:rPr lang="cs-CZ" dirty="0"/>
                  <a:t>velikosti proudů </a:t>
                </a:r>
                <a:r>
                  <a:rPr lang="cs-CZ" i="1" dirty="0"/>
                  <a:t>I</a:t>
                </a:r>
                <a:r>
                  <a:rPr lang="cs-CZ" baseline="-25000" dirty="0"/>
                  <a:t>1</a:t>
                </a:r>
                <a:r>
                  <a:rPr lang="cs-CZ" dirty="0"/>
                  <a:t>, </a:t>
                </a:r>
                <a:r>
                  <a:rPr lang="cs-CZ" i="1" dirty="0"/>
                  <a:t>I</a:t>
                </a:r>
                <a:r>
                  <a:rPr lang="cs-CZ" baseline="-25000" dirty="0"/>
                  <a:t>2</a:t>
                </a:r>
                <a:r>
                  <a:rPr lang="cs-CZ" dirty="0"/>
                  <a:t>, </a:t>
                </a:r>
                <a:r>
                  <a:rPr lang="cs-CZ" i="1" dirty="0"/>
                  <a:t>I</a:t>
                </a:r>
                <a:r>
                  <a:rPr lang="cs-CZ" baseline="-25000" dirty="0"/>
                  <a:t>3</a:t>
                </a:r>
                <a:r>
                  <a:rPr lang="cs-CZ" dirty="0"/>
                  <a:t> a napětí </a:t>
                </a:r>
                <a:r>
                  <a:rPr lang="cs-CZ" i="1" dirty="0"/>
                  <a:t>U</a:t>
                </a:r>
                <a:r>
                  <a:rPr lang="cs-CZ" baseline="-25000" dirty="0"/>
                  <a:t>AB</a:t>
                </a:r>
                <a:r>
                  <a:rPr lang="cs-CZ" dirty="0"/>
                  <a:t> mezi body AB (uzly) v následujícím obvodu, je-li </a:t>
                </a:r>
                <a:br>
                  <a:rPr lang="cs-CZ" dirty="0"/>
                </a:br>
                <a14:m>
                  <m:oMathPara xmlns:m="http://schemas.openxmlformats.org/officeDocument/2006/math">
                    <m:oMathParaPr>
                      <m:jc m:val="centerGroup"/>
                    </m:oMathParaPr>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𝑈</m:t>
                          </m:r>
                        </m:e>
                        <m:sub>
                          <m:r>
                            <a:rPr lang="cs-CZ" i="1">
                              <a:latin typeface="Cambria Math" panose="02040503050406030204" pitchFamily="18" charset="0"/>
                            </a:rPr>
                            <m:t>𝑒</m:t>
                          </m:r>
                          <m:r>
                            <a:rPr lang="cs-CZ" i="1">
                              <a:latin typeface="Cambria Math" panose="02040503050406030204" pitchFamily="18" charset="0"/>
                            </a:rPr>
                            <m:t>1</m:t>
                          </m:r>
                        </m:sub>
                      </m:sSub>
                      <m:r>
                        <a:rPr lang="cs-CZ" i="1">
                          <a:latin typeface="Cambria Math" panose="02040503050406030204" pitchFamily="18" charset="0"/>
                        </a:rPr>
                        <m:t>=6 </m:t>
                      </m:r>
                      <m:r>
                        <a:rPr lang="cs-CZ" i="1">
                          <a:latin typeface="Cambria Math" panose="02040503050406030204" pitchFamily="18" charset="0"/>
                        </a:rPr>
                        <m:t>𝑉</m:t>
                      </m:r>
                      <m:r>
                        <a:rPr lang="cs-CZ" i="1">
                          <a:latin typeface="Cambria Math" panose="02040503050406030204" pitchFamily="18" charset="0"/>
                        </a:rPr>
                        <m:t>, </m:t>
                      </m:r>
                      <m:sSub>
                        <m:sSubPr>
                          <m:ctrlPr>
                            <a:rPr lang="cs-CZ" i="1">
                              <a:latin typeface="Cambria Math" panose="02040503050406030204" pitchFamily="18" charset="0"/>
                            </a:rPr>
                          </m:ctrlPr>
                        </m:sSubPr>
                        <m:e>
                          <m:r>
                            <a:rPr lang="cs-CZ" i="1">
                              <a:latin typeface="Cambria Math" panose="02040503050406030204" pitchFamily="18" charset="0"/>
                            </a:rPr>
                            <m:t>𝑈</m:t>
                          </m:r>
                        </m:e>
                        <m:sub>
                          <m:r>
                            <a:rPr lang="cs-CZ" i="1">
                              <a:latin typeface="Cambria Math" panose="02040503050406030204" pitchFamily="18" charset="0"/>
                            </a:rPr>
                            <m:t>𝑒</m:t>
                          </m:r>
                          <m:r>
                            <a:rPr lang="cs-CZ" i="1">
                              <a:latin typeface="Cambria Math" panose="02040503050406030204" pitchFamily="18" charset="0"/>
                            </a:rPr>
                            <m:t>2</m:t>
                          </m:r>
                        </m:sub>
                      </m:sSub>
                      <m:r>
                        <a:rPr lang="cs-CZ" i="1">
                          <a:latin typeface="Cambria Math" panose="02040503050406030204" pitchFamily="18" charset="0"/>
                        </a:rPr>
                        <m:t>=4 </m:t>
                      </m:r>
                      <m:r>
                        <a:rPr lang="cs-CZ" i="1">
                          <a:latin typeface="Cambria Math" panose="02040503050406030204" pitchFamily="18" charset="0"/>
                        </a:rPr>
                        <m:t>𝑉</m:t>
                      </m:r>
                      <m:r>
                        <a:rPr lang="cs-CZ" i="1">
                          <a:latin typeface="Cambria Math" panose="02040503050406030204" pitchFamily="18" charset="0"/>
                        </a:rPr>
                        <m:t>, </m:t>
                      </m:r>
                      <m:sSub>
                        <m:sSubPr>
                          <m:ctrlPr>
                            <a:rPr lang="cs-CZ" i="1">
                              <a:latin typeface="Cambria Math" panose="02040503050406030204" pitchFamily="18" charset="0"/>
                            </a:rPr>
                          </m:ctrlPr>
                        </m:sSubPr>
                        <m:e>
                          <m:r>
                            <a:rPr lang="cs-CZ" i="1">
                              <a:latin typeface="Cambria Math" panose="02040503050406030204" pitchFamily="18" charset="0"/>
                            </a:rPr>
                            <m:t>𝑅</m:t>
                          </m:r>
                        </m:e>
                        <m:sub>
                          <m:r>
                            <a:rPr lang="cs-CZ" i="1">
                              <a:latin typeface="Cambria Math" panose="02040503050406030204" pitchFamily="18" charset="0"/>
                            </a:rPr>
                            <m:t>1</m:t>
                          </m:r>
                        </m:sub>
                      </m:sSub>
                      <m:r>
                        <a:rPr lang="cs-CZ" i="1">
                          <a:latin typeface="Cambria Math" panose="02040503050406030204" pitchFamily="18" charset="0"/>
                        </a:rPr>
                        <m:t>=2 </m:t>
                      </m:r>
                      <m:r>
                        <m:rPr>
                          <m:sty m:val="p"/>
                        </m:rPr>
                        <a:rPr lang="cs-CZ">
                          <a:latin typeface="Cambria Math" panose="02040503050406030204" pitchFamily="18" charset="0"/>
                        </a:rPr>
                        <m:t>Ω</m:t>
                      </m:r>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𝑅</m:t>
                          </m:r>
                        </m:e>
                        <m:sub>
                          <m:r>
                            <a:rPr lang="cs-CZ" i="1">
                              <a:latin typeface="Cambria Math" panose="02040503050406030204" pitchFamily="18" charset="0"/>
                            </a:rPr>
                            <m:t>2</m:t>
                          </m:r>
                        </m:sub>
                      </m:sSub>
                      <m:r>
                        <a:rPr lang="cs-CZ" i="1">
                          <a:latin typeface="Cambria Math" panose="02040503050406030204" pitchFamily="18" charset="0"/>
                        </a:rPr>
                        <m:t>=3 </m:t>
                      </m:r>
                      <m:r>
                        <m:rPr>
                          <m:sty m:val="p"/>
                        </m:rPr>
                        <a:rPr lang="cs-CZ">
                          <a:latin typeface="Cambria Math" panose="02040503050406030204" pitchFamily="18" charset="0"/>
                        </a:rPr>
                        <m:t>Ω</m:t>
                      </m:r>
                      <m:r>
                        <a:rPr lang="cs-CZ" i="1">
                          <a:latin typeface="Cambria Math" panose="02040503050406030204" pitchFamily="18" charset="0"/>
                        </a:rPr>
                        <m:t>, </m:t>
                      </m:r>
                      <m:sSub>
                        <m:sSubPr>
                          <m:ctrlPr>
                            <a:rPr lang="cs-CZ" i="1">
                              <a:latin typeface="Cambria Math" panose="02040503050406030204" pitchFamily="18" charset="0"/>
                            </a:rPr>
                          </m:ctrlPr>
                        </m:sSubPr>
                        <m:e>
                          <m:r>
                            <a:rPr lang="cs-CZ" i="1">
                              <a:latin typeface="Cambria Math" panose="02040503050406030204" pitchFamily="18" charset="0"/>
                            </a:rPr>
                            <m:t>𝑅</m:t>
                          </m:r>
                        </m:e>
                        <m:sub>
                          <m:r>
                            <a:rPr lang="cs-CZ" i="1">
                              <a:latin typeface="Cambria Math" panose="02040503050406030204" pitchFamily="18" charset="0"/>
                            </a:rPr>
                            <m:t>3</m:t>
                          </m:r>
                        </m:sub>
                      </m:sSub>
                      <m:r>
                        <a:rPr lang="cs-CZ" i="1">
                          <a:latin typeface="Cambria Math" panose="02040503050406030204" pitchFamily="18" charset="0"/>
                        </a:rPr>
                        <m:t>=10 </m:t>
                      </m:r>
                      <m:r>
                        <m:rPr>
                          <m:sty m:val="p"/>
                        </m:rPr>
                        <a:rPr lang="cs-CZ">
                          <a:latin typeface="Cambria Math" panose="02040503050406030204" pitchFamily="18" charset="0"/>
                        </a:rPr>
                        <m:t>Ω</m:t>
                      </m:r>
                    </m:oMath>
                  </m:oMathPara>
                </a14:m>
                <a:endParaRPr lang="cs-CZ" altLang="cs-CZ" dirty="0"/>
              </a:p>
            </p:txBody>
          </p:sp>
        </mc:Choice>
        <mc:Fallback xmlns="">
          <p:sp>
            <p:nvSpPr>
              <p:cNvPr id="21" name="TextovéPole 20"/>
              <p:cNvSpPr txBox="1">
                <a:spLocks noRot="1" noChangeAspect="1" noMove="1" noResize="1" noEditPoints="1" noAdjustHandles="1" noChangeArrowheads="1" noChangeShapeType="1" noTextEdit="1"/>
              </p:cNvSpPr>
              <p:nvPr/>
            </p:nvSpPr>
            <p:spPr bwMode="auto">
              <a:xfrm>
                <a:off x="0" y="801523"/>
                <a:ext cx="9144000" cy="1200329"/>
              </a:xfrm>
              <a:prstGeom prst="rect">
                <a:avLst/>
              </a:prstGeom>
              <a:blipFill rotWithShape="1">
                <a:blip r:embed="rId2"/>
                <a:stretch>
                  <a:fillRect l="-1000" t="-4061" b="-508"/>
                </a:stretch>
              </a:blipFill>
              <a:ln>
                <a:noFill/>
              </a:ln>
              <a:extLst/>
            </p:spPr>
            <p:txBody>
              <a:bodyPr/>
              <a:lstStyle/>
              <a:p>
                <a:r>
                  <a:rPr lang="cs-CZ">
                    <a:noFill/>
                  </a:rPr>
                  <a:t> </a:t>
                </a:r>
              </a:p>
            </p:txBody>
          </p:sp>
        </mc:Fallback>
      </mc:AlternateContent>
      <p:sp>
        <p:nvSpPr>
          <p:cNvPr id="23" name="Nadpis 1"/>
          <p:cNvSpPr txBox="1">
            <a:spLocks/>
          </p:cNvSpPr>
          <p:nvPr/>
        </p:nvSpPr>
        <p:spPr>
          <a:xfrm>
            <a:off x="0" y="0"/>
            <a:ext cx="9144000" cy="792087"/>
          </a:xfrm>
          <a:prstGeom prst="rect">
            <a:avLst/>
          </a:prstGeom>
          <a:solidFill>
            <a:srgbClr val="92D05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dirty="0" smtClean="0"/>
              <a:t>18. </a:t>
            </a:r>
            <a:r>
              <a:rPr lang="cs-CZ" sz="3600" dirty="0" err="1" smtClean="0"/>
              <a:t>Kirchhoffovy</a:t>
            </a:r>
            <a:r>
              <a:rPr lang="cs-CZ" sz="3600" dirty="0" smtClean="0"/>
              <a:t> zákony</a:t>
            </a:r>
            <a:endParaRPr lang="cs-CZ" sz="3600" dirty="0"/>
          </a:p>
        </p:txBody>
      </p:sp>
      <p:pic>
        <p:nvPicPr>
          <p:cNvPr id="24" name="Obrázek 23" descr="http://fyzikalniulohy.cz/_upload/00030/kirchhoff_b_velky.gif"/>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7504" y="2132856"/>
            <a:ext cx="4403566" cy="2808312"/>
          </a:xfrm>
          <a:prstGeom prst="rect">
            <a:avLst/>
          </a:prstGeom>
          <a:noFill/>
          <a:ln>
            <a:noFill/>
          </a:ln>
        </p:spPr>
      </p:pic>
      <mc:AlternateContent xmlns:mc="http://schemas.openxmlformats.org/markup-compatibility/2006" xmlns:a14="http://schemas.microsoft.com/office/drawing/2010/main">
        <mc:Choice Requires="a14">
          <p:sp>
            <p:nvSpPr>
              <p:cNvPr id="6" name="TextovéPole 5"/>
              <p:cNvSpPr txBox="1"/>
              <p:nvPr/>
            </p:nvSpPr>
            <p:spPr>
              <a:xfrm>
                <a:off x="4186611" y="2132856"/>
                <a:ext cx="4932040" cy="4318875"/>
              </a:xfrm>
              <a:prstGeom prst="rect">
                <a:avLst/>
              </a:prstGeom>
              <a:noFill/>
            </p:spPr>
            <p:txBody>
              <a:bodyPr wrap="square" rtlCol="0">
                <a:spAutoFit/>
              </a:bodyPr>
              <a:lstStyle/>
              <a:p>
                <a:pPr marL="342900" lvl="0" indent="-342900">
                  <a:lnSpc>
                    <a:spcPct val="115000"/>
                  </a:lnSpc>
                  <a:spcAft>
                    <a:spcPts val="0"/>
                  </a:spcAft>
                  <a:buFont typeface="Wingdings"/>
                  <a:buChar char=""/>
                </a:pPr>
                <a:r>
                  <a:rPr lang="cs-CZ" sz="2000" dirty="0" smtClean="0">
                    <a:ea typeface="Times New Roman"/>
                    <a:cs typeface="Times New Roman"/>
                  </a:rPr>
                  <a:t>podle 1. KIZ sestavíme první rovnici pro proudy v</a:t>
                </a:r>
                <a:r>
                  <a:rPr lang="cs-CZ" sz="2000" dirty="0">
                    <a:ea typeface="Times New Roman"/>
                    <a:cs typeface="Times New Roman"/>
                  </a:rPr>
                  <a:t> jednotlivých uzlech (zde stačí např. uzel A vlevo</a:t>
                </a:r>
                <a:r>
                  <a:rPr lang="cs-CZ" sz="2000" dirty="0" smtClean="0">
                    <a:ea typeface="Times New Roman"/>
                    <a:cs typeface="Times New Roman"/>
                  </a:rPr>
                  <a:t>):</a:t>
                </a:r>
                <a:endParaRPr lang="cs-CZ" sz="2000" dirty="0">
                  <a:ea typeface="Times New Roman"/>
                  <a:cs typeface="Times New Roman"/>
                </a:endParaRPr>
              </a:p>
              <a:p>
                <a:pPr marL="342900" lvl="0" indent="-342900">
                  <a:lnSpc>
                    <a:spcPct val="115000"/>
                  </a:lnSpc>
                  <a:spcAft>
                    <a:spcPts val="0"/>
                  </a:spcAft>
                  <a:buFont typeface="Wingdings"/>
                  <a:buChar char=""/>
                </a:pPr>
                <a:r>
                  <a:rPr lang="cs-CZ" sz="2000" dirty="0">
                    <a:solidFill>
                      <a:srgbClr val="FF0000"/>
                    </a:solidFill>
                    <a:effectLst/>
                  </a:rPr>
                  <a:t>              </a:t>
                </a:r>
                <a14:m>
                  <m:oMath xmlns:m="http://schemas.openxmlformats.org/officeDocument/2006/math">
                    <m:sSub>
                      <m:sSubPr>
                        <m:ctrlPr>
                          <a:rPr lang="cs-CZ" sz="2000" i="1">
                            <a:solidFill>
                              <a:srgbClr val="FF0000"/>
                            </a:solidFill>
                            <a:effectLst/>
                            <a:latin typeface="Cambria Math" panose="02040503050406030204" pitchFamily="18" charset="0"/>
                            <a:cs typeface="Calibri"/>
                          </a:rPr>
                        </m:ctrlPr>
                      </m:sSubPr>
                      <m:e>
                        <m:r>
                          <a:rPr lang="cs-CZ" sz="2000" i="1">
                            <a:solidFill>
                              <a:srgbClr val="FF0000"/>
                            </a:solidFill>
                            <a:effectLst/>
                            <a:latin typeface="Cambria Math"/>
                            <a:cs typeface="Calibri"/>
                          </a:rPr>
                          <m:t>𝐼</m:t>
                        </m:r>
                      </m:e>
                      <m:sub>
                        <m:r>
                          <a:rPr lang="cs-CZ" sz="2000" i="1">
                            <a:solidFill>
                              <a:srgbClr val="FF0000"/>
                            </a:solidFill>
                            <a:effectLst/>
                            <a:latin typeface="Cambria Math"/>
                            <a:cs typeface="Calibri"/>
                          </a:rPr>
                          <m:t>1</m:t>
                        </m:r>
                      </m:sub>
                    </m:sSub>
                    <m:r>
                      <a:rPr lang="cs-CZ" sz="2000" i="1">
                        <a:solidFill>
                          <a:srgbClr val="FF0000"/>
                        </a:solidFill>
                        <a:effectLst/>
                        <a:latin typeface="Cambria Math"/>
                        <a:cs typeface="Calibri"/>
                      </a:rPr>
                      <m:t>+</m:t>
                    </m:r>
                    <m:sSub>
                      <m:sSubPr>
                        <m:ctrlPr>
                          <a:rPr lang="cs-CZ" sz="2000" i="1">
                            <a:solidFill>
                              <a:srgbClr val="FF0000"/>
                            </a:solidFill>
                            <a:effectLst/>
                            <a:latin typeface="Cambria Math" panose="02040503050406030204" pitchFamily="18" charset="0"/>
                            <a:cs typeface="Calibri"/>
                          </a:rPr>
                        </m:ctrlPr>
                      </m:sSubPr>
                      <m:e>
                        <m:r>
                          <a:rPr lang="cs-CZ" sz="2000" i="1">
                            <a:solidFill>
                              <a:srgbClr val="FF0000"/>
                            </a:solidFill>
                            <a:effectLst/>
                            <a:latin typeface="Cambria Math"/>
                            <a:cs typeface="Calibri"/>
                          </a:rPr>
                          <m:t>𝐼</m:t>
                        </m:r>
                      </m:e>
                      <m:sub>
                        <m:r>
                          <a:rPr lang="cs-CZ" sz="2000" b="0" i="1" smtClean="0">
                            <a:solidFill>
                              <a:srgbClr val="FF0000"/>
                            </a:solidFill>
                            <a:effectLst/>
                            <a:latin typeface="Cambria Math"/>
                            <a:cs typeface="Calibri"/>
                          </a:rPr>
                          <m:t>2</m:t>
                        </m:r>
                      </m:sub>
                    </m:sSub>
                    <m:r>
                      <a:rPr lang="cs-CZ" sz="2000" i="1">
                        <a:solidFill>
                          <a:srgbClr val="FF0000"/>
                        </a:solidFill>
                        <a:effectLst/>
                        <a:latin typeface="Cambria Math"/>
                        <a:cs typeface="Calibri"/>
                      </a:rPr>
                      <m:t>=</m:t>
                    </m:r>
                    <m:sSub>
                      <m:sSubPr>
                        <m:ctrlPr>
                          <a:rPr lang="cs-CZ" sz="2000" i="1" smtClean="0">
                            <a:solidFill>
                              <a:srgbClr val="FF0000"/>
                            </a:solidFill>
                            <a:effectLst/>
                            <a:latin typeface="Cambria Math" panose="02040503050406030204" pitchFamily="18" charset="0"/>
                          </a:rPr>
                        </m:ctrlPr>
                      </m:sSubPr>
                      <m:e>
                        <m:r>
                          <a:rPr lang="cs-CZ" sz="2000" b="0" i="1" smtClean="0">
                            <a:solidFill>
                              <a:srgbClr val="FF0000"/>
                            </a:solidFill>
                            <a:effectLst/>
                            <a:latin typeface="Cambria Math"/>
                          </a:rPr>
                          <m:t>𝐼</m:t>
                        </m:r>
                      </m:e>
                      <m:sub>
                        <m:r>
                          <a:rPr lang="cs-CZ" sz="2000" b="0" i="1" smtClean="0">
                            <a:solidFill>
                              <a:srgbClr val="FF0000"/>
                            </a:solidFill>
                            <a:effectLst/>
                            <a:latin typeface="Cambria Math"/>
                          </a:rPr>
                          <m:t>3</m:t>
                        </m:r>
                      </m:sub>
                    </m:sSub>
                  </m:oMath>
                </a14:m>
                <a:r>
                  <a:rPr lang="cs-CZ" sz="2000" dirty="0">
                    <a:solidFill>
                      <a:srgbClr val="FF0000"/>
                    </a:solidFill>
                    <a:effectLst/>
                    <a:cs typeface="Calibri"/>
                  </a:rPr>
                  <a:t> </a:t>
                </a:r>
                <a:r>
                  <a:rPr lang="cs-CZ" sz="2000" dirty="0">
                    <a:effectLst/>
                    <a:cs typeface="Calibri"/>
                  </a:rPr>
                  <a:t>resp. </a:t>
                </a:r>
                <a14:m>
                  <m:oMath xmlns:m="http://schemas.openxmlformats.org/officeDocument/2006/math">
                    <m:sSub>
                      <m:sSubPr>
                        <m:ctrlPr>
                          <a:rPr lang="cs-CZ" sz="2000" i="1">
                            <a:solidFill>
                              <a:srgbClr val="FF0000"/>
                            </a:solidFill>
                            <a:effectLst/>
                            <a:latin typeface="Cambria Math" panose="02040503050406030204" pitchFamily="18" charset="0"/>
                            <a:cs typeface="Calibri"/>
                          </a:rPr>
                        </m:ctrlPr>
                      </m:sSubPr>
                      <m:e>
                        <m:r>
                          <a:rPr lang="cs-CZ" sz="2000" i="1">
                            <a:solidFill>
                              <a:srgbClr val="FF0000"/>
                            </a:solidFill>
                            <a:effectLst/>
                            <a:latin typeface="Cambria Math"/>
                            <a:cs typeface="Calibri"/>
                          </a:rPr>
                          <m:t>𝐼</m:t>
                        </m:r>
                      </m:e>
                      <m:sub>
                        <m:r>
                          <a:rPr lang="cs-CZ" sz="2000" i="1">
                            <a:solidFill>
                              <a:srgbClr val="FF0000"/>
                            </a:solidFill>
                            <a:effectLst/>
                            <a:latin typeface="Cambria Math"/>
                            <a:cs typeface="Calibri"/>
                          </a:rPr>
                          <m:t>1</m:t>
                        </m:r>
                      </m:sub>
                    </m:sSub>
                    <m:r>
                      <a:rPr lang="cs-CZ" sz="2000" b="0" i="1" smtClean="0">
                        <a:solidFill>
                          <a:srgbClr val="FF0000"/>
                        </a:solidFill>
                        <a:effectLst/>
                        <a:latin typeface="Cambria Math"/>
                        <a:cs typeface="Calibri"/>
                      </a:rPr>
                      <m:t>+</m:t>
                    </m:r>
                    <m:sSub>
                      <m:sSubPr>
                        <m:ctrlPr>
                          <a:rPr lang="cs-CZ" sz="2000" i="1">
                            <a:solidFill>
                              <a:srgbClr val="FF0000"/>
                            </a:solidFill>
                            <a:effectLst/>
                            <a:latin typeface="Cambria Math" panose="02040503050406030204" pitchFamily="18" charset="0"/>
                            <a:cs typeface="Calibri"/>
                          </a:rPr>
                        </m:ctrlPr>
                      </m:sSubPr>
                      <m:e>
                        <m:r>
                          <a:rPr lang="cs-CZ" sz="2000" i="1">
                            <a:solidFill>
                              <a:srgbClr val="FF0000"/>
                            </a:solidFill>
                            <a:effectLst/>
                            <a:latin typeface="Cambria Math"/>
                            <a:cs typeface="Calibri"/>
                          </a:rPr>
                          <m:t>𝐼</m:t>
                        </m:r>
                      </m:e>
                      <m:sub>
                        <m:r>
                          <a:rPr lang="cs-CZ" sz="2000" i="1">
                            <a:solidFill>
                              <a:srgbClr val="FF0000"/>
                            </a:solidFill>
                            <a:effectLst/>
                            <a:latin typeface="Cambria Math"/>
                            <a:cs typeface="Calibri"/>
                          </a:rPr>
                          <m:t>2</m:t>
                        </m:r>
                      </m:sub>
                    </m:sSub>
                    <m:r>
                      <a:rPr lang="cs-CZ" sz="2000" b="0" i="1" smtClean="0">
                        <a:solidFill>
                          <a:srgbClr val="FF0000"/>
                        </a:solidFill>
                        <a:effectLst/>
                        <a:latin typeface="Cambria Math"/>
                        <a:cs typeface="Calibri"/>
                      </a:rPr>
                      <m:t>−</m:t>
                    </m:r>
                    <m:sSub>
                      <m:sSubPr>
                        <m:ctrlPr>
                          <a:rPr lang="cs-CZ" sz="2000" i="1">
                            <a:solidFill>
                              <a:srgbClr val="FF0000"/>
                            </a:solidFill>
                            <a:effectLst/>
                            <a:latin typeface="Cambria Math" panose="02040503050406030204" pitchFamily="18" charset="0"/>
                            <a:cs typeface="Calibri"/>
                          </a:rPr>
                        </m:ctrlPr>
                      </m:sSubPr>
                      <m:e>
                        <m:r>
                          <a:rPr lang="cs-CZ" sz="2000" i="1">
                            <a:solidFill>
                              <a:srgbClr val="FF0000"/>
                            </a:solidFill>
                            <a:effectLst/>
                            <a:latin typeface="Cambria Math"/>
                            <a:cs typeface="Calibri"/>
                          </a:rPr>
                          <m:t>𝐼</m:t>
                        </m:r>
                      </m:e>
                      <m:sub>
                        <m:r>
                          <a:rPr lang="cs-CZ" sz="2000" i="1">
                            <a:solidFill>
                              <a:srgbClr val="FF0000"/>
                            </a:solidFill>
                            <a:effectLst/>
                            <a:latin typeface="Cambria Math"/>
                            <a:cs typeface="Calibri"/>
                          </a:rPr>
                          <m:t>3</m:t>
                        </m:r>
                      </m:sub>
                    </m:sSub>
                    <m:r>
                      <a:rPr lang="cs-CZ" sz="2000" i="1">
                        <a:solidFill>
                          <a:srgbClr val="FF0000"/>
                        </a:solidFill>
                        <a:effectLst/>
                        <a:latin typeface="Cambria Math"/>
                        <a:cs typeface="Calibri"/>
                      </a:rPr>
                      <m:t>=0</m:t>
                    </m:r>
                  </m:oMath>
                </a14:m>
                <a:r>
                  <a:rPr lang="cs-CZ" sz="2000" dirty="0">
                    <a:solidFill>
                      <a:srgbClr val="FF0000"/>
                    </a:solidFill>
                    <a:effectLst/>
                    <a:cs typeface="Calibri"/>
                  </a:rPr>
                  <a:t/>
                </a:r>
                <a:br>
                  <a:rPr lang="cs-CZ" sz="2000" dirty="0">
                    <a:solidFill>
                      <a:srgbClr val="FF0000"/>
                    </a:solidFill>
                    <a:effectLst/>
                    <a:cs typeface="Calibri"/>
                  </a:rPr>
                </a:br>
                <a:r>
                  <a:rPr lang="cs-CZ" sz="2000" dirty="0">
                    <a:effectLst/>
                    <a:cs typeface="Calibri"/>
                  </a:rPr>
                  <a:t>	</a:t>
                </a:r>
                <a:r>
                  <a:rPr lang="cs-CZ" sz="2000" dirty="0">
                    <a:cs typeface="Calibri"/>
                    <a:sym typeface="Wingdings"/>
                  </a:rPr>
                  <a:t></a:t>
                </a:r>
                <a:r>
                  <a:rPr lang="cs-CZ" sz="2000" dirty="0">
                    <a:effectLst/>
                    <a:cs typeface="Calibri"/>
                  </a:rPr>
                  <a:t> směr proudu určíme podle dohody od + k – </a:t>
                </a:r>
                <a:br>
                  <a:rPr lang="cs-CZ" sz="2000" dirty="0">
                    <a:effectLst/>
                    <a:cs typeface="Calibri"/>
                  </a:rPr>
                </a:br>
                <a:r>
                  <a:rPr lang="cs-CZ" sz="2000" dirty="0">
                    <a:effectLst/>
                    <a:cs typeface="Calibri"/>
                  </a:rPr>
                  <a:t>	</a:t>
                </a:r>
                <a:r>
                  <a:rPr lang="cs-CZ" sz="2000" dirty="0">
                    <a:cs typeface="Calibri"/>
                    <a:sym typeface="Wingdings"/>
                  </a:rPr>
                  <a:t></a:t>
                </a:r>
                <a:r>
                  <a:rPr lang="cs-CZ" sz="2000" dirty="0">
                    <a:effectLst/>
                    <a:cs typeface="Calibri"/>
                  </a:rPr>
                  <a:t> šipka proudu míří k </a:t>
                </a:r>
                <a:r>
                  <a:rPr lang="cs-CZ" sz="2000" dirty="0" err="1" smtClean="0">
                    <a:effectLst/>
                    <a:cs typeface="Calibri"/>
                  </a:rPr>
                  <a:t>k</a:t>
                </a:r>
                <a:r>
                  <a:rPr lang="cs-CZ" sz="2000" dirty="0" smtClean="0">
                    <a:effectLst/>
                    <a:cs typeface="Calibri"/>
                  </a:rPr>
                  <a:t> zápornému </a:t>
                </a:r>
                <a:r>
                  <a:rPr lang="cs-CZ" sz="2000" dirty="0">
                    <a:effectLst/>
                    <a:cs typeface="Calibri"/>
                  </a:rPr>
                  <a:t>pólu baterie</a:t>
                </a:r>
                <a:r>
                  <a:rPr lang="cs-CZ" sz="2000" dirty="0">
                    <a:effectLst/>
                  </a:rPr>
                  <a:t> </a:t>
                </a:r>
                <a:endParaRPr lang="cs-CZ" sz="2000" dirty="0" smtClean="0">
                  <a:effectLst/>
                </a:endParaRPr>
              </a:p>
              <a:p>
                <a:pPr marL="342900" lvl="0" indent="-342900">
                  <a:lnSpc>
                    <a:spcPct val="115000"/>
                  </a:lnSpc>
                  <a:spcAft>
                    <a:spcPts val="0"/>
                  </a:spcAft>
                  <a:buFont typeface="Wingdings"/>
                  <a:buChar char=""/>
                </a:pPr>
                <a:r>
                  <a:rPr lang="cs-CZ" sz="2000" dirty="0" smtClean="0">
                    <a:solidFill>
                      <a:srgbClr val="00B0F0"/>
                    </a:solidFill>
                    <a:ea typeface="Times New Roman"/>
                    <a:cs typeface="Calibri"/>
                  </a:rPr>
                  <a:t>určíme </a:t>
                </a:r>
                <a:r>
                  <a:rPr lang="cs-CZ" sz="2000" dirty="0">
                    <a:solidFill>
                      <a:srgbClr val="00B0F0"/>
                    </a:solidFill>
                    <a:ea typeface="Times New Roman"/>
                    <a:cs typeface="Calibri"/>
                  </a:rPr>
                  <a:t>smysl obíhání v jednotlivých </a:t>
                </a:r>
                <a:r>
                  <a:rPr lang="cs-CZ" sz="2000" dirty="0" smtClean="0">
                    <a:solidFill>
                      <a:srgbClr val="00B0F0"/>
                    </a:solidFill>
                    <a:ea typeface="Times New Roman"/>
                    <a:cs typeface="Calibri"/>
                  </a:rPr>
                  <a:t>větvích (modré kulaté šipky)</a:t>
                </a:r>
                <a:endParaRPr lang="cs-CZ" sz="2000" dirty="0">
                  <a:ea typeface="Times New Roman"/>
                  <a:cs typeface="Times New Roman"/>
                </a:endParaRPr>
              </a:p>
              <a:p>
                <a:pPr marL="342900" lvl="0" indent="-342900">
                  <a:lnSpc>
                    <a:spcPct val="115000"/>
                  </a:lnSpc>
                  <a:spcAft>
                    <a:spcPts val="0"/>
                  </a:spcAft>
                  <a:buFont typeface="Wingdings"/>
                  <a:buChar char=""/>
                </a:pPr>
                <a:r>
                  <a:rPr lang="cs-CZ" sz="2000" dirty="0">
                    <a:solidFill>
                      <a:srgbClr val="00B050"/>
                    </a:solidFill>
                    <a:ea typeface="Times New Roman"/>
                    <a:cs typeface="Calibri"/>
                  </a:rPr>
                  <a:t>určíme směr </a:t>
                </a:r>
                <a:r>
                  <a:rPr lang="cs-CZ" sz="2000" dirty="0" smtClean="0">
                    <a:solidFill>
                      <a:srgbClr val="00B050"/>
                    </a:solidFill>
                    <a:ea typeface="Times New Roman"/>
                    <a:cs typeface="Calibri"/>
                  </a:rPr>
                  <a:t>elektromotorických </a:t>
                </a:r>
                <a:r>
                  <a:rPr lang="cs-CZ" sz="2000" dirty="0">
                    <a:solidFill>
                      <a:srgbClr val="00B050"/>
                    </a:solidFill>
                    <a:ea typeface="Times New Roman"/>
                    <a:cs typeface="Calibri"/>
                  </a:rPr>
                  <a:t>napěti v </a:t>
                </a:r>
                <a:r>
                  <a:rPr lang="cs-CZ" sz="2000" dirty="0" smtClean="0">
                    <a:solidFill>
                      <a:srgbClr val="00B050"/>
                    </a:solidFill>
                    <a:ea typeface="Times New Roman"/>
                    <a:cs typeface="Calibri"/>
                  </a:rPr>
                  <a:t>obvodu (zelené šipky u zdrojů napětí)</a:t>
                </a:r>
                <a:endParaRPr lang="cs-CZ" sz="2000" dirty="0">
                  <a:ea typeface="Times New Roman"/>
                  <a:cs typeface="Times New Roman"/>
                </a:endParaRPr>
              </a:p>
            </p:txBody>
          </p:sp>
        </mc:Choice>
        <mc:Fallback xmlns="">
          <p:sp>
            <p:nvSpPr>
              <p:cNvPr id="6" name="TextovéPole 5"/>
              <p:cNvSpPr txBox="1">
                <a:spLocks noRot="1" noChangeAspect="1" noMove="1" noResize="1" noEditPoints="1" noAdjustHandles="1" noChangeArrowheads="1" noChangeShapeType="1" noTextEdit="1"/>
              </p:cNvSpPr>
              <p:nvPr/>
            </p:nvSpPr>
            <p:spPr>
              <a:xfrm>
                <a:off x="4186611" y="2132856"/>
                <a:ext cx="4932040" cy="4318875"/>
              </a:xfrm>
              <a:prstGeom prst="rect">
                <a:avLst/>
              </a:prstGeom>
              <a:blipFill rotWithShape="1">
                <a:blip r:embed="rId4"/>
                <a:stretch>
                  <a:fillRect l="-1112" t="-141" b="-1695"/>
                </a:stretch>
              </a:blipFill>
            </p:spPr>
            <p:txBody>
              <a:bodyPr/>
              <a:lstStyle/>
              <a:p>
                <a:r>
                  <a:rPr lang="cs-CZ">
                    <a:noFill/>
                  </a:rPr>
                  <a:t> </a:t>
                </a:r>
              </a:p>
            </p:txBody>
          </p:sp>
        </mc:Fallback>
      </mc:AlternateContent>
    </p:spTree>
    <p:extLst>
      <p:ext uri="{BB962C8B-B14F-4D97-AF65-F5344CB8AC3E}">
        <p14:creationId xmlns:p14="http://schemas.microsoft.com/office/powerpoint/2010/main" val="29879338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 name="TextovéPole 20"/>
              <p:cNvSpPr txBox="1">
                <a:spLocks noChangeArrowheads="1"/>
              </p:cNvSpPr>
              <p:nvPr/>
            </p:nvSpPr>
            <p:spPr bwMode="auto">
              <a:xfrm>
                <a:off x="0" y="801523"/>
                <a:ext cx="9144000" cy="1200329"/>
              </a:xfrm>
              <a:prstGeom prst="rect">
                <a:avLst/>
              </a:prstGeom>
              <a:solidFill>
                <a:srgbClr val="00B0F0"/>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r>
                  <a:rPr lang="cs-CZ" altLang="cs-CZ" dirty="0" smtClean="0"/>
                  <a:t>Př. 1 </a:t>
                </a:r>
                <a:r>
                  <a:rPr lang="cs-CZ" dirty="0" smtClean="0"/>
                  <a:t>Určete </a:t>
                </a:r>
                <a:r>
                  <a:rPr lang="cs-CZ" dirty="0"/>
                  <a:t>velikosti proudů </a:t>
                </a:r>
                <a:r>
                  <a:rPr lang="cs-CZ" i="1" dirty="0"/>
                  <a:t>I</a:t>
                </a:r>
                <a:r>
                  <a:rPr lang="cs-CZ" baseline="-25000" dirty="0"/>
                  <a:t>1</a:t>
                </a:r>
                <a:r>
                  <a:rPr lang="cs-CZ" dirty="0"/>
                  <a:t>, </a:t>
                </a:r>
                <a:r>
                  <a:rPr lang="cs-CZ" i="1" dirty="0"/>
                  <a:t>I</a:t>
                </a:r>
                <a:r>
                  <a:rPr lang="cs-CZ" baseline="-25000" dirty="0"/>
                  <a:t>2</a:t>
                </a:r>
                <a:r>
                  <a:rPr lang="cs-CZ" dirty="0"/>
                  <a:t>, </a:t>
                </a:r>
                <a:r>
                  <a:rPr lang="cs-CZ" i="1" dirty="0"/>
                  <a:t>I</a:t>
                </a:r>
                <a:r>
                  <a:rPr lang="cs-CZ" baseline="-25000" dirty="0"/>
                  <a:t>3</a:t>
                </a:r>
                <a:r>
                  <a:rPr lang="cs-CZ" dirty="0"/>
                  <a:t> a napětí </a:t>
                </a:r>
                <a:r>
                  <a:rPr lang="cs-CZ" i="1" dirty="0"/>
                  <a:t>U</a:t>
                </a:r>
                <a:r>
                  <a:rPr lang="cs-CZ" baseline="-25000" dirty="0"/>
                  <a:t>AB</a:t>
                </a:r>
                <a:r>
                  <a:rPr lang="cs-CZ" dirty="0"/>
                  <a:t> mezi body AB (uzly) v následujícím obvodu, je-li </a:t>
                </a:r>
                <a:br>
                  <a:rPr lang="cs-CZ" dirty="0"/>
                </a:br>
                <a14:m>
                  <m:oMathPara xmlns:m="http://schemas.openxmlformats.org/officeDocument/2006/math">
                    <m:oMathParaPr>
                      <m:jc m:val="centerGroup"/>
                    </m:oMathParaPr>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𝑈</m:t>
                          </m:r>
                        </m:e>
                        <m:sub>
                          <m:r>
                            <a:rPr lang="cs-CZ" i="1">
                              <a:latin typeface="Cambria Math" panose="02040503050406030204" pitchFamily="18" charset="0"/>
                            </a:rPr>
                            <m:t>𝑒</m:t>
                          </m:r>
                          <m:r>
                            <a:rPr lang="cs-CZ" i="1">
                              <a:latin typeface="Cambria Math" panose="02040503050406030204" pitchFamily="18" charset="0"/>
                            </a:rPr>
                            <m:t>1</m:t>
                          </m:r>
                        </m:sub>
                      </m:sSub>
                      <m:r>
                        <a:rPr lang="cs-CZ" i="1">
                          <a:latin typeface="Cambria Math" panose="02040503050406030204" pitchFamily="18" charset="0"/>
                        </a:rPr>
                        <m:t>=6 </m:t>
                      </m:r>
                      <m:r>
                        <a:rPr lang="cs-CZ" i="1">
                          <a:latin typeface="Cambria Math" panose="02040503050406030204" pitchFamily="18" charset="0"/>
                        </a:rPr>
                        <m:t>𝑉</m:t>
                      </m:r>
                      <m:r>
                        <a:rPr lang="cs-CZ" i="1">
                          <a:latin typeface="Cambria Math" panose="02040503050406030204" pitchFamily="18" charset="0"/>
                        </a:rPr>
                        <m:t>, </m:t>
                      </m:r>
                      <m:sSub>
                        <m:sSubPr>
                          <m:ctrlPr>
                            <a:rPr lang="cs-CZ" i="1">
                              <a:latin typeface="Cambria Math" panose="02040503050406030204" pitchFamily="18" charset="0"/>
                            </a:rPr>
                          </m:ctrlPr>
                        </m:sSubPr>
                        <m:e>
                          <m:r>
                            <a:rPr lang="cs-CZ" i="1">
                              <a:latin typeface="Cambria Math" panose="02040503050406030204" pitchFamily="18" charset="0"/>
                            </a:rPr>
                            <m:t>𝑈</m:t>
                          </m:r>
                        </m:e>
                        <m:sub>
                          <m:r>
                            <a:rPr lang="cs-CZ" i="1">
                              <a:latin typeface="Cambria Math" panose="02040503050406030204" pitchFamily="18" charset="0"/>
                            </a:rPr>
                            <m:t>𝑒</m:t>
                          </m:r>
                          <m:r>
                            <a:rPr lang="cs-CZ" i="1">
                              <a:latin typeface="Cambria Math" panose="02040503050406030204" pitchFamily="18" charset="0"/>
                            </a:rPr>
                            <m:t>2</m:t>
                          </m:r>
                        </m:sub>
                      </m:sSub>
                      <m:r>
                        <a:rPr lang="cs-CZ" i="1">
                          <a:latin typeface="Cambria Math" panose="02040503050406030204" pitchFamily="18" charset="0"/>
                        </a:rPr>
                        <m:t>=4 </m:t>
                      </m:r>
                      <m:r>
                        <a:rPr lang="cs-CZ" i="1">
                          <a:latin typeface="Cambria Math" panose="02040503050406030204" pitchFamily="18" charset="0"/>
                        </a:rPr>
                        <m:t>𝑉</m:t>
                      </m:r>
                      <m:r>
                        <a:rPr lang="cs-CZ" i="1">
                          <a:latin typeface="Cambria Math" panose="02040503050406030204" pitchFamily="18" charset="0"/>
                        </a:rPr>
                        <m:t>, </m:t>
                      </m:r>
                      <m:sSub>
                        <m:sSubPr>
                          <m:ctrlPr>
                            <a:rPr lang="cs-CZ" i="1">
                              <a:latin typeface="Cambria Math" panose="02040503050406030204" pitchFamily="18" charset="0"/>
                            </a:rPr>
                          </m:ctrlPr>
                        </m:sSubPr>
                        <m:e>
                          <m:r>
                            <a:rPr lang="cs-CZ" i="1">
                              <a:latin typeface="Cambria Math" panose="02040503050406030204" pitchFamily="18" charset="0"/>
                            </a:rPr>
                            <m:t>𝑅</m:t>
                          </m:r>
                        </m:e>
                        <m:sub>
                          <m:r>
                            <a:rPr lang="cs-CZ" i="1">
                              <a:latin typeface="Cambria Math" panose="02040503050406030204" pitchFamily="18" charset="0"/>
                            </a:rPr>
                            <m:t>1</m:t>
                          </m:r>
                        </m:sub>
                      </m:sSub>
                      <m:r>
                        <a:rPr lang="cs-CZ" i="1">
                          <a:latin typeface="Cambria Math" panose="02040503050406030204" pitchFamily="18" charset="0"/>
                        </a:rPr>
                        <m:t>=2 </m:t>
                      </m:r>
                      <m:r>
                        <m:rPr>
                          <m:sty m:val="p"/>
                        </m:rPr>
                        <a:rPr lang="cs-CZ">
                          <a:latin typeface="Cambria Math" panose="02040503050406030204" pitchFamily="18" charset="0"/>
                        </a:rPr>
                        <m:t>Ω</m:t>
                      </m:r>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𝑅</m:t>
                          </m:r>
                        </m:e>
                        <m:sub>
                          <m:r>
                            <a:rPr lang="cs-CZ" i="1">
                              <a:latin typeface="Cambria Math" panose="02040503050406030204" pitchFamily="18" charset="0"/>
                            </a:rPr>
                            <m:t>2</m:t>
                          </m:r>
                        </m:sub>
                      </m:sSub>
                      <m:r>
                        <a:rPr lang="cs-CZ" i="1">
                          <a:latin typeface="Cambria Math" panose="02040503050406030204" pitchFamily="18" charset="0"/>
                        </a:rPr>
                        <m:t>=3 </m:t>
                      </m:r>
                      <m:r>
                        <m:rPr>
                          <m:sty m:val="p"/>
                        </m:rPr>
                        <a:rPr lang="cs-CZ">
                          <a:latin typeface="Cambria Math" panose="02040503050406030204" pitchFamily="18" charset="0"/>
                        </a:rPr>
                        <m:t>Ω</m:t>
                      </m:r>
                      <m:r>
                        <a:rPr lang="cs-CZ" i="1">
                          <a:latin typeface="Cambria Math" panose="02040503050406030204" pitchFamily="18" charset="0"/>
                        </a:rPr>
                        <m:t>, </m:t>
                      </m:r>
                      <m:sSub>
                        <m:sSubPr>
                          <m:ctrlPr>
                            <a:rPr lang="cs-CZ" i="1">
                              <a:latin typeface="Cambria Math" panose="02040503050406030204" pitchFamily="18" charset="0"/>
                            </a:rPr>
                          </m:ctrlPr>
                        </m:sSubPr>
                        <m:e>
                          <m:r>
                            <a:rPr lang="cs-CZ" i="1">
                              <a:latin typeface="Cambria Math" panose="02040503050406030204" pitchFamily="18" charset="0"/>
                            </a:rPr>
                            <m:t>𝑅</m:t>
                          </m:r>
                        </m:e>
                        <m:sub>
                          <m:r>
                            <a:rPr lang="cs-CZ" i="1">
                              <a:latin typeface="Cambria Math" panose="02040503050406030204" pitchFamily="18" charset="0"/>
                            </a:rPr>
                            <m:t>3</m:t>
                          </m:r>
                        </m:sub>
                      </m:sSub>
                      <m:r>
                        <a:rPr lang="cs-CZ" i="1">
                          <a:latin typeface="Cambria Math" panose="02040503050406030204" pitchFamily="18" charset="0"/>
                        </a:rPr>
                        <m:t>=10 </m:t>
                      </m:r>
                      <m:r>
                        <m:rPr>
                          <m:sty m:val="p"/>
                        </m:rPr>
                        <a:rPr lang="cs-CZ">
                          <a:latin typeface="Cambria Math" panose="02040503050406030204" pitchFamily="18" charset="0"/>
                        </a:rPr>
                        <m:t>Ω</m:t>
                      </m:r>
                    </m:oMath>
                  </m:oMathPara>
                </a14:m>
                <a:endParaRPr lang="cs-CZ" altLang="cs-CZ" dirty="0"/>
              </a:p>
            </p:txBody>
          </p:sp>
        </mc:Choice>
        <mc:Fallback xmlns="">
          <p:sp>
            <p:nvSpPr>
              <p:cNvPr id="21" name="TextovéPole 20"/>
              <p:cNvSpPr txBox="1">
                <a:spLocks noRot="1" noChangeAspect="1" noMove="1" noResize="1" noEditPoints="1" noAdjustHandles="1" noChangeArrowheads="1" noChangeShapeType="1" noTextEdit="1"/>
              </p:cNvSpPr>
              <p:nvPr/>
            </p:nvSpPr>
            <p:spPr bwMode="auto">
              <a:xfrm>
                <a:off x="0" y="801523"/>
                <a:ext cx="9144000" cy="1200329"/>
              </a:xfrm>
              <a:prstGeom prst="rect">
                <a:avLst/>
              </a:prstGeom>
              <a:blipFill rotWithShape="1">
                <a:blip r:embed="rId2"/>
                <a:stretch>
                  <a:fillRect l="-1000" t="-4061" b="-508"/>
                </a:stretch>
              </a:blipFill>
              <a:ln>
                <a:noFill/>
              </a:ln>
              <a:extLst/>
            </p:spPr>
            <p:txBody>
              <a:bodyPr/>
              <a:lstStyle/>
              <a:p>
                <a:r>
                  <a:rPr lang="cs-CZ">
                    <a:noFill/>
                  </a:rPr>
                  <a:t> </a:t>
                </a:r>
              </a:p>
            </p:txBody>
          </p:sp>
        </mc:Fallback>
      </mc:AlternateContent>
      <p:sp>
        <p:nvSpPr>
          <p:cNvPr id="23" name="Nadpis 1"/>
          <p:cNvSpPr txBox="1">
            <a:spLocks/>
          </p:cNvSpPr>
          <p:nvPr/>
        </p:nvSpPr>
        <p:spPr>
          <a:xfrm>
            <a:off x="0" y="0"/>
            <a:ext cx="9144000" cy="792087"/>
          </a:xfrm>
          <a:prstGeom prst="rect">
            <a:avLst/>
          </a:prstGeom>
          <a:solidFill>
            <a:srgbClr val="92D05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dirty="0" smtClean="0"/>
              <a:t>18. </a:t>
            </a:r>
            <a:r>
              <a:rPr lang="cs-CZ" sz="3600" dirty="0" err="1" smtClean="0"/>
              <a:t>Kirchhoffovy</a:t>
            </a:r>
            <a:r>
              <a:rPr lang="cs-CZ" sz="3600" dirty="0" smtClean="0"/>
              <a:t> zákony</a:t>
            </a:r>
            <a:endParaRPr lang="cs-CZ" sz="3600" dirty="0"/>
          </a:p>
        </p:txBody>
      </p:sp>
      <p:pic>
        <p:nvPicPr>
          <p:cNvPr id="24" name="Obrázek 23" descr="http://fyzikalniulohy.cz/_upload/00030/kirchhoff_b_velky.gif"/>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7504" y="2132856"/>
            <a:ext cx="3672408" cy="2342026"/>
          </a:xfrm>
          <a:prstGeom prst="rect">
            <a:avLst/>
          </a:prstGeom>
          <a:noFill/>
          <a:ln>
            <a:noFill/>
          </a:ln>
        </p:spPr>
      </p:pic>
      <p:sp>
        <p:nvSpPr>
          <p:cNvPr id="3" name="TextovéPole 2"/>
          <p:cNvSpPr txBox="1"/>
          <p:nvPr/>
        </p:nvSpPr>
        <p:spPr>
          <a:xfrm>
            <a:off x="4283968" y="2420888"/>
            <a:ext cx="4752528" cy="1766317"/>
          </a:xfrm>
          <a:prstGeom prst="rect">
            <a:avLst/>
          </a:prstGeom>
          <a:noFill/>
        </p:spPr>
        <p:txBody>
          <a:bodyPr wrap="square" rtlCol="0">
            <a:spAutoFit/>
          </a:bodyPr>
          <a:lstStyle/>
          <a:p>
            <a:pPr marL="342900" lvl="0" indent="-342900">
              <a:lnSpc>
                <a:spcPct val="115000"/>
              </a:lnSpc>
              <a:spcAft>
                <a:spcPts val="0"/>
              </a:spcAft>
              <a:buFont typeface="Wingdings"/>
              <a:buChar char=""/>
            </a:pPr>
            <a:r>
              <a:rPr lang="cs-CZ" sz="2400" dirty="0">
                <a:ea typeface="Times New Roman"/>
                <a:cs typeface="Calibri"/>
              </a:rPr>
              <a:t>podle 2. KIZ sestavíme další dvě rovnice (pro každou smyčku 1 rovnice) </a:t>
            </a:r>
            <a:r>
              <a:rPr lang="cs-CZ" sz="2400" dirty="0">
                <a:ea typeface="Times New Roman"/>
                <a:cs typeface="Calibri"/>
                <a:sym typeface="Wingdings"/>
              </a:rPr>
              <a:t></a:t>
            </a:r>
            <a:r>
              <a:rPr lang="cs-CZ" sz="2400" dirty="0">
                <a:ea typeface="Times New Roman"/>
                <a:cs typeface="Calibri"/>
              </a:rPr>
              <a:t> co jde </a:t>
            </a:r>
            <a:r>
              <a:rPr lang="cs-CZ" sz="2400" b="1" dirty="0">
                <a:solidFill>
                  <a:srgbClr val="FF0000"/>
                </a:solidFill>
                <a:ea typeface="Times New Roman"/>
                <a:cs typeface="Calibri"/>
              </a:rPr>
              <a:t>proti</a:t>
            </a:r>
            <a:r>
              <a:rPr lang="cs-CZ" sz="2400" dirty="0">
                <a:solidFill>
                  <a:srgbClr val="00B0F0"/>
                </a:solidFill>
                <a:ea typeface="Times New Roman"/>
                <a:cs typeface="Calibri"/>
              </a:rPr>
              <a:t> smyslu obíhání</a:t>
            </a:r>
            <a:r>
              <a:rPr lang="cs-CZ" sz="2400" dirty="0">
                <a:ea typeface="Times New Roman"/>
                <a:cs typeface="Calibri"/>
              </a:rPr>
              <a:t> má </a:t>
            </a:r>
            <a:r>
              <a:rPr lang="cs-CZ" sz="2400" b="1" dirty="0">
                <a:solidFill>
                  <a:srgbClr val="FF0000"/>
                </a:solidFill>
                <a:ea typeface="Times New Roman"/>
                <a:cs typeface="Calibri"/>
              </a:rPr>
              <a:t>znaménko –</a:t>
            </a:r>
            <a:r>
              <a:rPr lang="cs-CZ" sz="2400" dirty="0">
                <a:ea typeface="Times New Roman"/>
                <a:cs typeface="Calibri"/>
              </a:rPr>
              <a:t> </a:t>
            </a:r>
            <a:endParaRPr lang="cs-CZ" sz="2400" dirty="0" smtClean="0">
              <a:ea typeface="Times New Roman"/>
              <a:cs typeface="Calibri"/>
            </a:endParaRPr>
          </a:p>
        </p:txBody>
      </p:sp>
      <mc:AlternateContent xmlns:mc="http://schemas.openxmlformats.org/markup-compatibility/2006" xmlns:a14="http://schemas.microsoft.com/office/drawing/2010/main">
        <mc:Choice Requires="a14">
          <p:sp>
            <p:nvSpPr>
              <p:cNvPr id="4" name="TextovéPole 3"/>
              <p:cNvSpPr txBox="1"/>
              <p:nvPr/>
            </p:nvSpPr>
            <p:spPr>
              <a:xfrm>
                <a:off x="0" y="4941168"/>
                <a:ext cx="9144000" cy="1864100"/>
              </a:xfrm>
              <a:prstGeom prst="rect">
                <a:avLst/>
              </a:prstGeom>
              <a:noFill/>
            </p:spPr>
            <p:txBody>
              <a:bodyPr wrap="square" rtlCol="0">
                <a:spAutoFit/>
              </a:bodyPr>
              <a:lstStyle/>
              <a:p>
                <a:pPr marL="342900" lvl="0" indent="-342900">
                  <a:lnSpc>
                    <a:spcPct val="115000"/>
                  </a:lnSpc>
                  <a:buFont typeface="Wingdings"/>
                  <a:buChar char=""/>
                </a:pPr>
                <a:r>
                  <a:rPr lang="cs-CZ" sz="2400" dirty="0" smtClean="0">
                    <a:solidFill>
                      <a:prstClr val="black"/>
                    </a:solidFill>
                    <a:ea typeface="Times New Roman"/>
                    <a:cs typeface="Calibri"/>
                  </a:rPr>
                  <a:t>horní </a:t>
                </a:r>
                <a:r>
                  <a:rPr lang="cs-CZ" sz="2400" dirty="0">
                    <a:solidFill>
                      <a:prstClr val="black"/>
                    </a:solidFill>
                    <a:ea typeface="Times New Roman"/>
                    <a:cs typeface="Calibri"/>
                  </a:rPr>
                  <a:t>smyčka: </a:t>
                </a:r>
                <a14:m>
                  <m:oMath xmlns:m="http://schemas.openxmlformats.org/officeDocument/2006/math">
                    <m:r>
                      <a:rPr lang="cs-CZ" sz="2400" i="1" dirty="0">
                        <a:solidFill>
                          <a:prstClr val="black"/>
                        </a:solidFill>
                        <a:latin typeface="Cambria Math"/>
                        <a:ea typeface="Times New Roman"/>
                        <a:cs typeface="Calibri"/>
                      </a:rPr>
                      <m:t> </m:t>
                    </m:r>
                    <m:sSub>
                      <m:sSubPr>
                        <m:ctrlPr>
                          <a:rPr lang="cs-CZ" sz="2400" i="1">
                            <a:solidFill>
                              <a:prstClr val="black"/>
                            </a:solidFill>
                            <a:latin typeface="Cambria Math" panose="02040503050406030204" pitchFamily="18" charset="0"/>
                            <a:ea typeface="Times New Roman"/>
                            <a:cs typeface="Calibri"/>
                          </a:rPr>
                        </m:ctrlPr>
                      </m:sSubPr>
                      <m:e>
                        <m:r>
                          <a:rPr lang="cs-CZ" sz="2400" i="1">
                            <a:solidFill>
                              <a:prstClr val="black"/>
                            </a:solidFill>
                            <a:latin typeface="Cambria Math"/>
                            <a:ea typeface="Times New Roman"/>
                            <a:cs typeface="Calibri"/>
                          </a:rPr>
                          <m:t>𝑅</m:t>
                        </m:r>
                      </m:e>
                      <m:sub>
                        <m:r>
                          <a:rPr lang="cs-CZ" sz="2400" i="1">
                            <a:solidFill>
                              <a:prstClr val="black"/>
                            </a:solidFill>
                            <a:latin typeface="Cambria Math"/>
                            <a:ea typeface="Times New Roman"/>
                            <a:cs typeface="Calibri"/>
                          </a:rPr>
                          <m:t>1</m:t>
                        </m:r>
                      </m:sub>
                    </m:sSub>
                    <m:sSub>
                      <m:sSubPr>
                        <m:ctrlPr>
                          <a:rPr lang="cs-CZ" sz="2400" i="1">
                            <a:solidFill>
                              <a:prstClr val="black"/>
                            </a:solidFill>
                            <a:latin typeface="Cambria Math" panose="02040503050406030204" pitchFamily="18" charset="0"/>
                            <a:ea typeface="Times New Roman"/>
                            <a:cs typeface="Calibri"/>
                          </a:rPr>
                        </m:ctrlPr>
                      </m:sSubPr>
                      <m:e>
                        <m:r>
                          <a:rPr lang="cs-CZ" sz="2400" i="1">
                            <a:solidFill>
                              <a:prstClr val="black"/>
                            </a:solidFill>
                            <a:latin typeface="Cambria Math"/>
                            <a:ea typeface="Times New Roman"/>
                            <a:cs typeface="Calibri"/>
                          </a:rPr>
                          <m:t>𝐼</m:t>
                        </m:r>
                      </m:e>
                      <m:sub>
                        <m:r>
                          <a:rPr lang="cs-CZ" sz="2400" i="1">
                            <a:solidFill>
                              <a:prstClr val="black"/>
                            </a:solidFill>
                            <a:latin typeface="Cambria Math"/>
                            <a:ea typeface="Times New Roman"/>
                            <a:cs typeface="Calibri"/>
                          </a:rPr>
                          <m:t>1</m:t>
                        </m:r>
                      </m:sub>
                    </m:sSub>
                    <m:r>
                      <a:rPr lang="cs-CZ" sz="2400" i="1">
                        <a:solidFill>
                          <a:prstClr val="black"/>
                        </a:solidFill>
                        <a:latin typeface="Cambria Math"/>
                        <a:ea typeface="Times New Roman"/>
                        <a:cs typeface="Calibri"/>
                      </a:rPr>
                      <m:t>−</m:t>
                    </m:r>
                    <m:sSub>
                      <m:sSubPr>
                        <m:ctrlPr>
                          <a:rPr lang="cs-CZ" sz="2400" i="1">
                            <a:solidFill>
                              <a:prstClr val="black"/>
                            </a:solidFill>
                            <a:latin typeface="Cambria Math" panose="02040503050406030204" pitchFamily="18" charset="0"/>
                            <a:ea typeface="Times New Roman"/>
                            <a:cs typeface="Calibri"/>
                          </a:rPr>
                        </m:ctrlPr>
                      </m:sSubPr>
                      <m:e>
                        <m:r>
                          <a:rPr lang="cs-CZ" sz="2400" i="1">
                            <a:solidFill>
                              <a:prstClr val="black"/>
                            </a:solidFill>
                            <a:latin typeface="Cambria Math"/>
                            <a:ea typeface="Times New Roman"/>
                            <a:cs typeface="Calibri"/>
                          </a:rPr>
                          <m:t>𝑅</m:t>
                        </m:r>
                      </m:e>
                      <m:sub>
                        <m:r>
                          <a:rPr lang="cs-CZ" sz="2400" i="1">
                            <a:solidFill>
                              <a:prstClr val="black"/>
                            </a:solidFill>
                            <a:latin typeface="Cambria Math"/>
                            <a:ea typeface="Times New Roman"/>
                            <a:cs typeface="Calibri"/>
                          </a:rPr>
                          <m:t>2</m:t>
                        </m:r>
                      </m:sub>
                    </m:sSub>
                    <m:sSub>
                      <m:sSubPr>
                        <m:ctrlPr>
                          <a:rPr lang="cs-CZ" sz="2400" i="1">
                            <a:solidFill>
                              <a:prstClr val="black"/>
                            </a:solidFill>
                            <a:latin typeface="Cambria Math" panose="02040503050406030204" pitchFamily="18" charset="0"/>
                            <a:ea typeface="Times New Roman"/>
                            <a:cs typeface="Calibri"/>
                          </a:rPr>
                        </m:ctrlPr>
                      </m:sSubPr>
                      <m:e>
                        <m:r>
                          <a:rPr lang="cs-CZ" sz="2400" i="1">
                            <a:solidFill>
                              <a:prstClr val="black"/>
                            </a:solidFill>
                            <a:latin typeface="Cambria Math"/>
                            <a:ea typeface="Times New Roman"/>
                            <a:cs typeface="Calibri"/>
                          </a:rPr>
                          <m:t>𝐼</m:t>
                        </m:r>
                      </m:e>
                      <m:sub>
                        <m:r>
                          <a:rPr lang="cs-CZ" sz="2400" i="1">
                            <a:solidFill>
                              <a:prstClr val="black"/>
                            </a:solidFill>
                            <a:latin typeface="Cambria Math"/>
                            <a:ea typeface="Times New Roman"/>
                            <a:cs typeface="Calibri"/>
                          </a:rPr>
                          <m:t>2</m:t>
                        </m:r>
                      </m:sub>
                    </m:sSub>
                    <m:r>
                      <a:rPr lang="cs-CZ" sz="2400" i="1">
                        <a:solidFill>
                          <a:prstClr val="black"/>
                        </a:solidFill>
                        <a:latin typeface="Cambria Math"/>
                        <a:ea typeface="Times New Roman"/>
                        <a:cs typeface="Calibri"/>
                      </a:rPr>
                      <m:t>=−</m:t>
                    </m:r>
                    <m:sSub>
                      <m:sSubPr>
                        <m:ctrlPr>
                          <a:rPr lang="cs-CZ" sz="2400" i="1">
                            <a:solidFill>
                              <a:prstClr val="black"/>
                            </a:solidFill>
                            <a:latin typeface="Cambria Math" panose="02040503050406030204" pitchFamily="18" charset="0"/>
                            <a:ea typeface="Times New Roman"/>
                            <a:cs typeface="Calibri"/>
                          </a:rPr>
                        </m:ctrlPr>
                      </m:sSubPr>
                      <m:e>
                        <m:r>
                          <a:rPr lang="cs-CZ" sz="2400" i="1">
                            <a:solidFill>
                              <a:prstClr val="black"/>
                            </a:solidFill>
                            <a:latin typeface="Cambria Math"/>
                            <a:ea typeface="Times New Roman"/>
                            <a:cs typeface="Calibri"/>
                          </a:rPr>
                          <m:t>𝑈</m:t>
                        </m:r>
                      </m:e>
                      <m:sub>
                        <m:r>
                          <a:rPr lang="cs-CZ" sz="2400" i="1">
                            <a:solidFill>
                              <a:prstClr val="black"/>
                            </a:solidFill>
                            <a:latin typeface="Cambria Math"/>
                            <a:ea typeface="Times New Roman"/>
                            <a:cs typeface="Calibri"/>
                          </a:rPr>
                          <m:t>𝑒</m:t>
                        </m:r>
                        <m:r>
                          <a:rPr lang="cs-CZ" sz="2400" i="1">
                            <a:solidFill>
                              <a:prstClr val="black"/>
                            </a:solidFill>
                            <a:latin typeface="Cambria Math"/>
                            <a:ea typeface="Times New Roman"/>
                            <a:cs typeface="Calibri"/>
                          </a:rPr>
                          <m:t>1</m:t>
                        </m:r>
                      </m:sub>
                    </m:sSub>
                    <m:r>
                      <a:rPr lang="cs-CZ" sz="2400" i="1">
                        <a:solidFill>
                          <a:prstClr val="black"/>
                        </a:solidFill>
                        <a:latin typeface="Cambria Math"/>
                        <a:ea typeface="Times New Roman"/>
                        <a:cs typeface="Calibri"/>
                      </a:rPr>
                      <m:t>−</m:t>
                    </m:r>
                    <m:sSub>
                      <m:sSubPr>
                        <m:ctrlPr>
                          <a:rPr lang="cs-CZ" sz="2400" i="1">
                            <a:solidFill>
                              <a:prstClr val="black"/>
                            </a:solidFill>
                            <a:latin typeface="Cambria Math" panose="02040503050406030204" pitchFamily="18" charset="0"/>
                            <a:ea typeface="Times New Roman"/>
                            <a:cs typeface="Calibri"/>
                          </a:rPr>
                        </m:ctrlPr>
                      </m:sSubPr>
                      <m:e>
                        <m:r>
                          <a:rPr lang="cs-CZ" sz="2400" i="1">
                            <a:solidFill>
                              <a:prstClr val="black"/>
                            </a:solidFill>
                            <a:latin typeface="Cambria Math"/>
                            <a:ea typeface="Times New Roman"/>
                            <a:cs typeface="Calibri"/>
                          </a:rPr>
                          <m:t>𝑈</m:t>
                        </m:r>
                      </m:e>
                      <m:sub>
                        <m:r>
                          <a:rPr lang="cs-CZ" sz="2400" i="1">
                            <a:solidFill>
                              <a:prstClr val="black"/>
                            </a:solidFill>
                            <a:latin typeface="Cambria Math"/>
                            <a:ea typeface="Times New Roman"/>
                            <a:cs typeface="Calibri"/>
                          </a:rPr>
                          <m:t>𝑒</m:t>
                        </m:r>
                        <m:r>
                          <a:rPr lang="cs-CZ" sz="2400" i="1">
                            <a:solidFill>
                              <a:prstClr val="black"/>
                            </a:solidFill>
                            <a:latin typeface="Cambria Math"/>
                            <a:ea typeface="Times New Roman"/>
                            <a:cs typeface="Calibri"/>
                          </a:rPr>
                          <m:t>2</m:t>
                        </m:r>
                      </m:sub>
                    </m:sSub>
                  </m:oMath>
                </a14:m>
                <a:r>
                  <a:rPr lang="cs-CZ" sz="2400" dirty="0">
                    <a:solidFill>
                      <a:prstClr val="black"/>
                    </a:solidFill>
                    <a:ea typeface="Times New Roman"/>
                    <a:cs typeface="Calibri"/>
                  </a:rPr>
                  <a:t>, </a:t>
                </a:r>
                <a:r>
                  <a:rPr lang="cs-CZ" sz="2400" dirty="0" smtClean="0">
                    <a:solidFill>
                      <a:prstClr val="black"/>
                    </a:solidFill>
                    <a:ea typeface="Times New Roman"/>
                    <a:cs typeface="Calibri"/>
                  </a:rPr>
                  <a:t/>
                </a:r>
                <a:br>
                  <a:rPr lang="cs-CZ" sz="2400" dirty="0" smtClean="0">
                    <a:solidFill>
                      <a:prstClr val="black"/>
                    </a:solidFill>
                    <a:ea typeface="Times New Roman"/>
                    <a:cs typeface="Calibri"/>
                  </a:rPr>
                </a:br>
                <a:r>
                  <a:rPr lang="cs-CZ" sz="2400" dirty="0" smtClean="0">
                    <a:solidFill>
                      <a:prstClr val="black"/>
                    </a:solidFill>
                    <a:ea typeface="Times New Roman"/>
                    <a:cs typeface="Calibri"/>
                  </a:rPr>
                  <a:t>resp</a:t>
                </a:r>
                <a:r>
                  <a:rPr lang="cs-CZ" sz="2400" dirty="0">
                    <a:solidFill>
                      <a:prstClr val="black"/>
                    </a:solidFill>
                    <a:ea typeface="Times New Roman"/>
                    <a:cs typeface="Calibri"/>
                  </a:rPr>
                  <a:t>. </a:t>
                </a:r>
                <a14:m>
                  <m:oMath xmlns:m="http://schemas.openxmlformats.org/officeDocument/2006/math">
                    <m:sSub>
                      <m:sSubPr>
                        <m:ctrlPr>
                          <a:rPr lang="cs-CZ" sz="2400" i="1">
                            <a:solidFill>
                              <a:prstClr val="black"/>
                            </a:solidFill>
                            <a:latin typeface="Cambria Math" panose="02040503050406030204" pitchFamily="18" charset="0"/>
                            <a:ea typeface="Times New Roman"/>
                            <a:cs typeface="Calibri"/>
                          </a:rPr>
                        </m:ctrlPr>
                      </m:sSubPr>
                      <m:e>
                        <m:r>
                          <a:rPr lang="cs-CZ" sz="2400" b="0" i="1" smtClean="0">
                            <a:solidFill>
                              <a:prstClr val="black"/>
                            </a:solidFill>
                            <a:latin typeface="Cambria Math"/>
                            <a:ea typeface="Times New Roman"/>
                            <a:cs typeface="Calibri"/>
                          </a:rPr>
                          <m:t>−</m:t>
                        </m:r>
                        <m:r>
                          <a:rPr lang="cs-CZ" sz="2400" i="1">
                            <a:solidFill>
                              <a:prstClr val="black"/>
                            </a:solidFill>
                            <a:latin typeface="Cambria Math"/>
                            <a:ea typeface="Times New Roman"/>
                            <a:cs typeface="Calibri"/>
                          </a:rPr>
                          <m:t>𝑅</m:t>
                        </m:r>
                      </m:e>
                      <m:sub>
                        <m:r>
                          <a:rPr lang="cs-CZ" sz="2400" i="1">
                            <a:solidFill>
                              <a:prstClr val="black"/>
                            </a:solidFill>
                            <a:latin typeface="Cambria Math"/>
                            <a:ea typeface="Times New Roman"/>
                            <a:cs typeface="Calibri"/>
                          </a:rPr>
                          <m:t>1</m:t>
                        </m:r>
                      </m:sub>
                    </m:sSub>
                    <m:sSub>
                      <m:sSubPr>
                        <m:ctrlPr>
                          <a:rPr lang="cs-CZ" sz="2400" i="1">
                            <a:solidFill>
                              <a:prstClr val="black"/>
                            </a:solidFill>
                            <a:latin typeface="Cambria Math" panose="02040503050406030204" pitchFamily="18" charset="0"/>
                            <a:ea typeface="Times New Roman"/>
                            <a:cs typeface="Calibri"/>
                          </a:rPr>
                        </m:ctrlPr>
                      </m:sSubPr>
                      <m:e>
                        <m:r>
                          <a:rPr lang="cs-CZ" sz="2400" i="1">
                            <a:solidFill>
                              <a:prstClr val="black"/>
                            </a:solidFill>
                            <a:latin typeface="Cambria Math"/>
                            <a:ea typeface="Times New Roman"/>
                            <a:cs typeface="Calibri"/>
                          </a:rPr>
                          <m:t>𝐼</m:t>
                        </m:r>
                      </m:e>
                      <m:sub>
                        <m:r>
                          <a:rPr lang="cs-CZ" sz="2400" i="1">
                            <a:solidFill>
                              <a:prstClr val="black"/>
                            </a:solidFill>
                            <a:latin typeface="Cambria Math"/>
                            <a:ea typeface="Times New Roman"/>
                            <a:cs typeface="Calibri"/>
                          </a:rPr>
                          <m:t>1</m:t>
                        </m:r>
                      </m:sub>
                    </m:sSub>
                    <m:r>
                      <a:rPr lang="cs-CZ" sz="2400" i="1">
                        <a:solidFill>
                          <a:prstClr val="black"/>
                        </a:solidFill>
                        <a:latin typeface="Cambria Math"/>
                        <a:ea typeface="Times New Roman"/>
                        <a:cs typeface="Calibri"/>
                      </a:rPr>
                      <m:t>+</m:t>
                    </m:r>
                    <m:sSub>
                      <m:sSubPr>
                        <m:ctrlPr>
                          <a:rPr lang="cs-CZ" sz="2400" i="1">
                            <a:solidFill>
                              <a:prstClr val="black"/>
                            </a:solidFill>
                            <a:latin typeface="Cambria Math" panose="02040503050406030204" pitchFamily="18" charset="0"/>
                            <a:ea typeface="Times New Roman"/>
                            <a:cs typeface="Calibri"/>
                          </a:rPr>
                        </m:ctrlPr>
                      </m:sSubPr>
                      <m:e>
                        <m:r>
                          <a:rPr lang="cs-CZ" sz="2400" i="1">
                            <a:solidFill>
                              <a:prstClr val="black"/>
                            </a:solidFill>
                            <a:latin typeface="Cambria Math"/>
                            <a:ea typeface="Times New Roman"/>
                            <a:cs typeface="Calibri"/>
                          </a:rPr>
                          <m:t>𝑅</m:t>
                        </m:r>
                      </m:e>
                      <m:sub>
                        <m:r>
                          <a:rPr lang="cs-CZ" sz="2400" i="1">
                            <a:solidFill>
                              <a:prstClr val="black"/>
                            </a:solidFill>
                            <a:latin typeface="Cambria Math"/>
                            <a:ea typeface="Times New Roman"/>
                            <a:cs typeface="Calibri"/>
                          </a:rPr>
                          <m:t>2</m:t>
                        </m:r>
                      </m:sub>
                    </m:sSub>
                    <m:sSub>
                      <m:sSubPr>
                        <m:ctrlPr>
                          <a:rPr lang="cs-CZ" sz="2400" i="1">
                            <a:solidFill>
                              <a:prstClr val="black"/>
                            </a:solidFill>
                            <a:latin typeface="Cambria Math" panose="02040503050406030204" pitchFamily="18" charset="0"/>
                            <a:ea typeface="Times New Roman"/>
                            <a:cs typeface="Calibri"/>
                          </a:rPr>
                        </m:ctrlPr>
                      </m:sSubPr>
                      <m:e>
                        <m:r>
                          <a:rPr lang="cs-CZ" sz="2400" i="1">
                            <a:solidFill>
                              <a:prstClr val="black"/>
                            </a:solidFill>
                            <a:latin typeface="Cambria Math"/>
                            <a:ea typeface="Times New Roman"/>
                            <a:cs typeface="Calibri"/>
                          </a:rPr>
                          <m:t>𝐼</m:t>
                        </m:r>
                      </m:e>
                      <m:sub>
                        <m:r>
                          <a:rPr lang="cs-CZ" sz="2400" i="1">
                            <a:solidFill>
                              <a:prstClr val="black"/>
                            </a:solidFill>
                            <a:latin typeface="Cambria Math"/>
                            <a:ea typeface="Times New Roman"/>
                            <a:cs typeface="Calibri"/>
                          </a:rPr>
                          <m:t>2</m:t>
                        </m:r>
                      </m:sub>
                    </m:sSub>
                    <m:r>
                      <a:rPr lang="cs-CZ" sz="2400" i="1">
                        <a:solidFill>
                          <a:prstClr val="black"/>
                        </a:solidFill>
                        <a:latin typeface="Cambria Math"/>
                        <a:ea typeface="Times New Roman"/>
                        <a:cs typeface="Calibri"/>
                      </a:rPr>
                      <m:t>=</m:t>
                    </m:r>
                    <m:sSub>
                      <m:sSubPr>
                        <m:ctrlPr>
                          <a:rPr lang="cs-CZ" sz="2400" i="1">
                            <a:solidFill>
                              <a:prstClr val="black"/>
                            </a:solidFill>
                            <a:latin typeface="Cambria Math" panose="02040503050406030204" pitchFamily="18" charset="0"/>
                            <a:ea typeface="Times New Roman"/>
                            <a:cs typeface="Calibri"/>
                          </a:rPr>
                        </m:ctrlPr>
                      </m:sSubPr>
                      <m:e>
                        <m:r>
                          <a:rPr lang="cs-CZ" sz="2400" i="1">
                            <a:solidFill>
                              <a:prstClr val="black"/>
                            </a:solidFill>
                            <a:latin typeface="Cambria Math"/>
                            <a:ea typeface="Times New Roman"/>
                            <a:cs typeface="Calibri"/>
                          </a:rPr>
                          <m:t>𝑈</m:t>
                        </m:r>
                      </m:e>
                      <m:sub>
                        <m:r>
                          <a:rPr lang="cs-CZ" sz="2400" i="1">
                            <a:solidFill>
                              <a:prstClr val="black"/>
                            </a:solidFill>
                            <a:latin typeface="Cambria Math"/>
                            <a:ea typeface="Times New Roman"/>
                            <a:cs typeface="Calibri"/>
                          </a:rPr>
                          <m:t>𝑒</m:t>
                        </m:r>
                        <m:r>
                          <a:rPr lang="cs-CZ" sz="2400" i="1">
                            <a:solidFill>
                              <a:prstClr val="black"/>
                            </a:solidFill>
                            <a:latin typeface="Cambria Math"/>
                            <a:ea typeface="Times New Roman"/>
                            <a:cs typeface="Calibri"/>
                          </a:rPr>
                          <m:t>1</m:t>
                        </m:r>
                      </m:sub>
                    </m:sSub>
                    <m:r>
                      <a:rPr lang="cs-CZ" sz="2400" i="1">
                        <a:solidFill>
                          <a:prstClr val="black"/>
                        </a:solidFill>
                        <a:latin typeface="Cambria Math"/>
                        <a:ea typeface="Times New Roman"/>
                        <a:cs typeface="Calibri"/>
                      </a:rPr>
                      <m:t>+</m:t>
                    </m:r>
                    <m:sSub>
                      <m:sSubPr>
                        <m:ctrlPr>
                          <a:rPr lang="cs-CZ" sz="2400" i="1">
                            <a:solidFill>
                              <a:prstClr val="black"/>
                            </a:solidFill>
                            <a:latin typeface="Cambria Math" panose="02040503050406030204" pitchFamily="18" charset="0"/>
                            <a:ea typeface="Times New Roman"/>
                            <a:cs typeface="Calibri"/>
                          </a:rPr>
                        </m:ctrlPr>
                      </m:sSubPr>
                      <m:e>
                        <m:r>
                          <a:rPr lang="cs-CZ" sz="2400" i="1">
                            <a:solidFill>
                              <a:prstClr val="black"/>
                            </a:solidFill>
                            <a:latin typeface="Cambria Math"/>
                            <a:ea typeface="Times New Roman"/>
                            <a:cs typeface="Calibri"/>
                          </a:rPr>
                          <m:t>𝑈</m:t>
                        </m:r>
                      </m:e>
                      <m:sub>
                        <m:r>
                          <a:rPr lang="cs-CZ" sz="2400" i="1">
                            <a:solidFill>
                              <a:prstClr val="black"/>
                            </a:solidFill>
                            <a:latin typeface="Cambria Math"/>
                            <a:ea typeface="Times New Roman"/>
                            <a:cs typeface="Calibri"/>
                          </a:rPr>
                          <m:t>𝑒</m:t>
                        </m:r>
                        <m:r>
                          <a:rPr lang="cs-CZ" sz="2400" i="1">
                            <a:solidFill>
                              <a:prstClr val="black"/>
                            </a:solidFill>
                            <a:latin typeface="Cambria Math"/>
                            <a:ea typeface="Times New Roman"/>
                            <a:cs typeface="Calibri"/>
                          </a:rPr>
                          <m:t>2</m:t>
                        </m:r>
                      </m:sub>
                    </m:sSub>
                  </m:oMath>
                </a14:m>
                <a:endParaRPr lang="cs-CZ" sz="2400" dirty="0">
                  <a:solidFill>
                    <a:prstClr val="black"/>
                  </a:solidFill>
                  <a:ea typeface="Times New Roman"/>
                  <a:cs typeface="Times New Roman"/>
                </a:endParaRPr>
              </a:p>
              <a:p>
                <a:pPr lvl="0">
                  <a:lnSpc>
                    <a:spcPct val="115000"/>
                  </a:lnSpc>
                  <a:spcAft>
                    <a:spcPts val="1000"/>
                  </a:spcAft>
                </a:pPr>
                <a:endParaRPr lang="cs-CZ" sz="2400" dirty="0">
                  <a:solidFill>
                    <a:prstClr val="black"/>
                  </a:solidFill>
                  <a:ea typeface="Times New Roman"/>
                  <a:cs typeface="Times New Roman"/>
                </a:endParaRPr>
              </a:p>
              <a:p>
                <a:pPr lvl="0"/>
                <a:r>
                  <a:rPr lang="cs-CZ" sz="2400" dirty="0">
                    <a:solidFill>
                      <a:prstClr val="black"/>
                    </a:solidFill>
                    <a:cs typeface="Calibri"/>
                  </a:rPr>
                  <a:t>dolní smyčka: </a:t>
                </a:r>
                <a14:m>
                  <m:oMath xmlns:m="http://schemas.openxmlformats.org/officeDocument/2006/math">
                    <m:sSub>
                      <m:sSubPr>
                        <m:ctrlPr>
                          <a:rPr lang="cs-CZ" sz="2400" i="1">
                            <a:solidFill>
                              <a:prstClr val="black"/>
                            </a:solidFill>
                            <a:latin typeface="Cambria Math" panose="02040503050406030204" pitchFamily="18" charset="0"/>
                            <a:cs typeface="Calibri"/>
                          </a:rPr>
                        </m:ctrlPr>
                      </m:sSubPr>
                      <m:e>
                        <m:r>
                          <a:rPr lang="cs-CZ" sz="2400" i="1">
                            <a:solidFill>
                              <a:prstClr val="black"/>
                            </a:solidFill>
                            <a:latin typeface="Cambria Math"/>
                            <a:cs typeface="Calibri"/>
                          </a:rPr>
                          <m:t>𝑅</m:t>
                        </m:r>
                      </m:e>
                      <m:sub>
                        <m:r>
                          <a:rPr lang="cs-CZ" sz="2400" i="1">
                            <a:solidFill>
                              <a:prstClr val="black"/>
                            </a:solidFill>
                            <a:latin typeface="Cambria Math"/>
                            <a:cs typeface="Calibri"/>
                          </a:rPr>
                          <m:t>2</m:t>
                        </m:r>
                      </m:sub>
                    </m:sSub>
                    <m:sSub>
                      <m:sSubPr>
                        <m:ctrlPr>
                          <a:rPr lang="cs-CZ" sz="2400" i="1">
                            <a:solidFill>
                              <a:prstClr val="black"/>
                            </a:solidFill>
                            <a:latin typeface="Cambria Math" panose="02040503050406030204" pitchFamily="18" charset="0"/>
                            <a:cs typeface="Calibri"/>
                          </a:rPr>
                        </m:ctrlPr>
                      </m:sSubPr>
                      <m:e>
                        <m:r>
                          <a:rPr lang="cs-CZ" sz="2400" i="1">
                            <a:solidFill>
                              <a:prstClr val="black"/>
                            </a:solidFill>
                            <a:latin typeface="Cambria Math"/>
                            <a:cs typeface="Calibri"/>
                          </a:rPr>
                          <m:t>𝐼</m:t>
                        </m:r>
                      </m:e>
                      <m:sub>
                        <m:r>
                          <a:rPr lang="cs-CZ" sz="2400" i="1">
                            <a:solidFill>
                              <a:prstClr val="black"/>
                            </a:solidFill>
                            <a:latin typeface="Cambria Math"/>
                            <a:cs typeface="Calibri"/>
                          </a:rPr>
                          <m:t>2</m:t>
                        </m:r>
                      </m:sub>
                    </m:sSub>
                    <m:r>
                      <a:rPr lang="cs-CZ" sz="2400" i="1">
                        <a:solidFill>
                          <a:prstClr val="black"/>
                        </a:solidFill>
                        <a:latin typeface="Cambria Math"/>
                        <a:cs typeface="Calibri"/>
                      </a:rPr>
                      <m:t>+</m:t>
                    </m:r>
                    <m:sSub>
                      <m:sSubPr>
                        <m:ctrlPr>
                          <a:rPr lang="cs-CZ" sz="2400" i="1">
                            <a:solidFill>
                              <a:prstClr val="black"/>
                            </a:solidFill>
                            <a:latin typeface="Cambria Math" panose="02040503050406030204" pitchFamily="18" charset="0"/>
                            <a:cs typeface="Calibri"/>
                          </a:rPr>
                        </m:ctrlPr>
                      </m:sSubPr>
                      <m:e>
                        <m:r>
                          <a:rPr lang="cs-CZ" sz="2400" i="1">
                            <a:solidFill>
                              <a:prstClr val="black"/>
                            </a:solidFill>
                            <a:latin typeface="Cambria Math"/>
                            <a:cs typeface="Calibri"/>
                          </a:rPr>
                          <m:t>𝑅</m:t>
                        </m:r>
                      </m:e>
                      <m:sub>
                        <m:r>
                          <a:rPr lang="cs-CZ" sz="2400" i="1">
                            <a:solidFill>
                              <a:prstClr val="black"/>
                            </a:solidFill>
                            <a:latin typeface="Cambria Math"/>
                            <a:cs typeface="Calibri"/>
                          </a:rPr>
                          <m:t>3</m:t>
                        </m:r>
                      </m:sub>
                    </m:sSub>
                    <m:sSub>
                      <m:sSubPr>
                        <m:ctrlPr>
                          <a:rPr lang="cs-CZ" sz="2400" i="1">
                            <a:solidFill>
                              <a:prstClr val="black"/>
                            </a:solidFill>
                            <a:latin typeface="Cambria Math" panose="02040503050406030204" pitchFamily="18" charset="0"/>
                            <a:cs typeface="Calibri"/>
                          </a:rPr>
                        </m:ctrlPr>
                      </m:sSubPr>
                      <m:e>
                        <m:r>
                          <a:rPr lang="cs-CZ" sz="2400" i="1">
                            <a:solidFill>
                              <a:prstClr val="black"/>
                            </a:solidFill>
                            <a:latin typeface="Cambria Math"/>
                            <a:cs typeface="Calibri"/>
                          </a:rPr>
                          <m:t>𝐼</m:t>
                        </m:r>
                      </m:e>
                      <m:sub>
                        <m:r>
                          <a:rPr lang="cs-CZ" sz="2400" i="1">
                            <a:solidFill>
                              <a:prstClr val="black"/>
                            </a:solidFill>
                            <a:latin typeface="Cambria Math"/>
                            <a:cs typeface="Calibri"/>
                          </a:rPr>
                          <m:t>3</m:t>
                        </m:r>
                      </m:sub>
                    </m:sSub>
                    <m:r>
                      <a:rPr lang="cs-CZ" sz="2400" i="1">
                        <a:solidFill>
                          <a:prstClr val="black"/>
                        </a:solidFill>
                        <a:latin typeface="Cambria Math"/>
                        <a:cs typeface="Calibri"/>
                      </a:rPr>
                      <m:t>=</m:t>
                    </m:r>
                    <m:sSub>
                      <m:sSubPr>
                        <m:ctrlPr>
                          <a:rPr lang="cs-CZ" sz="2400" i="1">
                            <a:solidFill>
                              <a:prstClr val="black"/>
                            </a:solidFill>
                            <a:latin typeface="Cambria Math" panose="02040503050406030204" pitchFamily="18" charset="0"/>
                            <a:cs typeface="Calibri"/>
                          </a:rPr>
                        </m:ctrlPr>
                      </m:sSubPr>
                      <m:e>
                        <m:r>
                          <a:rPr lang="cs-CZ" sz="2400" i="1">
                            <a:solidFill>
                              <a:prstClr val="black"/>
                            </a:solidFill>
                            <a:latin typeface="Cambria Math"/>
                            <a:cs typeface="Calibri"/>
                          </a:rPr>
                          <m:t>𝑈</m:t>
                        </m:r>
                      </m:e>
                      <m:sub>
                        <m:r>
                          <a:rPr lang="cs-CZ" sz="2400" i="1">
                            <a:solidFill>
                              <a:prstClr val="black"/>
                            </a:solidFill>
                            <a:latin typeface="Cambria Math"/>
                            <a:cs typeface="Calibri"/>
                          </a:rPr>
                          <m:t>𝑒</m:t>
                        </m:r>
                        <m:r>
                          <a:rPr lang="cs-CZ" sz="2400" i="1">
                            <a:solidFill>
                              <a:prstClr val="black"/>
                            </a:solidFill>
                            <a:latin typeface="Cambria Math"/>
                            <a:cs typeface="Calibri"/>
                          </a:rPr>
                          <m:t>2</m:t>
                        </m:r>
                      </m:sub>
                    </m:sSub>
                  </m:oMath>
                </a14:m>
                <a:endParaRPr lang="cs-CZ" sz="2400" dirty="0">
                  <a:solidFill>
                    <a:prstClr val="black"/>
                  </a:solidFill>
                </a:endParaRPr>
              </a:p>
            </p:txBody>
          </p:sp>
        </mc:Choice>
        <mc:Fallback xmlns="">
          <p:sp>
            <p:nvSpPr>
              <p:cNvPr id="4" name="TextovéPole 3"/>
              <p:cNvSpPr txBox="1">
                <a:spLocks noRot="1" noChangeAspect="1" noMove="1" noResize="1" noEditPoints="1" noAdjustHandles="1" noChangeArrowheads="1" noChangeShapeType="1" noTextEdit="1"/>
              </p:cNvSpPr>
              <p:nvPr/>
            </p:nvSpPr>
            <p:spPr>
              <a:xfrm>
                <a:off x="0" y="4941168"/>
                <a:ext cx="9144000" cy="1864100"/>
              </a:xfrm>
              <a:prstGeom prst="rect">
                <a:avLst/>
              </a:prstGeom>
              <a:blipFill rotWithShape="1">
                <a:blip r:embed="rId4"/>
                <a:stretch>
                  <a:fillRect l="-1000" t="-984" b="-6885"/>
                </a:stretch>
              </a:blipFill>
            </p:spPr>
            <p:txBody>
              <a:bodyPr/>
              <a:lstStyle/>
              <a:p>
                <a:r>
                  <a:rPr lang="cs-CZ">
                    <a:noFill/>
                  </a:rPr>
                  <a:t> </a:t>
                </a:r>
              </a:p>
            </p:txBody>
          </p:sp>
        </mc:Fallback>
      </mc:AlternateContent>
    </p:spTree>
    <p:extLst>
      <p:ext uri="{BB962C8B-B14F-4D97-AF65-F5344CB8AC3E}">
        <p14:creationId xmlns:p14="http://schemas.microsoft.com/office/powerpoint/2010/main" val="20398303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 name="TextovéPole 20"/>
              <p:cNvSpPr txBox="1">
                <a:spLocks noChangeArrowheads="1"/>
              </p:cNvSpPr>
              <p:nvPr/>
            </p:nvSpPr>
            <p:spPr bwMode="auto">
              <a:xfrm>
                <a:off x="0" y="801523"/>
                <a:ext cx="9144000" cy="1200329"/>
              </a:xfrm>
              <a:prstGeom prst="rect">
                <a:avLst/>
              </a:prstGeom>
              <a:solidFill>
                <a:srgbClr val="00B0F0"/>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r>
                  <a:rPr lang="cs-CZ" altLang="cs-CZ" dirty="0" smtClean="0"/>
                  <a:t>Př. 1 </a:t>
                </a:r>
                <a:r>
                  <a:rPr lang="cs-CZ" dirty="0" smtClean="0"/>
                  <a:t>Určete </a:t>
                </a:r>
                <a:r>
                  <a:rPr lang="cs-CZ" dirty="0"/>
                  <a:t>velikosti proudů </a:t>
                </a:r>
                <a:r>
                  <a:rPr lang="cs-CZ" i="1" dirty="0"/>
                  <a:t>I</a:t>
                </a:r>
                <a:r>
                  <a:rPr lang="cs-CZ" baseline="-25000" dirty="0"/>
                  <a:t>1</a:t>
                </a:r>
                <a:r>
                  <a:rPr lang="cs-CZ" dirty="0"/>
                  <a:t>, </a:t>
                </a:r>
                <a:r>
                  <a:rPr lang="cs-CZ" i="1" dirty="0"/>
                  <a:t>I</a:t>
                </a:r>
                <a:r>
                  <a:rPr lang="cs-CZ" baseline="-25000" dirty="0"/>
                  <a:t>2</a:t>
                </a:r>
                <a:r>
                  <a:rPr lang="cs-CZ" dirty="0"/>
                  <a:t>, </a:t>
                </a:r>
                <a:r>
                  <a:rPr lang="cs-CZ" i="1" dirty="0"/>
                  <a:t>I</a:t>
                </a:r>
                <a:r>
                  <a:rPr lang="cs-CZ" baseline="-25000" dirty="0"/>
                  <a:t>3</a:t>
                </a:r>
                <a:r>
                  <a:rPr lang="cs-CZ" dirty="0"/>
                  <a:t> a napětí </a:t>
                </a:r>
                <a:r>
                  <a:rPr lang="cs-CZ" i="1" dirty="0"/>
                  <a:t>U</a:t>
                </a:r>
                <a:r>
                  <a:rPr lang="cs-CZ" baseline="-25000" dirty="0"/>
                  <a:t>AB</a:t>
                </a:r>
                <a:r>
                  <a:rPr lang="cs-CZ" dirty="0"/>
                  <a:t> mezi body AB (uzly) v následujícím obvodu, je-li </a:t>
                </a:r>
                <a:br>
                  <a:rPr lang="cs-CZ" dirty="0"/>
                </a:br>
                <a14:m>
                  <m:oMathPara xmlns:m="http://schemas.openxmlformats.org/officeDocument/2006/math">
                    <m:oMathParaPr>
                      <m:jc m:val="centerGroup"/>
                    </m:oMathParaPr>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𝑈</m:t>
                          </m:r>
                        </m:e>
                        <m:sub>
                          <m:r>
                            <a:rPr lang="cs-CZ" i="1">
                              <a:latin typeface="Cambria Math" panose="02040503050406030204" pitchFamily="18" charset="0"/>
                            </a:rPr>
                            <m:t>𝑒</m:t>
                          </m:r>
                          <m:r>
                            <a:rPr lang="cs-CZ" i="1">
                              <a:latin typeface="Cambria Math" panose="02040503050406030204" pitchFamily="18" charset="0"/>
                            </a:rPr>
                            <m:t>1</m:t>
                          </m:r>
                        </m:sub>
                      </m:sSub>
                      <m:r>
                        <a:rPr lang="cs-CZ" i="1">
                          <a:latin typeface="Cambria Math" panose="02040503050406030204" pitchFamily="18" charset="0"/>
                        </a:rPr>
                        <m:t>=6 </m:t>
                      </m:r>
                      <m:r>
                        <a:rPr lang="cs-CZ" i="1">
                          <a:latin typeface="Cambria Math" panose="02040503050406030204" pitchFamily="18" charset="0"/>
                        </a:rPr>
                        <m:t>𝑉</m:t>
                      </m:r>
                      <m:r>
                        <a:rPr lang="cs-CZ" i="1">
                          <a:latin typeface="Cambria Math" panose="02040503050406030204" pitchFamily="18" charset="0"/>
                        </a:rPr>
                        <m:t>, </m:t>
                      </m:r>
                      <m:sSub>
                        <m:sSubPr>
                          <m:ctrlPr>
                            <a:rPr lang="cs-CZ" i="1">
                              <a:latin typeface="Cambria Math" panose="02040503050406030204" pitchFamily="18" charset="0"/>
                            </a:rPr>
                          </m:ctrlPr>
                        </m:sSubPr>
                        <m:e>
                          <m:r>
                            <a:rPr lang="cs-CZ" i="1">
                              <a:latin typeface="Cambria Math" panose="02040503050406030204" pitchFamily="18" charset="0"/>
                            </a:rPr>
                            <m:t>𝑈</m:t>
                          </m:r>
                        </m:e>
                        <m:sub>
                          <m:r>
                            <a:rPr lang="cs-CZ" i="1">
                              <a:latin typeface="Cambria Math" panose="02040503050406030204" pitchFamily="18" charset="0"/>
                            </a:rPr>
                            <m:t>𝑒</m:t>
                          </m:r>
                          <m:r>
                            <a:rPr lang="cs-CZ" i="1">
                              <a:latin typeface="Cambria Math" panose="02040503050406030204" pitchFamily="18" charset="0"/>
                            </a:rPr>
                            <m:t>2</m:t>
                          </m:r>
                        </m:sub>
                      </m:sSub>
                      <m:r>
                        <a:rPr lang="cs-CZ" i="1">
                          <a:latin typeface="Cambria Math" panose="02040503050406030204" pitchFamily="18" charset="0"/>
                        </a:rPr>
                        <m:t>=4 </m:t>
                      </m:r>
                      <m:r>
                        <a:rPr lang="cs-CZ" i="1">
                          <a:latin typeface="Cambria Math" panose="02040503050406030204" pitchFamily="18" charset="0"/>
                        </a:rPr>
                        <m:t>𝑉</m:t>
                      </m:r>
                      <m:r>
                        <a:rPr lang="cs-CZ" i="1">
                          <a:latin typeface="Cambria Math" panose="02040503050406030204" pitchFamily="18" charset="0"/>
                        </a:rPr>
                        <m:t>, </m:t>
                      </m:r>
                      <m:sSub>
                        <m:sSubPr>
                          <m:ctrlPr>
                            <a:rPr lang="cs-CZ" i="1">
                              <a:latin typeface="Cambria Math" panose="02040503050406030204" pitchFamily="18" charset="0"/>
                            </a:rPr>
                          </m:ctrlPr>
                        </m:sSubPr>
                        <m:e>
                          <m:r>
                            <a:rPr lang="cs-CZ" i="1">
                              <a:latin typeface="Cambria Math" panose="02040503050406030204" pitchFamily="18" charset="0"/>
                            </a:rPr>
                            <m:t>𝑅</m:t>
                          </m:r>
                        </m:e>
                        <m:sub>
                          <m:r>
                            <a:rPr lang="cs-CZ" i="1">
                              <a:latin typeface="Cambria Math" panose="02040503050406030204" pitchFamily="18" charset="0"/>
                            </a:rPr>
                            <m:t>1</m:t>
                          </m:r>
                        </m:sub>
                      </m:sSub>
                      <m:r>
                        <a:rPr lang="cs-CZ" i="1">
                          <a:latin typeface="Cambria Math" panose="02040503050406030204" pitchFamily="18" charset="0"/>
                        </a:rPr>
                        <m:t>=2 </m:t>
                      </m:r>
                      <m:r>
                        <m:rPr>
                          <m:sty m:val="p"/>
                        </m:rPr>
                        <a:rPr lang="cs-CZ">
                          <a:latin typeface="Cambria Math" panose="02040503050406030204" pitchFamily="18" charset="0"/>
                        </a:rPr>
                        <m:t>Ω</m:t>
                      </m:r>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𝑅</m:t>
                          </m:r>
                        </m:e>
                        <m:sub>
                          <m:r>
                            <a:rPr lang="cs-CZ" i="1">
                              <a:latin typeface="Cambria Math" panose="02040503050406030204" pitchFamily="18" charset="0"/>
                            </a:rPr>
                            <m:t>2</m:t>
                          </m:r>
                        </m:sub>
                      </m:sSub>
                      <m:r>
                        <a:rPr lang="cs-CZ" i="1">
                          <a:latin typeface="Cambria Math" panose="02040503050406030204" pitchFamily="18" charset="0"/>
                        </a:rPr>
                        <m:t>=3 </m:t>
                      </m:r>
                      <m:r>
                        <m:rPr>
                          <m:sty m:val="p"/>
                        </m:rPr>
                        <a:rPr lang="cs-CZ">
                          <a:latin typeface="Cambria Math" panose="02040503050406030204" pitchFamily="18" charset="0"/>
                        </a:rPr>
                        <m:t>Ω</m:t>
                      </m:r>
                      <m:r>
                        <a:rPr lang="cs-CZ" i="1">
                          <a:latin typeface="Cambria Math" panose="02040503050406030204" pitchFamily="18" charset="0"/>
                        </a:rPr>
                        <m:t>, </m:t>
                      </m:r>
                      <m:sSub>
                        <m:sSubPr>
                          <m:ctrlPr>
                            <a:rPr lang="cs-CZ" i="1">
                              <a:latin typeface="Cambria Math" panose="02040503050406030204" pitchFamily="18" charset="0"/>
                            </a:rPr>
                          </m:ctrlPr>
                        </m:sSubPr>
                        <m:e>
                          <m:r>
                            <a:rPr lang="cs-CZ" i="1">
                              <a:latin typeface="Cambria Math" panose="02040503050406030204" pitchFamily="18" charset="0"/>
                            </a:rPr>
                            <m:t>𝑅</m:t>
                          </m:r>
                        </m:e>
                        <m:sub>
                          <m:r>
                            <a:rPr lang="cs-CZ" i="1">
                              <a:latin typeface="Cambria Math" panose="02040503050406030204" pitchFamily="18" charset="0"/>
                            </a:rPr>
                            <m:t>3</m:t>
                          </m:r>
                        </m:sub>
                      </m:sSub>
                      <m:r>
                        <a:rPr lang="cs-CZ" i="1">
                          <a:latin typeface="Cambria Math" panose="02040503050406030204" pitchFamily="18" charset="0"/>
                        </a:rPr>
                        <m:t>=10 </m:t>
                      </m:r>
                      <m:r>
                        <m:rPr>
                          <m:sty m:val="p"/>
                        </m:rPr>
                        <a:rPr lang="cs-CZ">
                          <a:latin typeface="Cambria Math" panose="02040503050406030204" pitchFamily="18" charset="0"/>
                        </a:rPr>
                        <m:t>Ω</m:t>
                      </m:r>
                    </m:oMath>
                  </m:oMathPara>
                </a14:m>
                <a:endParaRPr lang="cs-CZ" altLang="cs-CZ" dirty="0"/>
              </a:p>
            </p:txBody>
          </p:sp>
        </mc:Choice>
        <mc:Fallback xmlns="">
          <p:sp>
            <p:nvSpPr>
              <p:cNvPr id="21" name="TextovéPole 20"/>
              <p:cNvSpPr txBox="1">
                <a:spLocks noRot="1" noChangeAspect="1" noMove="1" noResize="1" noEditPoints="1" noAdjustHandles="1" noChangeArrowheads="1" noChangeShapeType="1" noTextEdit="1"/>
              </p:cNvSpPr>
              <p:nvPr/>
            </p:nvSpPr>
            <p:spPr bwMode="auto">
              <a:xfrm>
                <a:off x="0" y="801523"/>
                <a:ext cx="9144000" cy="1200329"/>
              </a:xfrm>
              <a:prstGeom prst="rect">
                <a:avLst/>
              </a:prstGeom>
              <a:blipFill rotWithShape="1">
                <a:blip r:embed="rId2"/>
                <a:stretch>
                  <a:fillRect l="-1000" t="-4061" b="-508"/>
                </a:stretch>
              </a:blipFill>
              <a:ln>
                <a:noFill/>
              </a:ln>
              <a:extLst/>
            </p:spPr>
            <p:txBody>
              <a:bodyPr/>
              <a:lstStyle/>
              <a:p>
                <a:r>
                  <a:rPr lang="cs-CZ">
                    <a:noFill/>
                  </a:rPr>
                  <a:t> </a:t>
                </a:r>
              </a:p>
            </p:txBody>
          </p:sp>
        </mc:Fallback>
      </mc:AlternateContent>
      <p:sp>
        <p:nvSpPr>
          <p:cNvPr id="23" name="Nadpis 1"/>
          <p:cNvSpPr txBox="1">
            <a:spLocks/>
          </p:cNvSpPr>
          <p:nvPr/>
        </p:nvSpPr>
        <p:spPr>
          <a:xfrm>
            <a:off x="0" y="0"/>
            <a:ext cx="9144000" cy="792087"/>
          </a:xfrm>
          <a:prstGeom prst="rect">
            <a:avLst/>
          </a:prstGeom>
          <a:solidFill>
            <a:srgbClr val="92D05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dirty="0" smtClean="0"/>
              <a:t>18. </a:t>
            </a:r>
            <a:r>
              <a:rPr lang="cs-CZ" sz="3600" dirty="0" err="1" smtClean="0"/>
              <a:t>Kirchhoffovy</a:t>
            </a:r>
            <a:r>
              <a:rPr lang="cs-CZ" sz="3600" dirty="0" smtClean="0"/>
              <a:t> zákony</a:t>
            </a:r>
            <a:endParaRPr lang="cs-CZ" sz="3600" dirty="0"/>
          </a:p>
        </p:txBody>
      </p:sp>
      <mc:AlternateContent xmlns:mc="http://schemas.openxmlformats.org/markup-compatibility/2006" xmlns:a14="http://schemas.microsoft.com/office/drawing/2010/main">
        <mc:Choice Requires="a14">
          <p:sp>
            <p:nvSpPr>
              <p:cNvPr id="4" name="TextovéPole 3"/>
              <p:cNvSpPr txBox="1"/>
              <p:nvPr/>
            </p:nvSpPr>
            <p:spPr>
              <a:xfrm>
                <a:off x="0" y="2002530"/>
                <a:ext cx="9144000" cy="4653582"/>
              </a:xfrm>
              <a:prstGeom prst="rect">
                <a:avLst/>
              </a:prstGeom>
              <a:noFill/>
            </p:spPr>
            <p:txBody>
              <a:bodyPr wrap="square" rtlCol="0">
                <a:spAutoFit/>
              </a:bodyPr>
              <a:lstStyle/>
              <a:p>
                <a:pPr marL="342900" lvl="0" indent="-342900">
                  <a:lnSpc>
                    <a:spcPct val="115000"/>
                  </a:lnSpc>
                  <a:spcAft>
                    <a:spcPts val="0"/>
                  </a:spcAft>
                  <a:buFont typeface="Wingdings"/>
                  <a:buChar char=""/>
                </a:pPr>
                <a:r>
                  <a:rPr lang="cs-CZ" sz="2400" dirty="0" smtClean="0">
                    <a:ea typeface="Times New Roman"/>
                    <a:cs typeface="Calibri"/>
                  </a:rPr>
                  <a:t>nakonec dosadíme za hodnoty odporů a elektromotorických napětí a získáme tři rovnice o třech neznámých:</a:t>
                </a:r>
                <a:endParaRPr lang="cs-CZ" sz="2400" dirty="0">
                  <a:ea typeface="Times New Roman"/>
                  <a:cs typeface="Times New Roman"/>
                </a:endParaRPr>
              </a:p>
              <a:p>
                <a:pPr marL="457200">
                  <a:lnSpc>
                    <a:spcPct val="115000"/>
                  </a:lnSpc>
                  <a:spcAft>
                    <a:spcPts val="0"/>
                  </a:spcAft>
                </a:pPr>
                <a:r>
                  <a:rPr lang="cs-CZ" sz="2400" dirty="0" smtClean="0">
                    <a:effectLst/>
                    <a:ea typeface="Times New Roman"/>
                    <a:cs typeface="Calibri"/>
                  </a:rPr>
                  <a:t> </a:t>
                </a:r>
                <a14:m>
                  <m:oMath xmlns:m="http://schemas.openxmlformats.org/officeDocument/2006/math">
                    <m:sSub>
                      <m:sSubPr>
                        <m:ctrlPr>
                          <a:rPr lang="cs-CZ" sz="2400" i="1">
                            <a:effectLst/>
                            <a:latin typeface="Cambria Math" panose="02040503050406030204" pitchFamily="18" charset="0"/>
                            <a:ea typeface="Times New Roman"/>
                            <a:cs typeface="Calibri"/>
                          </a:rPr>
                        </m:ctrlPr>
                      </m:sSubPr>
                      <m:e>
                        <m:r>
                          <a:rPr lang="cs-CZ" sz="2400" i="1">
                            <a:effectLst/>
                            <a:latin typeface="Cambria Math"/>
                            <a:ea typeface="Times New Roman"/>
                            <a:cs typeface="Calibri"/>
                          </a:rPr>
                          <m:t>𝐼</m:t>
                        </m:r>
                      </m:e>
                      <m:sub>
                        <m:r>
                          <a:rPr lang="cs-CZ" sz="2400" i="1">
                            <a:effectLst/>
                            <a:latin typeface="Cambria Math"/>
                            <a:ea typeface="Times New Roman"/>
                            <a:cs typeface="Calibri"/>
                          </a:rPr>
                          <m:t>1</m:t>
                        </m:r>
                      </m:sub>
                    </m:sSub>
                    <m:r>
                      <a:rPr lang="cs-CZ" sz="2400" b="0" i="1" smtClean="0">
                        <a:effectLst/>
                        <a:latin typeface="Cambria Math"/>
                        <a:ea typeface="Times New Roman"/>
                        <a:cs typeface="Calibri"/>
                      </a:rPr>
                      <m:t>+</m:t>
                    </m:r>
                    <m:sSub>
                      <m:sSubPr>
                        <m:ctrlPr>
                          <a:rPr lang="cs-CZ" sz="2400" i="1">
                            <a:effectLst/>
                            <a:latin typeface="Cambria Math" panose="02040503050406030204" pitchFamily="18" charset="0"/>
                            <a:ea typeface="Times New Roman"/>
                            <a:cs typeface="Calibri"/>
                          </a:rPr>
                        </m:ctrlPr>
                      </m:sSubPr>
                      <m:e>
                        <m:r>
                          <a:rPr lang="cs-CZ" sz="2400" i="1">
                            <a:effectLst/>
                            <a:latin typeface="Cambria Math"/>
                            <a:ea typeface="Times New Roman"/>
                            <a:cs typeface="Calibri"/>
                          </a:rPr>
                          <m:t>𝐼</m:t>
                        </m:r>
                      </m:e>
                      <m:sub>
                        <m:r>
                          <a:rPr lang="cs-CZ" sz="2400" i="1">
                            <a:effectLst/>
                            <a:latin typeface="Cambria Math"/>
                            <a:ea typeface="Times New Roman"/>
                            <a:cs typeface="Calibri"/>
                          </a:rPr>
                          <m:t>2</m:t>
                        </m:r>
                      </m:sub>
                    </m:sSub>
                    <m:r>
                      <a:rPr lang="cs-CZ" sz="2400" b="0" i="1" smtClean="0">
                        <a:effectLst/>
                        <a:latin typeface="Cambria Math"/>
                        <a:ea typeface="Times New Roman"/>
                        <a:cs typeface="Calibri"/>
                      </a:rPr>
                      <m:t>−</m:t>
                    </m:r>
                    <m:sSub>
                      <m:sSubPr>
                        <m:ctrlPr>
                          <a:rPr lang="cs-CZ" sz="2400" i="1" smtClean="0">
                            <a:effectLst/>
                            <a:latin typeface="Cambria Math" panose="02040503050406030204" pitchFamily="18" charset="0"/>
                            <a:ea typeface="Times New Roman"/>
                            <a:cs typeface="Calibri"/>
                          </a:rPr>
                        </m:ctrlPr>
                      </m:sSubPr>
                      <m:e>
                        <m:r>
                          <a:rPr lang="cs-CZ" sz="2400" i="1">
                            <a:effectLst/>
                            <a:latin typeface="Cambria Math"/>
                            <a:ea typeface="Times New Roman"/>
                            <a:cs typeface="Calibri"/>
                          </a:rPr>
                          <m:t>𝐼</m:t>
                        </m:r>
                      </m:e>
                      <m:sub>
                        <m:r>
                          <a:rPr lang="cs-CZ" sz="2400" i="1">
                            <a:effectLst/>
                            <a:latin typeface="Cambria Math"/>
                            <a:ea typeface="Times New Roman"/>
                            <a:cs typeface="Calibri"/>
                          </a:rPr>
                          <m:t>3</m:t>
                        </m:r>
                      </m:sub>
                    </m:sSub>
                    <m:r>
                      <a:rPr lang="cs-CZ" sz="2400" i="1" smtClean="0">
                        <a:effectLst/>
                        <a:latin typeface="Cambria Math"/>
                        <a:ea typeface="Times New Roman"/>
                        <a:cs typeface="Calibri"/>
                      </a:rPr>
                      <m:t>=0</m:t>
                    </m:r>
                  </m:oMath>
                </a14:m>
                <a:endParaRPr lang="cs-CZ" sz="2400" dirty="0" smtClean="0">
                  <a:ea typeface="Times New Roman"/>
                  <a:cs typeface="Times New Roman"/>
                </a:endParaRPr>
              </a:p>
              <a:p>
                <a:pPr>
                  <a:lnSpc>
                    <a:spcPct val="115000"/>
                  </a:lnSpc>
                  <a:spcAft>
                    <a:spcPts val="0"/>
                  </a:spcAft>
                </a:pPr>
                <a:r>
                  <a:rPr lang="cs-CZ" sz="2400" dirty="0" smtClean="0">
                    <a:ea typeface="Times New Roman"/>
                    <a:cs typeface="Calibri"/>
                  </a:rPr>
                  <a:t> </a:t>
                </a:r>
                <a14:m>
                  <m:oMath xmlns:m="http://schemas.openxmlformats.org/officeDocument/2006/math">
                    <m:r>
                      <a:rPr lang="cs-CZ" sz="2400" b="0" i="0" smtClean="0">
                        <a:effectLst/>
                        <a:latin typeface="Cambria Math"/>
                        <a:ea typeface="Times New Roman"/>
                        <a:cs typeface="Calibri"/>
                      </a:rPr>
                      <m:t>−</m:t>
                    </m:r>
                    <m:r>
                      <a:rPr lang="cs-CZ" sz="2400" i="1">
                        <a:effectLst/>
                        <a:latin typeface="Cambria Math"/>
                        <a:ea typeface="Times New Roman"/>
                        <a:cs typeface="Calibri"/>
                      </a:rPr>
                      <m:t>2</m:t>
                    </m:r>
                    <m:sSub>
                      <m:sSubPr>
                        <m:ctrlPr>
                          <a:rPr lang="cs-CZ" sz="2400" i="1">
                            <a:effectLst/>
                            <a:latin typeface="Cambria Math" panose="02040503050406030204" pitchFamily="18" charset="0"/>
                            <a:ea typeface="Times New Roman"/>
                            <a:cs typeface="Calibri"/>
                          </a:rPr>
                        </m:ctrlPr>
                      </m:sSubPr>
                      <m:e>
                        <m:r>
                          <a:rPr lang="cs-CZ" sz="2400" i="1">
                            <a:effectLst/>
                            <a:latin typeface="Cambria Math"/>
                            <a:ea typeface="Times New Roman"/>
                            <a:cs typeface="Calibri"/>
                          </a:rPr>
                          <m:t>𝐼</m:t>
                        </m:r>
                      </m:e>
                      <m:sub>
                        <m:r>
                          <a:rPr lang="cs-CZ" sz="2400" i="1">
                            <a:effectLst/>
                            <a:latin typeface="Cambria Math"/>
                            <a:ea typeface="Times New Roman"/>
                            <a:cs typeface="Calibri"/>
                          </a:rPr>
                          <m:t>1</m:t>
                        </m:r>
                      </m:sub>
                    </m:sSub>
                    <m:r>
                      <a:rPr lang="cs-CZ" sz="2400" i="1">
                        <a:effectLst/>
                        <a:latin typeface="Cambria Math"/>
                        <a:ea typeface="Times New Roman"/>
                        <a:cs typeface="Calibri"/>
                      </a:rPr>
                      <m:t>+3</m:t>
                    </m:r>
                    <m:sSub>
                      <m:sSubPr>
                        <m:ctrlPr>
                          <a:rPr lang="cs-CZ" sz="2400" i="1">
                            <a:effectLst/>
                            <a:latin typeface="Cambria Math" panose="02040503050406030204" pitchFamily="18" charset="0"/>
                            <a:ea typeface="Times New Roman"/>
                            <a:cs typeface="Calibri"/>
                          </a:rPr>
                        </m:ctrlPr>
                      </m:sSubPr>
                      <m:e>
                        <m:r>
                          <a:rPr lang="cs-CZ" sz="2400" i="1">
                            <a:effectLst/>
                            <a:latin typeface="Cambria Math"/>
                            <a:ea typeface="Times New Roman"/>
                            <a:cs typeface="Calibri"/>
                          </a:rPr>
                          <m:t>𝐼</m:t>
                        </m:r>
                      </m:e>
                      <m:sub>
                        <m:r>
                          <a:rPr lang="cs-CZ" sz="2400" i="1">
                            <a:effectLst/>
                            <a:latin typeface="Cambria Math"/>
                            <a:ea typeface="Times New Roman"/>
                            <a:cs typeface="Calibri"/>
                          </a:rPr>
                          <m:t>2</m:t>
                        </m:r>
                      </m:sub>
                    </m:sSub>
                    <m:r>
                      <a:rPr lang="cs-CZ" sz="2400" b="0" i="1" smtClean="0">
                        <a:effectLst/>
                        <a:latin typeface="Cambria Math"/>
                        <a:ea typeface="Times New Roman"/>
                        <a:cs typeface="Calibri"/>
                      </a:rPr>
                      <m:t>        </m:t>
                    </m:r>
                    <m:r>
                      <a:rPr lang="cs-CZ" sz="2400" i="1">
                        <a:effectLst/>
                        <a:latin typeface="Cambria Math"/>
                        <a:ea typeface="Times New Roman"/>
                        <a:cs typeface="Calibri"/>
                      </a:rPr>
                      <m:t>=6+4</m:t>
                    </m:r>
                  </m:oMath>
                </a14:m>
                <a:endParaRPr lang="cs-CZ" sz="2400" dirty="0">
                  <a:ea typeface="Times New Roman"/>
                  <a:cs typeface="Times New Roman"/>
                </a:endParaRPr>
              </a:p>
              <a:p>
                <a:pPr>
                  <a:lnSpc>
                    <a:spcPct val="115000"/>
                  </a:lnSpc>
                  <a:spcAft>
                    <a:spcPts val="0"/>
                  </a:spcAft>
                </a:pPr>
                <a:r>
                  <a:rPr lang="cs-CZ" sz="2400" dirty="0">
                    <a:ea typeface="Times New Roman"/>
                    <a:cs typeface="Calibri"/>
                  </a:rPr>
                  <a:t>       </a:t>
                </a:r>
                <a14:m>
                  <m:oMath xmlns:m="http://schemas.openxmlformats.org/officeDocument/2006/math">
                    <m:r>
                      <a:rPr lang="cs-CZ" sz="2400" i="1">
                        <a:effectLst/>
                        <a:latin typeface="Cambria Math"/>
                        <a:ea typeface="Times New Roman"/>
                        <a:cs typeface="Calibri"/>
                      </a:rPr>
                      <m:t>3</m:t>
                    </m:r>
                    <m:sSub>
                      <m:sSubPr>
                        <m:ctrlPr>
                          <a:rPr lang="cs-CZ" sz="2400" i="1">
                            <a:effectLst/>
                            <a:latin typeface="Cambria Math" panose="02040503050406030204" pitchFamily="18" charset="0"/>
                            <a:ea typeface="Times New Roman"/>
                            <a:cs typeface="Calibri"/>
                          </a:rPr>
                        </m:ctrlPr>
                      </m:sSubPr>
                      <m:e>
                        <m:r>
                          <a:rPr lang="cs-CZ" sz="2400" i="1">
                            <a:effectLst/>
                            <a:latin typeface="Cambria Math"/>
                            <a:ea typeface="Times New Roman"/>
                            <a:cs typeface="Calibri"/>
                          </a:rPr>
                          <m:t>𝐼</m:t>
                        </m:r>
                      </m:e>
                      <m:sub>
                        <m:r>
                          <a:rPr lang="cs-CZ" sz="2400" i="1">
                            <a:effectLst/>
                            <a:latin typeface="Cambria Math"/>
                            <a:ea typeface="Times New Roman"/>
                            <a:cs typeface="Calibri"/>
                          </a:rPr>
                          <m:t>1</m:t>
                        </m:r>
                      </m:sub>
                    </m:sSub>
                    <m:r>
                      <a:rPr lang="cs-CZ" sz="2400" b="0" i="1" smtClean="0">
                        <a:effectLst/>
                        <a:latin typeface="Cambria Math"/>
                        <a:ea typeface="Times New Roman"/>
                        <a:cs typeface="Calibri"/>
                      </a:rPr>
                      <m:t>      </m:t>
                    </m:r>
                    <m:r>
                      <a:rPr lang="cs-CZ" sz="2400" i="1">
                        <a:effectLst/>
                        <a:latin typeface="Cambria Math"/>
                        <a:ea typeface="Times New Roman"/>
                        <a:cs typeface="Calibri"/>
                      </a:rPr>
                      <m:t>+10</m:t>
                    </m:r>
                    <m:sSub>
                      <m:sSubPr>
                        <m:ctrlPr>
                          <a:rPr lang="cs-CZ" sz="2400" i="1">
                            <a:effectLst/>
                            <a:latin typeface="Cambria Math" panose="02040503050406030204" pitchFamily="18" charset="0"/>
                            <a:ea typeface="Times New Roman"/>
                            <a:cs typeface="Calibri"/>
                          </a:rPr>
                        </m:ctrlPr>
                      </m:sSubPr>
                      <m:e>
                        <m:r>
                          <a:rPr lang="cs-CZ" sz="2400" i="1">
                            <a:effectLst/>
                            <a:latin typeface="Cambria Math"/>
                            <a:ea typeface="Times New Roman"/>
                            <a:cs typeface="Calibri"/>
                          </a:rPr>
                          <m:t>𝐼</m:t>
                        </m:r>
                      </m:e>
                      <m:sub>
                        <m:r>
                          <a:rPr lang="cs-CZ" sz="2400" i="1">
                            <a:effectLst/>
                            <a:latin typeface="Cambria Math"/>
                            <a:ea typeface="Times New Roman"/>
                            <a:cs typeface="Calibri"/>
                          </a:rPr>
                          <m:t>3</m:t>
                        </m:r>
                      </m:sub>
                    </m:sSub>
                    <m:r>
                      <a:rPr lang="cs-CZ" sz="2400" i="1">
                        <a:effectLst/>
                        <a:latin typeface="Cambria Math"/>
                        <a:ea typeface="Times New Roman"/>
                        <a:cs typeface="Calibri"/>
                      </a:rPr>
                      <m:t>=4</m:t>
                    </m:r>
                  </m:oMath>
                </a14:m>
                <a:endParaRPr lang="cs-CZ" sz="2400" dirty="0">
                  <a:ea typeface="Times New Roman"/>
                  <a:cs typeface="Times New Roman"/>
                </a:endParaRPr>
              </a:p>
              <a:p>
                <a:pPr>
                  <a:lnSpc>
                    <a:spcPct val="115000"/>
                  </a:lnSpc>
                  <a:spcAft>
                    <a:spcPts val="0"/>
                  </a:spcAft>
                </a:pPr>
                <a:r>
                  <a:rPr lang="cs-CZ" sz="2400" dirty="0" smtClean="0">
                    <a:ea typeface="Times New Roman"/>
                    <a:cs typeface="Calibri"/>
                  </a:rPr>
                  <a:t>Soustava </a:t>
                </a:r>
                <a:r>
                  <a:rPr lang="cs-CZ" sz="2400" dirty="0">
                    <a:ea typeface="Times New Roman"/>
                    <a:cs typeface="Calibri"/>
                  </a:rPr>
                  <a:t>má řešení: </a:t>
                </a:r>
                <a:r>
                  <a:rPr lang="cs-CZ" sz="2400" i="1" dirty="0" smtClean="0">
                    <a:effectLst/>
                    <a:latin typeface="Cambria Math"/>
                    <a:ea typeface="Times New Roman"/>
                    <a:cs typeface="Calibri"/>
                  </a:rPr>
                  <a:t/>
                </a:r>
                <a:br>
                  <a:rPr lang="cs-CZ" sz="2400" i="1" dirty="0" smtClean="0">
                    <a:effectLst/>
                    <a:latin typeface="Cambria Math"/>
                    <a:ea typeface="Times New Roman"/>
                    <a:cs typeface="Calibri"/>
                  </a:rPr>
                </a:br>
                <a14:m>
                  <m:oMathPara xmlns:m="http://schemas.openxmlformats.org/officeDocument/2006/math">
                    <m:oMathParaPr>
                      <m:jc m:val="centerGroup"/>
                    </m:oMathParaPr>
                    <m:oMath xmlns:m="http://schemas.openxmlformats.org/officeDocument/2006/math">
                      <m:sSub>
                        <m:sSubPr>
                          <m:ctrlPr>
                            <a:rPr lang="cs-CZ" sz="2400" i="1">
                              <a:effectLst/>
                              <a:latin typeface="Cambria Math" panose="02040503050406030204" pitchFamily="18" charset="0"/>
                              <a:ea typeface="Times New Roman"/>
                              <a:cs typeface="Calibri"/>
                            </a:rPr>
                          </m:ctrlPr>
                        </m:sSubPr>
                        <m:e>
                          <m:r>
                            <a:rPr lang="cs-CZ" sz="2400" i="1">
                              <a:effectLst/>
                              <a:latin typeface="Cambria Math"/>
                              <a:ea typeface="Times New Roman"/>
                              <a:cs typeface="Calibri"/>
                            </a:rPr>
                            <m:t>𝐼</m:t>
                          </m:r>
                        </m:e>
                        <m:sub>
                          <m:r>
                            <a:rPr lang="cs-CZ" sz="2400" i="1">
                              <a:effectLst/>
                              <a:latin typeface="Cambria Math"/>
                              <a:ea typeface="Times New Roman"/>
                              <a:cs typeface="Calibri"/>
                            </a:rPr>
                            <m:t>1</m:t>
                          </m:r>
                        </m:sub>
                      </m:sSub>
                      <m:r>
                        <a:rPr lang="cs-CZ" sz="2400" i="1">
                          <a:effectLst/>
                          <a:latin typeface="Cambria Math"/>
                          <a:ea typeface="Times New Roman"/>
                          <a:cs typeface="Calibri"/>
                        </a:rPr>
                        <m:t>≅</m:t>
                      </m:r>
                      <m:r>
                        <a:rPr lang="cs-CZ" sz="2400" b="0" i="1" smtClean="0">
                          <a:effectLst/>
                          <a:latin typeface="Cambria Math"/>
                          <a:ea typeface="Times New Roman"/>
                          <a:cs typeface="Calibri"/>
                        </a:rPr>
                        <m:t>−</m:t>
                      </m:r>
                      <m:r>
                        <a:rPr lang="cs-CZ" sz="2400" i="1">
                          <a:effectLst/>
                          <a:latin typeface="Cambria Math"/>
                          <a:ea typeface="Times New Roman"/>
                          <a:cs typeface="Calibri"/>
                        </a:rPr>
                        <m:t>1,</m:t>
                      </m:r>
                      <m:r>
                        <a:rPr lang="cs-CZ" sz="2400" b="0" i="1" smtClean="0">
                          <a:effectLst/>
                          <a:latin typeface="Cambria Math"/>
                          <a:ea typeface="Times New Roman"/>
                          <a:cs typeface="Calibri"/>
                        </a:rPr>
                        <m:t>49</m:t>
                      </m:r>
                      <m:r>
                        <a:rPr lang="cs-CZ" sz="2400" i="1">
                          <a:effectLst/>
                          <a:latin typeface="Cambria Math"/>
                          <a:ea typeface="Times New Roman"/>
                          <a:cs typeface="Calibri"/>
                        </a:rPr>
                        <m:t> </m:t>
                      </m:r>
                      <m:r>
                        <m:rPr>
                          <m:sty m:val="p"/>
                        </m:rPr>
                        <a:rPr lang="cs-CZ" sz="2400">
                          <a:effectLst/>
                          <a:latin typeface="Cambria Math"/>
                          <a:ea typeface="Times New Roman"/>
                          <a:cs typeface="Calibri"/>
                        </a:rPr>
                        <m:t>A</m:t>
                      </m:r>
                      <m:r>
                        <a:rPr lang="cs-CZ" sz="2400" i="1">
                          <a:effectLst/>
                          <a:latin typeface="Cambria Math"/>
                          <a:ea typeface="Times New Roman"/>
                          <a:cs typeface="Calibri"/>
                        </a:rPr>
                        <m:t>, </m:t>
                      </m:r>
                      <m:sSub>
                        <m:sSubPr>
                          <m:ctrlPr>
                            <a:rPr lang="cs-CZ" sz="2400" i="1">
                              <a:effectLst/>
                              <a:latin typeface="Cambria Math" panose="02040503050406030204" pitchFamily="18" charset="0"/>
                              <a:ea typeface="Times New Roman"/>
                              <a:cs typeface="Calibri"/>
                            </a:rPr>
                          </m:ctrlPr>
                        </m:sSubPr>
                        <m:e>
                          <m:r>
                            <a:rPr lang="cs-CZ" sz="2400" i="1">
                              <a:effectLst/>
                              <a:latin typeface="Cambria Math"/>
                              <a:ea typeface="Times New Roman"/>
                              <a:cs typeface="Calibri"/>
                            </a:rPr>
                            <m:t>𝐼</m:t>
                          </m:r>
                        </m:e>
                        <m:sub>
                          <m:r>
                            <a:rPr lang="cs-CZ" sz="2400" i="1">
                              <a:effectLst/>
                              <a:latin typeface="Cambria Math"/>
                              <a:ea typeface="Times New Roman"/>
                              <a:cs typeface="Calibri"/>
                            </a:rPr>
                            <m:t>2</m:t>
                          </m:r>
                        </m:sub>
                      </m:sSub>
                      <m:r>
                        <a:rPr lang="cs-CZ" sz="2400" i="1">
                          <a:effectLst/>
                          <a:latin typeface="Cambria Math"/>
                          <a:ea typeface="Times New Roman"/>
                          <a:cs typeface="Calibri"/>
                        </a:rPr>
                        <m:t>≅</m:t>
                      </m:r>
                      <m:r>
                        <a:rPr lang="cs-CZ" sz="2400" b="0" i="1" smtClean="0">
                          <a:effectLst/>
                          <a:latin typeface="Cambria Math"/>
                          <a:ea typeface="Times New Roman"/>
                          <a:cs typeface="Calibri"/>
                        </a:rPr>
                        <m:t>2</m:t>
                      </m:r>
                      <m:r>
                        <a:rPr lang="cs-CZ" sz="2400" i="1">
                          <a:effectLst/>
                          <a:latin typeface="Cambria Math"/>
                          <a:ea typeface="Times New Roman"/>
                          <a:cs typeface="Calibri"/>
                        </a:rPr>
                        <m:t>,</m:t>
                      </m:r>
                      <m:r>
                        <a:rPr lang="cs-CZ" sz="2400" b="0" i="1" smtClean="0">
                          <a:effectLst/>
                          <a:latin typeface="Cambria Math"/>
                          <a:ea typeface="Times New Roman"/>
                          <a:cs typeface="Calibri"/>
                        </a:rPr>
                        <m:t>34</m:t>
                      </m:r>
                      <m:r>
                        <a:rPr lang="cs-CZ" sz="2400" i="1">
                          <a:effectLst/>
                          <a:latin typeface="Cambria Math"/>
                          <a:ea typeface="Times New Roman"/>
                          <a:cs typeface="Calibri"/>
                        </a:rPr>
                        <m:t> </m:t>
                      </m:r>
                      <m:r>
                        <m:rPr>
                          <m:sty m:val="p"/>
                        </m:rPr>
                        <a:rPr lang="cs-CZ" sz="2400">
                          <a:effectLst/>
                          <a:latin typeface="Cambria Math"/>
                          <a:ea typeface="Times New Roman"/>
                          <a:cs typeface="Calibri"/>
                        </a:rPr>
                        <m:t>A</m:t>
                      </m:r>
                      <m:r>
                        <a:rPr lang="cs-CZ" sz="2400" i="1">
                          <a:effectLst/>
                          <a:latin typeface="Cambria Math"/>
                          <a:ea typeface="Times New Roman"/>
                          <a:cs typeface="Calibri"/>
                        </a:rPr>
                        <m:t>, </m:t>
                      </m:r>
                      <m:sSub>
                        <m:sSubPr>
                          <m:ctrlPr>
                            <a:rPr lang="cs-CZ" sz="2400" i="1">
                              <a:effectLst/>
                              <a:latin typeface="Cambria Math" panose="02040503050406030204" pitchFamily="18" charset="0"/>
                              <a:ea typeface="Times New Roman"/>
                              <a:cs typeface="Calibri"/>
                            </a:rPr>
                          </m:ctrlPr>
                        </m:sSubPr>
                        <m:e>
                          <m:r>
                            <a:rPr lang="cs-CZ" sz="2400" i="1">
                              <a:effectLst/>
                              <a:latin typeface="Cambria Math"/>
                              <a:ea typeface="Times New Roman"/>
                              <a:cs typeface="Calibri"/>
                            </a:rPr>
                            <m:t>𝐼</m:t>
                          </m:r>
                        </m:e>
                        <m:sub>
                          <m:r>
                            <a:rPr lang="cs-CZ" sz="2400" i="1">
                              <a:effectLst/>
                              <a:latin typeface="Cambria Math"/>
                              <a:ea typeface="Times New Roman"/>
                              <a:cs typeface="Calibri"/>
                            </a:rPr>
                            <m:t>3</m:t>
                          </m:r>
                        </m:sub>
                      </m:sSub>
                      <m:r>
                        <a:rPr lang="cs-CZ" sz="2400" i="1">
                          <a:effectLst/>
                          <a:latin typeface="Cambria Math"/>
                          <a:ea typeface="Times New Roman"/>
                          <a:cs typeface="Calibri"/>
                        </a:rPr>
                        <m:t>≅0,</m:t>
                      </m:r>
                      <m:r>
                        <a:rPr lang="cs-CZ" sz="2400" b="0" i="1" smtClean="0">
                          <a:effectLst/>
                          <a:latin typeface="Cambria Math"/>
                          <a:ea typeface="Times New Roman"/>
                          <a:cs typeface="Calibri"/>
                        </a:rPr>
                        <m:t>85</m:t>
                      </m:r>
                      <m:r>
                        <a:rPr lang="cs-CZ" sz="2400" i="1">
                          <a:effectLst/>
                          <a:latin typeface="Cambria Math"/>
                          <a:ea typeface="Times New Roman"/>
                          <a:cs typeface="Calibri"/>
                        </a:rPr>
                        <m:t> </m:t>
                      </m:r>
                      <m:r>
                        <m:rPr>
                          <m:sty m:val="p"/>
                        </m:rPr>
                        <a:rPr lang="cs-CZ" sz="2400">
                          <a:effectLst/>
                          <a:latin typeface="Cambria Math"/>
                          <a:ea typeface="Times New Roman"/>
                          <a:cs typeface="Calibri"/>
                        </a:rPr>
                        <m:t>A</m:t>
                      </m:r>
                    </m:oMath>
                  </m:oMathPara>
                </a14:m>
                <a:endParaRPr lang="cs-CZ" sz="2400" dirty="0">
                  <a:ea typeface="Times New Roman"/>
                  <a:cs typeface="Times New Roman"/>
                </a:endParaRPr>
              </a:p>
              <a:p>
                <a:pPr marL="342900" lvl="0" indent="-342900">
                  <a:lnSpc>
                    <a:spcPct val="115000"/>
                  </a:lnSpc>
                  <a:spcAft>
                    <a:spcPts val="0"/>
                  </a:spcAft>
                  <a:buFont typeface="Wingdings"/>
                  <a:buChar char=""/>
                </a:pPr>
                <a:r>
                  <a:rPr lang="cs-CZ" sz="2400" dirty="0">
                    <a:solidFill>
                      <a:srgbClr val="FF0000"/>
                    </a:solidFill>
                    <a:ea typeface="Times New Roman"/>
                    <a:cs typeface="Calibri"/>
                  </a:rPr>
                  <a:t>záporné znaménko u proudu </a:t>
                </a:r>
                <a:r>
                  <a:rPr lang="cs-CZ" sz="2400" i="1" dirty="0" smtClean="0">
                    <a:solidFill>
                      <a:srgbClr val="FF0000"/>
                    </a:solidFill>
                    <a:effectLst/>
                    <a:latin typeface="Times New Roman"/>
                    <a:ea typeface="Times New Roman"/>
                    <a:cs typeface="Times New Roman"/>
                  </a:rPr>
                  <a:t>I</a:t>
                </a:r>
                <a:r>
                  <a:rPr lang="cs-CZ" sz="2400" i="1" baseline="-25000" dirty="0" smtClean="0">
                    <a:solidFill>
                      <a:srgbClr val="FF0000"/>
                    </a:solidFill>
                    <a:effectLst/>
                    <a:latin typeface="Times New Roman"/>
                    <a:ea typeface="Times New Roman"/>
                    <a:cs typeface="Times New Roman"/>
                  </a:rPr>
                  <a:t>1</a:t>
                </a:r>
                <a:r>
                  <a:rPr lang="cs-CZ" sz="2400" dirty="0" smtClean="0">
                    <a:solidFill>
                      <a:srgbClr val="FF0000"/>
                    </a:solidFill>
                    <a:effectLst/>
                    <a:latin typeface="Times New Roman"/>
                    <a:ea typeface="Times New Roman"/>
                    <a:cs typeface="Times New Roman"/>
                  </a:rPr>
                  <a:t> </a:t>
                </a:r>
                <a:r>
                  <a:rPr lang="cs-CZ" sz="2400" dirty="0">
                    <a:solidFill>
                      <a:srgbClr val="FF0000"/>
                    </a:solidFill>
                    <a:ea typeface="Times New Roman"/>
                    <a:cs typeface="Times New Roman"/>
                  </a:rPr>
                  <a:t>znamená, že proud má opačný směr než námi původně určený ve schématu</a:t>
                </a:r>
                <a:endParaRPr lang="cs-CZ" sz="2400" dirty="0">
                  <a:ea typeface="Times New Roman"/>
                  <a:cs typeface="Times New Roman"/>
                </a:endParaRPr>
              </a:p>
              <a:p>
                <a:r>
                  <a:rPr lang="cs-CZ" sz="2400" dirty="0">
                    <a:solidFill>
                      <a:srgbClr val="FF0000"/>
                    </a:solidFill>
                    <a:ea typeface="Times New Roman"/>
                    <a:cs typeface="Calibri"/>
                  </a:rPr>
                  <a:t>napětí mezi uzly AB je stejné jako napětí na rezistoru </a:t>
                </a:r>
                <a:r>
                  <a:rPr lang="cs-CZ" sz="2400" i="1" dirty="0">
                    <a:solidFill>
                      <a:srgbClr val="FF0000"/>
                    </a:solidFill>
                    <a:effectLst/>
                    <a:latin typeface="Times New Roman"/>
                    <a:ea typeface="Times New Roman"/>
                  </a:rPr>
                  <a:t>R</a:t>
                </a:r>
                <a:r>
                  <a:rPr lang="cs-CZ" sz="2400" baseline="-25000" dirty="0">
                    <a:solidFill>
                      <a:srgbClr val="FF0000"/>
                    </a:solidFill>
                    <a:ea typeface="Times New Roman"/>
                    <a:cs typeface="Calibri"/>
                  </a:rPr>
                  <a:t>3</a:t>
                </a:r>
                <a:r>
                  <a:rPr lang="cs-CZ" sz="2400" dirty="0">
                    <a:solidFill>
                      <a:srgbClr val="FF0000"/>
                    </a:solidFill>
                    <a:ea typeface="Times New Roman"/>
                    <a:cs typeface="Calibri"/>
                  </a:rPr>
                  <a:t> </a:t>
                </a:r>
                <a:br>
                  <a:rPr lang="cs-CZ" sz="2400" dirty="0">
                    <a:solidFill>
                      <a:srgbClr val="FF0000"/>
                    </a:solidFill>
                    <a:ea typeface="Times New Roman"/>
                    <a:cs typeface="Calibri"/>
                  </a:rPr>
                </a:br>
                <a:r>
                  <a:rPr lang="cs-CZ" sz="2400" dirty="0">
                    <a:ea typeface="Times New Roman"/>
                    <a:cs typeface="Calibri"/>
                    <a:sym typeface="Wingdings"/>
                  </a:rPr>
                  <a:t></a:t>
                </a:r>
                <a:r>
                  <a:rPr lang="cs-CZ" sz="2400" dirty="0">
                    <a:ea typeface="Times New Roman"/>
                    <a:cs typeface="Calibri"/>
                  </a:rPr>
                  <a:t> </a:t>
                </a:r>
                <a14:m>
                  <m:oMath xmlns:m="http://schemas.openxmlformats.org/officeDocument/2006/math">
                    <m:sSub>
                      <m:sSubPr>
                        <m:ctrlPr>
                          <a:rPr lang="cs-CZ" sz="2400" i="1">
                            <a:effectLst/>
                            <a:latin typeface="Cambria Math" panose="02040503050406030204" pitchFamily="18" charset="0"/>
                            <a:cs typeface="Calibri"/>
                          </a:rPr>
                        </m:ctrlPr>
                      </m:sSubPr>
                      <m:e>
                        <m:r>
                          <a:rPr lang="cs-CZ" sz="2400" i="1">
                            <a:effectLst/>
                            <a:latin typeface="Cambria Math"/>
                            <a:ea typeface="Times New Roman"/>
                            <a:cs typeface="Calibri"/>
                          </a:rPr>
                          <m:t>𝑈</m:t>
                        </m:r>
                      </m:e>
                      <m:sub>
                        <m:r>
                          <a:rPr lang="cs-CZ" sz="2400" i="1">
                            <a:effectLst/>
                            <a:latin typeface="Cambria Math"/>
                            <a:ea typeface="Times New Roman"/>
                            <a:cs typeface="Calibri"/>
                          </a:rPr>
                          <m:t>𝐴𝐵</m:t>
                        </m:r>
                      </m:sub>
                    </m:sSub>
                    <m:r>
                      <a:rPr lang="cs-CZ" sz="2400" i="1">
                        <a:effectLst/>
                        <a:latin typeface="Cambria Math"/>
                        <a:ea typeface="Times New Roman"/>
                        <a:cs typeface="Calibri"/>
                      </a:rPr>
                      <m:t>=</m:t>
                    </m:r>
                    <m:sSub>
                      <m:sSubPr>
                        <m:ctrlPr>
                          <a:rPr lang="cs-CZ" sz="2400" i="1">
                            <a:effectLst/>
                            <a:latin typeface="Cambria Math" panose="02040503050406030204" pitchFamily="18" charset="0"/>
                            <a:cs typeface="Calibri"/>
                          </a:rPr>
                        </m:ctrlPr>
                      </m:sSubPr>
                      <m:e>
                        <m:r>
                          <a:rPr lang="cs-CZ" sz="2400" i="1">
                            <a:effectLst/>
                            <a:latin typeface="Cambria Math"/>
                            <a:ea typeface="Times New Roman"/>
                            <a:cs typeface="Calibri"/>
                          </a:rPr>
                          <m:t>𝑈</m:t>
                        </m:r>
                      </m:e>
                      <m:sub>
                        <m:r>
                          <a:rPr lang="cs-CZ" sz="2400" i="1">
                            <a:effectLst/>
                            <a:latin typeface="Cambria Math"/>
                            <a:ea typeface="Times New Roman"/>
                            <a:cs typeface="Calibri"/>
                          </a:rPr>
                          <m:t>3</m:t>
                        </m:r>
                      </m:sub>
                    </m:sSub>
                    <m:r>
                      <a:rPr lang="cs-CZ" sz="2400" i="1">
                        <a:effectLst/>
                        <a:latin typeface="Cambria Math"/>
                        <a:ea typeface="Times New Roman"/>
                        <a:cs typeface="Calibri"/>
                      </a:rPr>
                      <m:t>=</m:t>
                    </m:r>
                    <m:sSub>
                      <m:sSubPr>
                        <m:ctrlPr>
                          <a:rPr lang="cs-CZ" sz="2400" i="1">
                            <a:effectLst/>
                            <a:latin typeface="Cambria Math" panose="02040503050406030204" pitchFamily="18" charset="0"/>
                            <a:cs typeface="Calibri"/>
                          </a:rPr>
                        </m:ctrlPr>
                      </m:sSubPr>
                      <m:e>
                        <m:r>
                          <a:rPr lang="cs-CZ" sz="2400" i="1">
                            <a:effectLst/>
                            <a:latin typeface="Cambria Math"/>
                            <a:ea typeface="Times New Roman"/>
                            <a:cs typeface="Calibri"/>
                          </a:rPr>
                          <m:t>𝑅</m:t>
                        </m:r>
                      </m:e>
                      <m:sub>
                        <m:r>
                          <a:rPr lang="cs-CZ" sz="2400" i="1">
                            <a:effectLst/>
                            <a:latin typeface="Cambria Math"/>
                            <a:ea typeface="Times New Roman"/>
                            <a:cs typeface="Calibri"/>
                          </a:rPr>
                          <m:t>3</m:t>
                        </m:r>
                      </m:sub>
                    </m:sSub>
                    <m:sSub>
                      <m:sSubPr>
                        <m:ctrlPr>
                          <a:rPr lang="cs-CZ" sz="2400" i="1">
                            <a:effectLst/>
                            <a:latin typeface="Cambria Math" panose="02040503050406030204" pitchFamily="18" charset="0"/>
                            <a:cs typeface="Calibri"/>
                          </a:rPr>
                        </m:ctrlPr>
                      </m:sSubPr>
                      <m:e>
                        <m:r>
                          <a:rPr lang="cs-CZ" sz="2400" i="1">
                            <a:effectLst/>
                            <a:latin typeface="Cambria Math"/>
                            <a:ea typeface="Times New Roman"/>
                            <a:cs typeface="Calibri"/>
                          </a:rPr>
                          <m:t>𝐼</m:t>
                        </m:r>
                      </m:e>
                      <m:sub>
                        <m:r>
                          <a:rPr lang="cs-CZ" sz="2400" i="1">
                            <a:effectLst/>
                            <a:latin typeface="Cambria Math"/>
                            <a:ea typeface="Times New Roman"/>
                            <a:cs typeface="Calibri"/>
                          </a:rPr>
                          <m:t>3</m:t>
                        </m:r>
                      </m:sub>
                    </m:sSub>
                    <m:r>
                      <a:rPr lang="cs-CZ" sz="2400" i="1">
                        <a:effectLst/>
                        <a:latin typeface="Cambria Math"/>
                        <a:ea typeface="Times New Roman"/>
                        <a:cs typeface="Calibri"/>
                      </a:rPr>
                      <m:t>=10∙0,</m:t>
                    </m:r>
                    <m:r>
                      <a:rPr lang="cs-CZ" sz="2400" b="0" i="1" smtClean="0">
                        <a:effectLst/>
                        <a:latin typeface="Cambria Math"/>
                        <a:ea typeface="Times New Roman"/>
                        <a:cs typeface="Calibri"/>
                      </a:rPr>
                      <m:t>85</m:t>
                    </m:r>
                    <m:r>
                      <a:rPr lang="cs-CZ" sz="2400" i="1">
                        <a:effectLst/>
                        <a:latin typeface="Cambria Math"/>
                        <a:ea typeface="Times New Roman"/>
                        <a:cs typeface="Calibri"/>
                      </a:rPr>
                      <m:t> </m:t>
                    </m:r>
                    <m:r>
                      <m:rPr>
                        <m:sty m:val="p"/>
                      </m:rPr>
                      <a:rPr lang="cs-CZ" sz="2400">
                        <a:effectLst/>
                        <a:latin typeface="Cambria Math"/>
                        <a:ea typeface="Times New Roman"/>
                        <a:cs typeface="Calibri"/>
                      </a:rPr>
                      <m:t>V</m:t>
                    </m:r>
                    <m:r>
                      <a:rPr lang="cs-CZ" sz="2400" i="1">
                        <a:effectLst/>
                        <a:latin typeface="Cambria Math"/>
                        <a:ea typeface="Times New Roman"/>
                        <a:cs typeface="Calibri"/>
                      </a:rPr>
                      <m:t>=</m:t>
                    </m:r>
                    <m:r>
                      <a:rPr lang="cs-CZ" sz="2400" b="0" i="1" smtClean="0">
                        <a:effectLst/>
                        <a:latin typeface="Cambria Math"/>
                        <a:ea typeface="Times New Roman"/>
                        <a:cs typeface="Calibri"/>
                      </a:rPr>
                      <m:t>8</m:t>
                    </m:r>
                    <m:r>
                      <a:rPr lang="cs-CZ" sz="2400" i="1">
                        <a:effectLst/>
                        <a:latin typeface="Cambria Math"/>
                        <a:ea typeface="Times New Roman"/>
                        <a:cs typeface="Calibri"/>
                      </a:rPr>
                      <m:t>,</m:t>
                    </m:r>
                    <m:r>
                      <a:rPr lang="cs-CZ" sz="2400" b="0" i="1" smtClean="0">
                        <a:effectLst/>
                        <a:latin typeface="Cambria Math"/>
                        <a:ea typeface="Times New Roman"/>
                        <a:cs typeface="Calibri"/>
                      </a:rPr>
                      <m:t>5</m:t>
                    </m:r>
                    <m:r>
                      <a:rPr lang="cs-CZ" sz="2400" i="1">
                        <a:effectLst/>
                        <a:latin typeface="Cambria Math"/>
                        <a:ea typeface="Times New Roman"/>
                        <a:cs typeface="Calibri"/>
                      </a:rPr>
                      <m:t> </m:t>
                    </m:r>
                    <m:r>
                      <m:rPr>
                        <m:sty m:val="p"/>
                      </m:rPr>
                      <a:rPr lang="cs-CZ" sz="2400">
                        <a:effectLst/>
                        <a:latin typeface="Cambria Math"/>
                        <a:ea typeface="Times New Roman"/>
                        <a:cs typeface="Calibri"/>
                      </a:rPr>
                      <m:t>V</m:t>
                    </m:r>
                  </m:oMath>
                </a14:m>
                <a:endParaRPr lang="cs-CZ" sz="2400" dirty="0">
                  <a:solidFill>
                    <a:prstClr val="black"/>
                  </a:solidFill>
                </a:endParaRPr>
              </a:p>
            </p:txBody>
          </p:sp>
        </mc:Choice>
        <mc:Fallback xmlns="">
          <p:sp>
            <p:nvSpPr>
              <p:cNvPr id="4" name="TextovéPole 3"/>
              <p:cNvSpPr txBox="1">
                <a:spLocks noRot="1" noChangeAspect="1" noMove="1" noResize="1" noEditPoints="1" noAdjustHandles="1" noChangeArrowheads="1" noChangeShapeType="1" noTextEdit="1"/>
              </p:cNvSpPr>
              <p:nvPr/>
            </p:nvSpPr>
            <p:spPr>
              <a:xfrm>
                <a:off x="0" y="2002530"/>
                <a:ext cx="9144000" cy="4653582"/>
              </a:xfrm>
              <a:prstGeom prst="rect">
                <a:avLst/>
              </a:prstGeom>
              <a:blipFill rotWithShape="1">
                <a:blip r:embed="rId3"/>
                <a:stretch>
                  <a:fillRect l="-1000" t="-393" r="-333" b="-1832"/>
                </a:stretch>
              </a:blipFill>
            </p:spPr>
            <p:txBody>
              <a:bodyPr/>
              <a:lstStyle/>
              <a:p>
                <a:r>
                  <a:rPr lang="cs-CZ">
                    <a:noFill/>
                  </a:rPr>
                  <a:t> </a:t>
                </a:r>
              </a:p>
            </p:txBody>
          </p:sp>
        </mc:Fallback>
      </mc:AlternateContent>
    </p:spTree>
    <p:extLst>
      <p:ext uri="{BB962C8B-B14F-4D97-AF65-F5344CB8AC3E}">
        <p14:creationId xmlns:p14="http://schemas.microsoft.com/office/powerpoint/2010/main" val="16727601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1"/>
          <p:cNvSpPr txBox="1">
            <a:spLocks/>
          </p:cNvSpPr>
          <p:nvPr/>
        </p:nvSpPr>
        <p:spPr>
          <a:xfrm>
            <a:off x="0" y="0"/>
            <a:ext cx="9144000" cy="792087"/>
          </a:xfrm>
          <a:prstGeom prst="rect">
            <a:avLst/>
          </a:prstGeom>
          <a:solidFill>
            <a:srgbClr val="92D05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dirty="0" smtClean="0"/>
              <a:t>19. </a:t>
            </a:r>
            <a:r>
              <a:rPr lang="cs-CZ" sz="3600" dirty="0"/>
              <a:t>O</a:t>
            </a:r>
            <a:r>
              <a:rPr lang="cs-CZ" sz="3600" dirty="0" smtClean="0"/>
              <a:t>hmův zákon pro celý obvod</a:t>
            </a:r>
            <a:endParaRPr lang="cs-CZ" sz="3600" dirty="0"/>
          </a:p>
        </p:txBody>
      </p:sp>
      <p:sp>
        <p:nvSpPr>
          <p:cNvPr id="1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TextovéPole 17"/>
          <p:cNvSpPr txBox="1"/>
          <p:nvPr/>
        </p:nvSpPr>
        <p:spPr>
          <a:xfrm>
            <a:off x="0" y="828779"/>
            <a:ext cx="9144000" cy="914930"/>
          </a:xfrm>
          <a:prstGeom prst="rect">
            <a:avLst/>
          </a:prstGeom>
          <a:noFill/>
        </p:spPr>
        <p:txBody>
          <a:bodyPr wrap="square" rtlCol="0">
            <a:spAutoFit/>
          </a:bodyPr>
          <a:lstStyle/>
          <a:p>
            <a:pPr>
              <a:lnSpc>
                <a:spcPct val="115000"/>
              </a:lnSpc>
              <a:spcAft>
                <a:spcPts val="0"/>
              </a:spcAft>
            </a:pPr>
            <a:r>
              <a:rPr lang="cs-CZ" sz="2400" b="1" u="sng" dirty="0">
                <a:ea typeface="Times New Roman"/>
                <a:cs typeface="Calibri"/>
              </a:rPr>
              <a:t>vnitřní odpor zdroje</a:t>
            </a:r>
            <a:r>
              <a:rPr lang="cs-CZ" sz="2400" dirty="0">
                <a:ea typeface="Times New Roman"/>
                <a:cs typeface="Calibri"/>
              </a:rPr>
              <a:t> – každý zdroj elektrické energie klade průchodu proudu určitý odpor </a:t>
            </a:r>
            <a:r>
              <a:rPr lang="cs-CZ" sz="2400" b="1" i="1" dirty="0" err="1" smtClean="0">
                <a:solidFill>
                  <a:srgbClr val="FF0000"/>
                </a:solidFill>
                <a:latin typeface="Times New Roman"/>
                <a:ea typeface="Times New Roman"/>
                <a:cs typeface="Times New Roman"/>
              </a:rPr>
              <a:t>R</a:t>
            </a:r>
            <a:r>
              <a:rPr lang="cs-CZ" sz="2400" b="1" i="1" baseline="-25000" dirty="0" err="1" smtClean="0">
                <a:solidFill>
                  <a:srgbClr val="FF0000"/>
                </a:solidFill>
                <a:latin typeface="Times New Roman"/>
                <a:ea typeface="Times New Roman"/>
                <a:cs typeface="Times New Roman"/>
              </a:rPr>
              <a:t>i</a:t>
            </a:r>
            <a:endParaRPr lang="cs-CZ" sz="2400" dirty="0">
              <a:ea typeface="Times New Roman"/>
              <a:cs typeface="Times New Roman"/>
            </a:endParaRPr>
          </a:p>
        </p:txBody>
      </p:sp>
      <p:pic>
        <p:nvPicPr>
          <p:cNvPr id="20" name="Obrázek 19" descr="http://inter.elektronika.sweb.cz/2_soubory/image004.jpg"/>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938337" y="2403591"/>
            <a:ext cx="5267325" cy="3048000"/>
          </a:xfrm>
          <a:prstGeom prst="rect">
            <a:avLst/>
          </a:prstGeom>
          <a:noFill/>
          <a:ln>
            <a:noFill/>
          </a:ln>
        </p:spPr>
      </p:pic>
    </p:spTree>
    <p:extLst>
      <p:ext uri="{BB962C8B-B14F-4D97-AF65-F5344CB8AC3E}">
        <p14:creationId xmlns:p14="http://schemas.microsoft.com/office/powerpoint/2010/main" val="1147230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Obrázek 25" descr="http://inter.elektronika.sweb.cz/2_soubory/image004.jpg"/>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427984" y="2892507"/>
            <a:ext cx="4561445" cy="2639534"/>
          </a:xfrm>
          <a:prstGeom prst="rect">
            <a:avLst/>
          </a:prstGeom>
          <a:noFill/>
          <a:ln>
            <a:noFill/>
          </a:ln>
        </p:spPr>
      </p:pic>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Nadpis 1"/>
          <p:cNvSpPr txBox="1">
            <a:spLocks/>
          </p:cNvSpPr>
          <p:nvPr/>
        </p:nvSpPr>
        <p:spPr>
          <a:xfrm>
            <a:off x="0" y="0"/>
            <a:ext cx="9144000" cy="792087"/>
          </a:xfrm>
          <a:prstGeom prst="rect">
            <a:avLst/>
          </a:prstGeom>
          <a:solidFill>
            <a:srgbClr val="92D05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dirty="0" smtClean="0"/>
              <a:t>19. </a:t>
            </a:r>
            <a:r>
              <a:rPr lang="cs-CZ" sz="3600" dirty="0"/>
              <a:t>O</a:t>
            </a:r>
            <a:r>
              <a:rPr lang="cs-CZ" sz="3600" dirty="0" smtClean="0"/>
              <a:t>hmův zákon pro celý obvod</a:t>
            </a:r>
            <a:endParaRPr lang="cs-CZ" sz="3600" dirty="0"/>
          </a:p>
        </p:txBody>
      </p:sp>
      <mc:AlternateContent xmlns:mc="http://schemas.openxmlformats.org/markup-compatibility/2006" xmlns:a14="http://schemas.microsoft.com/office/drawing/2010/main">
        <mc:Choice Requires="a14">
          <p:sp>
            <p:nvSpPr>
              <p:cNvPr id="18" name="Obdélník 17"/>
              <p:cNvSpPr/>
              <p:nvPr/>
            </p:nvSpPr>
            <p:spPr>
              <a:xfrm>
                <a:off x="-6627" y="798819"/>
                <a:ext cx="9144000" cy="3914918"/>
              </a:xfrm>
              <a:prstGeom prst="rect">
                <a:avLst/>
              </a:prstGeom>
              <a:noFill/>
            </p:spPr>
            <p:txBody>
              <a:bodyPr wrap="square">
                <a:spAutoFit/>
              </a:bodyPr>
              <a:lstStyle/>
              <a:p>
                <a:pPr>
                  <a:lnSpc>
                    <a:spcPct val="115000"/>
                  </a:lnSpc>
                  <a:spcAft>
                    <a:spcPts val="0"/>
                  </a:spcAft>
                </a:pPr>
                <a:r>
                  <a:rPr lang="cs-CZ" sz="2400" b="1" dirty="0" smtClean="0">
                    <a:solidFill>
                      <a:srgbClr val="FF0000"/>
                    </a:solidFill>
                    <a:ea typeface="Times New Roman"/>
                    <a:cs typeface="Calibri"/>
                  </a:rPr>
                  <a:t>a) nezatížený </a:t>
                </a:r>
                <a:r>
                  <a:rPr lang="cs-CZ" sz="2400" b="1" dirty="0">
                    <a:solidFill>
                      <a:srgbClr val="FF0000"/>
                    </a:solidFill>
                    <a:ea typeface="Times New Roman"/>
                    <a:cs typeface="Calibri"/>
                  </a:rPr>
                  <a:t>zdroj:  </a:t>
                </a:r>
                <a14:m>
                  <m:oMath xmlns:m="http://schemas.openxmlformats.org/officeDocument/2006/math">
                    <m:r>
                      <a:rPr lang="cs-CZ" sz="2400" b="1" i="1">
                        <a:solidFill>
                          <a:srgbClr val="FF0000"/>
                        </a:solidFill>
                        <a:effectLst/>
                        <a:latin typeface="Cambria Math"/>
                        <a:ea typeface="Times New Roman"/>
                        <a:cs typeface="Calibri"/>
                      </a:rPr>
                      <m:t>𝑰</m:t>
                    </m:r>
                    <m:r>
                      <a:rPr lang="cs-CZ" sz="2400" b="1" i="1">
                        <a:solidFill>
                          <a:srgbClr val="FF0000"/>
                        </a:solidFill>
                        <a:effectLst/>
                        <a:latin typeface="Cambria Math"/>
                        <a:ea typeface="Times New Roman"/>
                        <a:cs typeface="Calibri"/>
                      </a:rPr>
                      <m:t>=</m:t>
                    </m:r>
                    <m:r>
                      <a:rPr lang="cs-CZ" sz="2400" b="1" i="1">
                        <a:solidFill>
                          <a:srgbClr val="FF0000"/>
                        </a:solidFill>
                        <a:effectLst/>
                        <a:latin typeface="Cambria Math"/>
                        <a:ea typeface="Times New Roman"/>
                        <a:cs typeface="Calibri"/>
                      </a:rPr>
                      <m:t>𝟎</m:t>
                    </m:r>
                    <m:r>
                      <a:rPr lang="cs-CZ" sz="2400" b="1" i="1">
                        <a:solidFill>
                          <a:srgbClr val="FF0000"/>
                        </a:solidFill>
                        <a:effectLst/>
                        <a:latin typeface="Cambria Math"/>
                        <a:ea typeface="Times New Roman"/>
                        <a:cs typeface="Calibri"/>
                      </a:rPr>
                      <m:t> </m:t>
                    </m:r>
                    <m:r>
                      <a:rPr lang="cs-CZ" sz="2400" b="1" i="1">
                        <a:solidFill>
                          <a:srgbClr val="FF0000"/>
                        </a:solidFill>
                        <a:effectLst/>
                        <a:latin typeface="Cambria Math"/>
                        <a:ea typeface="Times New Roman"/>
                        <a:cs typeface="Calibri"/>
                      </a:rPr>
                      <m:t>𝐀</m:t>
                    </m:r>
                  </m:oMath>
                </a14:m>
                <a:r>
                  <a:rPr lang="cs-CZ" sz="2400" b="1" dirty="0">
                    <a:solidFill>
                      <a:srgbClr val="FF0000"/>
                    </a:solidFill>
                    <a:ea typeface="Times New Roman"/>
                    <a:cs typeface="Calibri"/>
                  </a:rPr>
                  <a:t> </a:t>
                </a:r>
                <a:endParaRPr lang="cs-CZ" sz="2400" dirty="0">
                  <a:ea typeface="Times New Roman"/>
                  <a:cs typeface="Times New Roman"/>
                </a:endParaRPr>
              </a:p>
              <a:p>
                <a:pPr algn="ctr">
                  <a:lnSpc>
                    <a:spcPct val="115000"/>
                  </a:lnSpc>
                  <a:spcAft>
                    <a:spcPts val="0"/>
                  </a:spcAft>
                </a:pPr>
                <a14:m>
                  <m:oMathPara xmlns:m="http://schemas.openxmlformats.org/officeDocument/2006/math">
                    <m:oMathParaPr>
                      <m:jc m:val="centerGroup"/>
                    </m:oMathParaPr>
                    <m:oMath xmlns:m="http://schemas.openxmlformats.org/officeDocument/2006/math">
                      <m:r>
                        <a:rPr lang="cs-CZ" sz="2400" b="1" i="1">
                          <a:solidFill>
                            <a:srgbClr val="FF0000"/>
                          </a:solidFill>
                          <a:effectLst/>
                          <a:latin typeface="Cambria Math"/>
                          <a:ea typeface="Times New Roman"/>
                          <a:cs typeface="Times New Roman"/>
                        </a:rPr>
                        <m:t>𝑼</m:t>
                      </m:r>
                      <m:r>
                        <a:rPr lang="cs-CZ" sz="2400" b="1" i="1">
                          <a:solidFill>
                            <a:srgbClr val="FF0000"/>
                          </a:solidFill>
                          <a:effectLst/>
                          <a:latin typeface="Cambria Math"/>
                          <a:ea typeface="Times New Roman"/>
                          <a:cs typeface="Times New Roman"/>
                        </a:rPr>
                        <m:t>=</m:t>
                      </m:r>
                      <m:sSub>
                        <m:sSubPr>
                          <m:ctrlPr>
                            <a:rPr lang="cs-CZ" sz="2400" b="1" i="1">
                              <a:solidFill>
                                <a:srgbClr val="FF0000"/>
                              </a:solidFill>
                              <a:effectLst/>
                              <a:latin typeface="Cambria Math" panose="02040503050406030204" pitchFamily="18" charset="0"/>
                              <a:ea typeface="Times New Roman"/>
                              <a:cs typeface="Times New Roman"/>
                            </a:rPr>
                          </m:ctrlPr>
                        </m:sSubPr>
                        <m:e>
                          <m:r>
                            <a:rPr lang="cs-CZ" sz="2400" b="1" i="1">
                              <a:solidFill>
                                <a:srgbClr val="FF0000"/>
                              </a:solidFill>
                              <a:effectLst/>
                              <a:latin typeface="Cambria Math"/>
                              <a:ea typeface="Times New Roman"/>
                              <a:cs typeface="Times New Roman"/>
                            </a:rPr>
                            <m:t>𝑼</m:t>
                          </m:r>
                        </m:e>
                        <m:sub>
                          <m:r>
                            <a:rPr lang="cs-CZ" sz="2400" b="1" i="1">
                              <a:solidFill>
                                <a:srgbClr val="FF0000"/>
                              </a:solidFill>
                              <a:effectLst/>
                              <a:latin typeface="Cambria Math"/>
                              <a:ea typeface="Times New Roman"/>
                              <a:cs typeface="Times New Roman"/>
                            </a:rPr>
                            <m:t>𝟎</m:t>
                          </m:r>
                        </m:sub>
                      </m:sSub>
                      <m:r>
                        <a:rPr lang="cs-CZ" sz="2400" b="1" i="1">
                          <a:solidFill>
                            <a:srgbClr val="FF0000"/>
                          </a:solidFill>
                          <a:effectLst/>
                          <a:latin typeface="Cambria Math"/>
                          <a:ea typeface="Times New Roman"/>
                          <a:cs typeface="Times New Roman"/>
                        </a:rPr>
                        <m:t>=</m:t>
                      </m:r>
                      <m:sSub>
                        <m:sSubPr>
                          <m:ctrlPr>
                            <a:rPr lang="cs-CZ" sz="2400" b="1" i="1">
                              <a:solidFill>
                                <a:srgbClr val="FF0000"/>
                              </a:solidFill>
                              <a:effectLst/>
                              <a:latin typeface="Cambria Math" panose="02040503050406030204" pitchFamily="18" charset="0"/>
                              <a:ea typeface="Times New Roman"/>
                              <a:cs typeface="Times New Roman"/>
                            </a:rPr>
                          </m:ctrlPr>
                        </m:sSubPr>
                        <m:e>
                          <m:r>
                            <a:rPr lang="cs-CZ" sz="2400" b="1" i="1">
                              <a:solidFill>
                                <a:srgbClr val="FF0000"/>
                              </a:solidFill>
                              <a:effectLst/>
                              <a:latin typeface="Cambria Math"/>
                              <a:ea typeface="Times New Roman"/>
                              <a:cs typeface="Times New Roman"/>
                            </a:rPr>
                            <m:t>𝑼</m:t>
                          </m:r>
                        </m:e>
                        <m:sub>
                          <m:r>
                            <a:rPr lang="cs-CZ" sz="2400" b="1" i="1">
                              <a:solidFill>
                                <a:srgbClr val="FF0000"/>
                              </a:solidFill>
                              <a:effectLst/>
                              <a:latin typeface="Cambria Math"/>
                              <a:ea typeface="Times New Roman"/>
                              <a:cs typeface="Times New Roman"/>
                            </a:rPr>
                            <m:t>𝒆</m:t>
                          </m:r>
                        </m:sub>
                      </m:sSub>
                    </m:oMath>
                  </m:oMathPara>
                </a14:m>
                <a:endParaRPr lang="cs-CZ" sz="2400" dirty="0">
                  <a:ea typeface="Times New Roman"/>
                  <a:cs typeface="Times New Roman"/>
                </a:endParaRPr>
              </a:p>
              <a:p>
                <a:pPr>
                  <a:lnSpc>
                    <a:spcPct val="115000"/>
                  </a:lnSpc>
                  <a:spcAft>
                    <a:spcPts val="0"/>
                  </a:spcAft>
                </a:pPr>
                <a:r>
                  <a:rPr lang="cs-CZ" sz="2400" dirty="0">
                    <a:ea typeface="Times New Roman"/>
                    <a:cs typeface="Calibri"/>
                  </a:rPr>
                  <a:t> </a:t>
                </a:r>
                <a:endParaRPr lang="cs-CZ" sz="2400" dirty="0">
                  <a:ea typeface="Times New Roman"/>
                  <a:cs typeface="Times New Roman"/>
                </a:endParaRPr>
              </a:p>
              <a:p>
                <a:pPr>
                  <a:lnSpc>
                    <a:spcPct val="115000"/>
                  </a:lnSpc>
                  <a:spcAft>
                    <a:spcPts val="0"/>
                  </a:spcAft>
                </a:pPr>
                <a:r>
                  <a:rPr lang="cs-CZ" sz="2400" b="1" i="1" dirty="0">
                    <a:solidFill>
                      <a:srgbClr val="FF0000"/>
                    </a:solidFill>
                    <a:effectLst/>
                    <a:latin typeface="Times New Roman"/>
                    <a:ea typeface="Times New Roman"/>
                    <a:cs typeface="Times New Roman"/>
                  </a:rPr>
                  <a:t>U</a:t>
                </a:r>
                <a:r>
                  <a:rPr lang="cs-CZ" sz="2400" dirty="0">
                    <a:ea typeface="Times New Roman"/>
                    <a:cs typeface="Calibri"/>
                  </a:rPr>
                  <a:t> – napětí na svorkách zdroje (svorkové napětí)</a:t>
                </a:r>
                <a:endParaRPr lang="cs-CZ" sz="2400" dirty="0">
                  <a:ea typeface="Times New Roman"/>
                  <a:cs typeface="Times New Roman"/>
                </a:endParaRPr>
              </a:p>
              <a:p>
                <a:pPr>
                  <a:lnSpc>
                    <a:spcPct val="115000"/>
                  </a:lnSpc>
                  <a:spcAft>
                    <a:spcPts val="0"/>
                  </a:spcAft>
                </a:pPr>
                <a:r>
                  <a:rPr lang="cs-CZ" sz="2400" b="1" i="1" dirty="0">
                    <a:solidFill>
                      <a:srgbClr val="FF0000"/>
                    </a:solidFill>
                    <a:effectLst/>
                    <a:latin typeface="Times New Roman"/>
                    <a:ea typeface="Times New Roman"/>
                    <a:cs typeface="Times New Roman"/>
                  </a:rPr>
                  <a:t>U</a:t>
                </a:r>
                <a:r>
                  <a:rPr lang="cs-CZ" sz="2400" b="1" baseline="-25000" dirty="0">
                    <a:solidFill>
                      <a:srgbClr val="FF0000"/>
                    </a:solidFill>
                    <a:effectLst/>
                    <a:latin typeface="Times New Roman"/>
                    <a:ea typeface="Times New Roman"/>
                    <a:cs typeface="Times New Roman"/>
                  </a:rPr>
                  <a:t>0</a:t>
                </a:r>
                <a:r>
                  <a:rPr lang="cs-CZ" sz="2400" dirty="0">
                    <a:ea typeface="Times New Roman"/>
                    <a:cs typeface="Calibri"/>
                  </a:rPr>
                  <a:t> – napětí naprázdno</a:t>
                </a:r>
                <a:endParaRPr lang="cs-CZ" sz="2400" dirty="0">
                  <a:ea typeface="Times New Roman"/>
                  <a:cs typeface="Times New Roman"/>
                </a:endParaRPr>
              </a:p>
              <a:p>
                <a:pPr>
                  <a:lnSpc>
                    <a:spcPct val="115000"/>
                  </a:lnSpc>
                  <a:spcAft>
                    <a:spcPts val="0"/>
                  </a:spcAft>
                </a:pPr>
                <a:r>
                  <a:rPr lang="cs-CZ" sz="2400" b="1" i="1" dirty="0" err="1">
                    <a:solidFill>
                      <a:srgbClr val="FF0000"/>
                    </a:solidFill>
                    <a:effectLst/>
                    <a:latin typeface="Times New Roman"/>
                    <a:ea typeface="Times New Roman"/>
                    <a:cs typeface="Times New Roman"/>
                  </a:rPr>
                  <a:t>U</a:t>
                </a:r>
                <a:r>
                  <a:rPr lang="cs-CZ" sz="2400" b="1" baseline="-25000" dirty="0" err="1">
                    <a:solidFill>
                      <a:srgbClr val="FF0000"/>
                    </a:solidFill>
                    <a:effectLst/>
                    <a:latin typeface="Times New Roman"/>
                    <a:ea typeface="Times New Roman"/>
                    <a:cs typeface="Times New Roman"/>
                  </a:rPr>
                  <a:t>e</a:t>
                </a:r>
                <a:r>
                  <a:rPr lang="cs-CZ" sz="2400" dirty="0">
                    <a:ea typeface="Times New Roman"/>
                    <a:cs typeface="Calibri"/>
                  </a:rPr>
                  <a:t> – elektromotorické napětí zdroje</a:t>
                </a:r>
                <a:endParaRPr lang="cs-CZ" sz="2400" dirty="0">
                  <a:ea typeface="Times New Roman"/>
                  <a:cs typeface="Times New Roman"/>
                </a:endParaRPr>
              </a:p>
              <a:p>
                <a:pPr>
                  <a:lnSpc>
                    <a:spcPct val="115000"/>
                  </a:lnSpc>
                  <a:spcAft>
                    <a:spcPts val="0"/>
                  </a:spcAft>
                </a:pPr>
                <a:r>
                  <a:rPr lang="cs-CZ" sz="2400" dirty="0">
                    <a:ea typeface="Times New Roman"/>
                    <a:cs typeface="Calibri"/>
                  </a:rPr>
                  <a:t> </a:t>
                </a:r>
                <a:endParaRPr lang="cs-CZ" sz="2400" dirty="0">
                  <a:ea typeface="Times New Roman"/>
                  <a:cs typeface="Times New Roman"/>
                </a:endParaRPr>
              </a:p>
              <a:p>
                <a:pPr>
                  <a:lnSpc>
                    <a:spcPct val="115000"/>
                  </a:lnSpc>
                  <a:spcAft>
                    <a:spcPts val="0"/>
                  </a:spcAft>
                </a:pPr>
                <a:r>
                  <a:rPr lang="cs-CZ" sz="2400" b="1" dirty="0" smtClean="0">
                    <a:solidFill>
                      <a:srgbClr val="FF0000"/>
                    </a:solidFill>
                    <a:ea typeface="Times New Roman"/>
                    <a:cs typeface="Calibri"/>
                  </a:rPr>
                  <a:t>b) zatížený </a:t>
                </a:r>
                <a:r>
                  <a:rPr lang="cs-CZ" sz="2400" b="1" dirty="0">
                    <a:solidFill>
                      <a:srgbClr val="FF0000"/>
                    </a:solidFill>
                    <a:ea typeface="Times New Roman"/>
                    <a:cs typeface="Calibri"/>
                  </a:rPr>
                  <a:t>zdroj: </a:t>
                </a:r>
                <a14:m>
                  <m:oMath xmlns:m="http://schemas.openxmlformats.org/officeDocument/2006/math">
                    <m:r>
                      <a:rPr lang="cs-CZ" sz="2400" b="1" i="1">
                        <a:solidFill>
                          <a:srgbClr val="FF0000"/>
                        </a:solidFill>
                        <a:effectLst/>
                        <a:latin typeface="Cambria Math"/>
                        <a:ea typeface="Times New Roman"/>
                        <a:cs typeface="Calibri"/>
                      </a:rPr>
                      <m:t>𝑰</m:t>
                    </m:r>
                    <m:r>
                      <a:rPr lang="cs-CZ" sz="2400" b="1" i="1">
                        <a:solidFill>
                          <a:srgbClr val="FF0000"/>
                        </a:solidFill>
                        <a:effectLst/>
                        <a:latin typeface="Cambria Math"/>
                        <a:ea typeface="Times New Roman"/>
                        <a:cs typeface="Calibri"/>
                      </a:rPr>
                      <m:t>≠</m:t>
                    </m:r>
                    <m:r>
                      <a:rPr lang="cs-CZ" sz="2400" b="1" i="1">
                        <a:solidFill>
                          <a:srgbClr val="FF0000"/>
                        </a:solidFill>
                        <a:effectLst/>
                        <a:latin typeface="Cambria Math"/>
                        <a:ea typeface="Times New Roman"/>
                        <a:cs typeface="Calibri"/>
                      </a:rPr>
                      <m:t>𝟎</m:t>
                    </m:r>
                    <m:r>
                      <a:rPr lang="cs-CZ" sz="2400" b="1" i="1">
                        <a:solidFill>
                          <a:srgbClr val="FF0000"/>
                        </a:solidFill>
                        <a:effectLst/>
                        <a:latin typeface="Cambria Math"/>
                        <a:ea typeface="Times New Roman"/>
                        <a:cs typeface="Calibri"/>
                      </a:rPr>
                      <m:t> </m:t>
                    </m:r>
                    <m:r>
                      <a:rPr lang="cs-CZ" sz="2400" b="1" i="1">
                        <a:solidFill>
                          <a:srgbClr val="FF0000"/>
                        </a:solidFill>
                        <a:effectLst/>
                        <a:latin typeface="Cambria Math"/>
                        <a:ea typeface="Times New Roman"/>
                        <a:cs typeface="Calibri"/>
                      </a:rPr>
                      <m:t>𝐀</m:t>
                    </m:r>
                  </m:oMath>
                </a14:m>
                <a:r>
                  <a:rPr lang="cs-CZ" sz="2400" b="1" dirty="0">
                    <a:solidFill>
                      <a:srgbClr val="FF0000"/>
                    </a:solidFill>
                    <a:ea typeface="Times New Roman"/>
                    <a:cs typeface="Calibri"/>
                  </a:rPr>
                  <a:t>  </a:t>
                </a:r>
                <a:endParaRPr lang="cs-CZ" sz="2400" dirty="0">
                  <a:ea typeface="Times New Roman"/>
                  <a:cs typeface="Times New Roman"/>
                </a:endParaRPr>
              </a:p>
              <a:p>
                <a:pPr marL="342900" lvl="0" indent="-342900">
                  <a:lnSpc>
                    <a:spcPct val="115000"/>
                  </a:lnSpc>
                  <a:spcAft>
                    <a:spcPts val="0"/>
                  </a:spcAft>
                  <a:buFont typeface="Wingdings"/>
                  <a:buChar char=""/>
                </a:pPr>
                <a14:m>
                  <m:oMath xmlns:m="http://schemas.openxmlformats.org/officeDocument/2006/math">
                    <m:sSub>
                      <m:sSubPr>
                        <m:ctrlPr>
                          <a:rPr lang="cs-CZ" sz="2400" i="1">
                            <a:effectLst/>
                            <a:latin typeface="Cambria Math" panose="02040503050406030204" pitchFamily="18" charset="0"/>
                            <a:ea typeface="Times New Roman"/>
                            <a:cs typeface="Calibri"/>
                          </a:rPr>
                        </m:ctrlPr>
                      </m:sSubPr>
                      <m:e>
                        <m:r>
                          <a:rPr lang="cs-CZ" sz="2400" i="1">
                            <a:effectLst/>
                            <a:latin typeface="Cambria Math"/>
                            <a:ea typeface="Times New Roman"/>
                            <a:cs typeface="Calibri"/>
                          </a:rPr>
                          <m:t>𝑈</m:t>
                        </m:r>
                      </m:e>
                      <m:sub>
                        <m:r>
                          <a:rPr lang="cs-CZ" sz="2400" i="1">
                            <a:effectLst/>
                            <a:latin typeface="Cambria Math"/>
                            <a:ea typeface="Times New Roman"/>
                            <a:cs typeface="Calibri"/>
                          </a:rPr>
                          <m:t>𝑒</m:t>
                        </m:r>
                      </m:sub>
                    </m:sSub>
                    <m:r>
                      <a:rPr lang="cs-CZ" sz="2400" i="1">
                        <a:effectLst/>
                        <a:latin typeface="Cambria Math"/>
                        <a:ea typeface="Times New Roman"/>
                        <a:cs typeface="Calibri"/>
                      </a:rPr>
                      <m:t>=</m:t>
                    </m:r>
                    <m:r>
                      <a:rPr lang="cs-CZ" sz="2400" i="1">
                        <a:effectLst/>
                        <a:latin typeface="Cambria Math"/>
                        <a:ea typeface="Times New Roman"/>
                        <a:cs typeface="Calibri"/>
                      </a:rPr>
                      <m:t>𝑈</m:t>
                    </m:r>
                    <m:r>
                      <a:rPr lang="cs-CZ" sz="2400" i="1">
                        <a:effectLst/>
                        <a:latin typeface="Cambria Math"/>
                        <a:ea typeface="Times New Roman"/>
                        <a:cs typeface="Calibri"/>
                      </a:rPr>
                      <m:t>+</m:t>
                    </m:r>
                    <m:sSub>
                      <m:sSubPr>
                        <m:ctrlPr>
                          <a:rPr lang="cs-CZ" sz="2400" i="1">
                            <a:effectLst/>
                            <a:latin typeface="Cambria Math" panose="02040503050406030204" pitchFamily="18" charset="0"/>
                            <a:ea typeface="Times New Roman"/>
                            <a:cs typeface="Calibri"/>
                          </a:rPr>
                        </m:ctrlPr>
                      </m:sSubPr>
                      <m:e>
                        <m:r>
                          <a:rPr lang="cs-CZ" sz="2400" i="1">
                            <a:effectLst/>
                            <a:latin typeface="Cambria Math"/>
                            <a:ea typeface="Times New Roman"/>
                            <a:cs typeface="Calibri"/>
                          </a:rPr>
                          <m:t>𝑈</m:t>
                        </m:r>
                      </m:e>
                      <m:sub>
                        <m:r>
                          <a:rPr lang="cs-CZ" sz="2400" i="1">
                            <a:effectLst/>
                            <a:latin typeface="Cambria Math"/>
                            <a:ea typeface="Times New Roman"/>
                            <a:cs typeface="Calibri"/>
                          </a:rPr>
                          <m:t>𝑖</m:t>
                        </m:r>
                      </m:sub>
                    </m:sSub>
                  </m:oMath>
                </a14:m>
                <a:endParaRPr lang="cs-CZ" sz="2400" dirty="0">
                  <a:ea typeface="Times New Roman"/>
                  <a:cs typeface="Times New Roman"/>
                </a:endParaRPr>
              </a:p>
            </p:txBody>
          </p:sp>
        </mc:Choice>
        <mc:Fallback xmlns="">
          <p:sp>
            <p:nvSpPr>
              <p:cNvPr id="18" name="Obdélník 17"/>
              <p:cNvSpPr>
                <a:spLocks noRot="1" noChangeAspect="1" noMove="1" noResize="1" noEditPoints="1" noAdjustHandles="1" noChangeArrowheads="1" noChangeShapeType="1" noTextEdit="1"/>
              </p:cNvSpPr>
              <p:nvPr/>
            </p:nvSpPr>
            <p:spPr>
              <a:xfrm>
                <a:off x="-6627" y="798819"/>
                <a:ext cx="9144000" cy="3914918"/>
              </a:xfrm>
              <a:prstGeom prst="rect">
                <a:avLst/>
              </a:prstGeom>
              <a:blipFill rotWithShape="1">
                <a:blip r:embed="rId3"/>
                <a:stretch>
                  <a:fillRect l="-1067" t="-467" b="-1402"/>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2" name="TextovéPole 21"/>
              <p:cNvSpPr txBox="1"/>
              <p:nvPr/>
            </p:nvSpPr>
            <p:spPr>
              <a:xfrm>
                <a:off x="-6627" y="5733256"/>
                <a:ext cx="9144000" cy="517065"/>
              </a:xfrm>
              <a:prstGeom prst="rect">
                <a:avLst/>
              </a:prstGeom>
              <a:solidFill>
                <a:srgbClr val="FFFF00"/>
              </a:solidFill>
            </p:spPr>
            <p:txBody>
              <a:bodyPr wrap="square" rtlCol="0">
                <a:spAutoFit/>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cs-CZ" sz="2400" b="1" i="1">
                          <a:solidFill>
                            <a:srgbClr val="FF0000"/>
                          </a:solidFill>
                          <a:latin typeface="Cambria Math"/>
                          <a:ea typeface="Times New Roman"/>
                          <a:cs typeface="Times New Roman"/>
                        </a:rPr>
                        <m:t>𝑼</m:t>
                      </m:r>
                      <m:r>
                        <a:rPr lang="cs-CZ" sz="2400" b="1" i="1">
                          <a:solidFill>
                            <a:srgbClr val="FF0000"/>
                          </a:solidFill>
                          <a:latin typeface="Cambria Math"/>
                          <a:ea typeface="Times New Roman"/>
                          <a:cs typeface="Times New Roman"/>
                        </a:rPr>
                        <m:t>=</m:t>
                      </m:r>
                      <m:sSub>
                        <m:sSubPr>
                          <m:ctrlPr>
                            <a:rPr lang="cs-CZ" sz="2400" b="1" i="1">
                              <a:solidFill>
                                <a:srgbClr val="FF0000"/>
                              </a:solidFill>
                              <a:effectLst/>
                              <a:latin typeface="Cambria Math" panose="02040503050406030204" pitchFamily="18" charset="0"/>
                              <a:ea typeface="Times New Roman"/>
                              <a:cs typeface="Times New Roman"/>
                            </a:rPr>
                          </m:ctrlPr>
                        </m:sSubPr>
                        <m:e>
                          <m:r>
                            <a:rPr lang="cs-CZ" sz="2400" b="1" i="1">
                              <a:solidFill>
                                <a:srgbClr val="FF0000"/>
                              </a:solidFill>
                              <a:effectLst/>
                              <a:latin typeface="Cambria Math"/>
                              <a:ea typeface="Times New Roman"/>
                              <a:cs typeface="Times New Roman"/>
                            </a:rPr>
                            <m:t>𝑼</m:t>
                          </m:r>
                        </m:e>
                        <m:sub>
                          <m:r>
                            <a:rPr lang="cs-CZ" sz="2400" b="1" i="1">
                              <a:solidFill>
                                <a:srgbClr val="FF0000"/>
                              </a:solidFill>
                              <a:effectLst/>
                              <a:latin typeface="Cambria Math"/>
                              <a:ea typeface="Times New Roman"/>
                              <a:cs typeface="Times New Roman"/>
                            </a:rPr>
                            <m:t>𝒆</m:t>
                          </m:r>
                        </m:sub>
                      </m:sSub>
                      <m:r>
                        <a:rPr lang="cs-CZ" sz="2400" b="1" i="1">
                          <a:solidFill>
                            <a:srgbClr val="FF0000"/>
                          </a:solidFill>
                          <a:effectLst/>
                          <a:latin typeface="Cambria Math"/>
                          <a:ea typeface="Times New Roman"/>
                          <a:cs typeface="Times New Roman"/>
                        </a:rPr>
                        <m:t>−</m:t>
                      </m:r>
                      <m:sSub>
                        <m:sSubPr>
                          <m:ctrlPr>
                            <a:rPr lang="cs-CZ" sz="2400" b="1" i="1">
                              <a:solidFill>
                                <a:srgbClr val="FF0000"/>
                              </a:solidFill>
                              <a:effectLst/>
                              <a:latin typeface="Cambria Math" panose="02040503050406030204" pitchFamily="18" charset="0"/>
                              <a:ea typeface="Times New Roman"/>
                              <a:cs typeface="Times New Roman"/>
                            </a:rPr>
                          </m:ctrlPr>
                        </m:sSubPr>
                        <m:e>
                          <m:r>
                            <a:rPr lang="cs-CZ" sz="2400" b="1" i="1">
                              <a:solidFill>
                                <a:srgbClr val="FF0000"/>
                              </a:solidFill>
                              <a:effectLst/>
                              <a:latin typeface="Cambria Math"/>
                              <a:ea typeface="Times New Roman"/>
                              <a:cs typeface="Times New Roman"/>
                            </a:rPr>
                            <m:t>𝑼</m:t>
                          </m:r>
                        </m:e>
                        <m:sub>
                          <m:r>
                            <a:rPr lang="cs-CZ" sz="2400" b="1" i="1">
                              <a:solidFill>
                                <a:srgbClr val="FF0000"/>
                              </a:solidFill>
                              <a:effectLst/>
                              <a:latin typeface="Cambria Math"/>
                              <a:ea typeface="Times New Roman"/>
                              <a:cs typeface="Times New Roman"/>
                            </a:rPr>
                            <m:t>𝒊</m:t>
                          </m:r>
                        </m:sub>
                      </m:sSub>
                    </m:oMath>
                  </m:oMathPara>
                </a14:m>
                <a:endParaRPr lang="cs-CZ" sz="2400" dirty="0">
                  <a:ea typeface="Times New Roman"/>
                  <a:cs typeface="Times New Roman"/>
                </a:endParaRPr>
              </a:p>
            </p:txBody>
          </p:sp>
        </mc:Choice>
        <mc:Fallback xmlns="">
          <p:sp>
            <p:nvSpPr>
              <p:cNvPr id="22" name="TextovéPole 21"/>
              <p:cNvSpPr txBox="1">
                <a:spLocks noRot="1" noChangeAspect="1" noMove="1" noResize="1" noEditPoints="1" noAdjustHandles="1" noChangeArrowheads="1" noChangeShapeType="1" noTextEdit="1"/>
              </p:cNvSpPr>
              <p:nvPr/>
            </p:nvSpPr>
            <p:spPr>
              <a:xfrm>
                <a:off x="-6627" y="5733256"/>
                <a:ext cx="9144000" cy="517065"/>
              </a:xfrm>
              <a:prstGeom prst="rect">
                <a:avLst/>
              </a:prstGeom>
              <a:blipFill rotWithShape="1">
                <a:blip r:embed="rId4"/>
                <a:stretch>
                  <a:fillRect/>
                </a:stretch>
              </a:blipFill>
            </p:spPr>
            <p:txBody>
              <a:bodyPr/>
              <a:lstStyle/>
              <a:p>
                <a:r>
                  <a:rPr lang="cs-CZ">
                    <a:noFill/>
                  </a:rPr>
                  <a:t> </a:t>
                </a:r>
              </a:p>
            </p:txBody>
          </p:sp>
        </mc:Fallback>
      </mc:AlternateContent>
      <p:sp>
        <p:nvSpPr>
          <p:cNvPr id="23" name="TextovéPole 22"/>
          <p:cNvSpPr txBox="1"/>
          <p:nvPr/>
        </p:nvSpPr>
        <p:spPr>
          <a:xfrm>
            <a:off x="-6627" y="5301208"/>
            <a:ext cx="9150627" cy="461665"/>
          </a:xfrm>
          <a:prstGeom prst="rect">
            <a:avLst/>
          </a:prstGeom>
          <a:noFill/>
        </p:spPr>
        <p:txBody>
          <a:bodyPr wrap="square" rtlCol="0">
            <a:spAutoFit/>
          </a:bodyPr>
          <a:lstStyle/>
          <a:p>
            <a:r>
              <a:rPr lang="cs-CZ" sz="2400" b="1" dirty="0">
                <a:solidFill>
                  <a:srgbClr val="FF0000"/>
                </a:solidFill>
              </a:rPr>
              <a:t>s</a:t>
            </a:r>
            <a:r>
              <a:rPr lang="cs-CZ" sz="2400" b="1" dirty="0" smtClean="0">
                <a:solidFill>
                  <a:srgbClr val="FF0000"/>
                </a:solidFill>
              </a:rPr>
              <a:t>vorkové napětí – </a:t>
            </a:r>
            <a:r>
              <a:rPr lang="cs-CZ" sz="2400" b="1" i="1" dirty="0" smtClean="0">
                <a:solidFill>
                  <a:srgbClr val="FF0000"/>
                </a:solidFill>
                <a:latin typeface="Times New Roman" panose="02020603050405020304" pitchFamily="18" charset="0"/>
                <a:cs typeface="Times New Roman" panose="02020603050405020304" pitchFamily="18" charset="0"/>
              </a:rPr>
              <a:t>U</a:t>
            </a:r>
            <a:r>
              <a:rPr lang="cs-CZ" sz="2400" b="1" dirty="0" smtClean="0">
                <a:solidFill>
                  <a:srgbClr val="FF0000"/>
                </a:solidFill>
              </a:rPr>
              <a:t> </a:t>
            </a:r>
            <a:endParaRPr lang="cs-CZ" sz="2400" b="1" dirty="0">
              <a:solidFill>
                <a:srgbClr val="FF0000"/>
              </a:solidFill>
            </a:endParaRPr>
          </a:p>
        </p:txBody>
      </p:sp>
      <p:sp>
        <p:nvSpPr>
          <p:cNvPr id="24" name="Obdélník 23"/>
          <p:cNvSpPr/>
          <p:nvPr/>
        </p:nvSpPr>
        <p:spPr>
          <a:xfrm>
            <a:off x="0" y="6309320"/>
            <a:ext cx="5302862" cy="517065"/>
          </a:xfrm>
          <a:prstGeom prst="rect">
            <a:avLst/>
          </a:prstGeom>
        </p:spPr>
        <p:txBody>
          <a:bodyPr wrap="none">
            <a:spAutoFit/>
          </a:bodyPr>
          <a:lstStyle/>
          <a:p>
            <a:pPr>
              <a:lnSpc>
                <a:spcPct val="115000"/>
              </a:lnSpc>
              <a:spcAft>
                <a:spcPts val="0"/>
              </a:spcAft>
            </a:pPr>
            <a:r>
              <a:rPr lang="cs-CZ" sz="2400" b="1" i="1" dirty="0" err="1">
                <a:solidFill>
                  <a:srgbClr val="FF0000"/>
                </a:solidFill>
                <a:latin typeface="Times New Roman"/>
                <a:ea typeface="Times New Roman"/>
                <a:cs typeface="Times New Roman"/>
              </a:rPr>
              <a:t>U</a:t>
            </a:r>
            <a:r>
              <a:rPr lang="cs-CZ" sz="2400" b="1" baseline="-25000" dirty="0" err="1">
                <a:solidFill>
                  <a:srgbClr val="FF0000"/>
                </a:solidFill>
                <a:latin typeface="Times New Roman"/>
                <a:ea typeface="Times New Roman"/>
                <a:cs typeface="Times New Roman"/>
              </a:rPr>
              <a:t>i</a:t>
            </a:r>
            <a:r>
              <a:rPr lang="cs-CZ" sz="2400" dirty="0">
                <a:ea typeface="Times New Roman"/>
                <a:cs typeface="Calibri"/>
              </a:rPr>
              <a:t> – úbytek napětí na vnitřním odporu </a:t>
            </a:r>
            <a:r>
              <a:rPr lang="cs-CZ" sz="2400" b="1" i="1" dirty="0" err="1">
                <a:solidFill>
                  <a:srgbClr val="FF0000"/>
                </a:solidFill>
                <a:latin typeface="Times New Roman"/>
                <a:ea typeface="Times New Roman"/>
                <a:cs typeface="Times New Roman"/>
              </a:rPr>
              <a:t>R</a:t>
            </a:r>
            <a:r>
              <a:rPr lang="cs-CZ" sz="2400" b="1" baseline="-25000" dirty="0" err="1">
                <a:solidFill>
                  <a:srgbClr val="FF0000"/>
                </a:solidFill>
                <a:latin typeface="Times New Roman"/>
                <a:ea typeface="Times New Roman"/>
                <a:cs typeface="Times New Roman"/>
              </a:rPr>
              <a:t>i</a:t>
            </a:r>
            <a:endParaRPr lang="cs-CZ" sz="2400" dirty="0">
              <a:ea typeface="Times New Roman"/>
              <a:cs typeface="Times New Roman"/>
            </a:endParaRPr>
          </a:p>
        </p:txBody>
      </p:sp>
    </p:spTree>
    <p:extLst>
      <p:ext uri="{BB962C8B-B14F-4D97-AF65-F5344CB8AC3E}">
        <p14:creationId xmlns:p14="http://schemas.microsoft.com/office/powerpoint/2010/main" val="36392004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Nadpis 1"/>
          <p:cNvSpPr txBox="1">
            <a:spLocks/>
          </p:cNvSpPr>
          <p:nvPr/>
        </p:nvSpPr>
        <p:spPr>
          <a:xfrm>
            <a:off x="0" y="0"/>
            <a:ext cx="9144000" cy="792087"/>
          </a:xfrm>
          <a:prstGeom prst="rect">
            <a:avLst/>
          </a:prstGeom>
          <a:solidFill>
            <a:srgbClr val="92D05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dirty="0" smtClean="0"/>
              <a:t>19. </a:t>
            </a:r>
            <a:r>
              <a:rPr lang="cs-CZ" sz="3600" dirty="0"/>
              <a:t>O</a:t>
            </a:r>
            <a:r>
              <a:rPr lang="cs-CZ" sz="3600" dirty="0" smtClean="0"/>
              <a:t>hmův zákon pro celý obvod</a:t>
            </a:r>
            <a:endParaRPr lang="cs-CZ" sz="3600" dirty="0"/>
          </a:p>
        </p:txBody>
      </p:sp>
      <mc:AlternateContent xmlns:mc="http://schemas.openxmlformats.org/markup-compatibility/2006" xmlns:a14="http://schemas.microsoft.com/office/drawing/2010/main">
        <mc:Choice Requires="a14">
          <p:sp>
            <p:nvSpPr>
              <p:cNvPr id="3" name="Obdélník 2"/>
              <p:cNvSpPr/>
              <p:nvPr/>
            </p:nvSpPr>
            <p:spPr>
              <a:xfrm>
                <a:off x="0" y="1268760"/>
                <a:ext cx="9144000" cy="1791260"/>
              </a:xfrm>
              <a:prstGeom prst="rect">
                <a:avLst/>
              </a:prstGeom>
            </p:spPr>
            <p:txBody>
              <a:bodyPr wrap="square">
                <a:spAutoFit/>
              </a:bodyPr>
              <a:lstStyle/>
              <a:p>
                <a:pPr marL="342900" lvl="0" indent="-342900">
                  <a:lnSpc>
                    <a:spcPct val="115000"/>
                  </a:lnSpc>
                  <a:spcAft>
                    <a:spcPts val="0"/>
                  </a:spcAft>
                  <a:buFont typeface="Wingdings"/>
                  <a:buChar char=""/>
                </a:pPr>
                <a:r>
                  <a:rPr lang="cs-CZ" sz="2400" dirty="0">
                    <a:ea typeface="Times New Roman"/>
                    <a:cs typeface="Calibri"/>
                  </a:rPr>
                  <a:t>d</a:t>
                </a:r>
                <a:r>
                  <a:rPr lang="cs-CZ" sz="2400" dirty="0" smtClean="0">
                    <a:ea typeface="Times New Roman"/>
                    <a:cs typeface="Calibri"/>
                  </a:rPr>
                  <a:t>o předchozího vztahu dosadíme z Ohmova zákona pro část obvodu: </a:t>
                </a:r>
                <a14:m>
                  <m:oMath xmlns:m="http://schemas.openxmlformats.org/officeDocument/2006/math">
                    <m:r>
                      <a:rPr lang="cs-CZ" sz="2400" i="1">
                        <a:latin typeface="Cambria Math"/>
                        <a:ea typeface="Times New Roman"/>
                        <a:cs typeface="Calibri"/>
                      </a:rPr>
                      <m:t>𝑅𝐼</m:t>
                    </m:r>
                    <m:r>
                      <a:rPr lang="cs-CZ" sz="2400" i="1">
                        <a:latin typeface="Cambria Math"/>
                        <a:ea typeface="Times New Roman"/>
                        <a:cs typeface="Calibri"/>
                      </a:rPr>
                      <m:t>=</m:t>
                    </m:r>
                    <m:sSub>
                      <m:sSubPr>
                        <m:ctrlPr>
                          <a:rPr lang="cs-CZ" sz="2400" i="1">
                            <a:effectLst/>
                            <a:latin typeface="Cambria Math" panose="02040503050406030204" pitchFamily="18" charset="0"/>
                            <a:cs typeface="Calibri"/>
                          </a:rPr>
                        </m:ctrlPr>
                      </m:sSubPr>
                      <m:e>
                        <m:r>
                          <a:rPr lang="cs-CZ" sz="2400" i="1">
                            <a:effectLst/>
                            <a:latin typeface="Cambria Math"/>
                            <a:ea typeface="Times New Roman"/>
                            <a:cs typeface="Calibri"/>
                          </a:rPr>
                          <m:t>𝑈</m:t>
                        </m:r>
                      </m:e>
                      <m:sub>
                        <m:r>
                          <a:rPr lang="cs-CZ" sz="2400" i="1">
                            <a:effectLst/>
                            <a:latin typeface="Cambria Math"/>
                            <a:ea typeface="Times New Roman"/>
                            <a:cs typeface="Calibri"/>
                          </a:rPr>
                          <m:t>𝑒</m:t>
                        </m:r>
                      </m:sub>
                    </m:sSub>
                    <m:r>
                      <a:rPr lang="cs-CZ" sz="2400" i="1">
                        <a:effectLst/>
                        <a:latin typeface="Cambria Math"/>
                        <a:ea typeface="Times New Roman"/>
                        <a:cs typeface="Calibri"/>
                      </a:rPr>
                      <m:t>−</m:t>
                    </m:r>
                    <m:sSub>
                      <m:sSubPr>
                        <m:ctrlPr>
                          <a:rPr lang="cs-CZ" sz="2400" i="1">
                            <a:effectLst/>
                            <a:latin typeface="Cambria Math" panose="02040503050406030204" pitchFamily="18" charset="0"/>
                            <a:cs typeface="Calibri"/>
                          </a:rPr>
                        </m:ctrlPr>
                      </m:sSubPr>
                      <m:e>
                        <m:r>
                          <a:rPr lang="cs-CZ" sz="2400" i="1">
                            <a:effectLst/>
                            <a:latin typeface="Cambria Math"/>
                            <a:ea typeface="Times New Roman"/>
                            <a:cs typeface="Calibri"/>
                          </a:rPr>
                          <m:t>𝑅</m:t>
                        </m:r>
                      </m:e>
                      <m:sub>
                        <m:r>
                          <a:rPr lang="cs-CZ" sz="2400" i="1">
                            <a:effectLst/>
                            <a:latin typeface="Cambria Math"/>
                            <a:ea typeface="Times New Roman"/>
                            <a:cs typeface="Calibri"/>
                          </a:rPr>
                          <m:t>𝑖</m:t>
                        </m:r>
                      </m:sub>
                    </m:sSub>
                    <m:r>
                      <a:rPr lang="cs-CZ" sz="2400" i="1">
                        <a:effectLst/>
                        <a:latin typeface="Cambria Math"/>
                        <a:ea typeface="Times New Roman"/>
                        <a:cs typeface="Calibri"/>
                      </a:rPr>
                      <m:t>𝐼</m:t>
                    </m:r>
                  </m:oMath>
                </a14:m>
                <a:r>
                  <a:rPr lang="cs-CZ" sz="2400" dirty="0" smtClean="0">
                    <a:ea typeface="Times New Roman"/>
                    <a:cs typeface="Calibri"/>
                  </a:rPr>
                  <a:t/>
                </a:r>
                <a:br>
                  <a:rPr lang="cs-CZ" sz="2400" dirty="0" smtClean="0">
                    <a:ea typeface="Times New Roman"/>
                    <a:cs typeface="Calibri"/>
                  </a:rPr>
                </a:br>
                <a:r>
                  <a:rPr lang="cs-CZ" sz="2400" dirty="0" smtClean="0">
                    <a:ea typeface="Times New Roman"/>
                    <a:cs typeface="Calibri"/>
                  </a:rPr>
                  <a:t>resp</a:t>
                </a:r>
                <a:r>
                  <a:rPr lang="cs-CZ" sz="2400" dirty="0">
                    <a:ea typeface="Times New Roman"/>
                    <a:cs typeface="Calibri"/>
                  </a:rPr>
                  <a:t>. </a:t>
                </a:r>
                <a14:m>
                  <m:oMath xmlns:m="http://schemas.openxmlformats.org/officeDocument/2006/math">
                    <m:r>
                      <a:rPr lang="cs-CZ" sz="2400" i="1">
                        <a:effectLst/>
                        <a:latin typeface="Cambria Math"/>
                        <a:ea typeface="Times New Roman"/>
                        <a:cs typeface="Calibri"/>
                      </a:rPr>
                      <m:t>𝑅𝐼</m:t>
                    </m:r>
                    <m:r>
                      <a:rPr lang="cs-CZ" sz="2400" i="1">
                        <a:effectLst/>
                        <a:latin typeface="Cambria Math"/>
                        <a:ea typeface="Times New Roman"/>
                        <a:cs typeface="Calibri"/>
                      </a:rPr>
                      <m:t>+</m:t>
                    </m:r>
                    <m:sSub>
                      <m:sSubPr>
                        <m:ctrlPr>
                          <a:rPr lang="cs-CZ" sz="2400" i="1">
                            <a:effectLst/>
                            <a:latin typeface="Cambria Math" panose="02040503050406030204" pitchFamily="18" charset="0"/>
                            <a:ea typeface="Times New Roman"/>
                            <a:cs typeface="Calibri"/>
                          </a:rPr>
                        </m:ctrlPr>
                      </m:sSubPr>
                      <m:e>
                        <m:r>
                          <a:rPr lang="cs-CZ" sz="2400" i="1">
                            <a:effectLst/>
                            <a:latin typeface="Cambria Math"/>
                            <a:ea typeface="Times New Roman"/>
                            <a:cs typeface="Calibri"/>
                          </a:rPr>
                          <m:t>𝑅</m:t>
                        </m:r>
                      </m:e>
                      <m:sub>
                        <m:r>
                          <a:rPr lang="cs-CZ" sz="2400" i="1">
                            <a:effectLst/>
                            <a:latin typeface="Cambria Math"/>
                            <a:ea typeface="Times New Roman"/>
                            <a:cs typeface="Calibri"/>
                          </a:rPr>
                          <m:t>𝑖</m:t>
                        </m:r>
                      </m:sub>
                    </m:sSub>
                    <m:r>
                      <a:rPr lang="cs-CZ" sz="2400" i="1">
                        <a:effectLst/>
                        <a:latin typeface="Cambria Math"/>
                        <a:ea typeface="Times New Roman"/>
                        <a:cs typeface="Calibri"/>
                      </a:rPr>
                      <m:t>𝐼</m:t>
                    </m:r>
                    <m:r>
                      <a:rPr lang="cs-CZ" sz="2400" i="1">
                        <a:effectLst/>
                        <a:latin typeface="Cambria Math"/>
                        <a:ea typeface="Times New Roman"/>
                        <a:cs typeface="Calibri"/>
                      </a:rPr>
                      <m:t>=</m:t>
                    </m:r>
                    <m:sSub>
                      <m:sSubPr>
                        <m:ctrlPr>
                          <a:rPr lang="cs-CZ" sz="2400" i="1">
                            <a:effectLst/>
                            <a:latin typeface="Cambria Math" panose="02040503050406030204" pitchFamily="18" charset="0"/>
                            <a:ea typeface="Times New Roman"/>
                            <a:cs typeface="Calibri"/>
                          </a:rPr>
                        </m:ctrlPr>
                      </m:sSubPr>
                      <m:e>
                        <m:r>
                          <a:rPr lang="cs-CZ" sz="2400" i="1">
                            <a:effectLst/>
                            <a:latin typeface="Cambria Math"/>
                            <a:ea typeface="Times New Roman"/>
                            <a:cs typeface="Calibri"/>
                          </a:rPr>
                          <m:t>𝑈</m:t>
                        </m:r>
                      </m:e>
                      <m:sub>
                        <m:r>
                          <a:rPr lang="cs-CZ" sz="2400" i="1">
                            <a:effectLst/>
                            <a:latin typeface="Cambria Math"/>
                            <a:ea typeface="Times New Roman"/>
                            <a:cs typeface="Calibri"/>
                          </a:rPr>
                          <m:t>𝑒</m:t>
                        </m:r>
                      </m:sub>
                    </m:sSub>
                  </m:oMath>
                </a14:m>
                <a:r>
                  <a:rPr lang="cs-CZ" sz="2400" dirty="0">
                    <a:ea typeface="Times New Roman"/>
                    <a:cs typeface="Calibri"/>
                  </a:rPr>
                  <a:t> </a:t>
                </a:r>
                <a:r>
                  <a:rPr lang="cs-CZ" sz="2400" dirty="0" smtClean="0">
                    <a:ea typeface="Times New Roman"/>
                    <a:cs typeface="Calibri"/>
                  </a:rPr>
                  <a:t/>
                </a:r>
                <a:br>
                  <a:rPr lang="cs-CZ" sz="2400" dirty="0" smtClean="0">
                    <a:ea typeface="Times New Roman"/>
                    <a:cs typeface="Calibri"/>
                  </a:rPr>
                </a:br>
                <a:r>
                  <a:rPr lang="cs-CZ" sz="2400" dirty="0" smtClean="0">
                    <a:ea typeface="Times New Roman"/>
                    <a:cs typeface="Calibri"/>
                  </a:rPr>
                  <a:t>resp</a:t>
                </a:r>
                <a:r>
                  <a:rPr lang="cs-CZ" sz="2400" dirty="0">
                    <a:ea typeface="Times New Roman"/>
                    <a:cs typeface="Calibri"/>
                  </a:rPr>
                  <a:t>. </a:t>
                </a:r>
                <a14:m>
                  <m:oMath xmlns:m="http://schemas.openxmlformats.org/officeDocument/2006/math">
                    <m:r>
                      <a:rPr lang="cs-CZ" sz="2400" i="1">
                        <a:effectLst/>
                        <a:latin typeface="Cambria Math"/>
                        <a:ea typeface="Times New Roman"/>
                        <a:cs typeface="Calibri"/>
                      </a:rPr>
                      <m:t>𝐼</m:t>
                    </m:r>
                    <m:d>
                      <m:dPr>
                        <m:ctrlPr>
                          <a:rPr lang="cs-CZ" sz="2400" i="1">
                            <a:effectLst/>
                            <a:latin typeface="Cambria Math" panose="02040503050406030204" pitchFamily="18" charset="0"/>
                            <a:ea typeface="Times New Roman"/>
                            <a:cs typeface="Calibri"/>
                          </a:rPr>
                        </m:ctrlPr>
                      </m:dPr>
                      <m:e>
                        <m:r>
                          <a:rPr lang="cs-CZ" sz="2400" i="1">
                            <a:effectLst/>
                            <a:latin typeface="Cambria Math"/>
                            <a:ea typeface="Times New Roman"/>
                            <a:cs typeface="Calibri"/>
                          </a:rPr>
                          <m:t>𝑅</m:t>
                        </m:r>
                        <m:r>
                          <a:rPr lang="cs-CZ" sz="2400" i="1">
                            <a:effectLst/>
                            <a:latin typeface="Cambria Math"/>
                            <a:ea typeface="Times New Roman"/>
                            <a:cs typeface="Calibri"/>
                          </a:rPr>
                          <m:t>+</m:t>
                        </m:r>
                        <m:sSub>
                          <m:sSubPr>
                            <m:ctrlPr>
                              <a:rPr lang="cs-CZ" sz="2400" i="1">
                                <a:effectLst/>
                                <a:latin typeface="Cambria Math" panose="02040503050406030204" pitchFamily="18" charset="0"/>
                                <a:ea typeface="Times New Roman"/>
                                <a:cs typeface="Calibri"/>
                              </a:rPr>
                            </m:ctrlPr>
                          </m:sSubPr>
                          <m:e>
                            <m:r>
                              <a:rPr lang="cs-CZ" sz="2400" i="1">
                                <a:effectLst/>
                                <a:latin typeface="Cambria Math"/>
                                <a:ea typeface="Times New Roman"/>
                                <a:cs typeface="Calibri"/>
                              </a:rPr>
                              <m:t>𝑅</m:t>
                            </m:r>
                          </m:e>
                          <m:sub>
                            <m:r>
                              <a:rPr lang="cs-CZ" sz="2400" i="1">
                                <a:effectLst/>
                                <a:latin typeface="Cambria Math"/>
                                <a:ea typeface="Times New Roman"/>
                                <a:cs typeface="Calibri"/>
                              </a:rPr>
                              <m:t>𝑖</m:t>
                            </m:r>
                          </m:sub>
                        </m:sSub>
                      </m:e>
                    </m:d>
                    <m:r>
                      <a:rPr lang="cs-CZ" sz="2400" i="1">
                        <a:effectLst/>
                        <a:latin typeface="Cambria Math"/>
                        <a:ea typeface="Times New Roman"/>
                        <a:cs typeface="Calibri"/>
                      </a:rPr>
                      <m:t>=</m:t>
                    </m:r>
                    <m:sSub>
                      <m:sSubPr>
                        <m:ctrlPr>
                          <a:rPr lang="cs-CZ" sz="2400" i="1">
                            <a:effectLst/>
                            <a:latin typeface="Cambria Math" panose="02040503050406030204" pitchFamily="18" charset="0"/>
                            <a:ea typeface="Times New Roman"/>
                            <a:cs typeface="Calibri"/>
                          </a:rPr>
                        </m:ctrlPr>
                      </m:sSubPr>
                      <m:e>
                        <m:r>
                          <a:rPr lang="cs-CZ" sz="2400" i="1">
                            <a:effectLst/>
                            <a:latin typeface="Cambria Math"/>
                            <a:ea typeface="Times New Roman"/>
                            <a:cs typeface="Calibri"/>
                          </a:rPr>
                          <m:t>𝑈</m:t>
                        </m:r>
                      </m:e>
                      <m:sub>
                        <m:r>
                          <a:rPr lang="cs-CZ" sz="2400" i="1">
                            <a:effectLst/>
                            <a:latin typeface="Cambria Math"/>
                            <a:ea typeface="Times New Roman"/>
                            <a:cs typeface="Calibri"/>
                          </a:rPr>
                          <m:t>𝑒</m:t>
                        </m:r>
                      </m:sub>
                    </m:sSub>
                  </m:oMath>
                </a14:m>
                <a:r>
                  <a:rPr lang="cs-CZ" sz="2400" dirty="0" smtClean="0">
                    <a:ea typeface="Times New Roman"/>
                    <a:cs typeface="Times New Roman"/>
                  </a:rPr>
                  <a:t> a vyjádříme proud </a:t>
                </a:r>
                <a:r>
                  <a:rPr lang="cs-CZ" sz="2400" i="1" dirty="0" smtClean="0">
                    <a:latin typeface="Times New Roman" panose="02020603050405020304" pitchFamily="18" charset="0"/>
                    <a:ea typeface="Times New Roman"/>
                    <a:cs typeface="Times New Roman" panose="02020603050405020304" pitchFamily="18" charset="0"/>
                  </a:rPr>
                  <a:t>I</a:t>
                </a:r>
                <a:endParaRPr lang="cs-CZ" sz="2400" i="1" dirty="0">
                  <a:latin typeface="Times New Roman" panose="02020603050405020304" pitchFamily="18" charset="0"/>
                  <a:ea typeface="Times New Roman"/>
                  <a:cs typeface="Times New Roman" panose="02020603050405020304" pitchFamily="18" charset="0"/>
                </a:endParaRPr>
              </a:p>
            </p:txBody>
          </p:sp>
        </mc:Choice>
        <mc:Fallback xmlns="">
          <p:sp>
            <p:nvSpPr>
              <p:cNvPr id="3" name="Obdélník 2"/>
              <p:cNvSpPr>
                <a:spLocks noRot="1" noChangeAspect="1" noMove="1" noResize="1" noEditPoints="1" noAdjustHandles="1" noChangeArrowheads="1" noChangeShapeType="1" noTextEdit="1"/>
              </p:cNvSpPr>
              <p:nvPr/>
            </p:nvSpPr>
            <p:spPr>
              <a:xfrm>
                <a:off x="0" y="1268760"/>
                <a:ext cx="9144000" cy="1791260"/>
              </a:xfrm>
              <a:prstGeom prst="rect">
                <a:avLst/>
              </a:prstGeom>
              <a:blipFill rotWithShape="1">
                <a:blip r:embed="rId2"/>
                <a:stretch>
                  <a:fillRect l="-867" t="-1020" b="-5442"/>
                </a:stretch>
              </a:blipFill>
            </p:spPr>
            <p:txBody>
              <a:bodyPr/>
              <a:lstStyle/>
              <a:p>
                <a:r>
                  <a:rPr lang="cs-CZ">
                    <a:noFill/>
                  </a:rPr>
                  <a:t> </a:t>
                </a:r>
              </a:p>
            </p:txBody>
          </p:sp>
        </mc:Fallback>
      </mc:AlternateContent>
      <p:sp>
        <p:nvSpPr>
          <p:cNvPr id="4" name="TextovéPole 3"/>
          <p:cNvSpPr txBox="1"/>
          <p:nvPr/>
        </p:nvSpPr>
        <p:spPr>
          <a:xfrm>
            <a:off x="0" y="3212976"/>
            <a:ext cx="9144000" cy="492122"/>
          </a:xfrm>
          <a:prstGeom prst="rect">
            <a:avLst/>
          </a:prstGeom>
          <a:noFill/>
        </p:spPr>
        <p:txBody>
          <a:bodyPr wrap="square" rtlCol="0">
            <a:spAutoFit/>
          </a:bodyPr>
          <a:lstStyle/>
          <a:p>
            <a:pPr>
              <a:lnSpc>
                <a:spcPct val="115000"/>
              </a:lnSpc>
              <a:spcAft>
                <a:spcPts val="0"/>
              </a:spcAft>
            </a:pPr>
            <a:r>
              <a:rPr lang="cs-CZ" sz="2400" b="1" dirty="0">
                <a:solidFill>
                  <a:srgbClr val="FF0000"/>
                </a:solidFill>
                <a:ea typeface="Times New Roman"/>
                <a:cs typeface="Calibri"/>
              </a:rPr>
              <a:t>elektrický proud dodávaný </a:t>
            </a:r>
            <a:r>
              <a:rPr lang="cs-CZ" sz="2400" b="1" dirty="0" smtClean="0">
                <a:solidFill>
                  <a:srgbClr val="FF0000"/>
                </a:solidFill>
                <a:ea typeface="Times New Roman"/>
                <a:cs typeface="Calibri"/>
              </a:rPr>
              <a:t>zdrojem</a:t>
            </a:r>
            <a:endParaRPr lang="cs-CZ" sz="2400" dirty="0">
              <a:ea typeface="Times New Roman"/>
              <a:cs typeface="Times New Roman"/>
            </a:endParaRPr>
          </a:p>
        </p:txBody>
      </p:sp>
      <mc:AlternateContent xmlns:mc="http://schemas.openxmlformats.org/markup-compatibility/2006" xmlns:a14="http://schemas.microsoft.com/office/drawing/2010/main">
        <mc:Choice Requires="a14">
          <p:sp>
            <p:nvSpPr>
              <p:cNvPr id="6" name="Obdélník 5"/>
              <p:cNvSpPr/>
              <p:nvPr/>
            </p:nvSpPr>
            <p:spPr>
              <a:xfrm>
                <a:off x="0" y="3735191"/>
                <a:ext cx="9144000" cy="845937"/>
              </a:xfrm>
              <a:prstGeom prst="rect">
                <a:avLst/>
              </a:prstGeom>
              <a:solidFill>
                <a:srgbClr val="FFFF00"/>
              </a:solidFill>
            </p:spPr>
            <p:txBody>
              <a:bodyPr wrap="square">
                <a:spAutoFit/>
              </a:bodyPr>
              <a:lstStyle/>
              <a:p>
                <a:pPr/>
                <a14:m>
                  <m:oMathPara xmlns:m="http://schemas.openxmlformats.org/officeDocument/2006/math">
                    <m:oMathParaPr>
                      <m:jc m:val="centerGroup"/>
                    </m:oMathParaPr>
                    <m:oMath xmlns:m="http://schemas.openxmlformats.org/officeDocument/2006/math">
                      <m:r>
                        <a:rPr lang="cs-CZ" sz="2400" b="1" i="1">
                          <a:solidFill>
                            <a:srgbClr val="FF0000"/>
                          </a:solidFill>
                          <a:latin typeface="Cambria Math"/>
                          <a:ea typeface="Times New Roman"/>
                          <a:cs typeface="Times New Roman"/>
                        </a:rPr>
                        <m:t>𝑰</m:t>
                      </m:r>
                      <m:r>
                        <a:rPr lang="cs-CZ" sz="2400" b="1" i="1">
                          <a:solidFill>
                            <a:srgbClr val="FF0000"/>
                          </a:solidFill>
                          <a:latin typeface="Cambria Math"/>
                          <a:ea typeface="Times New Roman"/>
                          <a:cs typeface="Times New Roman"/>
                        </a:rPr>
                        <m:t>=</m:t>
                      </m:r>
                      <m:f>
                        <m:fPr>
                          <m:ctrlPr>
                            <a:rPr lang="cs-CZ" sz="2400" b="1" i="1">
                              <a:solidFill>
                                <a:srgbClr val="FF0000"/>
                              </a:solidFill>
                              <a:latin typeface="Cambria Math" panose="02040503050406030204" pitchFamily="18" charset="0"/>
                            </a:rPr>
                          </m:ctrlPr>
                        </m:fPr>
                        <m:num>
                          <m:sSub>
                            <m:sSubPr>
                              <m:ctrlPr>
                                <a:rPr lang="cs-CZ" sz="2400" b="1" i="1">
                                  <a:solidFill>
                                    <a:srgbClr val="FF0000"/>
                                  </a:solidFill>
                                  <a:latin typeface="Cambria Math" panose="02040503050406030204" pitchFamily="18" charset="0"/>
                                </a:rPr>
                              </m:ctrlPr>
                            </m:sSubPr>
                            <m:e>
                              <m:r>
                                <a:rPr lang="cs-CZ" sz="2400" b="1" i="1">
                                  <a:solidFill>
                                    <a:srgbClr val="FF0000"/>
                                  </a:solidFill>
                                  <a:latin typeface="Cambria Math"/>
                                  <a:ea typeface="Times New Roman"/>
                                  <a:cs typeface="Times New Roman"/>
                                </a:rPr>
                                <m:t>𝑼</m:t>
                              </m:r>
                            </m:e>
                            <m:sub>
                              <m:r>
                                <a:rPr lang="cs-CZ" sz="2400" b="1" i="1">
                                  <a:solidFill>
                                    <a:srgbClr val="FF0000"/>
                                  </a:solidFill>
                                  <a:latin typeface="Cambria Math"/>
                                  <a:ea typeface="Times New Roman"/>
                                  <a:cs typeface="Times New Roman"/>
                                </a:rPr>
                                <m:t>𝒆</m:t>
                              </m:r>
                            </m:sub>
                          </m:sSub>
                        </m:num>
                        <m:den>
                          <m:r>
                            <a:rPr lang="cs-CZ" sz="2400" b="1" i="1">
                              <a:solidFill>
                                <a:srgbClr val="FF0000"/>
                              </a:solidFill>
                              <a:latin typeface="Cambria Math"/>
                              <a:ea typeface="Times New Roman"/>
                              <a:cs typeface="Times New Roman"/>
                            </a:rPr>
                            <m:t>𝑹</m:t>
                          </m:r>
                          <m:r>
                            <a:rPr lang="cs-CZ" sz="2400" b="1" i="1">
                              <a:solidFill>
                                <a:srgbClr val="FF0000"/>
                              </a:solidFill>
                              <a:latin typeface="Cambria Math"/>
                              <a:ea typeface="Times New Roman"/>
                              <a:cs typeface="Times New Roman"/>
                            </a:rPr>
                            <m:t>+</m:t>
                          </m:r>
                          <m:sSub>
                            <m:sSubPr>
                              <m:ctrlPr>
                                <a:rPr lang="cs-CZ" sz="2400" b="1" i="1">
                                  <a:solidFill>
                                    <a:srgbClr val="FF0000"/>
                                  </a:solidFill>
                                  <a:latin typeface="Cambria Math" panose="02040503050406030204" pitchFamily="18" charset="0"/>
                                </a:rPr>
                              </m:ctrlPr>
                            </m:sSubPr>
                            <m:e>
                              <m:r>
                                <a:rPr lang="cs-CZ" sz="2400" b="1" i="1">
                                  <a:solidFill>
                                    <a:srgbClr val="FF0000"/>
                                  </a:solidFill>
                                  <a:latin typeface="Cambria Math"/>
                                  <a:ea typeface="Times New Roman"/>
                                  <a:cs typeface="Times New Roman"/>
                                </a:rPr>
                                <m:t>𝑹</m:t>
                              </m:r>
                            </m:e>
                            <m:sub>
                              <m:r>
                                <a:rPr lang="cs-CZ" sz="2400" b="1" i="1">
                                  <a:solidFill>
                                    <a:srgbClr val="FF0000"/>
                                  </a:solidFill>
                                  <a:latin typeface="Cambria Math"/>
                                  <a:ea typeface="Times New Roman"/>
                                  <a:cs typeface="Times New Roman"/>
                                </a:rPr>
                                <m:t>𝒊</m:t>
                              </m:r>
                            </m:sub>
                          </m:sSub>
                        </m:den>
                      </m:f>
                    </m:oMath>
                  </m:oMathPara>
                </a14:m>
                <a:endParaRPr lang="cs-CZ" sz="2400" dirty="0"/>
              </a:p>
            </p:txBody>
          </p:sp>
        </mc:Choice>
        <mc:Fallback xmlns="">
          <p:sp>
            <p:nvSpPr>
              <p:cNvPr id="6" name="Obdélník 5"/>
              <p:cNvSpPr>
                <a:spLocks noRot="1" noChangeAspect="1" noMove="1" noResize="1" noEditPoints="1" noAdjustHandles="1" noChangeArrowheads="1" noChangeShapeType="1" noTextEdit="1"/>
              </p:cNvSpPr>
              <p:nvPr/>
            </p:nvSpPr>
            <p:spPr>
              <a:xfrm>
                <a:off x="0" y="3735191"/>
                <a:ext cx="9144000" cy="845937"/>
              </a:xfrm>
              <a:prstGeom prst="rect">
                <a:avLst/>
              </a:prstGeom>
              <a:blipFill rotWithShape="1">
                <a:blip r:embed="rId3"/>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17175049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Obrázek 25" descr="http://techmania.cz/edutorium/data/fil_1331.gif"/>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211960" y="2132856"/>
            <a:ext cx="4860544" cy="3338854"/>
          </a:xfrm>
          <a:prstGeom prst="rect">
            <a:avLst/>
          </a:prstGeom>
          <a:noFill/>
          <a:ln>
            <a:noFill/>
          </a:ln>
        </p:spPr>
      </p:pic>
      <p:sp>
        <p:nvSpPr>
          <p:cNvPr id="25" name="Nadpis 1"/>
          <p:cNvSpPr txBox="1">
            <a:spLocks/>
          </p:cNvSpPr>
          <p:nvPr/>
        </p:nvSpPr>
        <p:spPr>
          <a:xfrm>
            <a:off x="0" y="0"/>
            <a:ext cx="9144000" cy="792087"/>
          </a:xfrm>
          <a:prstGeom prst="rect">
            <a:avLst/>
          </a:prstGeom>
          <a:solidFill>
            <a:srgbClr val="92D05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dirty="0" smtClean="0"/>
              <a:t>19. </a:t>
            </a:r>
            <a:r>
              <a:rPr lang="cs-CZ" sz="3600" dirty="0"/>
              <a:t>O</a:t>
            </a:r>
            <a:r>
              <a:rPr lang="cs-CZ" sz="3600" dirty="0" smtClean="0"/>
              <a:t>hmův zákon pro celý obvod</a:t>
            </a:r>
            <a:endParaRPr lang="cs-CZ" sz="3600" dirty="0"/>
          </a:p>
        </p:txBody>
      </p:sp>
      <p:sp>
        <p:nvSpPr>
          <p:cNvPr id="7" name="TextovéPole 6"/>
          <p:cNvSpPr txBox="1"/>
          <p:nvPr/>
        </p:nvSpPr>
        <p:spPr>
          <a:xfrm>
            <a:off x="-7663" y="1458298"/>
            <a:ext cx="4579663" cy="4693593"/>
          </a:xfrm>
          <a:prstGeom prst="rect">
            <a:avLst/>
          </a:prstGeom>
          <a:noFill/>
        </p:spPr>
        <p:txBody>
          <a:bodyPr wrap="square" rtlCol="0">
            <a:spAutoFit/>
          </a:bodyPr>
          <a:lstStyle/>
          <a:p>
            <a:pPr marL="285750" indent="-285750">
              <a:lnSpc>
                <a:spcPct val="115000"/>
              </a:lnSpc>
              <a:spcAft>
                <a:spcPts val="0"/>
              </a:spcAft>
              <a:buFont typeface="Wingdings" panose="05000000000000000000" pitchFamily="2" charset="2"/>
              <a:buChar char="Ø"/>
            </a:pPr>
            <a:r>
              <a:rPr lang="cs-CZ" sz="2000" dirty="0">
                <a:ea typeface="Times New Roman"/>
                <a:cs typeface="Calibri"/>
              </a:rPr>
              <a:t> </a:t>
            </a:r>
            <a:r>
              <a:rPr lang="cs-CZ" sz="2000" b="1" dirty="0" smtClean="0">
                <a:solidFill>
                  <a:srgbClr val="FF0000"/>
                </a:solidFill>
                <a:ea typeface="Times New Roman"/>
                <a:cs typeface="Calibri"/>
              </a:rPr>
              <a:t>závislost </a:t>
            </a:r>
            <a:r>
              <a:rPr lang="cs-CZ" sz="2000" b="1" dirty="0">
                <a:solidFill>
                  <a:srgbClr val="FF0000"/>
                </a:solidFill>
                <a:ea typeface="Times New Roman"/>
                <a:cs typeface="Calibri"/>
              </a:rPr>
              <a:t>velikosti svorkového napětí na proudu </a:t>
            </a:r>
            <a:r>
              <a:rPr lang="cs-CZ" sz="2000" b="1" dirty="0" smtClean="0">
                <a:solidFill>
                  <a:srgbClr val="FF0000"/>
                </a:solidFill>
                <a:ea typeface="Times New Roman"/>
                <a:cs typeface="Calibri"/>
              </a:rPr>
              <a:t>procházejícího </a:t>
            </a:r>
            <a:r>
              <a:rPr lang="cs-CZ" sz="2000" b="1" dirty="0">
                <a:solidFill>
                  <a:srgbClr val="FF0000"/>
                </a:solidFill>
                <a:ea typeface="Times New Roman"/>
                <a:cs typeface="Calibri"/>
              </a:rPr>
              <a:t>obvodem</a:t>
            </a:r>
            <a:endParaRPr lang="cs-CZ" sz="2000" dirty="0">
              <a:ea typeface="Times New Roman"/>
              <a:cs typeface="Times New Roman"/>
            </a:endParaRPr>
          </a:p>
          <a:p>
            <a:pPr marL="342900" lvl="0" indent="-342900">
              <a:lnSpc>
                <a:spcPct val="115000"/>
              </a:lnSpc>
              <a:spcAft>
                <a:spcPts val="0"/>
              </a:spcAft>
              <a:buFont typeface="Wingdings"/>
              <a:buChar char=""/>
            </a:pPr>
            <a:r>
              <a:rPr lang="cs-CZ" sz="2000" b="1" u="sng" dirty="0">
                <a:ea typeface="Times New Roman"/>
                <a:cs typeface="Calibri"/>
              </a:rPr>
              <a:t>tvrdý zdroj</a:t>
            </a:r>
            <a:r>
              <a:rPr lang="cs-CZ" sz="2000" dirty="0">
                <a:ea typeface="Times New Roman"/>
                <a:cs typeface="Calibri"/>
              </a:rPr>
              <a:t> (kvalitní) </a:t>
            </a:r>
            <a:r>
              <a:rPr lang="cs-CZ" sz="2000" dirty="0">
                <a:ea typeface="Times New Roman"/>
                <a:cs typeface="Calibri"/>
                <a:sym typeface="Wingdings"/>
              </a:rPr>
              <a:t></a:t>
            </a:r>
            <a:r>
              <a:rPr lang="cs-CZ" sz="2000" dirty="0">
                <a:ea typeface="Times New Roman"/>
                <a:cs typeface="Calibri"/>
              </a:rPr>
              <a:t> dochází k nepatrnému poklesu </a:t>
            </a:r>
            <a:r>
              <a:rPr lang="cs-CZ" sz="2000" dirty="0" smtClean="0">
                <a:ea typeface="Times New Roman"/>
                <a:cs typeface="Calibri"/>
              </a:rPr>
              <a:t>napětí </a:t>
            </a:r>
            <a:r>
              <a:rPr lang="cs-CZ" sz="2000" dirty="0">
                <a:ea typeface="Times New Roman"/>
                <a:cs typeface="Calibri"/>
              </a:rPr>
              <a:t>při průchodu velkých proudů </a:t>
            </a:r>
            <a:r>
              <a:rPr lang="cs-CZ" sz="2000" dirty="0">
                <a:ea typeface="Times New Roman"/>
                <a:cs typeface="Calibri"/>
                <a:sym typeface="Wingdings"/>
              </a:rPr>
              <a:t></a:t>
            </a:r>
            <a:r>
              <a:rPr lang="cs-CZ" sz="2000" dirty="0">
                <a:ea typeface="Times New Roman"/>
                <a:cs typeface="Calibri"/>
              </a:rPr>
              <a:t> př. akumulátor</a:t>
            </a:r>
            <a:endParaRPr lang="cs-CZ" sz="2000" dirty="0">
              <a:ea typeface="Times New Roman"/>
              <a:cs typeface="Times New Roman"/>
            </a:endParaRPr>
          </a:p>
          <a:p>
            <a:pPr marL="342900" lvl="0" indent="-342900">
              <a:lnSpc>
                <a:spcPct val="115000"/>
              </a:lnSpc>
              <a:spcAft>
                <a:spcPts val="0"/>
              </a:spcAft>
              <a:buFont typeface="Wingdings"/>
              <a:buChar char=""/>
            </a:pPr>
            <a:r>
              <a:rPr lang="cs-CZ" sz="2000" b="1" u="sng" dirty="0">
                <a:ea typeface="Times New Roman"/>
                <a:cs typeface="Calibri"/>
              </a:rPr>
              <a:t>měkký zdroj</a:t>
            </a:r>
            <a:r>
              <a:rPr lang="cs-CZ" sz="2000" dirty="0">
                <a:ea typeface="Times New Roman"/>
                <a:cs typeface="Calibri"/>
              </a:rPr>
              <a:t> (nekvalitní) </a:t>
            </a:r>
            <a:r>
              <a:rPr lang="cs-CZ" sz="2000" dirty="0">
                <a:ea typeface="Times New Roman"/>
                <a:cs typeface="Calibri"/>
                <a:sym typeface="Wingdings"/>
              </a:rPr>
              <a:t></a:t>
            </a:r>
            <a:r>
              <a:rPr lang="cs-CZ" sz="2000" dirty="0">
                <a:ea typeface="Times New Roman"/>
                <a:cs typeface="Calibri"/>
              </a:rPr>
              <a:t> rychlý pokles svorkového </a:t>
            </a:r>
            <a:r>
              <a:rPr lang="cs-CZ" sz="2000" dirty="0" smtClean="0">
                <a:ea typeface="Times New Roman"/>
                <a:cs typeface="Calibri"/>
              </a:rPr>
              <a:t>napětí </a:t>
            </a:r>
            <a:r>
              <a:rPr lang="cs-CZ" sz="2000" dirty="0">
                <a:ea typeface="Times New Roman"/>
                <a:cs typeface="Calibri"/>
              </a:rPr>
              <a:t>při zatížení </a:t>
            </a:r>
            <a:r>
              <a:rPr lang="cs-CZ" sz="2000" dirty="0">
                <a:ea typeface="Times New Roman"/>
                <a:cs typeface="Calibri"/>
                <a:sym typeface="Wingdings"/>
              </a:rPr>
              <a:t></a:t>
            </a:r>
            <a:r>
              <a:rPr lang="cs-CZ" sz="2000" dirty="0">
                <a:ea typeface="Times New Roman"/>
                <a:cs typeface="Calibri"/>
              </a:rPr>
              <a:t> př. téměř vybitý monočlánek </a:t>
            </a:r>
            <a:r>
              <a:rPr lang="cs-CZ" sz="2000" dirty="0">
                <a:ea typeface="Times New Roman"/>
                <a:cs typeface="Calibri"/>
                <a:sym typeface="Wingdings"/>
              </a:rPr>
              <a:t></a:t>
            </a:r>
            <a:r>
              <a:rPr lang="cs-CZ" sz="2000" dirty="0">
                <a:ea typeface="Times New Roman"/>
                <a:cs typeface="Calibri"/>
              </a:rPr>
              <a:t> </a:t>
            </a:r>
            <a:r>
              <a:rPr lang="cs-CZ" sz="2000" u="sng" dirty="0" smtClean="0">
                <a:solidFill>
                  <a:srgbClr val="FF0000"/>
                </a:solidFill>
                <a:ea typeface="Times New Roman"/>
                <a:cs typeface="Calibri"/>
              </a:rPr>
              <a:t>napětí </a:t>
            </a:r>
            <a:r>
              <a:rPr lang="cs-CZ" sz="2000" u="sng" dirty="0">
                <a:solidFill>
                  <a:srgbClr val="FF0000"/>
                </a:solidFill>
                <a:ea typeface="Times New Roman"/>
                <a:cs typeface="Calibri"/>
              </a:rPr>
              <a:t>baterie je třeba měřit nikoliv pouze voltmetrem </a:t>
            </a:r>
            <a:r>
              <a:rPr lang="cs-CZ" sz="2000" u="sng" dirty="0" smtClean="0">
                <a:solidFill>
                  <a:srgbClr val="FF0000"/>
                </a:solidFill>
                <a:ea typeface="Times New Roman"/>
                <a:cs typeface="Calibri"/>
              </a:rPr>
              <a:t>(</a:t>
            </a:r>
            <a:r>
              <a:rPr lang="cs-CZ" sz="2000" u="sng" dirty="0">
                <a:solidFill>
                  <a:srgbClr val="FF0000"/>
                </a:solidFill>
                <a:ea typeface="Times New Roman"/>
                <a:cs typeface="Calibri"/>
              </a:rPr>
              <a:t>ten měří pouze napětí naprázdno), ale při zatížení </a:t>
            </a:r>
            <a:r>
              <a:rPr lang="cs-CZ" sz="2000" u="sng" dirty="0" smtClean="0">
                <a:solidFill>
                  <a:srgbClr val="FF0000"/>
                </a:solidFill>
                <a:ea typeface="Times New Roman"/>
                <a:cs typeface="Calibri"/>
              </a:rPr>
              <a:t>např</a:t>
            </a:r>
            <a:r>
              <a:rPr lang="cs-CZ" sz="2000" u="sng" dirty="0">
                <a:solidFill>
                  <a:srgbClr val="FF0000"/>
                </a:solidFill>
                <a:ea typeface="Times New Roman"/>
                <a:cs typeface="Calibri"/>
              </a:rPr>
              <a:t>. </a:t>
            </a:r>
            <a:r>
              <a:rPr lang="cs-CZ" sz="2000" u="sng" dirty="0" smtClean="0">
                <a:solidFill>
                  <a:srgbClr val="FF0000"/>
                </a:solidFill>
                <a:ea typeface="Times New Roman"/>
                <a:cs typeface="Calibri"/>
              </a:rPr>
              <a:t>žárovkou</a:t>
            </a:r>
            <a:endParaRPr lang="cs-CZ" sz="2000" dirty="0">
              <a:ea typeface="Times New Roman"/>
              <a:cs typeface="Times New Roman"/>
            </a:endParaRPr>
          </a:p>
        </p:txBody>
      </p:sp>
      <p:sp>
        <p:nvSpPr>
          <p:cNvPr id="8" name="Obdélník 7"/>
          <p:cNvSpPr/>
          <p:nvPr/>
        </p:nvSpPr>
        <p:spPr>
          <a:xfrm>
            <a:off x="518" y="792087"/>
            <a:ext cx="9143482" cy="587853"/>
          </a:xfrm>
          <a:prstGeom prst="rect">
            <a:avLst/>
          </a:prstGeom>
        </p:spPr>
        <p:txBody>
          <a:bodyPr wrap="square">
            <a:spAutoFit/>
          </a:bodyPr>
          <a:lstStyle/>
          <a:p>
            <a:pPr>
              <a:lnSpc>
                <a:spcPct val="115000"/>
              </a:lnSpc>
              <a:spcAft>
                <a:spcPts val="0"/>
              </a:spcAft>
            </a:pPr>
            <a:r>
              <a:rPr lang="cs-CZ" sz="2800" b="1" u="sng" dirty="0">
                <a:ea typeface="Times New Roman"/>
                <a:cs typeface="Calibri"/>
              </a:rPr>
              <a:t>Zatěžovací charakteristika zdroje (VA charakteristika zdroje)</a:t>
            </a:r>
            <a:endParaRPr lang="cs-CZ" sz="2800" dirty="0">
              <a:ea typeface="Times New Roman"/>
              <a:cs typeface="Times New Roman"/>
            </a:endParaRPr>
          </a:p>
        </p:txBody>
      </p:sp>
    </p:spTree>
    <p:extLst>
      <p:ext uri="{BB962C8B-B14F-4D97-AF65-F5344CB8AC3E}">
        <p14:creationId xmlns:p14="http://schemas.microsoft.com/office/powerpoint/2010/main" val="34415226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Nadpis 1"/>
          <p:cNvSpPr txBox="1">
            <a:spLocks/>
          </p:cNvSpPr>
          <p:nvPr/>
        </p:nvSpPr>
        <p:spPr>
          <a:xfrm>
            <a:off x="0" y="0"/>
            <a:ext cx="9144000" cy="792087"/>
          </a:xfrm>
          <a:prstGeom prst="rect">
            <a:avLst/>
          </a:prstGeom>
          <a:solidFill>
            <a:srgbClr val="92D05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dirty="0" smtClean="0"/>
              <a:t>19. </a:t>
            </a:r>
            <a:r>
              <a:rPr lang="cs-CZ" sz="3600" dirty="0"/>
              <a:t>O</a:t>
            </a:r>
            <a:r>
              <a:rPr lang="cs-CZ" sz="3600" dirty="0" smtClean="0"/>
              <a:t>hmův zákon pro celý obvod</a:t>
            </a:r>
            <a:endParaRPr lang="cs-CZ" sz="3600" dirty="0"/>
          </a:p>
        </p:txBody>
      </p:sp>
      <p:sp>
        <p:nvSpPr>
          <p:cNvPr id="8" name="Obdélník 7"/>
          <p:cNvSpPr/>
          <p:nvPr/>
        </p:nvSpPr>
        <p:spPr>
          <a:xfrm>
            <a:off x="518" y="792087"/>
            <a:ext cx="9143482" cy="587853"/>
          </a:xfrm>
          <a:prstGeom prst="rect">
            <a:avLst/>
          </a:prstGeom>
        </p:spPr>
        <p:txBody>
          <a:bodyPr wrap="square">
            <a:spAutoFit/>
          </a:bodyPr>
          <a:lstStyle/>
          <a:p>
            <a:pPr>
              <a:lnSpc>
                <a:spcPct val="115000"/>
              </a:lnSpc>
              <a:spcAft>
                <a:spcPts val="0"/>
              </a:spcAft>
            </a:pPr>
            <a:r>
              <a:rPr lang="cs-CZ" sz="2800" b="1" u="sng" dirty="0">
                <a:ea typeface="Times New Roman"/>
                <a:cs typeface="Calibri"/>
              </a:rPr>
              <a:t>Zatěžovací charakteristika zdroje (VA charakteristika zdroje)</a:t>
            </a:r>
            <a:endParaRPr lang="cs-CZ" sz="2800" dirty="0">
              <a:ea typeface="Times New Roman"/>
              <a:cs typeface="Times New Roman"/>
            </a:endParaRPr>
          </a:p>
        </p:txBody>
      </p:sp>
      <mc:AlternateContent xmlns:mc="http://schemas.openxmlformats.org/markup-compatibility/2006" xmlns:a14="http://schemas.microsoft.com/office/drawing/2010/main">
        <mc:Choice Requires="a14">
          <p:sp>
            <p:nvSpPr>
              <p:cNvPr id="2" name="Obdélník 1"/>
              <p:cNvSpPr/>
              <p:nvPr/>
            </p:nvSpPr>
            <p:spPr>
              <a:xfrm>
                <a:off x="518" y="1942952"/>
                <a:ext cx="9143482" cy="3401187"/>
              </a:xfrm>
              <a:prstGeom prst="rect">
                <a:avLst/>
              </a:prstGeom>
            </p:spPr>
            <p:txBody>
              <a:bodyPr wrap="square">
                <a:spAutoFit/>
              </a:bodyPr>
              <a:lstStyle/>
              <a:p>
                <a:pPr>
                  <a:lnSpc>
                    <a:spcPct val="115000"/>
                  </a:lnSpc>
                  <a:spcAft>
                    <a:spcPts val="0"/>
                  </a:spcAft>
                </a:pPr>
                <a:r>
                  <a:rPr lang="cs-CZ" sz="2400" b="1" dirty="0">
                    <a:solidFill>
                      <a:srgbClr val="FF0000"/>
                    </a:solidFill>
                    <a:ea typeface="Times New Roman"/>
                    <a:cs typeface="Calibri"/>
                  </a:rPr>
                  <a:t>zkratový proud – </a:t>
                </a:r>
                <a14:m>
                  <m:oMath xmlns:m="http://schemas.openxmlformats.org/officeDocument/2006/math">
                    <m:sSub>
                      <m:sSubPr>
                        <m:ctrlPr>
                          <a:rPr lang="cs-CZ" sz="2400" b="1" i="1">
                            <a:solidFill>
                              <a:srgbClr val="FF0000"/>
                            </a:solidFill>
                            <a:effectLst/>
                            <a:latin typeface="Cambria Math" panose="02040503050406030204" pitchFamily="18" charset="0"/>
                            <a:ea typeface="Times New Roman"/>
                            <a:cs typeface="Calibri"/>
                          </a:rPr>
                        </m:ctrlPr>
                      </m:sSubPr>
                      <m:e>
                        <m:r>
                          <a:rPr lang="cs-CZ" sz="2400" b="1" i="1">
                            <a:solidFill>
                              <a:srgbClr val="FF0000"/>
                            </a:solidFill>
                            <a:effectLst/>
                            <a:latin typeface="Cambria Math"/>
                            <a:ea typeface="Times New Roman"/>
                            <a:cs typeface="Calibri"/>
                          </a:rPr>
                          <m:t>𝑰</m:t>
                        </m:r>
                      </m:e>
                      <m:sub>
                        <m:r>
                          <a:rPr lang="cs-CZ" sz="2400" b="1" i="1">
                            <a:solidFill>
                              <a:srgbClr val="FF0000"/>
                            </a:solidFill>
                            <a:effectLst/>
                            <a:latin typeface="Cambria Math"/>
                            <a:ea typeface="Times New Roman"/>
                            <a:cs typeface="Calibri"/>
                          </a:rPr>
                          <m:t>𝒛</m:t>
                        </m:r>
                      </m:sub>
                    </m:sSub>
                  </m:oMath>
                </a14:m>
                <a:endParaRPr lang="cs-CZ" sz="2400" dirty="0">
                  <a:ea typeface="Times New Roman"/>
                  <a:cs typeface="Times New Roman"/>
                </a:endParaRPr>
              </a:p>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cs-CZ" sz="2400" b="1" i="1">
                              <a:solidFill>
                                <a:srgbClr val="FF0000"/>
                              </a:solidFill>
                              <a:effectLst/>
                              <a:latin typeface="Cambria Math" panose="02040503050406030204" pitchFamily="18" charset="0"/>
                              <a:ea typeface="Times New Roman"/>
                              <a:cs typeface="Times New Roman"/>
                            </a:rPr>
                          </m:ctrlPr>
                        </m:sSubPr>
                        <m:e>
                          <m:r>
                            <a:rPr lang="cs-CZ" sz="2400" b="1" i="1">
                              <a:solidFill>
                                <a:srgbClr val="FF0000"/>
                              </a:solidFill>
                              <a:effectLst/>
                              <a:latin typeface="Cambria Math"/>
                              <a:ea typeface="Times New Roman"/>
                              <a:cs typeface="Times New Roman"/>
                            </a:rPr>
                            <m:t>𝑰</m:t>
                          </m:r>
                        </m:e>
                        <m:sub>
                          <m:r>
                            <a:rPr lang="cs-CZ" sz="2400" b="1" i="1">
                              <a:solidFill>
                                <a:srgbClr val="FF0000"/>
                              </a:solidFill>
                              <a:effectLst/>
                              <a:latin typeface="Cambria Math"/>
                              <a:ea typeface="Times New Roman"/>
                              <a:cs typeface="Times New Roman"/>
                            </a:rPr>
                            <m:t>𝒛</m:t>
                          </m:r>
                        </m:sub>
                      </m:sSub>
                      <m:r>
                        <a:rPr lang="cs-CZ" sz="2400" b="1" i="1">
                          <a:solidFill>
                            <a:srgbClr val="FF0000"/>
                          </a:solidFill>
                          <a:effectLst/>
                          <a:latin typeface="Cambria Math"/>
                          <a:ea typeface="Times New Roman"/>
                          <a:cs typeface="Times New Roman"/>
                        </a:rPr>
                        <m:t>=</m:t>
                      </m:r>
                      <m:f>
                        <m:fPr>
                          <m:ctrlPr>
                            <a:rPr lang="cs-CZ" sz="2400" b="1" i="1">
                              <a:solidFill>
                                <a:srgbClr val="FF0000"/>
                              </a:solidFill>
                              <a:effectLst/>
                              <a:latin typeface="Cambria Math" panose="02040503050406030204" pitchFamily="18" charset="0"/>
                              <a:ea typeface="Times New Roman"/>
                              <a:cs typeface="Times New Roman"/>
                            </a:rPr>
                          </m:ctrlPr>
                        </m:fPr>
                        <m:num>
                          <m:sSub>
                            <m:sSubPr>
                              <m:ctrlPr>
                                <a:rPr lang="cs-CZ" sz="2400" b="1" i="1">
                                  <a:solidFill>
                                    <a:srgbClr val="FF0000"/>
                                  </a:solidFill>
                                  <a:effectLst/>
                                  <a:latin typeface="Cambria Math" panose="02040503050406030204" pitchFamily="18" charset="0"/>
                                  <a:ea typeface="Times New Roman"/>
                                  <a:cs typeface="Times New Roman"/>
                                </a:rPr>
                              </m:ctrlPr>
                            </m:sSubPr>
                            <m:e>
                              <m:r>
                                <a:rPr lang="cs-CZ" sz="2400" b="1" i="1">
                                  <a:solidFill>
                                    <a:srgbClr val="FF0000"/>
                                  </a:solidFill>
                                  <a:effectLst/>
                                  <a:latin typeface="Cambria Math"/>
                                  <a:ea typeface="Times New Roman"/>
                                  <a:cs typeface="Times New Roman"/>
                                </a:rPr>
                                <m:t>𝑼</m:t>
                              </m:r>
                            </m:e>
                            <m:sub>
                              <m:r>
                                <a:rPr lang="cs-CZ" sz="2400" b="1" i="1">
                                  <a:solidFill>
                                    <a:srgbClr val="FF0000"/>
                                  </a:solidFill>
                                  <a:effectLst/>
                                  <a:latin typeface="Cambria Math"/>
                                  <a:ea typeface="Times New Roman"/>
                                  <a:cs typeface="Times New Roman"/>
                                </a:rPr>
                                <m:t>𝒆</m:t>
                              </m:r>
                            </m:sub>
                          </m:sSub>
                        </m:num>
                        <m:den>
                          <m:sSub>
                            <m:sSubPr>
                              <m:ctrlPr>
                                <a:rPr lang="cs-CZ" sz="2400" b="1" i="1">
                                  <a:solidFill>
                                    <a:srgbClr val="FF0000"/>
                                  </a:solidFill>
                                  <a:effectLst/>
                                  <a:latin typeface="Cambria Math" panose="02040503050406030204" pitchFamily="18" charset="0"/>
                                  <a:ea typeface="Times New Roman"/>
                                  <a:cs typeface="Times New Roman"/>
                                </a:rPr>
                              </m:ctrlPr>
                            </m:sSubPr>
                            <m:e>
                              <m:r>
                                <a:rPr lang="cs-CZ" sz="2400" b="1" i="1">
                                  <a:solidFill>
                                    <a:srgbClr val="FF0000"/>
                                  </a:solidFill>
                                  <a:effectLst/>
                                  <a:latin typeface="Cambria Math"/>
                                  <a:ea typeface="Times New Roman"/>
                                  <a:cs typeface="Times New Roman"/>
                                </a:rPr>
                                <m:t>𝑹</m:t>
                              </m:r>
                            </m:e>
                            <m:sub>
                              <m:r>
                                <a:rPr lang="cs-CZ" sz="2400" b="1" i="1">
                                  <a:solidFill>
                                    <a:srgbClr val="FF0000"/>
                                  </a:solidFill>
                                  <a:effectLst/>
                                  <a:latin typeface="Cambria Math"/>
                                  <a:ea typeface="Times New Roman"/>
                                  <a:cs typeface="Times New Roman"/>
                                </a:rPr>
                                <m:t>𝒊</m:t>
                              </m:r>
                            </m:sub>
                          </m:sSub>
                        </m:den>
                      </m:f>
                    </m:oMath>
                  </m:oMathPara>
                </a14:m>
                <a:endParaRPr lang="cs-CZ" sz="2400" dirty="0">
                  <a:ea typeface="Times New Roman"/>
                  <a:cs typeface="Times New Roman"/>
                </a:endParaRPr>
              </a:p>
              <a:p>
                <a:pPr>
                  <a:lnSpc>
                    <a:spcPct val="115000"/>
                  </a:lnSpc>
                  <a:spcAft>
                    <a:spcPts val="0"/>
                  </a:spcAft>
                </a:pPr>
                <a:r>
                  <a:rPr lang="cs-CZ" dirty="0">
                    <a:ea typeface="Times New Roman"/>
                    <a:cs typeface="Calibri"/>
                  </a:rPr>
                  <a:t> </a:t>
                </a:r>
                <a:endParaRPr lang="cs-CZ" dirty="0">
                  <a:ea typeface="Times New Roman"/>
                  <a:cs typeface="Times New Roman"/>
                </a:endParaRPr>
              </a:p>
              <a:p>
                <a:pPr marL="342900" lvl="0" indent="-342900">
                  <a:lnSpc>
                    <a:spcPct val="115000"/>
                  </a:lnSpc>
                  <a:spcAft>
                    <a:spcPts val="0"/>
                  </a:spcAft>
                  <a:buFont typeface="Wingdings"/>
                  <a:buChar char=""/>
                </a:pPr>
                <a:r>
                  <a:rPr lang="cs-CZ" sz="2400" dirty="0">
                    <a:ea typeface="Times New Roman"/>
                    <a:cs typeface="Calibri"/>
                  </a:rPr>
                  <a:t>při spojení nakrátko </a:t>
                </a:r>
                <a:r>
                  <a:rPr lang="cs-CZ" sz="2400" dirty="0" smtClean="0">
                    <a:ea typeface="Times New Roman"/>
                    <a:cs typeface="Calibri"/>
                  </a:rPr>
                  <a:t/>
                </a:r>
                <a:br>
                  <a:rPr lang="cs-CZ" sz="2400" dirty="0" smtClean="0">
                    <a:ea typeface="Times New Roman"/>
                    <a:cs typeface="Calibri"/>
                  </a:rPr>
                </a:br>
                <a:r>
                  <a:rPr lang="cs-CZ" sz="2400" dirty="0" smtClean="0">
                    <a:ea typeface="Times New Roman"/>
                    <a:cs typeface="Calibri"/>
                  </a:rPr>
                  <a:t>(</a:t>
                </a:r>
                <a:r>
                  <a:rPr lang="cs-CZ" sz="2400" dirty="0">
                    <a:ea typeface="Times New Roman"/>
                    <a:cs typeface="Calibri"/>
                  </a:rPr>
                  <a:t>natvrdo spojíme svorky zdroje, takže svorkové napětí </a:t>
                </a:r>
                <a:r>
                  <a:rPr lang="cs-CZ" sz="2400" i="1" dirty="0">
                    <a:effectLst/>
                    <a:latin typeface="Times New Roman"/>
                    <a:ea typeface="Times New Roman"/>
                    <a:cs typeface="Times New Roman"/>
                  </a:rPr>
                  <a:t>U</a:t>
                </a:r>
                <a:r>
                  <a:rPr lang="cs-CZ" sz="2400" dirty="0">
                    <a:ea typeface="Times New Roman"/>
                    <a:cs typeface="Calibri"/>
                  </a:rPr>
                  <a:t> = 0 </a:t>
                </a:r>
                <a:r>
                  <a:rPr lang="cs-CZ" sz="2400" dirty="0">
                    <a:effectLst/>
                    <a:latin typeface="Times New Roman"/>
                    <a:ea typeface="Times New Roman"/>
                    <a:cs typeface="Times New Roman"/>
                  </a:rPr>
                  <a:t>V</a:t>
                </a:r>
                <a:r>
                  <a:rPr lang="cs-CZ" sz="2400" dirty="0" smtClean="0">
                    <a:ea typeface="Times New Roman"/>
                    <a:cs typeface="Calibri"/>
                  </a:rPr>
                  <a:t>)</a:t>
                </a:r>
              </a:p>
              <a:p>
                <a:pPr lvl="0">
                  <a:lnSpc>
                    <a:spcPct val="115000"/>
                  </a:lnSpc>
                  <a:spcAft>
                    <a:spcPts val="0"/>
                  </a:spcAft>
                </a:pPr>
                <a:endParaRPr lang="cs-CZ" sz="2400" dirty="0">
                  <a:ea typeface="Times New Roman"/>
                  <a:cs typeface="Times New Roman"/>
                </a:endParaRPr>
              </a:p>
              <a:p>
                <a:pPr marL="342900" lvl="0" indent="-342900">
                  <a:lnSpc>
                    <a:spcPct val="115000"/>
                  </a:lnSpc>
                  <a:spcAft>
                    <a:spcPts val="0"/>
                  </a:spcAft>
                  <a:buFont typeface="Wingdings"/>
                  <a:buChar char=""/>
                </a:pPr>
                <a:r>
                  <a:rPr lang="cs-CZ" sz="2400" dirty="0">
                    <a:ea typeface="Times New Roman"/>
                    <a:cs typeface="Calibri"/>
                  </a:rPr>
                  <a:t>může dosahovat až několik ampér </a:t>
                </a:r>
                <a:r>
                  <a:rPr lang="cs-CZ" sz="2400" dirty="0" smtClean="0">
                    <a:ea typeface="Times New Roman"/>
                    <a:cs typeface="Calibri"/>
                  </a:rPr>
                  <a:t>(v</a:t>
                </a:r>
                <a:r>
                  <a:rPr lang="cs-CZ" sz="2400" dirty="0">
                    <a:ea typeface="Times New Roman"/>
                    <a:cs typeface="Calibri"/>
                  </a:rPr>
                  <a:t> závislosti na typu zapojení)</a:t>
                </a:r>
                <a:endParaRPr lang="cs-CZ" sz="2400" dirty="0">
                  <a:ea typeface="Times New Roman"/>
                  <a:cs typeface="Times New Roman"/>
                </a:endParaRPr>
              </a:p>
            </p:txBody>
          </p:sp>
        </mc:Choice>
        <mc:Fallback xmlns="">
          <p:sp>
            <p:nvSpPr>
              <p:cNvPr id="2" name="Obdélník 1"/>
              <p:cNvSpPr>
                <a:spLocks noRot="1" noChangeAspect="1" noMove="1" noResize="1" noEditPoints="1" noAdjustHandles="1" noChangeArrowheads="1" noChangeShapeType="1" noTextEdit="1"/>
              </p:cNvSpPr>
              <p:nvPr/>
            </p:nvSpPr>
            <p:spPr>
              <a:xfrm>
                <a:off x="518" y="1942952"/>
                <a:ext cx="9143482" cy="3401187"/>
              </a:xfrm>
              <a:prstGeom prst="rect">
                <a:avLst/>
              </a:prstGeom>
              <a:blipFill rotWithShape="1">
                <a:blip r:embed="rId2"/>
                <a:stretch>
                  <a:fillRect l="-1000" t="-538" b="-2330"/>
                </a:stretch>
              </a:blipFill>
            </p:spPr>
            <p:txBody>
              <a:bodyPr/>
              <a:lstStyle/>
              <a:p>
                <a:r>
                  <a:rPr lang="cs-CZ">
                    <a:noFill/>
                  </a:rPr>
                  <a:t> </a:t>
                </a:r>
              </a:p>
            </p:txBody>
          </p:sp>
        </mc:Fallback>
      </mc:AlternateContent>
    </p:spTree>
    <p:extLst>
      <p:ext uri="{BB962C8B-B14F-4D97-AF65-F5344CB8AC3E}">
        <p14:creationId xmlns:p14="http://schemas.microsoft.com/office/powerpoint/2010/main" val="24227888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Nadpis 1"/>
          <p:cNvSpPr txBox="1">
            <a:spLocks/>
          </p:cNvSpPr>
          <p:nvPr/>
        </p:nvSpPr>
        <p:spPr>
          <a:xfrm>
            <a:off x="0" y="0"/>
            <a:ext cx="9144000" cy="792087"/>
          </a:xfrm>
          <a:prstGeom prst="rect">
            <a:avLst/>
          </a:prstGeom>
          <a:solidFill>
            <a:srgbClr val="92D05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dirty="0" smtClean="0"/>
              <a:t>19. </a:t>
            </a:r>
            <a:r>
              <a:rPr lang="cs-CZ" sz="3600" dirty="0"/>
              <a:t>O</a:t>
            </a:r>
            <a:r>
              <a:rPr lang="cs-CZ" sz="3600" dirty="0" smtClean="0"/>
              <a:t>hmův zákon pro celý obvod</a:t>
            </a:r>
            <a:endParaRPr lang="cs-CZ" sz="3600" dirty="0"/>
          </a:p>
        </p:txBody>
      </p:sp>
      <p:sp>
        <p:nvSpPr>
          <p:cNvPr id="8" name="Obdélník 7"/>
          <p:cNvSpPr/>
          <p:nvPr/>
        </p:nvSpPr>
        <p:spPr>
          <a:xfrm>
            <a:off x="518" y="792087"/>
            <a:ext cx="9143482" cy="558743"/>
          </a:xfrm>
          <a:prstGeom prst="rect">
            <a:avLst/>
          </a:prstGeom>
        </p:spPr>
        <p:txBody>
          <a:bodyPr wrap="square">
            <a:spAutoFit/>
          </a:bodyPr>
          <a:lstStyle/>
          <a:p>
            <a:pPr>
              <a:lnSpc>
                <a:spcPct val="115000"/>
              </a:lnSpc>
              <a:spcAft>
                <a:spcPts val="0"/>
              </a:spcAft>
            </a:pPr>
            <a:r>
              <a:rPr lang="cs-CZ" sz="2800" b="1" dirty="0" smtClean="0">
                <a:solidFill>
                  <a:srgbClr val="FF0000"/>
                </a:solidFill>
                <a:ea typeface="Times New Roman"/>
                <a:cs typeface="Calibri"/>
              </a:rPr>
              <a:t>Ochrana proti velkým proudům</a:t>
            </a:r>
            <a:endParaRPr lang="cs-CZ" sz="2800" dirty="0">
              <a:solidFill>
                <a:srgbClr val="FF0000"/>
              </a:solidFill>
              <a:ea typeface="Times New Roman"/>
              <a:cs typeface="Times New Roman"/>
            </a:endParaRPr>
          </a:p>
        </p:txBody>
      </p:sp>
      <p:sp>
        <p:nvSpPr>
          <p:cNvPr id="3" name="Obdélník 2"/>
          <p:cNvSpPr/>
          <p:nvPr/>
        </p:nvSpPr>
        <p:spPr>
          <a:xfrm>
            <a:off x="0" y="1357714"/>
            <a:ext cx="9144000" cy="916854"/>
          </a:xfrm>
          <a:prstGeom prst="rect">
            <a:avLst/>
          </a:prstGeom>
        </p:spPr>
        <p:txBody>
          <a:bodyPr wrap="square">
            <a:spAutoFit/>
          </a:bodyPr>
          <a:lstStyle/>
          <a:p>
            <a:pPr marL="342900" lvl="0" indent="-342900">
              <a:lnSpc>
                <a:spcPct val="115000"/>
              </a:lnSpc>
              <a:spcAft>
                <a:spcPts val="0"/>
              </a:spcAft>
              <a:buFont typeface="Wingdings"/>
              <a:buChar char=""/>
            </a:pPr>
            <a:r>
              <a:rPr lang="cs-CZ" sz="2400" u="sng" dirty="0">
                <a:ea typeface="Times New Roman"/>
                <a:cs typeface="Calibri"/>
              </a:rPr>
              <a:t>pojistky</a:t>
            </a:r>
            <a:r>
              <a:rPr lang="cs-CZ" sz="2400" dirty="0">
                <a:ea typeface="Times New Roman"/>
                <a:cs typeface="Calibri"/>
              </a:rPr>
              <a:t> </a:t>
            </a:r>
            <a:r>
              <a:rPr lang="cs-CZ" sz="2400" dirty="0">
                <a:ea typeface="Times New Roman"/>
                <a:cs typeface="Calibri"/>
                <a:sym typeface="Wingdings"/>
              </a:rPr>
              <a:t></a:t>
            </a:r>
            <a:r>
              <a:rPr lang="cs-CZ" sz="2400" dirty="0">
                <a:ea typeface="Times New Roman"/>
                <a:cs typeface="Calibri"/>
              </a:rPr>
              <a:t> protékající proud roztaví vnitřní drátek; nebezpečí požáru z jiskřiště; nenahrazovat pojistku hřebíkem</a:t>
            </a:r>
            <a:r>
              <a:rPr lang="cs-CZ" sz="2400" dirty="0" smtClean="0">
                <a:ea typeface="Times New Roman"/>
                <a:cs typeface="Calibri"/>
              </a:rPr>
              <a:t>!!!</a:t>
            </a:r>
          </a:p>
        </p:txBody>
      </p:sp>
      <p:pic>
        <p:nvPicPr>
          <p:cNvPr id="10" name="Obrázek 9" descr="http://www.spa-studio.cz/trw/308x318/uploads/assets/m-pojistka-pro-kompresor-10amp-30122-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731759"/>
            <a:ext cx="2393063" cy="2393063"/>
          </a:xfrm>
          <a:prstGeom prst="rect">
            <a:avLst/>
          </a:prstGeom>
          <a:noFill/>
          <a:ln>
            <a:solidFill>
              <a:srgbClr val="000000"/>
            </a:solidFill>
          </a:ln>
        </p:spPr>
      </p:pic>
      <p:pic>
        <p:nvPicPr>
          <p:cNvPr id="11" name="Obrázek 10" descr="http://www.elektroodbyt.cz/src/images/goods/LB_231340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7572" y="2731759"/>
            <a:ext cx="2359845" cy="3417440"/>
          </a:xfrm>
          <a:prstGeom prst="rect">
            <a:avLst/>
          </a:prstGeom>
          <a:noFill/>
          <a:ln>
            <a:solidFill>
              <a:srgbClr val="000000"/>
            </a:solidFill>
          </a:ln>
        </p:spPr>
      </p:pic>
      <p:pic>
        <p:nvPicPr>
          <p:cNvPr id="12" name="Obrázek 11" descr="http://upload.wikimedia.org/wikipedia/commons/thumb/7/72/Cartridge_Fuse_letters.svg/343px-Cartridge_Fuse_letters.svg.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240296" y="2714064"/>
            <a:ext cx="4183200" cy="3452831"/>
          </a:xfrm>
          <a:prstGeom prst="rect">
            <a:avLst/>
          </a:prstGeom>
          <a:noFill/>
          <a:ln>
            <a:noFill/>
          </a:ln>
        </p:spPr>
      </p:pic>
    </p:spTree>
    <p:extLst>
      <p:ext uri="{BB962C8B-B14F-4D97-AF65-F5344CB8AC3E}">
        <p14:creationId xmlns:p14="http://schemas.microsoft.com/office/powerpoint/2010/main" val="39412605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Nadpis 1"/>
          <p:cNvSpPr txBox="1">
            <a:spLocks/>
          </p:cNvSpPr>
          <p:nvPr/>
        </p:nvSpPr>
        <p:spPr>
          <a:xfrm>
            <a:off x="0" y="0"/>
            <a:ext cx="9144000" cy="792087"/>
          </a:xfrm>
          <a:prstGeom prst="rect">
            <a:avLst/>
          </a:prstGeom>
          <a:solidFill>
            <a:srgbClr val="92D05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dirty="0" smtClean="0"/>
              <a:t>19. </a:t>
            </a:r>
            <a:r>
              <a:rPr lang="cs-CZ" sz="3600" dirty="0"/>
              <a:t>O</a:t>
            </a:r>
            <a:r>
              <a:rPr lang="cs-CZ" sz="3600" dirty="0" smtClean="0"/>
              <a:t>hmův zákon pro celý obvod</a:t>
            </a:r>
            <a:endParaRPr lang="cs-CZ" sz="3600" dirty="0"/>
          </a:p>
        </p:txBody>
      </p:sp>
      <p:sp>
        <p:nvSpPr>
          <p:cNvPr id="8" name="Obdélník 7"/>
          <p:cNvSpPr/>
          <p:nvPr/>
        </p:nvSpPr>
        <p:spPr>
          <a:xfrm>
            <a:off x="518" y="792087"/>
            <a:ext cx="9143482" cy="558743"/>
          </a:xfrm>
          <a:prstGeom prst="rect">
            <a:avLst/>
          </a:prstGeom>
        </p:spPr>
        <p:txBody>
          <a:bodyPr wrap="square">
            <a:spAutoFit/>
          </a:bodyPr>
          <a:lstStyle/>
          <a:p>
            <a:pPr>
              <a:lnSpc>
                <a:spcPct val="115000"/>
              </a:lnSpc>
              <a:spcAft>
                <a:spcPts val="0"/>
              </a:spcAft>
            </a:pPr>
            <a:r>
              <a:rPr lang="cs-CZ" sz="2800" b="1" dirty="0" smtClean="0">
                <a:solidFill>
                  <a:srgbClr val="FF0000"/>
                </a:solidFill>
                <a:ea typeface="Times New Roman"/>
                <a:cs typeface="Calibri"/>
              </a:rPr>
              <a:t>Ochrana proti velkým proudům</a:t>
            </a:r>
            <a:endParaRPr lang="cs-CZ" sz="2800" dirty="0">
              <a:solidFill>
                <a:srgbClr val="FF0000"/>
              </a:solidFill>
              <a:ea typeface="Times New Roman"/>
              <a:cs typeface="Times New Roman"/>
            </a:endParaRPr>
          </a:p>
        </p:txBody>
      </p:sp>
      <p:sp>
        <p:nvSpPr>
          <p:cNvPr id="3" name="Obdélník 2"/>
          <p:cNvSpPr/>
          <p:nvPr/>
        </p:nvSpPr>
        <p:spPr>
          <a:xfrm>
            <a:off x="0" y="1357714"/>
            <a:ext cx="9144000" cy="1569660"/>
          </a:xfrm>
          <a:prstGeom prst="rect">
            <a:avLst/>
          </a:prstGeom>
        </p:spPr>
        <p:txBody>
          <a:bodyPr wrap="square">
            <a:spAutoFit/>
          </a:bodyPr>
          <a:lstStyle/>
          <a:p>
            <a:pPr marL="342900" lvl="0" indent="-342900">
              <a:buFont typeface="Wingdings" panose="05000000000000000000" pitchFamily="2" charset="2"/>
              <a:buChar char="Ø"/>
            </a:pPr>
            <a:r>
              <a:rPr lang="cs-CZ" sz="2400" u="sng" dirty="0"/>
              <a:t>jističe</a:t>
            </a:r>
            <a:endParaRPr lang="cs-CZ" sz="2400" dirty="0"/>
          </a:p>
          <a:p>
            <a:pPr marL="342900" lvl="0" indent="-342900">
              <a:buFont typeface="Wingdings" panose="05000000000000000000" pitchFamily="2" charset="2"/>
              <a:buChar char="Ø"/>
            </a:pPr>
            <a:r>
              <a:rPr lang="cs-CZ" sz="2400" dirty="0"/>
              <a:t>velký vnitřní odpor u zdrojů vysokého napětí (VN) při experimentech v elektrostatice </a:t>
            </a:r>
            <a:r>
              <a:rPr lang="cs-CZ" sz="2400" dirty="0">
                <a:sym typeface="Wingdings"/>
              </a:rPr>
              <a:t></a:t>
            </a:r>
            <a:r>
              <a:rPr lang="cs-CZ" sz="2400" dirty="0"/>
              <a:t> i při napětí řádově několika tisíc </a:t>
            </a:r>
            <a:r>
              <a:rPr lang="cs-CZ" sz="2400" dirty="0" err="1"/>
              <a:t>kV</a:t>
            </a:r>
            <a:r>
              <a:rPr lang="cs-CZ" sz="2400" dirty="0"/>
              <a:t> protékají bezpečné proudy</a:t>
            </a:r>
          </a:p>
        </p:txBody>
      </p:sp>
      <p:pic>
        <p:nvPicPr>
          <p:cNvPr id="9" name="Obrázek 8" descr="http://www.stbazar.cz/fotky40541/fotos/_vyr_436f_bm01832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980578"/>
            <a:ext cx="2710732" cy="3377902"/>
          </a:xfrm>
          <a:prstGeom prst="rect">
            <a:avLst/>
          </a:prstGeom>
          <a:noFill/>
          <a:ln>
            <a:solidFill>
              <a:srgbClr val="000000"/>
            </a:solidFill>
          </a:ln>
        </p:spPr>
      </p:pic>
      <p:pic>
        <p:nvPicPr>
          <p:cNvPr id="13" name="Obrázek 12" descr="http://fyzika.jreichl.com/data/E_stridavy_proud_soubory/image03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04461" y="3001153"/>
            <a:ext cx="2788019" cy="3380175"/>
          </a:xfrm>
          <a:prstGeom prst="rect">
            <a:avLst/>
          </a:prstGeom>
          <a:noFill/>
          <a:ln>
            <a:noFill/>
          </a:ln>
        </p:spPr>
      </p:pic>
      <p:pic>
        <p:nvPicPr>
          <p:cNvPr id="14" name="Obrázek 13" descr="http://www.elektric.cz/files/dl/1/58/jistic%20vnitrek.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856" y="3001036"/>
            <a:ext cx="2644811" cy="3357444"/>
          </a:xfrm>
          <a:prstGeom prst="rect">
            <a:avLst/>
          </a:prstGeom>
          <a:noFill/>
          <a:ln>
            <a:noFill/>
          </a:ln>
        </p:spPr>
      </p:pic>
    </p:spTree>
    <p:extLst>
      <p:ext uri="{BB962C8B-B14F-4D97-AF65-F5344CB8AC3E}">
        <p14:creationId xmlns:p14="http://schemas.microsoft.com/office/powerpoint/2010/main" val="480721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9144000" cy="792087"/>
          </a:xfrm>
          <a:solidFill>
            <a:srgbClr val="92D050"/>
          </a:solidFill>
        </p:spPr>
        <p:txBody>
          <a:bodyPr>
            <a:normAutofit/>
          </a:bodyPr>
          <a:lstStyle/>
          <a:p>
            <a:r>
              <a:rPr lang="cs-CZ" sz="3600" dirty="0">
                <a:solidFill>
                  <a:prstClr val="black"/>
                </a:solidFill>
              </a:rPr>
              <a:t>13. Vznik elektrického proudu</a:t>
            </a:r>
            <a:endParaRPr lang="cs-CZ" sz="3600" dirty="0"/>
          </a:p>
        </p:txBody>
      </p:sp>
      <p:sp>
        <p:nvSpPr>
          <p:cNvPr id="3" name="TextovéPole 2"/>
          <p:cNvSpPr txBox="1"/>
          <p:nvPr/>
        </p:nvSpPr>
        <p:spPr>
          <a:xfrm>
            <a:off x="0" y="3573016"/>
            <a:ext cx="5724128" cy="1791260"/>
          </a:xfrm>
          <a:prstGeom prst="rect">
            <a:avLst/>
          </a:prstGeom>
          <a:noFill/>
        </p:spPr>
        <p:txBody>
          <a:bodyPr wrap="square" rtlCol="0">
            <a:spAutoFit/>
          </a:bodyPr>
          <a:lstStyle/>
          <a:p>
            <a:pPr marL="342900" lvl="0" indent="-342900">
              <a:lnSpc>
                <a:spcPct val="115000"/>
              </a:lnSpc>
              <a:spcAft>
                <a:spcPts val="0"/>
              </a:spcAft>
              <a:buFont typeface="+mj-lt"/>
              <a:buAutoNum type="alphaLcParenR"/>
            </a:pPr>
            <a:r>
              <a:rPr lang="cs-CZ" sz="2400" b="1" dirty="0" smtClean="0">
                <a:solidFill>
                  <a:srgbClr val="FF0000"/>
                </a:solidFill>
                <a:ea typeface="Times New Roman"/>
                <a:cs typeface="Times New Roman"/>
              </a:rPr>
              <a:t>směr </a:t>
            </a:r>
            <a:r>
              <a:rPr lang="cs-CZ" sz="2400" b="1" dirty="0">
                <a:solidFill>
                  <a:srgbClr val="FF0000"/>
                </a:solidFill>
                <a:ea typeface="Times New Roman"/>
                <a:cs typeface="Times New Roman"/>
              </a:rPr>
              <a:t>elektrického proudu </a:t>
            </a:r>
            <a:r>
              <a:rPr lang="cs-CZ" sz="2400" dirty="0">
                <a:ea typeface="Times New Roman"/>
                <a:cs typeface="Times New Roman"/>
              </a:rPr>
              <a:t>daného dohodou od + k –</a:t>
            </a:r>
          </a:p>
          <a:p>
            <a:pPr marL="342900" lvl="0" indent="-342900">
              <a:lnSpc>
                <a:spcPct val="115000"/>
              </a:lnSpc>
              <a:spcAft>
                <a:spcPts val="1000"/>
              </a:spcAft>
              <a:buFont typeface="+mj-lt"/>
              <a:buAutoNum type="alphaLcParenR"/>
            </a:pPr>
            <a:r>
              <a:rPr lang="cs-CZ" sz="2400" b="1" dirty="0">
                <a:solidFill>
                  <a:srgbClr val="00B0F0"/>
                </a:solidFill>
                <a:ea typeface="Times New Roman"/>
                <a:cs typeface="Times New Roman"/>
              </a:rPr>
              <a:t>směr elektronů </a:t>
            </a:r>
            <a:r>
              <a:rPr lang="cs-CZ" sz="2400" dirty="0">
                <a:ea typeface="Times New Roman"/>
                <a:cs typeface="Times New Roman"/>
              </a:rPr>
              <a:t>ve vodiči </a:t>
            </a:r>
            <a:r>
              <a:rPr lang="cs-CZ" sz="2400" dirty="0" smtClean="0">
                <a:ea typeface="Times New Roman"/>
                <a:cs typeface="Times New Roman"/>
              </a:rPr>
              <a:t/>
            </a:r>
            <a:br>
              <a:rPr lang="cs-CZ" sz="2400" dirty="0" smtClean="0">
                <a:ea typeface="Times New Roman"/>
                <a:cs typeface="Times New Roman"/>
              </a:rPr>
            </a:br>
            <a:r>
              <a:rPr lang="cs-CZ" sz="2400" dirty="0" smtClean="0">
                <a:ea typeface="Times New Roman"/>
                <a:cs typeface="Times New Roman"/>
              </a:rPr>
              <a:t>(</a:t>
            </a:r>
            <a:r>
              <a:rPr lang="cs-CZ" sz="2400" dirty="0">
                <a:ea typeface="Times New Roman"/>
                <a:cs typeface="Times New Roman"/>
              </a:rPr>
              <a:t>proti směru intenzity el. pole </a:t>
            </a:r>
            <a:r>
              <a:rPr lang="cs-CZ" sz="2400" i="1" dirty="0">
                <a:latin typeface="Times New Roman"/>
                <a:ea typeface="Times New Roman"/>
                <a:cs typeface="Times New Roman"/>
              </a:rPr>
              <a:t>E</a:t>
            </a:r>
            <a:r>
              <a:rPr lang="cs-CZ" sz="2400" dirty="0">
                <a:ea typeface="Times New Roman"/>
                <a:cs typeface="Times New Roman"/>
              </a:rPr>
              <a:t>)</a:t>
            </a:r>
          </a:p>
        </p:txBody>
      </p:sp>
      <p:pic>
        <p:nvPicPr>
          <p:cNvPr id="7" name="Obrázek 6" descr="In part a, positive charges move toward the right through a conducting wire. The direction of movement of charge is indicated by arrows along the length of the wire. The area of a cross section of the wire is labeled as A. The direction of the electric field E is toward the right, in the same direction as movement of positive charge. The current direction is also toward the right, shown by an arrow. In part b, negative charges move toward the left through a conducting wire. The direction of movement of charge is indicated by arrows along the length of the wire. The area of a cross section of the wire is labeled as A. The direction of the electric field E is toward the right, opposite the direction of movement of negative charge. The current direction is also toward the right, shown by an arrow."/>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084168" y="3212976"/>
            <a:ext cx="2880320" cy="3428953"/>
          </a:xfrm>
          <a:prstGeom prst="rect">
            <a:avLst/>
          </a:prstGeom>
          <a:noFill/>
          <a:ln>
            <a:noFill/>
          </a:ln>
        </p:spPr>
      </p:pic>
      <p:sp>
        <p:nvSpPr>
          <p:cNvPr id="4" name="TextovéPole 3"/>
          <p:cNvSpPr txBox="1"/>
          <p:nvPr/>
        </p:nvSpPr>
        <p:spPr>
          <a:xfrm>
            <a:off x="0" y="836712"/>
            <a:ext cx="9144000" cy="2820259"/>
          </a:xfrm>
          <a:prstGeom prst="rect">
            <a:avLst/>
          </a:prstGeom>
          <a:noFill/>
        </p:spPr>
        <p:txBody>
          <a:bodyPr wrap="square" rtlCol="0">
            <a:spAutoFit/>
          </a:bodyPr>
          <a:lstStyle/>
          <a:p>
            <a:pPr>
              <a:lnSpc>
                <a:spcPct val="115000"/>
              </a:lnSpc>
              <a:spcAft>
                <a:spcPts val="1000"/>
              </a:spcAft>
            </a:pPr>
            <a:r>
              <a:rPr lang="cs-CZ" sz="2800" b="1" u="sng" dirty="0">
                <a:ea typeface="Times New Roman"/>
                <a:cs typeface="Times New Roman"/>
              </a:rPr>
              <a:t>Elektrický proud jako děj</a:t>
            </a:r>
            <a:endParaRPr lang="cs-CZ" sz="2800" dirty="0">
              <a:ea typeface="Times New Roman"/>
              <a:cs typeface="Times New Roman"/>
            </a:endParaRPr>
          </a:p>
          <a:p>
            <a:pPr marL="342900" lvl="0" indent="-342900">
              <a:lnSpc>
                <a:spcPct val="115000"/>
              </a:lnSpc>
              <a:spcAft>
                <a:spcPts val="0"/>
              </a:spcAft>
              <a:buFont typeface="Wingdings"/>
              <a:buChar char=""/>
            </a:pPr>
            <a:r>
              <a:rPr lang="cs-CZ" sz="2400" dirty="0">
                <a:ea typeface="Times New Roman"/>
                <a:cs typeface="Times New Roman"/>
              </a:rPr>
              <a:t>el. proud je </a:t>
            </a:r>
            <a:r>
              <a:rPr lang="cs-CZ" sz="2400" b="1" dirty="0">
                <a:solidFill>
                  <a:srgbClr val="FF0000"/>
                </a:solidFill>
                <a:ea typeface="Times New Roman"/>
                <a:cs typeface="Times New Roman"/>
              </a:rPr>
              <a:t>uspořádaný pohyb volných částic s elektrickým nábojem</a:t>
            </a:r>
            <a:endParaRPr lang="cs-CZ" sz="2400" dirty="0">
              <a:ea typeface="Times New Roman"/>
              <a:cs typeface="Times New Roman"/>
            </a:endParaRPr>
          </a:p>
          <a:p>
            <a:pPr marL="342900" lvl="0" indent="-342900">
              <a:lnSpc>
                <a:spcPct val="115000"/>
              </a:lnSpc>
              <a:spcAft>
                <a:spcPts val="0"/>
              </a:spcAft>
              <a:buFont typeface="Wingdings"/>
              <a:buChar char=""/>
            </a:pPr>
            <a:r>
              <a:rPr lang="cs-CZ" sz="2400" u="sng" dirty="0">
                <a:ea typeface="Times New Roman"/>
                <a:cs typeface="Times New Roman"/>
              </a:rPr>
              <a:t>směr proudu</a:t>
            </a:r>
            <a:r>
              <a:rPr lang="cs-CZ" sz="2400" dirty="0">
                <a:ea typeface="Times New Roman"/>
                <a:cs typeface="Times New Roman"/>
              </a:rPr>
              <a:t> je dán </a:t>
            </a:r>
            <a:r>
              <a:rPr lang="cs-CZ" sz="2400" b="1" dirty="0">
                <a:solidFill>
                  <a:srgbClr val="FF0000"/>
                </a:solidFill>
                <a:ea typeface="Times New Roman"/>
                <a:cs typeface="Times New Roman"/>
              </a:rPr>
              <a:t>dohodou jako směr pohybu kladně nabitých částic</a:t>
            </a:r>
            <a:r>
              <a:rPr lang="cs-CZ" sz="2400" dirty="0">
                <a:solidFill>
                  <a:srgbClr val="FF0000"/>
                </a:solidFill>
                <a:ea typeface="Times New Roman"/>
                <a:cs typeface="Times New Roman"/>
              </a:rPr>
              <a:t> </a:t>
            </a:r>
            <a:r>
              <a:rPr lang="cs-CZ" sz="2400" dirty="0">
                <a:ea typeface="Times New Roman"/>
                <a:cs typeface="Times New Roman"/>
                <a:sym typeface="Wingdings"/>
              </a:rPr>
              <a:t></a:t>
            </a:r>
            <a:r>
              <a:rPr lang="cs-CZ" sz="2400" dirty="0">
                <a:ea typeface="Times New Roman"/>
                <a:cs typeface="Times New Roman"/>
              </a:rPr>
              <a:t> pohyb ve směru intenzity od + k – </a:t>
            </a:r>
          </a:p>
          <a:p>
            <a:pPr marL="342900" lvl="0" indent="-342900">
              <a:lnSpc>
                <a:spcPct val="115000"/>
              </a:lnSpc>
              <a:spcAft>
                <a:spcPts val="1000"/>
              </a:spcAft>
              <a:buFont typeface="Wingdings"/>
              <a:buChar char=""/>
            </a:pPr>
            <a:r>
              <a:rPr lang="cs-CZ" sz="2400" dirty="0">
                <a:ea typeface="Times New Roman"/>
                <a:cs typeface="Times New Roman"/>
              </a:rPr>
              <a:t>pohyb elektronů v kovech je od – k + (proti směru intenzity)  </a:t>
            </a:r>
          </a:p>
          <a:p>
            <a:endParaRPr lang="cs-CZ" dirty="0"/>
          </a:p>
        </p:txBody>
      </p:sp>
    </p:spTree>
    <p:extLst>
      <p:ext uri="{BB962C8B-B14F-4D97-AF65-F5344CB8AC3E}">
        <p14:creationId xmlns:p14="http://schemas.microsoft.com/office/powerpoint/2010/main" val="15654965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1"/>
          <p:cNvSpPr txBox="1">
            <a:spLocks/>
          </p:cNvSpPr>
          <p:nvPr/>
        </p:nvSpPr>
        <p:spPr>
          <a:xfrm>
            <a:off x="0" y="0"/>
            <a:ext cx="9144000" cy="792087"/>
          </a:xfrm>
          <a:prstGeom prst="rect">
            <a:avLst/>
          </a:prstGeom>
          <a:solidFill>
            <a:srgbClr val="92D05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dirty="0" smtClean="0"/>
              <a:t>20. Elektrická práce a výkon v obvodech </a:t>
            </a:r>
            <a:r>
              <a:rPr lang="cs-CZ" sz="3600" dirty="0" smtClean="0">
                <a:latin typeface="Times New Roman" panose="02020603050405020304" pitchFamily="18" charset="0"/>
                <a:cs typeface="Times New Roman" panose="02020603050405020304" pitchFamily="18" charset="0"/>
              </a:rPr>
              <a:t>= </a:t>
            </a:r>
            <a:r>
              <a:rPr lang="cs-CZ" sz="3600" i="1" dirty="0" smtClean="0">
                <a:latin typeface="Times New Roman" panose="02020603050405020304" pitchFamily="18" charset="0"/>
                <a:cs typeface="Times New Roman" panose="02020603050405020304" pitchFamily="18" charset="0"/>
              </a:rPr>
              <a:t>I</a:t>
            </a:r>
            <a:endParaRPr lang="cs-CZ" sz="3600" i="1" dirty="0">
              <a:latin typeface="Times New Roman" panose="02020603050405020304" pitchFamily="18" charset="0"/>
              <a:cs typeface="Times New Roman" panose="02020603050405020304" pitchFamily="18" charset="0"/>
            </a:endParaRPr>
          </a:p>
        </p:txBody>
      </p:sp>
      <p:sp>
        <p:nvSpPr>
          <p:cNvPr id="1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8" name="TextovéPole 17"/>
              <p:cNvSpPr txBox="1"/>
              <p:nvPr/>
            </p:nvSpPr>
            <p:spPr>
              <a:xfrm>
                <a:off x="0" y="828779"/>
                <a:ext cx="9144000" cy="1947136"/>
              </a:xfrm>
              <a:prstGeom prst="rect">
                <a:avLst/>
              </a:prstGeom>
              <a:noFill/>
            </p:spPr>
            <p:txBody>
              <a:bodyPr wrap="square" rtlCol="0">
                <a:spAutoFit/>
              </a:bodyPr>
              <a:lstStyle/>
              <a:p>
                <a:pPr marL="342900" lvl="0" indent="-342900">
                  <a:lnSpc>
                    <a:spcPct val="115000"/>
                  </a:lnSpc>
                  <a:spcAft>
                    <a:spcPts val="0"/>
                  </a:spcAft>
                  <a:buFont typeface="Wingdings"/>
                  <a:buChar char=""/>
                </a:pPr>
                <a:r>
                  <a:rPr lang="cs-CZ" sz="2400" dirty="0">
                    <a:ea typeface="Times New Roman"/>
                    <a:cs typeface="Times New Roman"/>
                  </a:rPr>
                  <a:t>síly el. pole konají při přemístění náboje určitou práci</a:t>
                </a:r>
              </a:p>
              <a:p>
                <a:pPr marL="342900" lvl="0" indent="-342900">
                  <a:lnSpc>
                    <a:spcPct val="115000"/>
                  </a:lnSpc>
                  <a:spcAft>
                    <a:spcPts val="0"/>
                  </a:spcAft>
                  <a:buFont typeface="Wingdings"/>
                  <a:buChar char=""/>
                </a:pPr>
                <a14:m>
                  <m:oMath xmlns:m="http://schemas.openxmlformats.org/officeDocument/2006/math">
                    <m:sSub>
                      <m:sSubPr>
                        <m:ctrlPr>
                          <a:rPr lang="cs-CZ" sz="2400" i="1">
                            <a:effectLst/>
                            <a:latin typeface="Cambria Math" panose="02040503050406030204" pitchFamily="18" charset="0"/>
                            <a:ea typeface="Times New Roman"/>
                            <a:cs typeface="Calibri"/>
                          </a:rPr>
                        </m:ctrlPr>
                      </m:sSubPr>
                      <m:e>
                        <m:r>
                          <a:rPr lang="cs-CZ" sz="2400" i="1">
                            <a:effectLst/>
                            <a:latin typeface="Cambria Math"/>
                            <a:ea typeface="Times New Roman"/>
                            <a:cs typeface="Calibri"/>
                          </a:rPr>
                          <m:t>𝑊</m:t>
                        </m:r>
                      </m:e>
                      <m:sub>
                        <m:r>
                          <a:rPr lang="cs-CZ" sz="2400" i="1">
                            <a:effectLst/>
                            <a:latin typeface="Cambria Math"/>
                            <a:ea typeface="Times New Roman"/>
                            <a:cs typeface="Calibri"/>
                          </a:rPr>
                          <m:t>𝑒</m:t>
                        </m:r>
                      </m:sub>
                    </m:sSub>
                    <m:r>
                      <a:rPr lang="cs-CZ" sz="2400" i="1">
                        <a:effectLst/>
                        <a:latin typeface="Cambria Math"/>
                        <a:ea typeface="Times New Roman"/>
                        <a:cs typeface="Calibri"/>
                      </a:rPr>
                      <m:t>=</m:t>
                    </m:r>
                    <m:r>
                      <a:rPr lang="cs-CZ" sz="2400" i="1">
                        <a:effectLst/>
                        <a:latin typeface="Cambria Math"/>
                        <a:ea typeface="Times New Roman"/>
                        <a:cs typeface="Calibri"/>
                      </a:rPr>
                      <m:t>𝑄</m:t>
                    </m:r>
                    <m:r>
                      <a:rPr lang="cs-CZ" sz="2400" i="1">
                        <a:effectLst/>
                        <a:latin typeface="Cambria Math"/>
                        <a:ea typeface="Times New Roman"/>
                        <a:cs typeface="Calibri"/>
                      </a:rPr>
                      <m:t>∙</m:t>
                    </m:r>
                    <m:r>
                      <a:rPr lang="cs-CZ" sz="2400" i="1">
                        <a:effectLst/>
                        <a:latin typeface="Cambria Math"/>
                        <a:ea typeface="Times New Roman"/>
                        <a:cs typeface="Calibri"/>
                      </a:rPr>
                      <m:t>𝑈</m:t>
                    </m:r>
                    <m:r>
                      <a:rPr lang="cs-CZ" sz="2400" i="1">
                        <a:effectLst/>
                        <a:latin typeface="Cambria Math"/>
                        <a:ea typeface="Times New Roman"/>
                        <a:cs typeface="Calibri"/>
                      </a:rPr>
                      <m:t>        </m:t>
                    </m:r>
                    <m:r>
                      <a:rPr lang="cs-CZ" sz="2400" i="1">
                        <a:effectLst/>
                        <a:latin typeface="Cambria Math"/>
                        <a:ea typeface="Times New Roman"/>
                        <a:cs typeface="Calibri"/>
                      </a:rPr>
                      <m:t>𝐼</m:t>
                    </m:r>
                    <m:r>
                      <a:rPr lang="cs-CZ" sz="2400" i="1">
                        <a:effectLst/>
                        <a:latin typeface="Cambria Math"/>
                        <a:ea typeface="Times New Roman"/>
                        <a:cs typeface="Calibri"/>
                      </a:rPr>
                      <m:t>=</m:t>
                    </m:r>
                    <m:f>
                      <m:fPr>
                        <m:ctrlPr>
                          <a:rPr lang="cs-CZ" sz="2400" i="1">
                            <a:effectLst/>
                            <a:latin typeface="Cambria Math" panose="02040503050406030204" pitchFamily="18" charset="0"/>
                            <a:ea typeface="Times New Roman"/>
                            <a:cs typeface="Calibri"/>
                          </a:rPr>
                        </m:ctrlPr>
                      </m:fPr>
                      <m:num>
                        <m:r>
                          <a:rPr lang="cs-CZ" sz="2400" i="1">
                            <a:effectLst/>
                            <a:latin typeface="Cambria Math"/>
                            <a:ea typeface="Times New Roman"/>
                            <a:cs typeface="Calibri"/>
                          </a:rPr>
                          <m:t>𝑄</m:t>
                        </m:r>
                      </m:num>
                      <m:den>
                        <m:r>
                          <a:rPr lang="cs-CZ" sz="2400" i="1">
                            <a:effectLst/>
                            <a:latin typeface="Cambria Math"/>
                            <a:ea typeface="Times New Roman"/>
                            <a:cs typeface="Calibri"/>
                          </a:rPr>
                          <m:t>𝑡</m:t>
                        </m:r>
                      </m:den>
                    </m:f>
                    <m:r>
                      <a:rPr lang="cs-CZ" sz="2400" i="1">
                        <a:effectLst/>
                        <a:latin typeface="Cambria Math"/>
                        <a:ea typeface="Times New Roman"/>
                        <a:cs typeface="Calibri"/>
                      </a:rPr>
                      <m:t>          </m:t>
                    </m:r>
                    <m:r>
                      <a:rPr lang="cs-CZ" sz="2400" i="1">
                        <a:effectLst/>
                        <a:latin typeface="Cambria Math"/>
                        <a:ea typeface="Times New Roman"/>
                        <a:cs typeface="Calibri"/>
                      </a:rPr>
                      <m:t>𝑅</m:t>
                    </m:r>
                    <m:r>
                      <a:rPr lang="cs-CZ" sz="2400" i="1">
                        <a:effectLst/>
                        <a:latin typeface="Cambria Math"/>
                        <a:ea typeface="Times New Roman"/>
                        <a:cs typeface="Calibri"/>
                      </a:rPr>
                      <m:t>=</m:t>
                    </m:r>
                    <m:f>
                      <m:fPr>
                        <m:ctrlPr>
                          <a:rPr lang="cs-CZ" sz="2400" i="1">
                            <a:effectLst/>
                            <a:latin typeface="Cambria Math" panose="02040503050406030204" pitchFamily="18" charset="0"/>
                            <a:ea typeface="Times New Roman"/>
                            <a:cs typeface="Calibri"/>
                          </a:rPr>
                        </m:ctrlPr>
                      </m:fPr>
                      <m:num>
                        <m:r>
                          <a:rPr lang="cs-CZ" sz="2400" i="1">
                            <a:effectLst/>
                            <a:latin typeface="Cambria Math"/>
                            <a:ea typeface="Times New Roman"/>
                            <a:cs typeface="Calibri"/>
                          </a:rPr>
                          <m:t>𝑈</m:t>
                        </m:r>
                      </m:num>
                      <m:den>
                        <m:r>
                          <a:rPr lang="cs-CZ" sz="2400" i="1">
                            <a:effectLst/>
                            <a:latin typeface="Cambria Math"/>
                            <a:ea typeface="Times New Roman"/>
                            <a:cs typeface="Calibri"/>
                          </a:rPr>
                          <m:t>𝐼</m:t>
                        </m:r>
                      </m:den>
                    </m:f>
                  </m:oMath>
                </a14:m>
                <a:r>
                  <a:rPr lang="cs-CZ" sz="2400" dirty="0">
                    <a:ea typeface="Times New Roman"/>
                    <a:cs typeface="Calibri"/>
                  </a:rPr>
                  <a:t>  </a:t>
                </a:r>
                <a:endParaRPr lang="cs-CZ" sz="2400" dirty="0">
                  <a:ea typeface="Times New Roman"/>
                  <a:cs typeface="Times New Roman"/>
                </a:endParaRPr>
              </a:p>
              <a:p>
                <a:pPr marL="342900" lvl="0" indent="-342900">
                  <a:lnSpc>
                    <a:spcPct val="115000"/>
                  </a:lnSpc>
                  <a:spcAft>
                    <a:spcPts val="0"/>
                  </a:spcAft>
                  <a:buFont typeface="Wingdings"/>
                  <a:buChar char=""/>
                </a:pPr>
                <a:r>
                  <a:rPr lang="cs-CZ" sz="2400" dirty="0">
                    <a:ea typeface="Times New Roman"/>
                    <a:cs typeface="Calibri"/>
                  </a:rPr>
                  <a:t>vzájemnou kombinací předchozích vzorců získáme různá vyjádření pro elektrickou práci:</a:t>
                </a:r>
                <a:endParaRPr lang="cs-CZ" sz="2400" dirty="0">
                  <a:ea typeface="Times New Roman"/>
                  <a:cs typeface="Times New Roman"/>
                </a:endParaRPr>
              </a:p>
            </p:txBody>
          </p:sp>
        </mc:Choice>
        <mc:Fallback xmlns="">
          <p:sp>
            <p:nvSpPr>
              <p:cNvPr id="18" name="TextovéPole 17"/>
              <p:cNvSpPr txBox="1">
                <a:spLocks noRot="1" noChangeAspect="1" noMove="1" noResize="1" noEditPoints="1" noAdjustHandles="1" noChangeArrowheads="1" noChangeShapeType="1" noTextEdit="1"/>
              </p:cNvSpPr>
              <p:nvPr/>
            </p:nvSpPr>
            <p:spPr>
              <a:xfrm>
                <a:off x="0" y="828779"/>
                <a:ext cx="9144000" cy="1947136"/>
              </a:xfrm>
              <a:prstGeom prst="rect">
                <a:avLst/>
              </a:prstGeom>
              <a:blipFill rotWithShape="1">
                <a:blip r:embed="rId2"/>
                <a:stretch>
                  <a:fillRect l="-867" t="-940" b="-6270"/>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9" name="Obdélník 18"/>
              <p:cNvSpPr/>
              <p:nvPr/>
            </p:nvSpPr>
            <p:spPr>
              <a:xfrm>
                <a:off x="0" y="2781261"/>
                <a:ext cx="9144000" cy="863763"/>
              </a:xfrm>
              <a:prstGeom prst="rect">
                <a:avLst/>
              </a:prstGeom>
              <a:solidFill>
                <a:srgbClr val="FFFF00"/>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cs-CZ" sz="2400" b="1" i="1" smtClean="0">
                              <a:solidFill>
                                <a:srgbClr val="FF0000"/>
                              </a:solidFill>
                              <a:latin typeface="Cambria Math" panose="02040503050406030204" pitchFamily="18" charset="0"/>
                            </a:rPr>
                          </m:ctrlPr>
                        </m:sSubPr>
                        <m:e>
                          <m:r>
                            <a:rPr lang="cs-CZ" sz="2400" b="1" i="1">
                              <a:solidFill>
                                <a:srgbClr val="FF0000"/>
                              </a:solidFill>
                              <a:latin typeface="Cambria Math" panose="02040503050406030204" pitchFamily="18" charset="0"/>
                            </a:rPr>
                            <m:t>𝑾</m:t>
                          </m:r>
                        </m:e>
                        <m:sub>
                          <m:r>
                            <a:rPr lang="cs-CZ" sz="2400" b="1" i="1">
                              <a:solidFill>
                                <a:srgbClr val="FF0000"/>
                              </a:solidFill>
                              <a:latin typeface="Cambria Math" panose="02040503050406030204" pitchFamily="18" charset="0"/>
                            </a:rPr>
                            <m:t>𝒆</m:t>
                          </m:r>
                        </m:sub>
                      </m:sSub>
                      <m:r>
                        <a:rPr lang="cs-CZ" sz="2400" b="1" i="1">
                          <a:solidFill>
                            <a:srgbClr val="FF0000"/>
                          </a:solidFill>
                          <a:latin typeface="Cambria Math" panose="02040503050406030204" pitchFamily="18" charset="0"/>
                        </a:rPr>
                        <m:t>=</m:t>
                      </m:r>
                      <m:r>
                        <a:rPr lang="cs-CZ" sz="2400" b="1" i="1">
                          <a:solidFill>
                            <a:srgbClr val="FF0000"/>
                          </a:solidFill>
                          <a:latin typeface="Cambria Math" panose="02040503050406030204" pitchFamily="18" charset="0"/>
                        </a:rPr>
                        <m:t>𝑼</m:t>
                      </m:r>
                      <m:r>
                        <a:rPr lang="cs-CZ" sz="2400" b="1" i="1">
                          <a:solidFill>
                            <a:srgbClr val="FF0000"/>
                          </a:solidFill>
                          <a:latin typeface="Cambria Math" panose="02040503050406030204" pitchFamily="18" charset="0"/>
                        </a:rPr>
                        <m:t>∙</m:t>
                      </m:r>
                      <m:r>
                        <a:rPr lang="cs-CZ" sz="2400" b="1" i="1">
                          <a:solidFill>
                            <a:srgbClr val="FF0000"/>
                          </a:solidFill>
                          <a:latin typeface="Cambria Math" panose="02040503050406030204" pitchFamily="18" charset="0"/>
                        </a:rPr>
                        <m:t>𝑰</m:t>
                      </m:r>
                      <m:r>
                        <a:rPr lang="cs-CZ" sz="2400" b="1" i="1">
                          <a:solidFill>
                            <a:srgbClr val="FF0000"/>
                          </a:solidFill>
                          <a:latin typeface="Cambria Math" panose="02040503050406030204" pitchFamily="18" charset="0"/>
                        </a:rPr>
                        <m:t>∙</m:t>
                      </m:r>
                      <m:r>
                        <a:rPr lang="cs-CZ" sz="2400" b="1" i="1">
                          <a:solidFill>
                            <a:srgbClr val="FF0000"/>
                          </a:solidFill>
                          <a:latin typeface="Cambria Math" panose="02040503050406030204" pitchFamily="18" charset="0"/>
                        </a:rPr>
                        <m:t>𝒕</m:t>
                      </m:r>
                      <m:r>
                        <a:rPr lang="cs-CZ" sz="2400" b="1" i="1">
                          <a:solidFill>
                            <a:srgbClr val="FF0000"/>
                          </a:solidFill>
                          <a:latin typeface="Cambria Math" panose="02040503050406030204" pitchFamily="18" charset="0"/>
                        </a:rPr>
                        <m:t>=</m:t>
                      </m:r>
                      <m:r>
                        <a:rPr lang="cs-CZ" sz="2400" b="1" i="1">
                          <a:solidFill>
                            <a:srgbClr val="FF0000"/>
                          </a:solidFill>
                          <a:latin typeface="Cambria Math" panose="02040503050406030204" pitchFamily="18" charset="0"/>
                        </a:rPr>
                        <m:t>𝑹</m:t>
                      </m:r>
                      <m:r>
                        <a:rPr lang="cs-CZ" sz="2400" b="1" i="1">
                          <a:solidFill>
                            <a:srgbClr val="FF0000"/>
                          </a:solidFill>
                          <a:latin typeface="Cambria Math" panose="02040503050406030204" pitchFamily="18" charset="0"/>
                        </a:rPr>
                        <m:t>∙</m:t>
                      </m:r>
                      <m:sSup>
                        <m:sSupPr>
                          <m:ctrlPr>
                            <a:rPr lang="cs-CZ" sz="2400" b="1" i="1">
                              <a:solidFill>
                                <a:srgbClr val="FF0000"/>
                              </a:solidFill>
                              <a:latin typeface="Cambria Math" panose="02040503050406030204" pitchFamily="18" charset="0"/>
                            </a:rPr>
                          </m:ctrlPr>
                        </m:sSupPr>
                        <m:e>
                          <m:r>
                            <a:rPr lang="cs-CZ" sz="2400" b="1" i="1">
                              <a:solidFill>
                                <a:srgbClr val="FF0000"/>
                              </a:solidFill>
                              <a:latin typeface="Cambria Math" panose="02040503050406030204" pitchFamily="18" charset="0"/>
                            </a:rPr>
                            <m:t>𝑰</m:t>
                          </m:r>
                        </m:e>
                        <m:sup>
                          <m:r>
                            <a:rPr lang="cs-CZ" sz="2400" b="1" i="1">
                              <a:solidFill>
                                <a:srgbClr val="FF0000"/>
                              </a:solidFill>
                              <a:latin typeface="Cambria Math" panose="02040503050406030204" pitchFamily="18" charset="0"/>
                            </a:rPr>
                            <m:t>𝟐</m:t>
                          </m:r>
                        </m:sup>
                      </m:sSup>
                      <m:r>
                        <a:rPr lang="cs-CZ" sz="2400" b="1" i="1">
                          <a:solidFill>
                            <a:srgbClr val="FF0000"/>
                          </a:solidFill>
                          <a:latin typeface="Cambria Math" panose="02040503050406030204" pitchFamily="18" charset="0"/>
                        </a:rPr>
                        <m:t>∙</m:t>
                      </m:r>
                      <m:r>
                        <a:rPr lang="cs-CZ" sz="2400" b="1" i="1">
                          <a:solidFill>
                            <a:srgbClr val="FF0000"/>
                          </a:solidFill>
                          <a:latin typeface="Cambria Math" panose="02040503050406030204" pitchFamily="18" charset="0"/>
                        </a:rPr>
                        <m:t>𝒕</m:t>
                      </m:r>
                      <m:r>
                        <a:rPr lang="cs-CZ" sz="2400" b="1" i="1">
                          <a:solidFill>
                            <a:srgbClr val="FF0000"/>
                          </a:solidFill>
                          <a:latin typeface="Cambria Math" panose="02040503050406030204" pitchFamily="18" charset="0"/>
                        </a:rPr>
                        <m:t>=</m:t>
                      </m:r>
                      <m:f>
                        <m:fPr>
                          <m:ctrlPr>
                            <a:rPr lang="cs-CZ" sz="2400" b="1" i="1">
                              <a:solidFill>
                                <a:srgbClr val="FF0000"/>
                              </a:solidFill>
                              <a:latin typeface="Cambria Math" panose="02040503050406030204" pitchFamily="18" charset="0"/>
                            </a:rPr>
                          </m:ctrlPr>
                        </m:fPr>
                        <m:num>
                          <m:sSup>
                            <m:sSupPr>
                              <m:ctrlPr>
                                <a:rPr lang="cs-CZ" sz="2400" b="1" i="1">
                                  <a:solidFill>
                                    <a:srgbClr val="FF0000"/>
                                  </a:solidFill>
                                  <a:latin typeface="Cambria Math" panose="02040503050406030204" pitchFamily="18" charset="0"/>
                                </a:rPr>
                              </m:ctrlPr>
                            </m:sSupPr>
                            <m:e>
                              <m:r>
                                <a:rPr lang="cs-CZ" sz="2400" b="1" i="1">
                                  <a:solidFill>
                                    <a:srgbClr val="FF0000"/>
                                  </a:solidFill>
                                  <a:latin typeface="Cambria Math" panose="02040503050406030204" pitchFamily="18" charset="0"/>
                                </a:rPr>
                                <m:t>𝑼</m:t>
                              </m:r>
                            </m:e>
                            <m:sup>
                              <m:r>
                                <a:rPr lang="cs-CZ" sz="2400" b="1" i="1">
                                  <a:solidFill>
                                    <a:srgbClr val="FF0000"/>
                                  </a:solidFill>
                                  <a:latin typeface="Cambria Math" panose="02040503050406030204" pitchFamily="18" charset="0"/>
                                </a:rPr>
                                <m:t>𝟐</m:t>
                              </m:r>
                            </m:sup>
                          </m:sSup>
                        </m:num>
                        <m:den>
                          <m:r>
                            <a:rPr lang="cs-CZ" sz="2400" b="1" i="1">
                              <a:solidFill>
                                <a:srgbClr val="FF0000"/>
                              </a:solidFill>
                              <a:latin typeface="Cambria Math" panose="02040503050406030204" pitchFamily="18" charset="0"/>
                            </a:rPr>
                            <m:t>𝑹</m:t>
                          </m:r>
                        </m:den>
                      </m:f>
                      <m:r>
                        <a:rPr lang="cs-CZ" sz="2400" b="1" i="1">
                          <a:solidFill>
                            <a:srgbClr val="FF0000"/>
                          </a:solidFill>
                          <a:latin typeface="Cambria Math" panose="02040503050406030204" pitchFamily="18" charset="0"/>
                        </a:rPr>
                        <m:t>∙</m:t>
                      </m:r>
                      <m:r>
                        <a:rPr lang="cs-CZ" sz="2400" b="1" i="1">
                          <a:solidFill>
                            <a:srgbClr val="FF0000"/>
                          </a:solidFill>
                          <a:latin typeface="Cambria Math" panose="02040503050406030204" pitchFamily="18" charset="0"/>
                        </a:rPr>
                        <m:t>𝒕</m:t>
                      </m:r>
                    </m:oMath>
                  </m:oMathPara>
                </a14:m>
                <a:endParaRPr lang="cs-CZ" sz="2400" dirty="0">
                  <a:solidFill>
                    <a:srgbClr val="FF0000"/>
                  </a:solidFill>
                </a:endParaRPr>
              </a:p>
            </p:txBody>
          </p:sp>
        </mc:Choice>
        <mc:Fallback xmlns="">
          <p:sp>
            <p:nvSpPr>
              <p:cNvPr id="19" name="Obdélník 18"/>
              <p:cNvSpPr>
                <a:spLocks noRot="1" noChangeAspect="1" noMove="1" noResize="1" noEditPoints="1" noAdjustHandles="1" noChangeArrowheads="1" noChangeShapeType="1" noTextEdit="1"/>
              </p:cNvSpPr>
              <p:nvPr/>
            </p:nvSpPr>
            <p:spPr>
              <a:xfrm>
                <a:off x="0" y="2781261"/>
                <a:ext cx="9144000" cy="863763"/>
              </a:xfrm>
              <a:prstGeom prst="rect">
                <a:avLst/>
              </a:prstGeom>
              <a:blipFill rotWithShape="1">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2" name="Obdélník 21"/>
              <p:cNvSpPr/>
              <p:nvPr/>
            </p:nvSpPr>
            <p:spPr>
              <a:xfrm>
                <a:off x="0" y="3798408"/>
                <a:ext cx="9144000" cy="532775"/>
              </a:xfrm>
              <a:prstGeom prst="rect">
                <a:avLst/>
              </a:prstGeom>
            </p:spPr>
            <p:txBody>
              <a:bodyPr wrap="square">
                <a:spAutoFit/>
              </a:bodyPr>
              <a:lstStyle/>
              <a:p>
                <a:r>
                  <a:rPr lang="cs-CZ" sz="2400" b="1" dirty="0" smtClean="0">
                    <a:solidFill>
                      <a:srgbClr val="FF0000"/>
                    </a:solidFill>
                  </a:rPr>
                  <a:t>Jouleovo</a:t>
                </a:r>
                <a:r>
                  <a:rPr lang="cs-CZ" sz="2400" b="1" dirty="0">
                    <a:solidFill>
                      <a:srgbClr val="FF0000"/>
                    </a:solidFill>
                  </a:rPr>
                  <a:t> teplo – </a:t>
                </a:r>
                <a14:m>
                  <m:oMath xmlns:m="http://schemas.openxmlformats.org/officeDocument/2006/math">
                    <m:sSub>
                      <m:sSubPr>
                        <m:ctrlPr>
                          <a:rPr lang="cs-CZ" sz="2400" b="1" i="1">
                            <a:solidFill>
                              <a:srgbClr val="FF0000"/>
                            </a:solidFill>
                            <a:latin typeface="Cambria Math" panose="02040503050406030204" pitchFamily="18" charset="0"/>
                          </a:rPr>
                        </m:ctrlPr>
                      </m:sSubPr>
                      <m:e>
                        <m:r>
                          <a:rPr lang="cs-CZ" sz="2400" b="1" i="1">
                            <a:solidFill>
                              <a:srgbClr val="FF0000"/>
                            </a:solidFill>
                            <a:latin typeface="Cambria Math" panose="02040503050406030204" pitchFamily="18" charset="0"/>
                          </a:rPr>
                          <m:t>𝑸</m:t>
                        </m:r>
                      </m:e>
                      <m:sub>
                        <m:r>
                          <a:rPr lang="cs-CZ" sz="2400" b="1" i="1">
                            <a:solidFill>
                              <a:srgbClr val="FF0000"/>
                            </a:solidFill>
                            <a:latin typeface="Cambria Math" panose="02040503050406030204" pitchFamily="18" charset="0"/>
                          </a:rPr>
                          <m:t>𝑱</m:t>
                        </m:r>
                      </m:sub>
                    </m:sSub>
                  </m:oMath>
                </a14:m>
                <a:r>
                  <a:rPr lang="cs-CZ" b="1" dirty="0"/>
                  <a:t>					</a:t>
                </a:r>
                <a:r>
                  <a:rPr lang="cs-CZ" dirty="0"/>
                  <a:t>jednotka:</a:t>
                </a:r>
                <a:r>
                  <a:rPr lang="en-US" dirty="0"/>
                  <a:t>[</a:t>
                </a:r>
                <a14:m>
                  <m:oMath xmlns:m="http://schemas.openxmlformats.org/officeDocument/2006/math">
                    <m:r>
                      <a:rPr lang="en-US" b="1" i="1">
                        <a:latin typeface="Cambria Math" panose="02040503050406030204" pitchFamily="18" charset="0"/>
                      </a:rPr>
                      <m:t> </m:t>
                    </m:r>
                    <m:sSub>
                      <m:sSubPr>
                        <m:ctrlPr>
                          <a:rPr lang="cs-CZ" b="1" i="1">
                            <a:latin typeface="Cambria Math" panose="02040503050406030204" pitchFamily="18" charset="0"/>
                          </a:rPr>
                        </m:ctrlPr>
                      </m:sSubPr>
                      <m:e>
                        <m:r>
                          <a:rPr lang="cs-CZ" b="1" i="1">
                            <a:latin typeface="Cambria Math" panose="02040503050406030204" pitchFamily="18" charset="0"/>
                          </a:rPr>
                          <m:t>𝑸</m:t>
                        </m:r>
                      </m:e>
                      <m:sub>
                        <m:r>
                          <a:rPr lang="cs-CZ" b="1" i="1">
                            <a:latin typeface="Cambria Math" panose="02040503050406030204" pitchFamily="18" charset="0"/>
                          </a:rPr>
                          <m:t>𝑱</m:t>
                        </m:r>
                      </m:sub>
                    </m:sSub>
                  </m:oMath>
                </a14:m>
                <a:r>
                  <a:rPr lang="en-US" dirty="0"/>
                  <a:t>] </a:t>
                </a:r>
                <a:r>
                  <a:rPr lang="cs-CZ" dirty="0"/>
                  <a:t>= 1 J (joule)</a:t>
                </a:r>
              </a:p>
            </p:txBody>
          </p:sp>
        </mc:Choice>
        <mc:Fallback xmlns="">
          <p:sp>
            <p:nvSpPr>
              <p:cNvPr id="22" name="Obdélník 21"/>
              <p:cNvSpPr>
                <a:spLocks noRot="1" noChangeAspect="1" noMove="1" noResize="1" noEditPoints="1" noAdjustHandles="1" noChangeArrowheads="1" noChangeShapeType="1" noTextEdit="1"/>
              </p:cNvSpPr>
              <p:nvPr/>
            </p:nvSpPr>
            <p:spPr>
              <a:xfrm>
                <a:off x="0" y="3798408"/>
                <a:ext cx="9144000" cy="532775"/>
              </a:xfrm>
              <a:prstGeom prst="rect">
                <a:avLst/>
              </a:prstGeom>
              <a:blipFill rotWithShape="1">
                <a:blip r:embed="rId4"/>
                <a:stretch>
                  <a:fillRect l="-1000" t="-8046" b="-13793"/>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3" name="Obdélník 22"/>
              <p:cNvSpPr/>
              <p:nvPr/>
            </p:nvSpPr>
            <p:spPr>
              <a:xfrm>
                <a:off x="0" y="4331183"/>
                <a:ext cx="9144000" cy="572914"/>
              </a:xfrm>
              <a:prstGeom prst="rect">
                <a:avLst/>
              </a:prstGeom>
              <a:solidFill>
                <a:srgbClr val="FFFF00"/>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cs-CZ" sz="2400" b="1" i="1" smtClean="0">
                              <a:solidFill>
                                <a:srgbClr val="FF0000"/>
                              </a:solidFill>
                              <a:latin typeface="Cambria Math" panose="02040503050406030204" pitchFamily="18" charset="0"/>
                            </a:rPr>
                          </m:ctrlPr>
                        </m:sSubPr>
                        <m:e>
                          <m:r>
                            <a:rPr lang="cs-CZ" sz="2400" b="1" i="1">
                              <a:solidFill>
                                <a:srgbClr val="FF0000"/>
                              </a:solidFill>
                              <a:latin typeface="Cambria Math" panose="02040503050406030204" pitchFamily="18" charset="0"/>
                            </a:rPr>
                            <m:t>𝑸</m:t>
                          </m:r>
                        </m:e>
                        <m:sub>
                          <m:r>
                            <a:rPr lang="cs-CZ" sz="2400" b="1" i="1">
                              <a:solidFill>
                                <a:srgbClr val="FF0000"/>
                              </a:solidFill>
                              <a:latin typeface="Cambria Math" panose="02040503050406030204" pitchFamily="18" charset="0"/>
                            </a:rPr>
                            <m:t>𝑱</m:t>
                          </m:r>
                        </m:sub>
                      </m:sSub>
                      <m:r>
                        <a:rPr lang="cs-CZ" sz="2400" b="1" i="1">
                          <a:solidFill>
                            <a:srgbClr val="FF0000"/>
                          </a:solidFill>
                          <a:latin typeface="Cambria Math" panose="02040503050406030204" pitchFamily="18" charset="0"/>
                        </a:rPr>
                        <m:t>=</m:t>
                      </m:r>
                      <m:r>
                        <a:rPr lang="cs-CZ" sz="2400" b="1" i="1">
                          <a:solidFill>
                            <a:srgbClr val="FF0000"/>
                          </a:solidFill>
                          <a:latin typeface="Cambria Math" panose="02040503050406030204" pitchFamily="18" charset="0"/>
                        </a:rPr>
                        <m:t>𝑹</m:t>
                      </m:r>
                      <m:r>
                        <a:rPr lang="cs-CZ" sz="2400" b="1" i="1">
                          <a:solidFill>
                            <a:srgbClr val="FF0000"/>
                          </a:solidFill>
                          <a:latin typeface="Cambria Math" panose="02040503050406030204" pitchFamily="18" charset="0"/>
                        </a:rPr>
                        <m:t>∙</m:t>
                      </m:r>
                      <m:sSup>
                        <m:sSupPr>
                          <m:ctrlPr>
                            <a:rPr lang="cs-CZ" sz="2400" b="1" i="1">
                              <a:solidFill>
                                <a:srgbClr val="FF0000"/>
                              </a:solidFill>
                              <a:latin typeface="Cambria Math" panose="02040503050406030204" pitchFamily="18" charset="0"/>
                            </a:rPr>
                          </m:ctrlPr>
                        </m:sSupPr>
                        <m:e>
                          <m:r>
                            <a:rPr lang="cs-CZ" sz="2400" b="1" i="1">
                              <a:solidFill>
                                <a:srgbClr val="FF0000"/>
                              </a:solidFill>
                              <a:latin typeface="Cambria Math" panose="02040503050406030204" pitchFamily="18" charset="0"/>
                            </a:rPr>
                            <m:t>𝑰</m:t>
                          </m:r>
                        </m:e>
                        <m:sup>
                          <m:r>
                            <a:rPr lang="cs-CZ" sz="2400" b="1" i="1">
                              <a:solidFill>
                                <a:srgbClr val="FF0000"/>
                              </a:solidFill>
                              <a:latin typeface="Cambria Math" panose="02040503050406030204" pitchFamily="18" charset="0"/>
                            </a:rPr>
                            <m:t>𝟐</m:t>
                          </m:r>
                        </m:sup>
                      </m:sSup>
                      <m:r>
                        <a:rPr lang="cs-CZ" sz="2400" b="1" i="1">
                          <a:solidFill>
                            <a:srgbClr val="FF0000"/>
                          </a:solidFill>
                          <a:latin typeface="Cambria Math" panose="02040503050406030204" pitchFamily="18" charset="0"/>
                        </a:rPr>
                        <m:t>∙</m:t>
                      </m:r>
                      <m:r>
                        <a:rPr lang="cs-CZ" sz="2400" b="1" i="1">
                          <a:solidFill>
                            <a:srgbClr val="FF0000"/>
                          </a:solidFill>
                          <a:latin typeface="Cambria Math" panose="02040503050406030204" pitchFamily="18" charset="0"/>
                        </a:rPr>
                        <m:t>𝒕</m:t>
                      </m:r>
                    </m:oMath>
                  </m:oMathPara>
                </a14:m>
                <a:endParaRPr lang="cs-CZ" sz="2400" dirty="0">
                  <a:solidFill>
                    <a:srgbClr val="FF0000"/>
                  </a:solidFill>
                </a:endParaRPr>
              </a:p>
            </p:txBody>
          </p:sp>
        </mc:Choice>
        <mc:Fallback xmlns="">
          <p:sp>
            <p:nvSpPr>
              <p:cNvPr id="23" name="Obdélník 22"/>
              <p:cNvSpPr>
                <a:spLocks noRot="1" noChangeAspect="1" noMove="1" noResize="1" noEditPoints="1" noAdjustHandles="1" noChangeArrowheads="1" noChangeShapeType="1" noTextEdit="1"/>
              </p:cNvSpPr>
              <p:nvPr/>
            </p:nvSpPr>
            <p:spPr>
              <a:xfrm>
                <a:off x="0" y="4331183"/>
                <a:ext cx="9144000" cy="572914"/>
              </a:xfrm>
              <a:prstGeom prst="rect">
                <a:avLst/>
              </a:prstGeom>
              <a:blipFill rotWithShape="1">
                <a:blip r:embed="rId5"/>
                <a:stretch>
                  <a:fillRect/>
                </a:stretch>
              </a:blipFill>
            </p:spPr>
            <p:txBody>
              <a:bodyPr/>
              <a:lstStyle/>
              <a:p>
                <a:r>
                  <a:rPr lang="cs-CZ">
                    <a:noFill/>
                  </a:rPr>
                  <a:t> </a:t>
                </a:r>
              </a:p>
            </p:txBody>
          </p:sp>
        </mc:Fallback>
      </mc:AlternateContent>
      <p:sp>
        <p:nvSpPr>
          <p:cNvPr id="24" name="Obdélník 23"/>
          <p:cNvSpPr/>
          <p:nvPr/>
        </p:nvSpPr>
        <p:spPr>
          <a:xfrm>
            <a:off x="0" y="4904097"/>
            <a:ext cx="9144000" cy="1938992"/>
          </a:xfrm>
          <a:prstGeom prst="rect">
            <a:avLst/>
          </a:prstGeom>
        </p:spPr>
        <p:txBody>
          <a:bodyPr wrap="square">
            <a:spAutoFit/>
          </a:bodyPr>
          <a:lstStyle/>
          <a:p>
            <a:pPr marL="342900" lvl="0" indent="-342900">
              <a:buFont typeface="Wingdings" panose="05000000000000000000" pitchFamily="2" charset="2"/>
              <a:buChar char="Ø"/>
            </a:pPr>
            <a:r>
              <a:rPr lang="cs-CZ" sz="2400" dirty="0"/>
              <a:t>při průchodu proudu vodičem dochází k jeho zahřívání </a:t>
            </a:r>
            <a:r>
              <a:rPr lang="cs-CZ" sz="2400" dirty="0">
                <a:sym typeface="Wingdings"/>
              </a:rPr>
              <a:t></a:t>
            </a:r>
            <a:r>
              <a:rPr lang="cs-CZ" sz="2400" dirty="0"/>
              <a:t> princip el. vařiče </a:t>
            </a:r>
            <a:r>
              <a:rPr lang="cs-CZ" sz="2400" dirty="0">
                <a:sym typeface="Wingdings"/>
              </a:rPr>
              <a:t></a:t>
            </a:r>
            <a:r>
              <a:rPr lang="cs-CZ" sz="2400" dirty="0"/>
              <a:t> vzniká </a:t>
            </a:r>
            <a:r>
              <a:rPr lang="cs-CZ" sz="2400" dirty="0" smtClean="0"/>
              <a:t>teplo</a:t>
            </a:r>
          </a:p>
          <a:p>
            <a:r>
              <a:rPr lang="cs-CZ" sz="2400" b="1" i="1" dirty="0">
                <a:solidFill>
                  <a:srgbClr val="FF0000"/>
                </a:solidFill>
                <a:latin typeface="Times New Roman" panose="02020603050405020304" pitchFamily="18" charset="0"/>
                <a:cs typeface="Times New Roman" panose="02020603050405020304" pitchFamily="18" charset="0"/>
              </a:rPr>
              <a:t>R</a:t>
            </a:r>
            <a:r>
              <a:rPr lang="cs-CZ" sz="2400" dirty="0"/>
              <a:t> – odpor vodiče</a:t>
            </a:r>
          </a:p>
          <a:p>
            <a:r>
              <a:rPr lang="cs-CZ" sz="2400" b="1" i="1" dirty="0">
                <a:solidFill>
                  <a:srgbClr val="FF0000"/>
                </a:solidFill>
                <a:latin typeface="Times New Roman" panose="02020603050405020304" pitchFamily="18" charset="0"/>
                <a:cs typeface="Times New Roman" panose="02020603050405020304" pitchFamily="18" charset="0"/>
              </a:rPr>
              <a:t>I</a:t>
            </a:r>
            <a:r>
              <a:rPr lang="cs-CZ" sz="2400" dirty="0">
                <a:solidFill>
                  <a:srgbClr val="FF0000"/>
                </a:solidFill>
              </a:rPr>
              <a:t> </a:t>
            </a:r>
            <a:r>
              <a:rPr lang="cs-CZ" sz="2400" dirty="0"/>
              <a:t>– proud procházející vodičem</a:t>
            </a:r>
          </a:p>
          <a:p>
            <a:r>
              <a:rPr lang="cs-CZ" sz="2400" b="1" i="1" dirty="0">
                <a:solidFill>
                  <a:srgbClr val="FF0000"/>
                </a:solidFill>
                <a:latin typeface="Times New Roman" panose="02020603050405020304" pitchFamily="18" charset="0"/>
                <a:cs typeface="Times New Roman" panose="02020603050405020304" pitchFamily="18" charset="0"/>
              </a:rPr>
              <a:t>t</a:t>
            </a:r>
            <a:r>
              <a:rPr lang="cs-CZ" sz="2400" dirty="0">
                <a:solidFill>
                  <a:srgbClr val="FF0000"/>
                </a:solidFill>
                <a:latin typeface="Times New Roman" panose="02020603050405020304" pitchFamily="18" charset="0"/>
                <a:cs typeface="Times New Roman" panose="02020603050405020304" pitchFamily="18" charset="0"/>
              </a:rPr>
              <a:t> </a:t>
            </a:r>
            <a:r>
              <a:rPr lang="cs-CZ" sz="2400" dirty="0"/>
              <a:t>– doba (čas) průchodu proudu </a:t>
            </a:r>
            <a:r>
              <a:rPr lang="cs-CZ" sz="2400" dirty="0" smtClean="0"/>
              <a:t>vodičem</a:t>
            </a:r>
            <a:endParaRPr lang="cs-CZ" sz="2400" dirty="0"/>
          </a:p>
        </p:txBody>
      </p:sp>
    </p:spTree>
    <p:extLst>
      <p:ext uri="{BB962C8B-B14F-4D97-AF65-F5344CB8AC3E}">
        <p14:creationId xmlns:p14="http://schemas.microsoft.com/office/powerpoint/2010/main" val="310902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Nadpis 1"/>
          <p:cNvSpPr txBox="1">
            <a:spLocks/>
          </p:cNvSpPr>
          <p:nvPr/>
        </p:nvSpPr>
        <p:spPr>
          <a:xfrm>
            <a:off x="0" y="0"/>
            <a:ext cx="9144000" cy="792087"/>
          </a:xfrm>
          <a:prstGeom prst="rect">
            <a:avLst/>
          </a:prstGeom>
          <a:solidFill>
            <a:srgbClr val="92D05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dirty="0" smtClean="0"/>
              <a:t>20. Elektrická práce a výkon v obvodech </a:t>
            </a:r>
            <a:r>
              <a:rPr lang="cs-CZ" sz="3600" dirty="0" smtClean="0">
                <a:latin typeface="Times New Roman" panose="02020603050405020304" pitchFamily="18" charset="0"/>
                <a:cs typeface="Times New Roman" panose="02020603050405020304" pitchFamily="18" charset="0"/>
              </a:rPr>
              <a:t>= </a:t>
            </a:r>
            <a:r>
              <a:rPr lang="cs-CZ" sz="3600" i="1" dirty="0" smtClean="0">
                <a:latin typeface="Times New Roman" panose="02020603050405020304" pitchFamily="18" charset="0"/>
                <a:cs typeface="Times New Roman" panose="02020603050405020304" pitchFamily="18" charset="0"/>
              </a:rPr>
              <a:t>I</a:t>
            </a:r>
            <a:endParaRPr lang="cs-CZ" sz="3600" i="1" dirty="0">
              <a:latin typeface="Times New Roman" panose="02020603050405020304" pitchFamily="18" charset="0"/>
              <a:cs typeface="Times New Roman" panose="02020603050405020304" pitchFamily="18" charset="0"/>
            </a:endParaRPr>
          </a:p>
        </p:txBody>
      </p:sp>
      <p:sp>
        <p:nvSpPr>
          <p:cNvPr id="25" name="Rectangle 5"/>
          <p:cNvSpPr>
            <a:spLocks noChangeArrowheads="1"/>
          </p:cNvSpPr>
          <p:nvPr/>
        </p:nvSpPr>
        <p:spPr bwMode="auto">
          <a:xfrm>
            <a:off x="0" y="908720"/>
            <a:ext cx="916011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cs-CZ" altLang="cs-CZ"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dochází k tzv. </a:t>
            </a:r>
            <a:r>
              <a:rPr kumimoji="0" lang="cs-CZ" altLang="cs-CZ" sz="2400" b="0" i="0" u="sng" strike="noStrike" cap="none" normalizeH="0" baseline="0" dirty="0" smtClean="0">
                <a:ln>
                  <a:noFill/>
                </a:ln>
                <a:solidFill>
                  <a:srgbClr val="FF0000"/>
                </a:solidFill>
                <a:effectLst/>
                <a:latin typeface="Calibri" pitchFamily="34" charset="0"/>
                <a:ea typeface="Times New Roman" pitchFamily="18" charset="0"/>
                <a:cs typeface="Calibri" pitchFamily="34" charset="0"/>
              </a:rPr>
              <a:t>disipaci energie</a:t>
            </a:r>
            <a:r>
              <a:rPr kumimoji="0" lang="cs-CZ" altLang="cs-CZ" sz="2400" b="0" i="0" u="none" strike="noStrike" cap="none" normalizeH="0" baseline="0" dirty="0" smtClean="0">
                <a:ln>
                  <a:noFill/>
                </a:ln>
                <a:solidFill>
                  <a:srgbClr val="FF0000"/>
                </a:solidFill>
                <a:effectLst/>
                <a:latin typeface="Calibri" pitchFamily="34" charset="0"/>
                <a:ea typeface="Times New Roman" pitchFamily="18" charset="0"/>
                <a:cs typeface="Calibri" pitchFamily="34" charset="0"/>
              </a:rPr>
              <a:t> </a:t>
            </a:r>
            <a:r>
              <a:rPr kumimoji="0" lang="cs-CZ" altLang="cs-CZ"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sym typeface="Wingdings" pitchFamily="2" charset="2"/>
              </a:rPr>
              <a:t></a:t>
            </a:r>
            <a:r>
              <a:rPr kumimoji="0" lang="cs-CZ" altLang="cs-CZ"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nevratná přeměna el. energie na teplo</a:t>
            </a:r>
            <a:endParaRPr kumimoji="0" lang="cs-CZ" altLang="cs-CZ" sz="2400" b="0" i="0" u="none" strike="noStrike" cap="none" normalizeH="0" baseline="0" dirty="0" smtClean="0">
              <a:ln>
                <a:noFill/>
              </a:ln>
              <a:solidFill>
                <a:schemeClr val="tx1"/>
              </a:solidFill>
              <a:effectLst/>
              <a:sym typeface="Wingdings" pitchFamily="2" charset="2"/>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cs-CZ" altLang="cs-CZ"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sym typeface="Wingdings" pitchFamily="2" charset="2"/>
              </a:rPr>
              <a:t>v praxi: </a:t>
            </a:r>
            <a:r>
              <a:rPr kumimoji="0" lang="cs-CZ" altLang="cs-CZ" sz="2400" b="0" i="0" u="sng" strike="noStrike" cap="none" normalizeH="0" baseline="0" dirty="0" smtClean="0">
                <a:ln>
                  <a:noFill/>
                </a:ln>
                <a:solidFill>
                  <a:schemeClr val="tx1"/>
                </a:solidFill>
                <a:effectLst/>
                <a:latin typeface="Calibri" pitchFamily="34" charset="0"/>
                <a:ea typeface="Times New Roman" pitchFamily="18" charset="0"/>
                <a:cs typeface="Calibri" pitchFamily="34" charset="0"/>
                <a:sym typeface="Wingdings" pitchFamily="2" charset="2"/>
              </a:rPr>
              <a:t>v případě střídavého proudu</a:t>
            </a:r>
            <a:r>
              <a:rPr kumimoji="0" lang="cs-CZ" altLang="cs-CZ"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sym typeface="Wingdings" pitchFamily="2" charset="2"/>
              </a:rPr>
              <a:t> se jedná zejména o ztráty při přenosu el. energie </a:t>
            </a:r>
            <a:r>
              <a:rPr kumimoji="0" lang="cs-CZ" altLang="cs-CZ"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proto se napětí z generátoru transformuje na VVN (velmi vysoké napětí) řádově 10</a:t>
            </a:r>
            <a:r>
              <a:rPr kumimoji="0" lang="cs-CZ" altLang="cs-CZ" sz="2400" b="0" i="0" u="none" strike="noStrike" cap="none" normalizeH="0" baseline="30000" dirty="0" smtClean="0">
                <a:ln>
                  <a:noFill/>
                </a:ln>
                <a:solidFill>
                  <a:schemeClr val="tx1"/>
                </a:solidFill>
                <a:effectLst/>
                <a:latin typeface="Calibri" pitchFamily="34" charset="0"/>
                <a:ea typeface="Times New Roman" pitchFamily="18" charset="0"/>
                <a:cs typeface="Calibri" pitchFamily="34" charset="0"/>
                <a:sym typeface="Wingdings" pitchFamily="2" charset="2"/>
              </a:rPr>
              <a:t>2</a:t>
            </a:r>
            <a:r>
              <a:rPr kumimoji="0" lang="cs-CZ" altLang="cs-CZ"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sym typeface="Wingdings" pitchFamily="2" charset="2"/>
              </a:rPr>
              <a:t> </a:t>
            </a:r>
            <a:r>
              <a:rPr kumimoji="0" lang="cs-CZ" altLang="cs-CZ" sz="2400"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sym typeface="Wingdings" pitchFamily="2" charset="2"/>
              </a:rPr>
              <a:t>kV</a:t>
            </a:r>
            <a:r>
              <a:rPr kumimoji="0" lang="cs-CZ" altLang="cs-CZ"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sym typeface="Wingdings" pitchFamily="2" charset="2"/>
              </a:rPr>
              <a:t> (omezí se proud vodičem)</a:t>
            </a:r>
          </a:p>
        </p:txBody>
      </p:sp>
      <p:pic>
        <p:nvPicPr>
          <p:cNvPr id="2052" name="Obrázek 69" descr="http://fyzikal.unas.cz/obrazky/jou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4653136"/>
            <a:ext cx="1577777" cy="2107870"/>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6"/>
          <p:cNvSpPr>
            <a:spLocks noChangeArrowheads="1"/>
          </p:cNvSpPr>
          <p:nvPr/>
        </p:nvSpPr>
        <p:spPr bwMode="auto">
          <a:xfrm>
            <a:off x="16113" y="2988911"/>
            <a:ext cx="9144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dirty="0" smtClean="0">
                <a:ln>
                  <a:noFill/>
                </a:ln>
                <a:solidFill>
                  <a:srgbClr val="00B050"/>
                </a:solidFill>
                <a:effectLst/>
                <a:latin typeface="Arial" pitchFamily="34" charset="0"/>
                <a:ea typeface="Times New Roman" pitchFamily="18" charset="0"/>
                <a:cs typeface="Calibri" pitchFamily="34" charset="0"/>
              </a:rPr>
              <a:t>James </a:t>
            </a:r>
            <a:r>
              <a:rPr kumimoji="0" lang="cs-CZ" altLang="cs-CZ" sz="2000" b="1" i="0" u="none" strike="noStrike" cap="none" normalizeH="0" baseline="0" dirty="0" err="1" smtClean="0">
                <a:ln>
                  <a:noFill/>
                </a:ln>
                <a:solidFill>
                  <a:srgbClr val="00B050"/>
                </a:solidFill>
                <a:effectLst/>
                <a:latin typeface="Arial" pitchFamily="34" charset="0"/>
                <a:ea typeface="Times New Roman" pitchFamily="18" charset="0"/>
                <a:cs typeface="Calibri" pitchFamily="34" charset="0"/>
              </a:rPr>
              <a:t>Prescott</a:t>
            </a:r>
            <a:r>
              <a:rPr kumimoji="0" lang="cs-CZ" altLang="cs-CZ" sz="2000" b="1" i="0" u="none" strike="noStrike" cap="none" normalizeH="0" baseline="0" dirty="0" smtClean="0">
                <a:ln>
                  <a:noFill/>
                </a:ln>
                <a:solidFill>
                  <a:srgbClr val="00B050"/>
                </a:solidFill>
                <a:effectLst/>
                <a:latin typeface="Arial" pitchFamily="34" charset="0"/>
                <a:ea typeface="Times New Roman" pitchFamily="18" charset="0"/>
                <a:cs typeface="Calibri" pitchFamily="34" charset="0"/>
              </a:rPr>
              <a:t> Joule (1818 – 1889)</a:t>
            </a:r>
            <a:r>
              <a:rPr kumimoji="0" lang="cs-CZ" altLang="cs-CZ" sz="2000" b="0" i="0" u="none" strike="noStrike" cap="none" normalizeH="0" baseline="0" dirty="0" smtClean="0">
                <a:ln>
                  <a:noFill/>
                </a:ln>
                <a:solidFill>
                  <a:srgbClr val="00B050"/>
                </a:solidFill>
                <a:effectLst/>
                <a:latin typeface="Arial" pitchFamily="34" charset="0"/>
                <a:ea typeface="Times New Roman" pitchFamily="18" charset="0"/>
                <a:cs typeface="Calibri" pitchFamily="34" charset="0"/>
              </a:rPr>
              <a:t> </a:t>
            </a:r>
            <a:r>
              <a:rPr kumimoji="0" lang="cs-CZ" altLang="cs-CZ" sz="2000" b="0"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anglický fyzik; </a:t>
            </a:r>
            <a:br>
              <a:rPr kumimoji="0" lang="cs-CZ" altLang="cs-CZ" sz="2000" b="0"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br>
            <a:r>
              <a:rPr kumimoji="0" lang="cs-CZ" altLang="cs-CZ"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sym typeface="Wingdings" pitchFamily="2" charset="2"/>
              </a:rPr>
              <a:t></a:t>
            </a:r>
            <a:r>
              <a:rPr kumimoji="0" lang="cs-CZ" altLang="cs-CZ" sz="2000" b="0"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spolupracoval s W. </a:t>
            </a:r>
            <a:r>
              <a:rPr kumimoji="0" lang="cs-CZ" altLang="cs-CZ" sz="2000" b="0"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Thompsnem</a:t>
            </a:r>
            <a:r>
              <a:rPr kumimoji="0" lang="cs-CZ" altLang="cs-CZ" sz="2000" b="0"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na vývoji termodynamické teplotní stupnice; </a:t>
            </a:r>
            <a:br>
              <a:rPr kumimoji="0" lang="cs-CZ" altLang="cs-CZ" sz="2000" b="0"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br>
            <a:r>
              <a:rPr kumimoji="0" lang="cs-CZ" altLang="cs-CZ"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sym typeface="Wingdings" pitchFamily="2" charset="2"/>
              </a:rPr>
              <a:t></a:t>
            </a:r>
            <a:r>
              <a:rPr kumimoji="0" lang="cs-CZ" altLang="cs-CZ" sz="2000" b="0"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kvůli poruše páteře nechodil do školy; otec měl pivovar;</a:t>
            </a:r>
            <a:br>
              <a:rPr kumimoji="0" lang="cs-CZ" altLang="cs-CZ" sz="2000" b="0"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br>
            <a:r>
              <a:rPr kumimoji="0" lang="cs-CZ" altLang="cs-CZ"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sym typeface="Wingdings" pitchFamily="2" charset="2"/>
              </a:rPr>
              <a:t></a:t>
            </a:r>
            <a:r>
              <a:rPr kumimoji="0" lang="cs-CZ" altLang="cs-CZ" sz="2000" b="0"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1840 objevil zákon o přeměně el. energie na teplo</a:t>
            </a:r>
            <a:br>
              <a:rPr kumimoji="0" lang="cs-CZ" altLang="cs-CZ" sz="2000" b="0"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br>
            <a:r>
              <a:rPr kumimoji="0" lang="cs-CZ" altLang="cs-CZ"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sym typeface="Wingdings" pitchFamily="2" charset="2"/>
              </a:rPr>
              <a:t></a:t>
            </a:r>
            <a:r>
              <a:rPr kumimoji="0" lang="cs-CZ" altLang="cs-CZ" sz="2000" b="0"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1846 objevil magnetostrikci (změna délky železné tyče vlivem zmagnetování; dnes využito ve spojení s ultrasonickými zvukovými vlnami)</a:t>
            </a:r>
            <a:br>
              <a:rPr kumimoji="0" lang="cs-CZ" altLang="cs-CZ" sz="2000" b="0"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br>
            <a:r>
              <a:rPr kumimoji="0" lang="cs-CZ" altLang="cs-CZ"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sym typeface="Wingdings" pitchFamily="2" charset="2"/>
              </a:rPr>
              <a:t></a:t>
            </a:r>
            <a:r>
              <a:rPr kumimoji="0" lang="cs-CZ" altLang="cs-CZ" sz="2000" b="0"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jeho jménem pojmenována jednotka tepla </a:t>
            </a:r>
            <a:br>
              <a:rPr kumimoji="0" lang="cs-CZ" altLang="cs-CZ" sz="2000" b="0"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br>
            <a:r>
              <a:rPr kumimoji="0" lang="cs-CZ" altLang="cs-CZ"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sym typeface="Wingdings" pitchFamily="2" charset="2"/>
              </a:rPr>
              <a:t></a:t>
            </a:r>
            <a:r>
              <a:rPr kumimoji="0" lang="cs-CZ" altLang="cs-CZ" sz="2000" b="0"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zjistil, že </a:t>
            </a:r>
            <a:r>
              <a:rPr kumimoji="0" lang="cs-CZ" altLang="cs-CZ" sz="2000" b="0" i="0" u="sng" strike="noStrike" cap="none" normalizeH="0" baseline="0" dirty="0" smtClean="0">
                <a:ln>
                  <a:noFill/>
                </a:ln>
                <a:solidFill>
                  <a:schemeClr val="tx1"/>
                </a:solidFill>
                <a:effectLst/>
                <a:latin typeface="Calibri" pitchFamily="34" charset="0"/>
                <a:ea typeface="Times New Roman" pitchFamily="18" charset="0"/>
                <a:cs typeface="Calibri" pitchFamily="34" charset="0"/>
                <a:sym typeface="Wingdings" pitchFamily="2" charset="2"/>
              </a:rPr>
              <a:t>teplo</a:t>
            </a:r>
            <a:r>
              <a:rPr kumimoji="0" lang="cs-CZ" altLang="cs-CZ"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sym typeface="Wingdings" pitchFamily="2" charset="2"/>
              </a:rPr>
              <a:t> není tekutina (čemuž se věřilo), ale </a:t>
            </a:r>
            <a:r>
              <a:rPr kumimoji="0" lang="cs-CZ" altLang="cs-CZ" sz="2000" b="0" i="0" u="sng" strike="noStrike" cap="none" normalizeH="0" baseline="0" dirty="0" smtClean="0">
                <a:ln>
                  <a:noFill/>
                </a:ln>
                <a:solidFill>
                  <a:schemeClr val="tx1"/>
                </a:solidFill>
                <a:effectLst/>
                <a:latin typeface="Calibri" pitchFamily="34" charset="0"/>
                <a:ea typeface="Times New Roman" pitchFamily="18" charset="0"/>
                <a:cs typeface="Calibri" pitchFamily="34" charset="0"/>
                <a:sym typeface="Wingdings" pitchFamily="2" charset="2"/>
              </a:rPr>
              <a:t>je forma energie</a:t>
            </a:r>
            <a:br>
              <a:rPr kumimoji="0" lang="cs-CZ" altLang="cs-CZ" sz="2000" b="0" i="0" u="sng" strike="noStrike" cap="none" normalizeH="0" baseline="0" dirty="0" smtClean="0">
                <a:ln>
                  <a:noFill/>
                </a:ln>
                <a:solidFill>
                  <a:schemeClr val="tx1"/>
                </a:solidFill>
                <a:effectLst/>
                <a:latin typeface="Calibri" pitchFamily="34" charset="0"/>
                <a:ea typeface="Times New Roman" pitchFamily="18" charset="0"/>
                <a:cs typeface="Calibri" pitchFamily="34" charset="0"/>
                <a:sym typeface="Wingdings" pitchFamily="2" charset="2"/>
              </a:rPr>
            </a:br>
            <a:r>
              <a:rPr kumimoji="0" lang="cs-CZ" altLang="cs-CZ"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sym typeface="Wingdings" pitchFamily="2" charset="2"/>
              </a:rPr>
              <a:t></a:t>
            </a:r>
            <a:r>
              <a:rPr kumimoji="0" lang="cs-CZ" altLang="cs-CZ" sz="2000" b="0"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formuloval zákon zachování energie, čímž byl položen základ</a:t>
            </a:r>
            <a:r>
              <a:rPr kumimoji="0" lang="cs-CZ" altLang="cs-CZ" sz="2000" b="0" i="0" u="none" strike="noStrike" cap="none" normalizeH="0" dirty="0" smtClean="0">
                <a:ln>
                  <a:noFill/>
                </a:ln>
                <a:solidFill>
                  <a:schemeClr val="tx1"/>
                </a:solidFill>
                <a:effectLst/>
                <a:latin typeface="Arial" pitchFamily="34" charset="0"/>
                <a:ea typeface="Times New Roman" pitchFamily="18" charset="0"/>
                <a:cs typeface="Calibri" pitchFamily="34" charset="0"/>
              </a:rPr>
              <a:t> </a:t>
            </a:r>
            <a:r>
              <a:rPr kumimoji="0" lang="cs-CZ" altLang="cs-CZ" sz="2000" b="0"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termodynamiky</a:t>
            </a:r>
            <a:br>
              <a:rPr kumimoji="0" lang="cs-CZ" altLang="cs-CZ" sz="2000" b="0"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br>
            <a:r>
              <a:rPr kumimoji="0" lang="cs-CZ" altLang="cs-CZ"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sym typeface="Wingdings" pitchFamily="2" charset="2"/>
              </a:rPr>
              <a:t></a:t>
            </a:r>
            <a:r>
              <a:rPr kumimoji="0" lang="cs-CZ" altLang="cs-CZ" sz="2000" b="0"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nikdy se nestal profesorem, zůstal celý život pivovarníkem</a:t>
            </a:r>
            <a:br>
              <a:rPr kumimoji="0" lang="cs-CZ" altLang="cs-CZ" sz="2000" b="0"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br>
            <a:r>
              <a:rPr kumimoji="0" lang="cs-CZ" altLang="cs-CZ"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sym typeface="Wingdings" pitchFamily="2" charset="2"/>
              </a:rPr>
              <a:t></a:t>
            </a:r>
            <a:r>
              <a:rPr kumimoji="0" lang="cs-CZ" altLang="cs-CZ" sz="2000" b="0"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vynalezl elektrické svařování nebo výtlakovou pumpu</a:t>
            </a:r>
            <a:r>
              <a:rPr kumimoji="0" lang="cs-CZ" altLang="cs-CZ" sz="2000" b="0" i="0" u="none" strike="noStrike" cap="none" normalizeH="0" baseline="0" dirty="0" smtClean="0">
                <a:ln>
                  <a:noFill/>
                </a:ln>
                <a:solidFill>
                  <a:schemeClr val="tx1"/>
                </a:solidFill>
                <a:effectLst/>
                <a:latin typeface="Calibri" pitchFamily="34" charset="0"/>
                <a:cs typeface="Arial" pitchFamily="34" charset="0"/>
                <a:sym typeface="Wingdings" pitchFamily="2" charset="2"/>
              </a:rPr>
              <a:t> </a:t>
            </a:r>
            <a:endParaRPr kumimoji="0" lang="cs-CZ" altLang="cs-CZ"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sym typeface="Wingdings" pitchFamily="2" charset="2"/>
            </a:endParaRPr>
          </a:p>
        </p:txBody>
      </p:sp>
    </p:spTree>
    <p:extLst>
      <p:ext uri="{BB962C8B-B14F-4D97-AF65-F5344CB8AC3E}">
        <p14:creationId xmlns:p14="http://schemas.microsoft.com/office/powerpoint/2010/main" val="39360759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4" name="TextovéPole 3"/>
              <p:cNvSpPr txBox="1"/>
              <p:nvPr/>
            </p:nvSpPr>
            <p:spPr>
              <a:xfrm>
                <a:off x="0" y="908720"/>
                <a:ext cx="9144000" cy="461665"/>
              </a:xfrm>
              <a:prstGeom prst="rect">
                <a:avLst/>
              </a:prstGeom>
              <a:noFill/>
            </p:spPr>
            <p:txBody>
              <a:bodyPr wrap="square" rtlCol="0">
                <a:spAutoFit/>
              </a:bodyPr>
              <a:lstStyle/>
              <a:p>
                <a:r>
                  <a:rPr lang="cs-CZ" sz="2400" b="1" dirty="0" smtClean="0">
                    <a:solidFill>
                      <a:srgbClr val="FF0000"/>
                    </a:solidFill>
                  </a:rPr>
                  <a:t>výkon el. spotřebiče – </a:t>
                </a:r>
                <a14:m>
                  <m:oMath xmlns:m="http://schemas.openxmlformats.org/officeDocument/2006/math">
                    <m:r>
                      <a:rPr lang="cs-CZ" sz="2400" b="1" i="1">
                        <a:solidFill>
                          <a:srgbClr val="FF0000"/>
                        </a:solidFill>
                        <a:latin typeface="Cambria Math" panose="02040503050406030204" pitchFamily="18" charset="0"/>
                      </a:rPr>
                      <m:t>𝑷</m:t>
                    </m:r>
                  </m:oMath>
                </a14:m>
                <a:r>
                  <a:rPr lang="cs-CZ" sz="2400" b="1" dirty="0"/>
                  <a:t>			</a:t>
                </a:r>
                <a:r>
                  <a:rPr lang="cs-CZ" sz="2000" dirty="0" smtClean="0"/>
                  <a:t>jednotka</a:t>
                </a:r>
                <a:r>
                  <a:rPr lang="cs-CZ" sz="2000" dirty="0"/>
                  <a:t>:</a:t>
                </a:r>
                <a:r>
                  <a:rPr lang="en-US" sz="2000" dirty="0"/>
                  <a:t>[</a:t>
                </a:r>
                <a14:m>
                  <m:oMath xmlns:m="http://schemas.openxmlformats.org/officeDocument/2006/math">
                    <m:r>
                      <a:rPr lang="en-US" sz="2000" b="1" i="1">
                        <a:latin typeface="Cambria Math" panose="02040503050406030204" pitchFamily="18" charset="0"/>
                      </a:rPr>
                      <m:t> </m:t>
                    </m:r>
                    <m:r>
                      <a:rPr lang="cs-CZ" sz="2000" b="1" i="1">
                        <a:latin typeface="Cambria Math" panose="02040503050406030204" pitchFamily="18" charset="0"/>
                      </a:rPr>
                      <m:t>𝑷</m:t>
                    </m:r>
                  </m:oMath>
                </a14:m>
                <a:r>
                  <a:rPr lang="en-US" sz="2000" dirty="0"/>
                  <a:t>] </a:t>
                </a:r>
                <a:r>
                  <a:rPr lang="cs-CZ" sz="2000" dirty="0"/>
                  <a:t>= 1 W (watt)</a:t>
                </a:r>
              </a:p>
            </p:txBody>
          </p:sp>
        </mc:Choice>
        <mc:Fallback xmlns="">
          <p:sp>
            <p:nvSpPr>
              <p:cNvPr id="4" name="TextovéPole 3"/>
              <p:cNvSpPr txBox="1">
                <a:spLocks noRot="1" noChangeAspect="1" noMove="1" noResize="1" noEditPoints="1" noAdjustHandles="1" noChangeArrowheads="1" noChangeShapeType="1" noTextEdit="1"/>
              </p:cNvSpPr>
              <p:nvPr/>
            </p:nvSpPr>
            <p:spPr>
              <a:xfrm>
                <a:off x="0" y="908720"/>
                <a:ext cx="9144000" cy="461665"/>
              </a:xfrm>
              <a:prstGeom prst="rect">
                <a:avLst/>
              </a:prstGeom>
              <a:blipFill rotWithShape="1">
                <a:blip r:embed="rId2"/>
                <a:stretch>
                  <a:fillRect l="-1000" t="-10526" b="-28947"/>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6" name="Obdélník 5"/>
              <p:cNvSpPr/>
              <p:nvPr/>
            </p:nvSpPr>
            <p:spPr>
              <a:xfrm>
                <a:off x="0" y="1370385"/>
                <a:ext cx="9144000" cy="952697"/>
              </a:xfrm>
              <a:prstGeom prst="rect">
                <a:avLst/>
              </a:prstGeom>
              <a:solidFill>
                <a:srgbClr val="FFFF00"/>
              </a:solidFill>
            </p:spPr>
            <p:txBody>
              <a:bodyPr wrap="square">
                <a:spAutoFit/>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cs-CZ" sz="2400" b="1" i="1">
                          <a:solidFill>
                            <a:srgbClr val="FF0000"/>
                          </a:solidFill>
                          <a:latin typeface="Cambria Math"/>
                          <a:ea typeface="Times New Roman"/>
                          <a:cs typeface="Times New Roman"/>
                        </a:rPr>
                        <m:t>𝑷</m:t>
                      </m:r>
                      <m:r>
                        <a:rPr lang="cs-CZ" sz="2400" b="1" i="1">
                          <a:solidFill>
                            <a:srgbClr val="FF0000"/>
                          </a:solidFill>
                          <a:latin typeface="Cambria Math"/>
                          <a:ea typeface="Times New Roman"/>
                          <a:cs typeface="Times New Roman"/>
                        </a:rPr>
                        <m:t>=</m:t>
                      </m:r>
                      <m:r>
                        <a:rPr lang="cs-CZ" sz="2400" b="1" i="1">
                          <a:solidFill>
                            <a:srgbClr val="FF0000"/>
                          </a:solidFill>
                          <a:latin typeface="Cambria Math"/>
                          <a:ea typeface="Times New Roman"/>
                          <a:cs typeface="Times New Roman"/>
                        </a:rPr>
                        <m:t>𝑼</m:t>
                      </m:r>
                      <m:r>
                        <a:rPr lang="cs-CZ" sz="2400" b="1" i="1">
                          <a:solidFill>
                            <a:srgbClr val="FF0000"/>
                          </a:solidFill>
                          <a:latin typeface="Cambria Math"/>
                          <a:ea typeface="Times New Roman"/>
                          <a:cs typeface="Times New Roman"/>
                        </a:rPr>
                        <m:t>∙</m:t>
                      </m:r>
                      <m:r>
                        <a:rPr lang="cs-CZ" sz="2400" b="1" i="1">
                          <a:solidFill>
                            <a:srgbClr val="FF0000"/>
                          </a:solidFill>
                          <a:latin typeface="Cambria Math"/>
                          <a:ea typeface="Times New Roman"/>
                          <a:cs typeface="Times New Roman"/>
                        </a:rPr>
                        <m:t>𝑰</m:t>
                      </m:r>
                      <m:r>
                        <a:rPr lang="cs-CZ" sz="2400" b="1" i="1">
                          <a:solidFill>
                            <a:srgbClr val="FF0000"/>
                          </a:solidFill>
                          <a:latin typeface="Cambria Math"/>
                          <a:ea typeface="Times New Roman"/>
                          <a:cs typeface="Times New Roman"/>
                        </a:rPr>
                        <m:t>=</m:t>
                      </m:r>
                      <m:r>
                        <a:rPr lang="cs-CZ" sz="2400" b="1" i="1">
                          <a:solidFill>
                            <a:srgbClr val="FF0000"/>
                          </a:solidFill>
                          <a:latin typeface="Cambria Math"/>
                          <a:ea typeface="Times New Roman"/>
                          <a:cs typeface="Times New Roman"/>
                        </a:rPr>
                        <m:t>𝑹</m:t>
                      </m:r>
                      <m:r>
                        <a:rPr lang="cs-CZ" sz="2400" b="1" i="1">
                          <a:solidFill>
                            <a:srgbClr val="FF0000"/>
                          </a:solidFill>
                          <a:latin typeface="Cambria Math"/>
                          <a:ea typeface="Times New Roman"/>
                          <a:cs typeface="Times New Roman"/>
                        </a:rPr>
                        <m:t>∙</m:t>
                      </m:r>
                      <m:sSup>
                        <m:sSupPr>
                          <m:ctrlPr>
                            <a:rPr lang="cs-CZ" sz="2400" b="1" i="1">
                              <a:solidFill>
                                <a:srgbClr val="FF0000"/>
                              </a:solidFill>
                              <a:effectLst/>
                              <a:latin typeface="Cambria Math" panose="02040503050406030204" pitchFamily="18" charset="0"/>
                              <a:ea typeface="Times New Roman"/>
                              <a:cs typeface="Times New Roman"/>
                            </a:rPr>
                          </m:ctrlPr>
                        </m:sSupPr>
                        <m:e>
                          <m:r>
                            <a:rPr lang="cs-CZ" sz="2400" b="1" i="1">
                              <a:solidFill>
                                <a:srgbClr val="FF0000"/>
                              </a:solidFill>
                              <a:effectLst/>
                              <a:latin typeface="Cambria Math"/>
                              <a:ea typeface="Times New Roman"/>
                              <a:cs typeface="Times New Roman"/>
                            </a:rPr>
                            <m:t>𝑰</m:t>
                          </m:r>
                        </m:e>
                        <m:sup>
                          <m:r>
                            <a:rPr lang="cs-CZ" sz="2400" b="1" i="1">
                              <a:solidFill>
                                <a:srgbClr val="FF0000"/>
                              </a:solidFill>
                              <a:effectLst/>
                              <a:latin typeface="Cambria Math"/>
                              <a:ea typeface="Times New Roman"/>
                              <a:cs typeface="Times New Roman"/>
                            </a:rPr>
                            <m:t>𝟐</m:t>
                          </m:r>
                        </m:sup>
                      </m:sSup>
                      <m:r>
                        <a:rPr lang="cs-CZ" sz="2400" b="1" i="1">
                          <a:solidFill>
                            <a:srgbClr val="FF0000"/>
                          </a:solidFill>
                          <a:effectLst/>
                          <a:latin typeface="Cambria Math"/>
                          <a:ea typeface="Times New Roman"/>
                          <a:cs typeface="Times New Roman"/>
                        </a:rPr>
                        <m:t>=</m:t>
                      </m:r>
                      <m:f>
                        <m:fPr>
                          <m:ctrlPr>
                            <a:rPr lang="cs-CZ" sz="2400" b="1" i="1">
                              <a:solidFill>
                                <a:srgbClr val="FF0000"/>
                              </a:solidFill>
                              <a:effectLst/>
                              <a:latin typeface="Cambria Math" panose="02040503050406030204" pitchFamily="18" charset="0"/>
                              <a:ea typeface="Times New Roman"/>
                              <a:cs typeface="Times New Roman"/>
                            </a:rPr>
                          </m:ctrlPr>
                        </m:fPr>
                        <m:num>
                          <m:sSup>
                            <m:sSupPr>
                              <m:ctrlPr>
                                <a:rPr lang="cs-CZ" sz="2400" b="1" i="1">
                                  <a:solidFill>
                                    <a:srgbClr val="FF0000"/>
                                  </a:solidFill>
                                  <a:effectLst/>
                                  <a:latin typeface="Cambria Math" panose="02040503050406030204" pitchFamily="18" charset="0"/>
                                  <a:ea typeface="Times New Roman"/>
                                  <a:cs typeface="Times New Roman"/>
                                </a:rPr>
                              </m:ctrlPr>
                            </m:sSupPr>
                            <m:e>
                              <m:r>
                                <a:rPr lang="cs-CZ" sz="2400" b="1" i="1">
                                  <a:solidFill>
                                    <a:srgbClr val="FF0000"/>
                                  </a:solidFill>
                                  <a:effectLst/>
                                  <a:latin typeface="Cambria Math"/>
                                  <a:ea typeface="Times New Roman"/>
                                  <a:cs typeface="Times New Roman"/>
                                </a:rPr>
                                <m:t>𝑼</m:t>
                              </m:r>
                            </m:e>
                            <m:sup>
                              <m:r>
                                <a:rPr lang="cs-CZ" sz="2400" b="1" i="1">
                                  <a:solidFill>
                                    <a:srgbClr val="FF0000"/>
                                  </a:solidFill>
                                  <a:effectLst/>
                                  <a:latin typeface="Cambria Math"/>
                                  <a:ea typeface="Times New Roman"/>
                                  <a:cs typeface="Times New Roman"/>
                                </a:rPr>
                                <m:t>𝟐</m:t>
                              </m:r>
                            </m:sup>
                          </m:sSup>
                        </m:num>
                        <m:den>
                          <m:r>
                            <a:rPr lang="cs-CZ" sz="2400" b="1" i="1">
                              <a:solidFill>
                                <a:srgbClr val="FF0000"/>
                              </a:solidFill>
                              <a:effectLst/>
                              <a:latin typeface="Cambria Math"/>
                              <a:ea typeface="Times New Roman"/>
                              <a:cs typeface="Times New Roman"/>
                            </a:rPr>
                            <m:t>𝑹</m:t>
                          </m:r>
                        </m:den>
                      </m:f>
                    </m:oMath>
                  </m:oMathPara>
                </a14:m>
                <a:endParaRPr lang="cs-CZ" sz="2400" dirty="0">
                  <a:ea typeface="Times New Roman"/>
                  <a:cs typeface="Times New Roman"/>
                </a:endParaRPr>
              </a:p>
            </p:txBody>
          </p:sp>
        </mc:Choice>
        <mc:Fallback xmlns="">
          <p:sp>
            <p:nvSpPr>
              <p:cNvPr id="6" name="Obdélník 5"/>
              <p:cNvSpPr>
                <a:spLocks noRot="1" noChangeAspect="1" noMove="1" noResize="1" noEditPoints="1" noAdjustHandles="1" noChangeArrowheads="1" noChangeShapeType="1" noTextEdit="1"/>
              </p:cNvSpPr>
              <p:nvPr/>
            </p:nvSpPr>
            <p:spPr>
              <a:xfrm>
                <a:off x="0" y="1370385"/>
                <a:ext cx="9144000" cy="952697"/>
              </a:xfrm>
              <a:prstGeom prst="rect">
                <a:avLst/>
              </a:prstGeom>
              <a:blipFill rotWithShape="1">
                <a:blip r:embed="rId3"/>
                <a:stretch>
                  <a:fillRect/>
                </a:stretch>
              </a:blipFill>
            </p:spPr>
            <p:txBody>
              <a:bodyPr/>
              <a:lstStyle/>
              <a:p>
                <a:r>
                  <a:rPr lang="cs-CZ">
                    <a:noFill/>
                  </a:rPr>
                  <a:t> </a:t>
                </a:r>
              </a:p>
            </p:txBody>
          </p:sp>
        </mc:Fallback>
      </mc:AlternateContent>
      <p:sp>
        <p:nvSpPr>
          <p:cNvPr id="15" name="Nadpis 1"/>
          <p:cNvSpPr txBox="1">
            <a:spLocks/>
          </p:cNvSpPr>
          <p:nvPr/>
        </p:nvSpPr>
        <p:spPr>
          <a:xfrm>
            <a:off x="0" y="0"/>
            <a:ext cx="9144000" cy="792087"/>
          </a:xfrm>
          <a:prstGeom prst="rect">
            <a:avLst/>
          </a:prstGeom>
          <a:solidFill>
            <a:srgbClr val="92D05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dirty="0" smtClean="0"/>
              <a:t>20. Elektrická práce a výkon v obvodech </a:t>
            </a:r>
            <a:r>
              <a:rPr lang="cs-CZ" sz="3600" dirty="0" smtClean="0">
                <a:latin typeface="Times New Roman" panose="02020603050405020304" pitchFamily="18" charset="0"/>
                <a:cs typeface="Times New Roman" panose="02020603050405020304" pitchFamily="18" charset="0"/>
              </a:rPr>
              <a:t>= </a:t>
            </a:r>
            <a:r>
              <a:rPr lang="cs-CZ" sz="3600" i="1" dirty="0" smtClean="0">
                <a:latin typeface="Times New Roman" panose="02020603050405020304" pitchFamily="18" charset="0"/>
                <a:cs typeface="Times New Roman" panose="02020603050405020304" pitchFamily="18" charset="0"/>
              </a:rPr>
              <a:t>I</a:t>
            </a:r>
            <a:endParaRPr lang="cs-CZ" sz="3600" i="1" dirty="0">
              <a:latin typeface="Times New Roman" panose="02020603050405020304" pitchFamily="18" charset="0"/>
              <a:cs typeface="Times New Roman" panose="02020603050405020304" pitchFamily="18" charset="0"/>
            </a:endParaRPr>
          </a:p>
        </p:txBody>
      </p:sp>
      <p:sp>
        <p:nvSpPr>
          <p:cNvPr id="8" name="Obdélník 7"/>
          <p:cNvSpPr/>
          <p:nvPr/>
        </p:nvSpPr>
        <p:spPr>
          <a:xfrm>
            <a:off x="0" y="2348415"/>
            <a:ext cx="4572000" cy="1154162"/>
          </a:xfrm>
          <a:prstGeom prst="rect">
            <a:avLst/>
          </a:prstGeom>
        </p:spPr>
        <p:txBody>
          <a:bodyPr>
            <a:spAutoFit/>
          </a:bodyPr>
          <a:lstStyle/>
          <a:p>
            <a:pPr>
              <a:lnSpc>
                <a:spcPct val="115000"/>
              </a:lnSpc>
              <a:spcAft>
                <a:spcPts val="0"/>
              </a:spcAft>
            </a:pPr>
            <a:r>
              <a:rPr lang="cs-CZ" sz="2000" b="1" i="1" dirty="0">
                <a:solidFill>
                  <a:srgbClr val="FF0000"/>
                </a:solidFill>
                <a:latin typeface="Times New Roman"/>
                <a:ea typeface="Times New Roman"/>
                <a:cs typeface="Times New Roman"/>
              </a:rPr>
              <a:t>R</a:t>
            </a:r>
            <a:r>
              <a:rPr lang="cs-CZ" sz="2000" dirty="0">
                <a:ea typeface="Times New Roman"/>
                <a:cs typeface="Calibri"/>
              </a:rPr>
              <a:t> – odpor vodiče</a:t>
            </a:r>
            <a:endParaRPr lang="cs-CZ" sz="2000" dirty="0">
              <a:ea typeface="Times New Roman"/>
              <a:cs typeface="Times New Roman"/>
            </a:endParaRPr>
          </a:p>
          <a:p>
            <a:pPr>
              <a:lnSpc>
                <a:spcPct val="115000"/>
              </a:lnSpc>
              <a:spcAft>
                <a:spcPts val="0"/>
              </a:spcAft>
            </a:pPr>
            <a:r>
              <a:rPr lang="cs-CZ" sz="2000" b="1" i="1" dirty="0">
                <a:solidFill>
                  <a:srgbClr val="FF0000"/>
                </a:solidFill>
                <a:latin typeface="Times New Roman"/>
                <a:ea typeface="Times New Roman"/>
                <a:cs typeface="Times New Roman"/>
              </a:rPr>
              <a:t>I</a:t>
            </a:r>
            <a:r>
              <a:rPr lang="cs-CZ" sz="2000" dirty="0">
                <a:ea typeface="Times New Roman"/>
                <a:cs typeface="Calibri"/>
              </a:rPr>
              <a:t> – proud procházející vodičem</a:t>
            </a:r>
            <a:endParaRPr lang="cs-CZ" sz="2000" dirty="0">
              <a:ea typeface="Times New Roman"/>
              <a:cs typeface="Times New Roman"/>
            </a:endParaRPr>
          </a:p>
          <a:p>
            <a:pPr>
              <a:lnSpc>
                <a:spcPct val="115000"/>
              </a:lnSpc>
              <a:spcAft>
                <a:spcPts val="0"/>
              </a:spcAft>
            </a:pPr>
            <a:r>
              <a:rPr lang="cs-CZ" sz="2000" b="1" i="1" dirty="0">
                <a:solidFill>
                  <a:srgbClr val="FF0000"/>
                </a:solidFill>
                <a:latin typeface="Times New Roman"/>
                <a:ea typeface="Times New Roman"/>
                <a:cs typeface="Times New Roman"/>
              </a:rPr>
              <a:t>U</a:t>
            </a:r>
            <a:r>
              <a:rPr lang="cs-CZ" sz="2000" dirty="0">
                <a:ea typeface="Times New Roman"/>
                <a:cs typeface="Calibri"/>
              </a:rPr>
              <a:t> – napětí na vodiči</a:t>
            </a:r>
            <a:endParaRPr lang="cs-CZ" sz="2000" dirty="0">
              <a:ea typeface="Times New Roman"/>
              <a:cs typeface="Times New Roman"/>
            </a:endParaRPr>
          </a:p>
        </p:txBody>
      </p:sp>
      <mc:AlternateContent xmlns:mc="http://schemas.openxmlformats.org/markup-compatibility/2006" xmlns:a14="http://schemas.microsoft.com/office/drawing/2010/main">
        <mc:Choice Requires="a14">
          <p:sp>
            <p:nvSpPr>
              <p:cNvPr id="10" name="Obdélník 9"/>
              <p:cNvSpPr/>
              <p:nvPr/>
            </p:nvSpPr>
            <p:spPr>
              <a:xfrm>
                <a:off x="14040" y="3710082"/>
                <a:ext cx="9129959" cy="517065"/>
              </a:xfrm>
              <a:prstGeom prst="rect">
                <a:avLst/>
              </a:prstGeom>
            </p:spPr>
            <p:txBody>
              <a:bodyPr wrap="square">
                <a:spAutoFit/>
              </a:bodyPr>
              <a:lstStyle/>
              <a:p>
                <a:pPr>
                  <a:lnSpc>
                    <a:spcPct val="115000"/>
                  </a:lnSpc>
                  <a:spcAft>
                    <a:spcPts val="0"/>
                  </a:spcAft>
                </a:pPr>
                <a:r>
                  <a:rPr lang="cs-CZ" sz="2400" b="1" dirty="0">
                    <a:solidFill>
                      <a:srgbClr val="FF0000"/>
                    </a:solidFill>
                    <a:ea typeface="Times New Roman"/>
                    <a:cs typeface="Calibri"/>
                  </a:rPr>
                  <a:t>účinnost přeměny energie v el. obvodu – </a:t>
                </a:r>
                <a14:m>
                  <m:oMath xmlns:m="http://schemas.openxmlformats.org/officeDocument/2006/math">
                    <m:r>
                      <a:rPr lang="cs-CZ" sz="2400" b="1" i="1">
                        <a:solidFill>
                          <a:srgbClr val="FF0000"/>
                        </a:solidFill>
                        <a:effectLst/>
                        <a:latin typeface="Cambria Math"/>
                        <a:ea typeface="Times New Roman"/>
                        <a:cs typeface="Calibri"/>
                      </a:rPr>
                      <m:t>𝜼</m:t>
                    </m:r>
                  </m:oMath>
                </a14:m>
                <a:r>
                  <a:rPr lang="cs-CZ" b="1" dirty="0">
                    <a:solidFill>
                      <a:srgbClr val="FF0000"/>
                    </a:solidFill>
                    <a:ea typeface="Times New Roman"/>
                    <a:cs typeface="Calibri"/>
                  </a:rPr>
                  <a:t>	</a:t>
                </a:r>
                <a:r>
                  <a:rPr lang="cs-CZ" b="1" dirty="0" smtClean="0">
                    <a:solidFill>
                      <a:srgbClr val="FF0000"/>
                    </a:solidFill>
                    <a:ea typeface="Times New Roman"/>
                    <a:cs typeface="Calibri"/>
                  </a:rPr>
                  <a:t>               </a:t>
                </a:r>
                <a:r>
                  <a:rPr lang="cs-CZ" dirty="0" smtClean="0">
                    <a:ea typeface="Times New Roman"/>
                    <a:cs typeface="Calibri"/>
                  </a:rPr>
                  <a:t>jednotka</a:t>
                </a:r>
                <a:r>
                  <a:rPr lang="cs-CZ" dirty="0">
                    <a:ea typeface="Times New Roman"/>
                    <a:cs typeface="Calibri"/>
                  </a:rPr>
                  <a:t>:</a:t>
                </a:r>
                <a:r>
                  <a:rPr lang="en-US" dirty="0">
                    <a:ea typeface="Times New Roman"/>
                    <a:cs typeface="Calibri"/>
                  </a:rPr>
                  <a:t>[</a:t>
                </a:r>
                <a14:m>
                  <m:oMath xmlns:m="http://schemas.openxmlformats.org/officeDocument/2006/math">
                    <m:r>
                      <a:rPr lang="en-US" b="1" i="1">
                        <a:solidFill>
                          <a:srgbClr val="FF0000"/>
                        </a:solidFill>
                        <a:effectLst/>
                        <a:latin typeface="Cambria Math"/>
                        <a:ea typeface="Times New Roman"/>
                        <a:cs typeface="Calibri"/>
                      </a:rPr>
                      <m:t> </m:t>
                    </m:r>
                    <m:r>
                      <a:rPr lang="cs-CZ" b="1" i="1">
                        <a:solidFill>
                          <a:srgbClr val="FF0000"/>
                        </a:solidFill>
                        <a:effectLst/>
                        <a:latin typeface="Cambria Math"/>
                        <a:ea typeface="Times New Roman"/>
                        <a:cs typeface="Calibri"/>
                      </a:rPr>
                      <m:t>𝜼</m:t>
                    </m:r>
                  </m:oMath>
                </a14:m>
                <a:r>
                  <a:rPr lang="en-US" dirty="0">
                    <a:ea typeface="Times New Roman"/>
                    <a:cs typeface="Calibri"/>
                  </a:rPr>
                  <a:t>] </a:t>
                </a:r>
                <a:r>
                  <a:rPr lang="cs-CZ" dirty="0">
                    <a:ea typeface="Times New Roman"/>
                    <a:cs typeface="Calibri"/>
                  </a:rPr>
                  <a:t>= bez rozměru</a:t>
                </a:r>
                <a:endParaRPr lang="cs-CZ" dirty="0">
                  <a:ea typeface="Times New Roman"/>
                  <a:cs typeface="Times New Roman"/>
                </a:endParaRPr>
              </a:p>
            </p:txBody>
          </p:sp>
        </mc:Choice>
        <mc:Fallback xmlns="">
          <p:sp>
            <p:nvSpPr>
              <p:cNvPr id="10" name="Obdélník 9"/>
              <p:cNvSpPr>
                <a:spLocks noRot="1" noChangeAspect="1" noMove="1" noResize="1" noEditPoints="1" noAdjustHandles="1" noChangeArrowheads="1" noChangeShapeType="1" noTextEdit="1"/>
              </p:cNvSpPr>
              <p:nvPr/>
            </p:nvSpPr>
            <p:spPr>
              <a:xfrm>
                <a:off x="14040" y="3710082"/>
                <a:ext cx="9129959" cy="517065"/>
              </a:xfrm>
              <a:prstGeom prst="rect">
                <a:avLst/>
              </a:prstGeom>
              <a:blipFill rotWithShape="1">
                <a:blip r:embed="rId4"/>
                <a:stretch>
                  <a:fillRect l="-1001" t="-3571" b="-22619"/>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6" name="Obdélník 15"/>
              <p:cNvSpPr/>
              <p:nvPr/>
            </p:nvSpPr>
            <p:spPr>
              <a:xfrm>
                <a:off x="14165" y="4227147"/>
                <a:ext cx="9144000" cy="845937"/>
              </a:xfrm>
              <a:prstGeom prst="rect">
                <a:avLst/>
              </a:prstGeom>
              <a:solidFill>
                <a:srgbClr val="FFFF00"/>
              </a:solidFill>
            </p:spPr>
            <p:txBody>
              <a:bodyPr wrap="square">
                <a:spAutoFit/>
              </a:bodyPr>
              <a:lstStyle/>
              <a:p>
                <a:pPr/>
                <a14:m>
                  <m:oMathPara xmlns:m="http://schemas.openxmlformats.org/officeDocument/2006/math">
                    <m:oMathParaPr>
                      <m:jc m:val="centerGroup"/>
                    </m:oMathParaPr>
                    <m:oMath xmlns:m="http://schemas.openxmlformats.org/officeDocument/2006/math">
                      <m:r>
                        <a:rPr lang="cs-CZ" sz="2400" b="1" i="1" smtClean="0">
                          <a:solidFill>
                            <a:srgbClr val="FF0000"/>
                          </a:solidFill>
                          <a:latin typeface="Cambria Math" panose="02040503050406030204" pitchFamily="18" charset="0"/>
                        </a:rPr>
                        <m:t>𝜼</m:t>
                      </m:r>
                      <m:r>
                        <a:rPr lang="cs-CZ" sz="2400" b="1" i="1" smtClean="0">
                          <a:solidFill>
                            <a:srgbClr val="FF0000"/>
                          </a:solidFill>
                          <a:latin typeface="Cambria Math" panose="02040503050406030204" pitchFamily="18" charset="0"/>
                        </a:rPr>
                        <m:t>=</m:t>
                      </m:r>
                      <m:f>
                        <m:fPr>
                          <m:ctrlPr>
                            <a:rPr lang="cs-CZ" sz="2400" b="1" i="1">
                              <a:solidFill>
                                <a:srgbClr val="FF0000"/>
                              </a:solidFill>
                              <a:latin typeface="Cambria Math" panose="02040503050406030204" pitchFamily="18" charset="0"/>
                            </a:rPr>
                          </m:ctrlPr>
                        </m:fPr>
                        <m:num>
                          <m:r>
                            <a:rPr lang="cs-CZ" sz="2400" b="1" i="1">
                              <a:solidFill>
                                <a:srgbClr val="FF0000"/>
                              </a:solidFill>
                              <a:latin typeface="Cambria Math" panose="02040503050406030204" pitchFamily="18" charset="0"/>
                            </a:rPr>
                            <m:t>𝑹</m:t>
                          </m:r>
                        </m:num>
                        <m:den>
                          <m:r>
                            <a:rPr lang="cs-CZ" sz="2400" b="1" i="1">
                              <a:solidFill>
                                <a:srgbClr val="FF0000"/>
                              </a:solidFill>
                              <a:latin typeface="Cambria Math" panose="02040503050406030204" pitchFamily="18" charset="0"/>
                            </a:rPr>
                            <m:t>𝑹</m:t>
                          </m:r>
                          <m:r>
                            <a:rPr lang="cs-CZ" sz="2400" b="1" i="1">
                              <a:solidFill>
                                <a:srgbClr val="FF0000"/>
                              </a:solidFill>
                              <a:latin typeface="Cambria Math" panose="02040503050406030204" pitchFamily="18" charset="0"/>
                            </a:rPr>
                            <m:t>+</m:t>
                          </m:r>
                          <m:sSub>
                            <m:sSubPr>
                              <m:ctrlPr>
                                <a:rPr lang="cs-CZ" sz="2400" b="1" i="1">
                                  <a:solidFill>
                                    <a:srgbClr val="FF0000"/>
                                  </a:solidFill>
                                  <a:latin typeface="Cambria Math" panose="02040503050406030204" pitchFamily="18" charset="0"/>
                                </a:rPr>
                              </m:ctrlPr>
                            </m:sSubPr>
                            <m:e>
                              <m:r>
                                <a:rPr lang="cs-CZ" sz="2400" b="1" i="1">
                                  <a:solidFill>
                                    <a:srgbClr val="FF0000"/>
                                  </a:solidFill>
                                  <a:latin typeface="Cambria Math" panose="02040503050406030204" pitchFamily="18" charset="0"/>
                                </a:rPr>
                                <m:t>𝑹</m:t>
                              </m:r>
                            </m:e>
                            <m:sub>
                              <m:r>
                                <a:rPr lang="cs-CZ" sz="2400" b="1" i="1">
                                  <a:solidFill>
                                    <a:srgbClr val="FF0000"/>
                                  </a:solidFill>
                                  <a:latin typeface="Cambria Math" panose="02040503050406030204" pitchFamily="18" charset="0"/>
                                </a:rPr>
                                <m:t>𝒊</m:t>
                              </m:r>
                            </m:sub>
                          </m:sSub>
                        </m:den>
                      </m:f>
                    </m:oMath>
                  </m:oMathPara>
                </a14:m>
                <a:endParaRPr lang="cs-CZ" sz="2400" dirty="0">
                  <a:solidFill>
                    <a:srgbClr val="FF0000"/>
                  </a:solidFill>
                </a:endParaRPr>
              </a:p>
            </p:txBody>
          </p:sp>
        </mc:Choice>
        <mc:Fallback xmlns="">
          <p:sp>
            <p:nvSpPr>
              <p:cNvPr id="16" name="Obdélník 15"/>
              <p:cNvSpPr>
                <a:spLocks noRot="1" noChangeAspect="1" noMove="1" noResize="1" noEditPoints="1" noAdjustHandles="1" noChangeArrowheads="1" noChangeShapeType="1" noTextEdit="1"/>
              </p:cNvSpPr>
              <p:nvPr/>
            </p:nvSpPr>
            <p:spPr>
              <a:xfrm>
                <a:off x="14165" y="4227147"/>
                <a:ext cx="9144000" cy="845937"/>
              </a:xfrm>
              <a:prstGeom prst="rect">
                <a:avLst/>
              </a:prstGeom>
              <a:blipFill rotWithShape="1">
                <a:blip r:embed="rId5"/>
                <a:stretch>
                  <a:fillRect/>
                </a:stretch>
              </a:blipFill>
            </p:spPr>
            <p:txBody>
              <a:bodyPr/>
              <a:lstStyle/>
              <a:p>
                <a:r>
                  <a:rPr lang="cs-CZ">
                    <a:noFill/>
                  </a:rPr>
                  <a:t> </a:t>
                </a:r>
              </a:p>
            </p:txBody>
          </p:sp>
        </mc:Fallback>
      </mc:AlternateContent>
      <p:sp>
        <p:nvSpPr>
          <p:cNvPr id="11" name="Obdélník 10"/>
          <p:cNvSpPr/>
          <p:nvPr/>
        </p:nvSpPr>
        <p:spPr>
          <a:xfrm>
            <a:off x="14165" y="5094525"/>
            <a:ext cx="9129834" cy="830997"/>
          </a:xfrm>
          <a:prstGeom prst="rect">
            <a:avLst/>
          </a:prstGeom>
        </p:spPr>
        <p:txBody>
          <a:bodyPr wrap="square">
            <a:spAutoFit/>
          </a:bodyPr>
          <a:lstStyle/>
          <a:p>
            <a:pPr marL="285750" indent="-285750">
              <a:buFont typeface="Wingdings" panose="05000000000000000000" pitchFamily="2" charset="2"/>
              <a:buChar char="Ø"/>
            </a:pPr>
            <a:r>
              <a:rPr lang="cs-CZ" sz="2400" dirty="0">
                <a:ea typeface="Times New Roman"/>
                <a:cs typeface="Calibri"/>
              </a:rPr>
              <a:t>účinnost je tím větší, čím větší je hodnota odporu </a:t>
            </a:r>
            <a:r>
              <a:rPr lang="cs-CZ" sz="2400" i="1" dirty="0">
                <a:latin typeface="Times New Roman"/>
                <a:ea typeface="Times New Roman"/>
              </a:rPr>
              <a:t>R</a:t>
            </a:r>
            <a:r>
              <a:rPr lang="cs-CZ" sz="2400" dirty="0">
                <a:ea typeface="Times New Roman"/>
                <a:cs typeface="Calibri"/>
              </a:rPr>
              <a:t> oproti vnitřnímu odporu </a:t>
            </a:r>
            <a:r>
              <a:rPr lang="cs-CZ" sz="2400" i="1" dirty="0" err="1">
                <a:latin typeface="Times New Roman"/>
                <a:ea typeface="Times New Roman"/>
              </a:rPr>
              <a:t>R</a:t>
            </a:r>
            <a:r>
              <a:rPr lang="cs-CZ" sz="2400" baseline="-25000" dirty="0" err="1">
                <a:latin typeface="Times New Roman"/>
                <a:ea typeface="Times New Roman"/>
              </a:rPr>
              <a:t>i</a:t>
            </a:r>
            <a:endParaRPr lang="cs-CZ" sz="2400" dirty="0"/>
          </a:p>
        </p:txBody>
      </p:sp>
    </p:spTree>
    <p:extLst>
      <p:ext uri="{BB962C8B-B14F-4D97-AF65-F5344CB8AC3E}">
        <p14:creationId xmlns:p14="http://schemas.microsoft.com/office/powerpoint/2010/main" val="16042325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délník 7"/>
          <p:cNvSpPr/>
          <p:nvPr/>
        </p:nvSpPr>
        <p:spPr>
          <a:xfrm>
            <a:off x="518" y="920654"/>
            <a:ext cx="9143482" cy="492122"/>
          </a:xfrm>
          <a:prstGeom prst="rect">
            <a:avLst/>
          </a:prstGeom>
          <a:solidFill>
            <a:schemeClr val="accent6"/>
          </a:solidFill>
        </p:spPr>
        <p:txBody>
          <a:bodyPr wrap="square">
            <a:spAutoFit/>
          </a:bodyPr>
          <a:lstStyle/>
          <a:p>
            <a:pPr>
              <a:lnSpc>
                <a:spcPct val="115000"/>
              </a:lnSpc>
              <a:spcAft>
                <a:spcPts val="0"/>
              </a:spcAft>
            </a:pPr>
            <a:r>
              <a:rPr lang="cs-CZ" sz="2400" b="1" dirty="0" smtClean="0">
                <a:ea typeface="Times New Roman"/>
                <a:cs typeface="Calibri"/>
              </a:rPr>
              <a:t>??? Za jakých podmínek je výkon maximální?</a:t>
            </a:r>
            <a:endParaRPr lang="cs-CZ" sz="2400" dirty="0">
              <a:ea typeface="Times New Roman"/>
              <a:cs typeface="Times New Roman"/>
            </a:endParaRPr>
          </a:p>
        </p:txBody>
      </p:sp>
      <p:sp>
        <p:nvSpPr>
          <p:cNvPr id="27" name="Nadpis 1"/>
          <p:cNvSpPr txBox="1">
            <a:spLocks/>
          </p:cNvSpPr>
          <p:nvPr/>
        </p:nvSpPr>
        <p:spPr>
          <a:xfrm>
            <a:off x="0" y="0"/>
            <a:ext cx="9144000" cy="792087"/>
          </a:xfrm>
          <a:prstGeom prst="rect">
            <a:avLst/>
          </a:prstGeom>
          <a:solidFill>
            <a:srgbClr val="92D05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dirty="0" smtClean="0"/>
              <a:t>20. Elektrická práce a výkon v obvodech </a:t>
            </a:r>
            <a:r>
              <a:rPr lang="cs-CZ" sz="3600" dirty="0" smtClean="0">
                <a:latin typeface="Times New Roman" panose="02020603050405020304" pitchFamily="18" charset="0"/>
                <a:cs typeface="Times New Roman" panose="02020603050405020304" pitchFamily="18" charset="0"/>
              </a:rPr>
              <a:t>= </a:t>
            </a:r>
            <a:r>
              <a:rPr lang="cs-CZ" sz="3600" i="1" dirty="0" smtClean="0">
                <a:latin typeface="Times New Roman" panose="02020603050405020304" pitchFamily="18" charset="0"/>
                <a:cs typeface="Times New Roman" panose="02020603050405020304" pitchFamily="18" charset="0"/>
              </a:rPr>
              <a:t>I</a:t>
            </a:r>
            <a:endParaRPr lang="cs-CZ" sz="3600" i="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Obdélník 10"/>
              <p:cNvSpPr/>
              <p:nvPr/>
            </p:nvSpPr>
            <p:spPr>
              <a:xfrm>
                <a:off x="518" y="1495563"/>
                <a:ext cx="9143482" cy="4932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cs-CZ" sz="2400" i="1" smtClean="0">
                          <a:latin typeface="Cambria Math" panose="02040503050406030204" pitchFamily="18" charset="0"/>
                        </a:rPr>
                        <m:t>𝑃</m:t>
                      </m:r>
                      <m:r>
                        <a:rPr lang="cs-CZ" sz="2400" i="1" smtClean="0">
                          <a:latin typeface="Cambria Math" panose="02040503050406030204" pitchFamily="18" charset="0"/>
                        </a:rPr>
                        <m:t>=</m:t>
                      </m:r>
                      <m:r>
                        <a:rPr lang="cs-CZ" sz="2400" i="1" smtClean="0">
                          <a:latin typeface="Cambria Math" panose="02040503050406030204" pitchFamily="18" charset="0"/>
                        </a:rPr>
                        <m:t>𝑈𝐼</m:t>
                      </m:r>
                      <m:r>
                        <a:rPr lang="cs-CZ" sz="2400" i="1" smtClean="0">
                          <a:latin typeface="Cambria Math" panose="02040503050406030204" pitchFamily="18" charset="0"/>
                        </a:rPr>
                        <m:t>=</m:t>
                      </m:r>
                      <m:d>
                        <m:dPr>
                          <m:ctrlPr>
                            <a:rPr lang="cs-CZ" sz="2400" i="1">
                              <a:latin typeface="Cambria Math" panose="02040503050406030204" pitchFamily="18" charset="0"/>
                            </a:rPr>
                          </m:ctrlPr>
                        </m:dPr>
                        <m:e>
                          <m:sSub>
                            <m:sSubPr>
                              <m:ctrlPr>
                                <a:rPr lang="cs-CZ" sz="2400" i="1">
                                  <a:latin typeface="Cambria Math" panose="02040503050406030204" pitchFamily="18" charset="0"/>
                                </a:rPr>
                              </m:ctrlPr>
                            </m:sSubPr>
                            <m:e>
                              <m:r>
                                <a:rPr lang="cs-CZ" sz="2400" i="1">
                                  <a:latin typeface="Cambria Math" panose="02040503050406030204" pitchFamily="18" charset="0"/>
                                </a:rPr>
                                <m:t>𝑈</m:t>
                              </m:r>
                            </m:e>
                            <m:sub>
                              <m:r>
                                <a:rPr lang="cs-CZ" sz="2400" i="1">
                                  <a:latin typeface="Cambria Math" panose="02040503050406030204" pitchFamily="18" charset="0"/>
                                </a:rPr>
                                <m:t>𝑒</m:t>
                              </m:r>
                            </m:sub>
                          </m:sSub>
                          <m:r>
                            <a:rPr lang="cs-CZ" sz="2400" i="1">
                              <a:latin typeface="Cambria Math" panose="02040503050406030204" pitchFamily="18" charset="0"/>
                            </a:rPr>
                            <m:t>−</m:t>
                          </m:r>
                          <m:sSub>
                            <m:sSubPr>
                              <m:ctrlPr>
                                <a:rPr lang="cs-CZ" sz="2400" i="1">
                                  <a:latin typeface="Cambria Math" panose="02040503050406030204" pitchFamily="18" charset="0"/>
                                </a:rPr>
                              </m:ctrlPr>
                            </m:sSubPr>
                            <m:e>
                              <m:r>
                                <a:rPr lang="cs-CZ" sz="2400" i="1">
                                  <a:latin typeface="Cambria Math" panose="02040503050406030204" pitchFamily="18" charset="0"/>
                                </a:rPr>
                                <m:t>𝑅</m:t>
                              </m:r>
                            </m:e>
                            <m:sub>
                              <m:r>
                                <a:rPr lang="cs-CZ" sz="2400" i="1">
                                  <a:latin typeface="Cambria Math" panose="02040503050406030204" pitchFamily="18" charset="0"/>
                                </a:rPr>
                                <m:t>𝑖</m:t>
                              </m:r>
                            </m:sub>
                          </m:sSub>
                          <m:r>
                            <a:rPr lang="cs-CZ" sz="2400" i="1">
                              <a:latin typeface="Cambria Math" panose="02040503050406030204" pitchFamily="18" charset="0"/>
                            </a:rPr>
                            <m:t>𝐼</m:t>
                          </m:r>
                        </m:e>
                      </m:d>
                      <m:r>
                        <a:rPr lang="cs-CZ" sz="2400" i="1">
                          <a:latin typeface="Cambria Math" panose="02040503050406030204" pitchFamily="18" charset="0"/>
                        </a:rPr>
                        <m:t>∙</m:t>
                      </m:r>
                      <m:r>
                        <a:rPr lang="cs-CZ" sz="2400" i="1">
                          <a:latin typeface="Cambria Math" panose="02040503050406030204" pitchFamily="18" charset="0"/>
                        </a:rPr>
                        <m:t>𝐼</m:t>
                      </m:r>
                      <m:r>
                        <a:rPr lang="cs-CZ" sz="2400" i="1">
                          <a:latin typeface="Cambria Math" panose="02040503050406030204" pitchFamily="18" charset="0"/>
                        </a:rPr>
                        <m:t>=</m:t>
                      </m:r>
                      <m:sSub>
                        <m:sSubPr>
                          <m:ctrlPr>
                            <a:rPr lang="cs-CZ" sz="2400" i="1">
                              <a:latin typeface="Cambria Math" panose="02040503050406030204" pitchFamily="18" charset="0"/>
                            </a:rPr>
                          </m:ctrlPr>
                        </m:sSubPr>
                        <m:e>
                          <m:r>
                            <a:rPr lang="cs-CZ" sz="2400" i="1">
                              <a:latin typeface="Cambria Math" panose="02040503050406030204" pitchFamily="18" charset="0"/>
                            </a:rPr>
                            <m:t>𝑈</m:t>
                          </m:r>
                        </m:e>
                        <m:sub>
                          <m:r>
                            <a:rPr lang="cs-CZ" sz="2400" i="1">
                              <a:latin typeface="Cambria Math" panose="02040503050406030204" pitchFamily="18" charset="0"/>
                            </a:rPr>
                            <m:t>𝑒</m:t>
                          </m:r>
                        </m:sub>
                      </m:sSub>
                      <m:r>
                        <a:rPr lang="cs-CZ" sz="2400" i="1">
                          <a:latin typeface="Cambria Math" panose="02040503050406030204" pitchFamily="18" charset="0"/>
                        </a:rPr>
                        <m:t>𝐼</m:t>
                      </m:r>
                      <m:r>
                        <a:rPr lang="cs-CZ" sz="2400" i="1">
                          <a:latin typeface="Cambria Math" panose="02040503050406030204" pitchFamily="18" charset="0"/>
                        </a:rPr>
                        <m:t>−</m:t>
                      </m:r>
                      <m:sSub>
                        <m:sSubPr>
                          <m:ctrlPr>
                            <a:rPr lang="cs-CZ" sz="2400" i="1" smtClean="0">
                              <a:latin typeface="Cambria Math" panose="02040503050406030204" pitchFamily="18" charset="0"/>
                            </a:rPr>
                          </m:ctrlPr>
                        </m:sSubPr>
                        <m:e>
                          <m:r>
                            <a:rPr lang="cs-CZ" sz="2400" b="0" i="1" smtClean="0">
                              <a:latin typeface="Cambria Math"/>
                            </a:rPr>
                            <m:t>𝑅</m:t>
                          </m:r>
                        </m:e>
                        <m:sub>
                          <m:r>
                            <a:rPr lang="cs-CZ" sz="2400" b="0" i="1" smtClean="0">
                              <a:latin typeface="Cambria Math"/>
                            </a:rPr>
                            <m:t>𝑖</m:t>
                          </m:r>
                        </m:sub>
                      </m:sSub>
                      <m:sSup>
                        <m:sSupPr>
                          <m:ctrlPr>
                            <a:rPr lang="cs-CZ" sz="2400" i="1">
                              <a:latin typeface="Cambria Math" panose="02040503050406030204" pitchFamily="18" charset="0"/>
                            </a:rPr>
                          </m:ctrlPr>
                        </m:sSupPr>
                        <m:e>
                          <m:r>
                            <a:rPr lang="cs-CZ" sz="2400" i="1">
                              <a:latin typeface="Cambria Math" panose="02040503050406030204" pitchFamily="18" charset="0"/>
                            </a:rPr>
                            <m:t>𝐼</m:t>
                          </m:r>
                        </m:e>
                        <m:sup>
                          <m:r>
                            <a:rPr lang="cs-CZ" sz="2400" i="1">
                              <a:latin typeface="Cambria Math" panose="02040503050406030204" pitchFamily="18" charset="0"/>
                            </a:rPr>
                            <m:t>2</m:t>
                          </m:r>
                        </m:sup>
                      </m:sSup>
                      <m:r>
                        <a:rPr lang="cs-CZ" sz="2400" i="1">
                          <a:latin typeface="Cambria Math" panose="02040503050406030204" pitchFamily="18" charset="0"/>
                        </a:rPr>
                        <m:t>=−</m:t>
                      </m:r>
                      <m:sSub>
                        <m:sSubPr>
                          <m:ctrlPr>
                            <a:rPr lang="cs-CZ" sz="2400" i="1">
                              <a:latin typeface="Cambria Math" panose="02040503050406030204" pitchFamily="18" charset="0"/>
                            </a:rPr>
                          </m:ctrlPr>
                        </m:sSubPr>
                        <m:e>
                          <m:r>
                            <a:rPr lang="cs-CZ" sz="2400" i="1">
                              <a:latin typeface="Cambria Math"/>
                            </a:rPr>
                            <m:t>𝑅</m:t>
                          </m:r>
                        </m:e>
                        <m:sub>
                          <m:r>
                            <a:rPr lang="cs-CZ" sz="2400" i="1">
                              <a:latin typeface="Cambria Math"/>
                            </a:rPr>
                            <m:t>𝑖</m:t>
                          </m:r>
                        </m:sub>
                      </m:sSub>
                      <m:sSup>
                        <m:sSupPr>
                          <m:ctrlPr>
                            <a:rPr lang="cs-CZ" sz="2400" i="1">
                              <a:latin typeface="Cambria Math" panose="02040503050406030204" pitchFamily="18" charset="0"/>
                            </a:rPr>
                          </m:ctrlPr>
                        </m:sSupPr>
                        <m:e>
                          <m:r>
                            <a:rPr lang="cs-CZ" sz="2400" i="1">
                              <a:latin typeface="Cambria Math" panose="02040503050406030204" pitchFamily="18" charset="0"/>
                            </a:rPr>
                            <m:t>𝐼</m:t>
                          </m:r>
                        </m:e>
                        <m:sup>
                          <m:r>
                            <a:rPr lang="cs-CZ" sz="2400" i="1">
                              <a:latin typeface="Cambria Math" panose="02040503050406030204" pitchFamily="18" charset="0"/>
                            </a:rPr>
                            <m:t>2</m:t>
                          </m:r>
                        </m:sup>
                      </m:sSup>
                      <m:r>
                        <a:rPr lang="cs-CZ" sz="2400" i="1">
                          <a:latin typeface="Cambria Math" panose="02040503050406030204" pitchFamily="18" charset="0"/>
                        </a:rPr>
                        <m:t>+</m:t>
                      </m:r>
                      <m:sSub>
                        <m:sSubPr>
                          <m:ctrlPr>
                            <a:rPr lang="cs-CZ" sz="2400" i="1">
                              <a:latin typeface="Cambria Math" panose="02040503050406030204" pitchFamily="18" charset="0"/>
                            </a:rPr>
                          </m:ctrlPr>
                        </m:sSubPr>
                        <m:e>
                          <m:r>
                            <a:rPr lang="cs-CZ" sz="2400" i="1">
                              <a:latin typeface="Cambria Math" panose="02040503050406030204" pitchFamily="18" charset="0"/>
                            </a:rPr>
                            <m:t>𝑈</m:t>
                          </m:r>
                        </m:e>
                        <m:sub>
                          <m:r>
                            <a:rPr lang="cs-CZ" sz="2400" i="1">
                              <a:latin typeface="Cambria Math" panose="02040503050406030204" pitchFamily="18" charset="0"/>
                            </a:rPr>
                            <m:t>𝑒</m:t>
                          </m:r>
                        </m:sub>
                      </m:sSub>
                      <m:r>
                        <a:rPr lang="cs-CZ" sz="2400" i="1">
                          <a:latin typeface="Cambria Math" panose="02040503050406030204" pitchFamily="18" charset="0"/>
                        </a:rPr>
                        <m:t>𝐼</m:t>
                      </m:r>
                    </m:oMath>
                  </m:oMathPara>
                </a14:m>
                <a:endParaRPr lang="cs-CZ" sz="2400" dirty="0"/>
              </a:p>
            </p:txBody>
          </p:sp>
        </mc:Choice>
        <mc:Fallback xmlns="">
          <p:sp>
            <p:nvSpPr>
              <p:cNvPr id="11" name="Obdélník 10"/>
              <p:cNvSpPr>
                <a:spLocks noRot="1" noChangeAspect="1" noMove="1" noResize="1" noEditPoints="1" noAdjustHandles="1" noChangeArrowheads="1" noChangeShapeType="1" noTextEdit="1"/>
              </p:cNvSpPr>
              <p:nvPr/>
            </p:nvSpPr>
            <p:spPr>
              <a:xfrm>
                <a:off x="518" y="1495563"/>
                <a:ext cx="9143482" cy="493277"/>
              </a:xfrm>
              <a:prstGeom prst="rect">
                <a:avLst/>
              </a:prstGeom>
              <a:blipFill rotWithShape="1">
                <a:blip r:embed="rId2"/>
                <a:stretch>
                  <a:fillRect/>
                </a:stretch>
              </a:blipFill>
            </p:spPr>
            <p:txBody>
              <a:bodyPr/>
              <a:lstStyle/>
              <a:p>
                <a:r>
                  <a:rPr lang="cs-CZ">
                    <a:noFill/>
                  </a:rPr>
                  <a:t> </a:t>
                </a:r>
              </a:p>
            </p:txBody>
          </p:sp>
        </mc:Fallback>
      </mc:AlternateContent>
      <p:sp>
        <p:nvSpPr>
          <p:cNvPr id="28" name="Obdélník 27"/>
          <p:cNvSpPr/>
          <p:nvPr/>
        </p:nvSpPr>
        <p:spPr>
          <a:xfrm>
            <a:off x="518" y="2020778"/>
            <a:ext cx="9143482" cy="400110"/>
          </a:xfrm>
          <a:prstGeom prst="rect">
            <a:avLst/>
          </a:prstGeom>
        </p:spPr>
        <p:txBody>
          <a:bodyPr wrap="square">
            <a:spAutoFit/>
          </a:bodyPr>
          <a:lstStyle/>
          <a:p>
            <a:pPr marL="342900" lvl="0" indent="-342900">
              <a:buFont typeface="Wingdings" panose="05000000000000000000" pitchFamily="2" charset="2"/>
              <a:buChar char="Ø"/>
            </a:pPr>
            <a:r>
              <a:rPr lang="cs-CZ" sz="2000" dirty="0"/>
              <a:t>z pohledu funkcí se jedná o kvadratickou funkci závislosti výkonu </a:t>
            </a:r>
            <a:r>
              <a:rPr lang="cs-CZ" sz="2000" i="1" dirty="0">
                <a:latin typeface="Times New Roman" panose="02020603050405020304" pitchFamily="18" charset="0"/>
                <a:cs typeface="Times New Roman" panose="02020603050405020304" pitchFamily="18" charset="0"/>
              </a:rPr>
              <a:t>P</a:t>
            </a:r>
            <a:r>
              <a:rPr lang="cs-CZ" sz="2000" dirty="0"/>
              <a:t> na proudu </a:t>
            </a:r>
            <a:r>
              <a:rPr lang="cs-CZ" sz="2000" i="1" dirty="0">
                <a:latin typeface="Times New Roman" panose="02020603050405020304" pitchFamily="18" charset="0"/>
                <a:cs typeface="Times New Roman" panose="02020603050405020304" pitchFamily="18" charset="0"/>
              </a:rPr>
              <a:t>I</a:t>
            </a:r>
            <a:endParaRPr lang="cs-CZ"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9" name="TextovéPole 28"/>
              <p:cNvSpPr txBox="1"/>
              <p:nvPr/>
            </p:nvSpPr>
            <p:spPr>
              <a:xfrm>
                <a:off x="0" y="2489629"/>
                <a:ext cx="4572259" cy="4102726"/>
              </a:xfrm>
              <a:prstGeom prst="rect">
                <a:avLst/>
              </a:prstGeom>
              <a:noFill/>
            </p:spPr>
            <p:txBody>
              <a:bodyPr wrap="square" rtlCol="0">
                <a:spAutoFit/>
              </a:bodyPr>
              <a:lstStyle/>
              <a:p>
                <a:pPr>
                  <a:lnSpc>
                    <a:spcPct val="115000"/>
                  </a:lnSpc>
                  <a:spcAft>
                    <a:spcPts val="0"/>
                  </a:spcAft>
                </a:pPr>
                <a:r>
                  <a:rPr lang="cs-CZ" sz="2400" b="1" u="sng" dirty="0">
                    <a:ea typeface="Times New Roman"/>
                    <a:cs typeface="Calibri"/>
                  </a:rPr>
                  <a:t>Graf výkonu a napětí v závislosti na proudu</a:t>
                </a:r>
                <a:endParaRPr lang="cs-CZ" sz="2400" dirty="0">
                  <a:ea typeface="Times New Roman"/>
                  <a:cs typeface="Times New Roman"/>
                </a:endParaRPr>
              </a:p>
              <a:p>
                <a:pPr>
                  <a:lnSpc>
                    <a:spcPct val="115000"/>
                  </a:lnSpc>
                  <a:spcAft>
                    <a:spcPts val="0"/>
                  </a:spcAft>
                </a:pPr>
                <a:r>
                  <a:rPr lang="cs-CZ" dirty="0">
                    <a:ea typeface="Times New Roman"/>
                    <a:cs typeface="Calibri"/>
                  </a:rPr>
                  <a:t> </a:t>
                </a:r>
                <a:endParaRPr lang="cs-CZ" dirty="0">
                  <a:ea typeface="Times New Roman"/>
                  <a:cs typeface="Times New Roman"/>
                </a:endParaRPr>
              </a:p>
              <a:p>
                <a:pPr marL="342900" lvl="0" indent="-342900">
                  <a:lnSpc>
                    <a:spcPct val="115000"/>
                  </a:lnSpc>
                  <a:spcAft>
                    <a:spcPts val="0"/>
                  </a:spcAft>
                  <a:buFont typeface="Wingdings"/>
                  <a:buChar char=""/>
                </a:pPr>
                <a:r>
                  <a:rPr lang="cs-CZ" dirty="0">
                    <a:solidFill>
                      <a:srgbClr val="FF0000"/>
                    </a:solidFill>
                    <a:ea typeface="Times New Roman"/>
                    <a:cs typeface="Calibri"/>
                  </a:rPr>
                  <a:t>červená křivka výkonu </a:t>
                </a:r>
                <a:r>
                  <a:rPr lang="cs-CZ" dirty="0">
                    <a:ea typeface="Times New Roman"/>
                    <a:cs typeface="Calibri"/>
                  </a:rPr>
                  <a:t>– parabola (</a:t>
                </a:r>
                <a14:m>
                  <m:oMath xmlns:m="http://schemas.openxmlformats.org/officeDocument/2006/math">
                    <m:r>
                      <a:rPr lang="cs-CZ" i="1">
                        <a:effectLst/>
                        <a:latin typeface="Cambria Math"/>
                        <a:ea typeface="Times New Roman"/>
                        <a:cs typeface="Calibri"/>
                      </a:rPr>
                      <m:t>𝑎</m:t>
                    </m:r>
                    <m:sSup>
                      <m:sSupPr>
                        <m:ctrlPr>
                          <a:rPr lang="cs-CZ" i="1">
                            <a:effectLst/>
                            <a:latin typeface="Cambria Math" panose="02040503050406030204" pitchFamily="18" charset="0"/>
                            <a:ea typeface="Times New Roman"/>
                            <a:cs typeface="Calibri"/>
                          </a:rPr>
                        </m:ctrlPr>
                      </m:sSupPr>
                      <m:e>
                        <m:r>
                          <a:rPr lang="cs-CZ" i="1">
                            <a:effectLst/>
                            <a:latin typeface="Cambria Math"/>
                            <a:ea typeface="Times New Roman"/>
                            <a:cs typeface="Calibri"/>
                          </a:rPr>
                          <m:t>𝑥</m:t>
                        </m:r>
                      </m:e>
                      <m:sup>
                        <m:r>
                          <a:rPr lang="cs-CZ" i="1">
                            <a:effectLst/>
                            <a:latin typeface="Cambria Math"/>
                            <a:ea typeface="Times New Roman"/>
                            <a:cs typeface="Calibri"/>
                          </a:rPr>
                          <m:t>2</m:t>
                        </m:r>
                      </m:sup>
                    </m:sSup>
                    <m:r>
                      <a:rPr lang="cs-CZ" i="1">
                        <a:effectLst/>
                        <a:latin typeface="Cambria Math"/>
                        <a:ea typeface="Times New Roman"/>
                        <a:cs typeface="Calibri"/>
                      </a:rPr>
                      <m:t>+</m:t>
                    </m:r>
                    <m:r>
                      <a:rPr lang="cs-CZ" i="1">
                        <a:effectLst/>
                        <a:latin typeface="Cambria Math"/>
                        <a:ea typeface="Times New Roman"/>
                        <a:cs typeface="Calibri"/>
                      </a:rPr>
                      <m:t>𝑏𝑥</m:t>
                    </m:r>
                    <m:r>
                      <a:rPr lang="cs-CZ" i="1">
                        <a:effectLst/>
                        <a:latin typeface="Cambria Math"/>
                        <a:ea typeface="Times New Roman"/>
                        <a:cs typeface="Calibri"/>
                      </a:rPr>
                      <m:t>+</m:t>
                    </m:r>
                    <m:r>
                      <a:rPr lang="cs-CZ" i="1">
                        <a:effectLst/>
                        <a:latin typeface="Cambria Math"/>
                        <a:ea typeface="Times New Roman"/>
                        <a:cs typeface="Calibri"/>
                      </a:rPr>
                      <m:t>𝑐</m:t>
                    </m:r>
                  </m:oMath>
                </a14:m>
                <a:r>
                  <a:rPr lang="cs-CZ" dirty="0">
                    <a:ea typeface="Times New Roman"/>
                    <a:cs typeface="Calibri"/>
                  </a:rPr>
                  <a:t>) má vrchol </a:t>
                </a:r>
                <a14:m>
                  <m:oMath xmlns:m="http://schemas.openxmlformats.org/officeDocument/2006/math">
                    <m:r>
                      <a:rPr lang="cs-CZ" i="1">
                        <a:effectLst/>
                        <a:latin typeface="Cambria Math"/>
                        <a:ea typeface="Times New Roman"/>
                        <a:cs typeface="Calibri"/>
                      </a:rPr>
                      <m:t>𝑉</m:t>
                    </m:r>
                    <m:d>
                      <m:dPr>
                        <m:begChr m:val="["/>
                        <m:endChr m:val="]"/>
                        <m:ctrlPr>
                          <a:rPr lang="cs-CZ" i="1">
                            <a:effectLst/>
                            <a:latin typeface="Cambria Math" panose="02040503050406030204" pitchFamily="18" charset="0"/>
                            <a:ea typeface="Times New Roman"/>
                            <a:cs typeface="Calibri"/>
                          </a:rPr>
                        </m:ctrlPr>
                      </m:dPr>
                      <m:e>
                        <m:r>
                          <a:rPr lang="cs-CZ" i="1">
                            <a:effectLst/>
                            <a:latin typeface="Cambria Math"/>
                            <a:ea typeface="Times New Roman"/>
                            <a:cs typeface="Calibri"/>
                          </a:rPr>
                          <m:t>−</m:t>
                        </m:r>
                        <m:f>
                          <m:fPr>
                            <m:ctrlPr>
                              <a:rPr lang="cs-CZ" i="1">
                                <a:effectLst/>
                                <a:latin typeface="Cambria Math" panose="02040503050406030204" pitchFamily="18" charset="0"/>
                                <a:ea typeface="Times New Roman"/>
                                <a:cs typeface="Calibri"/>
                              </a:rPr>
                            </m:ctrlPr>
                          </m:fPr>
                          <m:num>
                            <m:r>
                              <a:rPr lang="cs-CZ" i="1">
                                <a:effectLst/>
                                <a:latin typeface="Cambria Math"/>
                                <a:ea typeface="Times New Roman"/>
                                <a:cs typeface="Calibri"/>
                              </a:rPr>
                              <m:t>𝑏</m:t>
                            </m:r>
                          </m:num>
                          <m:den>
                            <m:r>
                              <a:rPr lang="cs-CZ" i="1">
                                <a:effectLst/>
                                <a:latin typeface="Cambria Math"/>
                                <a:ea typeface="Times New Roman"/>
                                <a:cs typeface="Calibri"/>
                              </a:rPr>
                              <m:t>2</m:t>
                            </m:r>
                            <m:r>
                              <a:rPr lang="cs-CZ" i="1">
                                <a:effectLst/>
                                <a:latin typeface="Cambria Math"/>
                                <a:ea typeface="Times New Roman"/>
                                <a:cs typeface="Calibri"/>
                              </a:rPr>
                              <m:t>𝑎</m:t>
                            </m:r>
                          </m:den>
                        </m:f>
                        <m:r>
                          <a:rPr lang="cs-CZ" i="1">
                            <a:effectLst/>
                            <a:latin typeface="Cambria Math"/>
                            <a:ea typeface="Times New Roman"/>
                            <a:cs typeface="Calibri"/>
                          </a:rPr>
                          <m:t>;</m:t>
                        </m:r>
                        <m:sSub>
                          <m:sSubPr>
                            <m:ctrlPr>
                              <a:rPr lang="cs-CZ" i="1">
                                <a:effectLst/>
                                <a:latin typeface="Cambria Math" panose="02040503050406030204" pitchFamily="18" charset="0"/>
                                <a:ea typeface="Times New Roman"/>
                                <a:cs typeface="Calibri"/>
                              </a:rPr>
                            </m:ctrlPr>
                          </m:sSubPr>
                          <m:e>
                            <m:r>
                              <a:rPr lang="cs-CZ" i="1">
                                <a:effectLst/>
                                <a:latin typeface="Cambria Math"/>
                                <a:ea typeface="Times New Roman"/>
                                <a:cs typeface="Calibri"/>
                              </a:rPr>
                              <m:t>𝑦</m:t>
                            </m:r>
                          </m:e>
                          <m:sub>
                            <m:r>
                              <a:rPr lang="cs-CZ" i="1">
                                <a:effectLst/>
                                <a:latin typeface="Cambria Math"/>
                                <a:ea typeface="Times New Roman"/>
                                <a:cs typeface="Calibri"/>
                              </a:rPr>
                              <m:t>0</m:t>
                            </m:r>
                          </m:sub>
                        </m:sSub>
                      </m:e>
                    </m:d>
                  </m:oMath>
                </a14:m>
                <a:r>
                  <a:rPr lang="cs-CZ" dirty="0">
                    <a:ea typeface="Times New Roman"/>
                    <a:cs typeface="Calibri"/>
                  </a:rPr>
                  <a:t> </a:t>
                </a:r>
                <a:r>
                  <a:rPr lang="cs-CZ" dirty="0">
                    <a:ea typeface="Times New Roman"/>
                    <a:cs typeface="Calibri"/>
                    <a:sym typeface="Wingdings"/>
                  </a:rPr>
                  <a:t></a:t>
                </a:r>
                <a:r>
                  <a:rPr lang="cs-CZ" dirty="0">
                    <a:ea typeface="Times New Roman"/>
                    <a:cs typeface="Calibri"/>
                  </a:rPr>
                  <a:t> pro naši funkci výkonu je to konkrétně </a:t>
                </a:r>
                <a14:m>
                  <m:oMath xmlns:m="http://schemas.openxmlformats.org/officeDocument/2006/math">
                    <m:r>
                      <a:rPr lang="cs-CZ" i="1">
                        <a:effectLst/>
                        <a:latin typeface="Cambria Math"/>
                        <a:ea typeface="Times New Roman"/>
                        <a:cs typeface="Calibri"/>
                      </a:rPr>
                      <m:t>𝑉</m:t>
                    </m:r>
                    <m:d>
                      <m:dPr>
                        <m:begChr m:val="["/>
                        <m:endChr m:val="]"/>
                        <m:ctrlPr>
                          <a:rPr lang="cs-CZ" i="1">
                            <a:effectLst/>
                            <a:latin typeface="Cambria Math" panose="02040503050406030204" pitchFamily="18" charset="0"/>
                            <a:ea typeface="Times New Roman"/>
                            <a:cs typeface="Calibri"/>
                          </a:rPr>
                        </m:ctrlPr>
                      </m:dPr>
                      <m:e>
                        <m:r>
                          <a:rPr lang="cs-CZ" i="1">
                            <a:effectLst/>
                            <a:latin typeface="Cambria Math"/>
                            <a:ea typeface="Times New Roman"/>
                            <a:cs typeface="Calibri"/>
                          </a:rPr>
                          <m:t>−</m:t>
                        </m:r>
                        <m:f>
                          <m:fPr>
                            <m:ctrlPr>
                              <a:rPr lang="cs-CZ" i="1">
                                <a:effectLst/>
                                <a:latin typeface="Cambria Math" panose="02040503050406030204" pitchFamily="18" charset="0"/>
                                <a:ea typeface="Times New Roman"/>
                                <a:cs typeface="Calibri"/>
                              </a:rPr>
                            </m:ctrlPr>
                          </m:fPr>
                          <m:num>
                            <m:sSub>
                              <m:sSubPr>
                                <m:ctrlPr>
                                  <a:rPr lang="cs-CZ" i="1">
                                    <a:effectLst/>
                                    <a:latin typeface="Cambria Math" panose="02040503050406030204" pitchFamily="18" charset="0"/>
                                    <a:ea typeface="Times New Roman"/>
                                    <a:cs typeface="Calibri"/>
                                  </a:rPr>
                                </m:ctrlPr>
                              </m:sSubPr>
                              <m:e>
                                <m:r>
                                  <a:rPr lang="cs-CZ" i="1">
                                    <a:effectLst/>
                                    <a:latin typeface="Cambria Math"/>
                                    <a:ea typeface="Times New Roman"/>
                                    <a:cs typeface="Calibri"/>
                                  </a:rPr>
                                  <m:t>𝑈</m:t>
                                </m:r>
                              </m:e>
                              <m:sub>
                                <m:r>
                                  <a:rPr lang="cs-CZ" i="1">
                                    <a:effectLst/>
                                    <a:latin typeface="Cambria Math"/>
                                    <a:ea typeface="Times New Roman"/>
                                    <a:cs typeface="Calibri"/>
                                  </a:rPr>
                                  <m:t>𝑒</m:t>
                                </m:r>
                              </m:sub>
                            </m:sSub>
                          </m:num>
                          <m:den>
                            <m:r>
                              <a:rPr lang="cs-CZ" i="1">
                                <a:effectLst/>
                                <a:latin typeface="Cambria Math"/>
                                <a:ea typeface="Times New Roman"/>
                                <a:cs typeface="Calibri"/>
                              </a:rPr>
                              <m:t>−2</m:t>
                            </m:r>
                            <m:sSub>
                              <m:sSubPr>
                                <m:ctrlPr>
                                  <a:rPr lang="cs-CZ" i="1">
                                    <a:effectLst/>
                                    <a:latin typeface="Cambria Math" panose="02040503050406030204" pitchFamily="18" charset="0"/>
                                    <a:ea typeface="Times New Roman"/>
                                    <a:cs typeface="Calibri"/>
                                  </a:rPr>
                                </m:ctrlPr>
                              </m:sSubPr>
                              <m:e>
                                <m:r>
                                  <a:rPr lang="cs-CZ" i="1">
                                    <a:effectLst/>
                                    <a:latin typeface="Cambria Math"/>
                                    <a:ea typeface="Times New Roman"/>
                                    <a:cs typeface="Calibri"/>
                                  </a:rPr>
                                  <m:t>𝑅</m:t>
                                </m:r>
                              </m:e>
                              <m:sub>
                                <m:r>
                                  <a:rPr lang="cs-CZ" i="1">
                                    <a:effectLst/>
                                    <a:latin typeface="Cambria Math"/>
                                    <a:ea typeface="Times New Roman"/>
                                    <a:cs typeface="Calibri"/>
                                  </a:rPr>
                                  <m:t>𝑖</m:t>
                                </m:r>
                              </m:sub>
                            </m:sSub>
                          </m:den>
                        </m:f>
                        <m:r>
                          <a:rPr lang="cs-CZ" i="1">
                            <a:effectLst/>
                            <a:latin typeface="Cambria Math"/>
                            <a:ea typeface="Times New Roman"/>
                            <a:cs typeface="Calibri"/>
                          </a:rPr>
                          <m:t>;</m:t>
                        </m:r>
                        <m:sSub>
                          <m:sSubPr>
                            <m:ctrlPr>
                              <a:rPr lang="cs-CZ" i="1">
                                <a:effectLst/>
                                <a:latin typeface="Cambria Math" panose="02040503050406030204" pitchFamily="18" charset="0"/>
                                <a:ea typeface="Times New Roman"/>
                                <a:cs typeface="Calibri"/>
                              </a:rPr>
                            </m:ctrlPr>
                          </m:sSubPr>
                          <m:e>
                            <m:r>
                              <a:rPr lang="cs-CZ" i="1">
                                <a:effectLst/>
                                <a:latin typeface="Cambria Math"/>
                                <a:ea typeface="Times New Roman"/>
                                <a:cs typeface="Calibri"/>
                              </a:rPr>
                              <m:t>𝑦</m:t>
                            </m:r>
                          </m:e>
                          <m:sub>
                            <m:r>
                              <a:rPr lang="cs-CZ" i="1">
                                <a:effectLst/>
                                <a:latin typeface="Cambria Math"/>
                                <a:ea typeface="Times New Roman"/>
                                <a:cs typeface="Calibri"/>
                              </a:rPr>
                              <m:t>0</m:t>
                            </m:r>
                          </m:sub>
                        </m:sSub>
                      </m:e>
                    </m:d>
                  </m:oMath>
                </a14:m>
                <a:endParaRPr lang="cs-CZ" dirty="0">
                  <a:ea typeface="Times New Roman"/>
                  <a:cs typeface="Times New Roman"/>
                </a:endParaRPr>
              </a:p>
              <a:p>
                <a:pPr marL="342900" lvl="0" indent="-342900">
                  <a:lnSpc>
                    <a:spcPct val="115000"/>
                  </a:lnSpc>
                  <a:spcAft>
                    <a:spcPts val="0"/>
                  </a:spcAft>
                  <a:buFont typeface="Wingdings"/>
                  <a:buChar char=""/>
                </a:pPr>
                <a:r>
                  <a:rPr lang="cs-CZ" dirty="0">
                    <a:ea typeface="Times New Roman"/>
                    <a:cs typeface="Calibri"/>
                  </a:rPr>
                  <a:t>podíl </a:t>
                </a:r>
                <a14:m>
                  <m:oMath xmlns:m="http://schemas.openxmlformats.org/officeDocument/2006/math">
                    <m:f>
                      <m:fPr>
                        <m:ctrlPr>
                          <a:rPr lang="cs-CZ" i="1">
                            <a:effectLst/>
                            <a:latin typeface="Cambria Math" panose="02040503050406030204" pitchFamily="18" charset="0"/>
                            <a:ea typeface="Times New Roman"/>
                            <a:cs typeface="Calibri"/>
                          </a:rPr>
                        </m:ctrlPr>
                      </m:fPr>
                      <m:num>
                        <m:sSub>
                          <m:sSubPr>
                            <m:ctrlPr>
                              <a:rPr lang="cs-CZ" i="1">
                                <a:effectLst/>
                                <a:latin typeface="Cambria Math" panose="02040503050406030204" pitchFamily="18" charset="0"/>
                                <a:ea typeface="Times New Roman"/>
                                <a:cs typeface="Calibri"/>
                              </a:rPr>
                            </m:ctrlPr>
                          </m:sSubPr>
                          <m:e>
                            <m:r>
                              <a:rPr lang="cs-CZ" i="1">
                                <a:effectLst/>
                                <a:latin typeface="Cambria Math"/>
                                <a:ea typeface="Times New Roman"/>
                                <a:cs typeface="Calibri"/>
                              </a:rPr>
                              <m:t>𝑈</m:t>
                            </m:r>
                          </m:e>
                          <m:sub>
                            <m:r>
                              <a:rPr lang="cs-CZ" i="1">
                                <a:effectLst/>
                                <a:latin typeface="Cambria Math"/>
                                <a:ea typeface="Times New Roman"/>
                                <a:cs typeface="Calibri"/>
                              </a:rPr>
                              <m:t>𝑒</m:t>
                            </m:r>
                          </m:sub>
                        </m:sSub>
                      </m:num>
                      <m:den>
                        <m:sSub>
                          <m:sSubPr>
                            <m:ctrlPr>
                              <a:rPr lang="cs-CZ" i="1">
                                <a:effectLst/>
                                <a:latin typeface="Cambria Math" panose="02040503050406030204" pitchFamily="18" charset="0"/>
                                <a:ea typeface="Times New Roman"/>
                                <a:cs typeface="Calibri"/>
                              </a:rPr>
                            </m:ctrlPr>
                          </m:sSubPr>
                          <m:e>
                            <m:r>
                              <a:rPr lang="cs-CZ" i="1">
                                <a:effectLst/>
                                <a:latin typeface="Cambria Math"/>
                                <a:ea typeface="Times New Roman"/>
                                <a:cs typeface="Calibri"/>
                              </a:rPr>
                              <m:t>𝑅</m:t>
                            </m:r>
                          </m:e>
                          <m:sub>
                            <m:r>
                              <a:rPr lang="cs-CZ" i="1">
                                <a:effectLst/>
                                <a:latin typeface="Cambria Math"/>
                                <a:ea typeface="Times New Roman"/>
                                <a:cs typeface="Calibri"/>
                              </a:rPr>
                              <m:t>𝑖</m:t>
                            </m:r>
                          </m:sub>
                        </m:sSub>
                      </m:den>
                    </m:f>
                  </m:oMath>
                </a14:m>
                <a:r>
                  <a:rPr lang="cs-CZ" dirty="0">
                    <a:ea typeface="Times New Roman"/>
                    <a:cs typeface="Calibri"/>
                  </a:rPr>
                  <a:t> je roven zkratovému proudu </a:t>
                </a:r>
                <a:r>
                  <a:rPr lang="cs-CZ" i="1" dirty="0" err="1">
                    <a:effectLst/>
                    <a:latin typeface="Times New Roman"/>
                    <a:ea typeface="Times New Roman"/>
                    <a:cs typeface="Times New Roman"/>
                  </a:rPr>
                  <a:t>I</a:t>
                </a:r>
                <a:r>
                  <a:rPr lang="cs-CZ" i="1" baseline="-25000" dirty="0" err="1">
                    <a:effectLst/>
                    <a:latin typeface="Times New Roman"/>
                    <a:ea typeface="Times New Roman"/>
                    <a:cs typeface="Times New Roman"/>
                  </a:rPr>
                  <a:t>k</a:t>
                </a:r>
                <a:r>
                  <a:rPr lang="cs-CZ" dirty="0">
                    <a:effectLst/>
                    <a:latin typeface="Times New Roman"/>
                    <a:ea typeface="Times New Roman"/>
                    <a:cs typeface="Times New Roman"/>
                  </a:rPr>
                  <a:t>; </a:t>
                </a:r>
                <a:r>
                  <a:rPr lang="cs-CZ" dirty="0">
                    <a:ea typeface="Times New Roman"/>
                    <a:cs typeface="Times New Roman"/>
                  </a:rPr>
                  <a:t>vrchol tedy na ose</a:t>
                </a:r>
                <a:r>
                  <a:rPr lang="cs-CZ" dirty="0">
                    <a:effectLst/>
                    <a:latin typeface="Times New Roman"/>
                    <a:ea typeface="Times New Roman"/>
                    <a:cs typeface="Times New Roman"/>
                  </a:rPr>
                  <a:t> </a:t>
                </a:r>
                <a:r>
                  <a:rPr lang="cs-CZ" i="1" dirty="0">
                    <a:effectLst/>
                    <a:latin typeface="Times New Roman"/>
                    <a:ea typeface="Times New Roman"/>
                    <a:cs typeface="Times New Roman"/>
                  </a:rPr>
                  <a:t>x</a:t>
                </a:r>
                <a:r>
                  <a:rPr lang="cs-CZ" dirty="0">
                    <a:effectLst/>
                    <a:latin typeface="Times New Roman"/>
                    <a:ea typeface="Times New Roman"/>
                    <a:cs typeface="Times New Roman"/>
                  </a:rPr>
                  <a:t> </a:t>
                </a:r>
                <a:r>
                  <a:rPr lang="cs-CZ" dirty="0">
                    <a:ea typeface="Times New Roman"/>
                    <a:cs typeface="Times New Roman"/>
                  </a:rPr>
                  <a:t>odpovídá hodnotě</a:t>
                </a:r>
                <a:r>
                  <a:rPr lang="cs-CZ" dirty="0">
                    <a:effectLst/>
                    <a:latin typeface="Times New Roman"/>
                    <a:ea typeface="Times New Roman"/>
                    <a:cs typeface="Times New Roman"/>
                  </a:rPr>
                  <a:t> </a:t>
                </a:r>
                <a14:m>
                  <m:oMath xmlns:m="http://schemas.openxmlformats.org/officeDocument/2006/math">
                    <m:f>
                      <m:fPr>
                        <m:ctrlPr>
                          <a:rPr lang="cs-CZ" i="1">
                            <a:effectLst/>
                            <a:latin typeface="Cambria Math" panose="02040503050406030204" pitchFamily="18" charset="0"/>
                            <a:ea typeface="Times New Roman"/>
                            <a:cs typeface="Calibri"/>
                          </a:rPr>
                        </m:ctrlPr>
                      </m:fPr>
                      <m:num>
                        <m:sSub>
                          <m:sSubPr>
                            <m:ctrlPr>
                              <a:rPr lang="cs-CZ" i="1">
                                <a:effectLst/>
                                <a:latin typeface="Cambria Math" panose="02040503050406030204" pitchFamily="18" charset="0"/>
                                <a:ea typeface="Times New Roman"/>
                                <a:cs typeface="Calibri"/>
                              </a:rPr>
                            </m:ctrlPr>
                          </m:sSubPr>
                          <m:e>
                            <m:r>
                              <a:rPr lang="cs-CZ" i="1">
                                <a:effectLst/>
                                <a:latin typeface="Cambria Math"/>
                                <a:ea typeface="Times New Roman"/>
                                <a:cs typeface="Calibri"/>
                              </a:rPr>
                              <m:t>𝐼</m:t>
                            </m:r>
                          </m:e>
                          <m:sub>
                            <m:r>
                              <a:rPr lang="cs-CZ" i="1">
                                <a:effectLst/>
                                <a:latin typeface="Cambria Math"/>
                                <a:ea typeface="Times New Roman"/>
                                <a:cs typeface="Calibri"/>
                              </a:rPr>
                              <m:t>𝑘</m:t>
                            </m:r>
                          </m:sub>
                        </m:sSub>
                      </m:num>
                      <m:den>
                        <m:r>
                          <a:rPr lang="cs-CZ" i="1">
                            <a:effectLst/>
                            <a:latin typeface="Cambria Math"/>
                            <a:ea typeface="Times New Roman"/>
                            <a:cs typeface="Calibri"/>
                          </a:rPr>
                          <m:t>2</m:t>
                        </m:r>
                      </m:den>
                    </m:f>
                  </m:oMath>
                </a14:m>
                <a:endParaRPr lang="cs-CZ" dirty="0">
                  <a:ea typeface="Times New Roman"/>
                  <a:cs typeface="Times New Roman"/>
                </a:endParaRPr>
              </a:p>
              <a:p>
                <a:endParaRPr lang="cs-CZ" dirty="0"/>
              </a:p>
            </p:txBody>
          </p:sp>
        </mc:Choice>
        <mc:Fallback xmlns="">
          <p:sp>
            <p:nvSpPr>
              <p:cNvPr id="29" name="TextovéPole 28"/>
              <p:cNvSpPr txBox="1">
                <a:spLocks noRot="1" noChangeAspect="1" noMove="1" noResize="1" noEditPoints="1" noAdjustHandles="1" noChangeArrowheads="1" noChangeShapeType="1" noTextEdit="1"/>
              </p:cNvSpPr>
              <p:nvPr/>
            </p:nvSpPr>
            <p:spPr>
              <a:xfrm>
                <a:off x="0" y="2489629"/>
                <a:ext cx="4572259" cy="4102726"/>
              </a:xfrm>
              <a:prstGeom prst="rect">
                <a:avLst/>
              </a:prstGeom>
              <a:blipFill rotWithShape="1">
                <a:blip r:embed="rId3"/>
                <a:stretch>
                  <a:fillRect l="-2000" t="-446"/>
                </a:stretch>
              </a:blipFill>
            </p:spPr>
            <p:txBody>
              <a:bodyPr/>
              <a:lstStyle/>
              <a:p>
                <a:r>
                  <a:rPr lang="cs-CZ">
                    <a:noFill/>
                  </a:rPr>
                  <a:t> </a:t>
                </a:r>
              </a:p>
            </p:txBody>
          </p:sp>
        </mc:Fallback>
      </mc:AlternateContent>
      <p:pic>
        <p:nvPicPr>
          <p:cNvPr id="31" name="Obrázek 30" descr="http://fyzika.jreichl.com/data/E_kovy_soubory/image134.png"/>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364088" y="2767258"/>
            <a:ext cx="3540849" cy="4064643"/>
          </a:xfrm>
          <a:prstGeom prst="rect">
            <a:avLst/>
          </a:prstGeom>
          <a:noFill/>
          <a:ln>
            <a:noFill/>
          </a:ln>
        </p:spPr>
      </p:pic>
    </p:spTree>
    <p:extLst>
      <p:ext uri="{BB962C8B-B14F-4D97-AF65-F5344CB8AC3E}">
        <p14:creationId xmlns:p14="http://schemas.microsoft.com/office/powerpoint/2010/main" val="27090387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Nadpis 1"/>
          <p:cNvSpPr txBox="1">
            <a:spLocks/>
          </p:cNvSpPr>
          <p:nvPr/>
        </p:nvSpPr>
        <p:spPr>
          <a:xfrm>
            <a:off x="0" y="0"/>
            <a:ext cx="9144000" cy="792087"/>
          </a:xfrm>
          <a:prstGeom prst="rect">
            <a:avLst/>
          </a:prstGeom>
          <a:solidFill>
            <a:srgbClr val="92D05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dirty="0" smtClean="0"/>
              <a:t>20. Elektrická práce a výkon v obvodech </a:t>
            </a:r>
            <a:r>
              <a:rPr lang="cs-CZ" sz="3600" dirty="0" smtClean="0">
                <a:latin typeface="Times New Roman" panose="02020603050405020304" pitchFamily="18" charset="0"/>
                <a:cs typeface="Times New Roman" panose="02020603050405020304" pitchFamily="18" charset="0"/>
              </a:rPr>
              <a:t>= </a:t>
            </a:r>
            <a:r>
              <a:rPr lang="cs-CZ" sz="3600" i="1" dirty="0" smtClean="0">
                <a:latin typeface="Times New Roman" panose="02020603050405020304" pitchFamily="18" charset="0"/>
                <a:cs typeface="Times New Roman" panose="02020603050405020304" pitchFamily="18" charset="0"/>
              </a:rPr>
              <a:t>I</a:t>
            </a:r>
            <a:endParaRPr lang="cs-CZ" sz="3600" i="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9" name="TextovéPole 28"/>
              <p:cNvSpPr txBox="1"/>
              <p:nvPr/>
            </p:nvSpPr>
            <p:spPr>
              <a:xfrm>
                <a:off x="0" y="811471"/>
                <a:ext cx="9144000" cy="3766287"/>
              </a:xfrm>
              <a:prstGeom prst="rect">
                <a:avLst/>
              </a:prstGeom>
              <a:noFill/>
            </p:spPr>
            <p:txBody>
              <a:bodyPr wrap="square" rtlCol="0">
                <a:spAutoFit/>
              </a:bodyPr>
              <a:lstStyle/>
              <a:p>
                <a:pPr>
                  <a:lnSpc>
                    <a:spcPct val="115000"/>
                  </a:lnSpc>
                  <a:spcAft>
                    <a:spcPts val="0"/>
                  </a:spcAft>
                </a:pPr>
                <a:r>
                  <a:rPr lang="cs-CZ" sz="2400" b="1" u="sng" dirty="0" smtClean="0">
                    <a:ea typeface="Times New Roman"/>
                    <a:cs typeface="Calibri"/>
                  </a:rPr>
                  <a:t>Graf výkonu a napětí v závislosti na proudu</a:t>
                </a:r>
                <a:endParaRPr lang="cs-CZ" sz="2400" dirty="0">
                  <a:ea typeface="Times New Roman"/>
                  <a:cs typeface="Times New Roman"/>
                </a:endParaRPr>
              </a:p>
              <a:p>
                <a:pPr>
                  <a:lnSpc>
                    <a:spcPct val="115000"/>
                  </a:lnSpc>
                  <a:spcAft>
                    <a:spcPts val="0"/>
                  </a:spcAft>
                </a:pPr>
                <a:r>
                  <a:rPr lang="cs-CZ" dirty="0">
                    <a:ea typeface="Times New Roman"/>
                    <a:cs typeface="Calibri"/>
                  </a:rPr>
                  <a:t> </a:t>
                </a:r>
                <a:endParaRPr lang="cs-CZ" dirty="0">
                  <a:ea typeface="Times New Roman"/>
                  <a:cs typeface="Times New Roman"/>
                </a:endParaRPr>
              </a:p>
              <a:p>
                <a:pPr marL="342900" lvl="0" indent="-342900">
                  <a:lnSpc>
                    <a:spcPct val="115000"/>
                  </a:lnSpc>
                  <a:spcAft>
                    <a:spcPts val="0"/>
                  </a:spcAft>
                  <a:buFont typeface="Wingdings"/>
                  <a:buChar char=""/>
                </a:pPr>
                <a:r>
                  <a:rPr lang="cs-CZ" sz="2400" dirty="0">
                    <a:ea typeface="Times New Roman"/>
                    <a:cs typeface="Times New Roman"/>
                  </a:rPr>
                  <a:t>dosadíme-li do Ohmova zákona pro celý obvod, dostaneme vztah</a:t>
                </a:r>
                <a:br>
                  <a:rPr lang="cs-CZ" sz="2400" dirty="0">
                    <a:ea typeface="Times New Roman"/>
                    <a:cs typeface="Times New Roman"/>
                  </a:rPr>
                </a:br>
                <a14:m>
                  <m:oMath xmlns:m="http://schemas.openxmlformats.org/officeDocument/2006/math">
                    <m:f>
                      <m:fPr>
                        <m:ctrlPr>
                          <a:rPr lang="cs-CZ" sz="2400" i="1">
                            <a:latin typeface="Cambria Math" panose="02040503050406030204" pitchFamily="18" charset="0"/>
                            <a:ea typeface="Times New Roman"/>
                            <a:cs typeface="Calibri"/>
                          </a:rPr>
                        </m:ctrlPr>
                      </m:fPr>
                      <m:num>
                        <m:sSub>
                          <m:sSubPr>
                            <m:ctrlPr>
                              <a:rPr lang="cs-CZ" sz="2400" i="1">
                                <a:latin typeface="Cambria Math" panose="02040503050406030204" pitchFamily="18" charset="0"/>
                                <a:ea typeface="Times New Roman"/>
                                <a:cs typeface="Calibri"/>
                              </a:rPr>
                            </m:ctrlPr>
                          </m:sSubPr>
                          <m:e>
                            <m:r>
                              <a:rPr lang="cs-CZ" sz="2400" i="1">
                                <a:latin typeface="Cambria Math"/>
                                <a:ea typeface="Times New Roman"/>
                                <a:cs typeface="Calibri"/>
                              </a:rPr>
                              <m:t>𝐼</m:t>
                            </m:r>
                          </m:e>
                          <m:sub>
                            <m:r>
                              <a:rPr lang="cs-CZ" sz="2400" i="1">
                                <a:latin typeface="Cambria Math"/>
                                <a:ea typeface="Times New Roman"/>
                                <a:cs typeface="Calibri"/>
                              </a:rPr>
                              <m:t>𝑘</m:t>
                            </m:r>
                          </m:sub>
                        </m:sSub>
                      </m:num>
                      <m:den>
                        <m:r>
                          <a:rPr lang="cs-CZ" sz="2400" i="1">
                            <a:latin typeface="Cambria Math"/>
                            <a:ea typeface="Times New Roman"/>
                            <a:cs typeface="Calibri"/>
                          </a:rPr>
                          <m:t>2</m:t>
                        </m:r>
                      </m:den>
                    </m:f>
                    <m:r>
                      <a:rPr lang="cs-CZ" sz="2400" i="1">
                        <a:latin typeface="Cambria Math"/>
                        <a:ea typeface="Times New Roman"/>
                        <a:cs typeface="Calibri"/>
                      </a:rPr>
                      <m:t>=</m:t>
                    </m:r>
                    <m:f>
                      <m:fPr>
                        <m:ctrlPr>
                          <a:rPr lang="cs-CZ" sz="2400" i="1">
                            <a:latin typeface="Cambria Math" panose="02040503050406030204" pitchFamily="18" charset="0"/>
                            <a:ea typeface="Times New Roman"/>
                            <a:cs typeface="Calibri"/>
                          </a:rPr>
                        </m:ctrlPr>
                      </m:fPr>
                      <m:num>
                        <m:sSub>
                          <m:sSubPr>
                            <m:ctrlPr>
                              <a:rPr lang="cs-CZ" sz="2400" i="1">
                                <a:latin typeface="Cambria Math" panose="02040503050406030204" pitchFamily="18" charset="0"/>
                                <a:ea typeface="Times New Roman"/>
                                <a:cs typeface="Calibri"/>
                              </a:rPr>
                            </m:ctrlPr>
                          </m:sSubPr>
                          <m:e>
                            <m:r>
                              <a:rPr lang="cs-CZ" sz="2400" i="1">
                                <a:latin typeface="Cambria Math"/>
                                <a:ea typeface="Times New Roman"/>
                                <a:cs typeface="Calibri"/>
                              </a:rPr>
                              <m:t>𝑈</m:t>
                            </m:r>
                          </m:e>
                          <m:sub>
                            <m:r>
                              <a:rPr lang="cs-CZ" sz="2400" i="1">
                                <a:latin typeface="Cambria Math"/>
                                <a:ea typeface="Times New Roman"/>
                                <a:cs typeface="Calibri"/>
                              </a:rPr>
                              <m:t>𝑒</m:t>
                            </m:r>
                          </m:sub>
                        </m:sSub>
                      </m:num>
                      <m:den>
                        <m:r>
                          <a:rPr lang="cs-CZ" sz="2400" i="1">
                            <a:latin typeface="Cambria Math"/>
                            <a:ea typeface="Times New Roman"/>
                            <a:cs typeface="Calibri"/>
                          </a:rPr>
                          <m:t>𝑅</m:t>
                        </m:r>
                        <m:r>
                          <a:rPr lang="cs-CZ" sz="2400" i="1">
                            <a:latin typeface="Cambria Math"/>
                            <a:ea typeface="Times New Roman"/>
                            <a:cs typeface="Calibri"/>
                          </a:rPr>
                          <m:t>+</m:t>
                        </m:r>
                        <m:sSub>
                          <m:sSubPr>
                            <m:ctrlPr>
                              <a:rPr lang="cs-CZ" sz="2400" i="1">
                                <a:latin typeface="Cambria Math" panose="02040503050406030204" pitchFamily="18" charset="0"/>
                                <a:ea typeface="Times New Roman"/>
                                <a:cs typeface="Calibri"/>
                              </a:rPr>
                            </m:ctrlPr>
                          </m:sSubPr>
                          <m:e>
                            <m:r>
                              <a:rPr lang="cs-CZ" sz="2400" i="1">
                                <a:latin typeface="Cambria Math"/>
                                <a:ea typeface="Times New Roman"/>
                                <a:cs typeface="Calibri"/>
                              </a:rPr>
                              <m:t>𝑅</m:t>
                            </m:r>
                          </m:e>
                          <m:sub>
                            <m:r>
                              <a:rPr lang="cs-CZ" sz="2400" i="1">
                                <a:latin typeface="Cambria Math"/>
                                <a:ea typeface="Times New Roman"/>
                                <a:cs typeface="Calibri"/>
                              </a:rPr>
                              <m:t>𝑖</m:t>
                            </m:r>
                          </m:sub>
                        </m:sSub>
                      </m:den>
                    </m:f>
                  </m:oMath>
                </a14:m>
                <a:r>
                  <a:rPr lang="cs-CZ" sz="2400" dirty="0">
                    <a:ea typeface="Times New Roman"/>
                    <a:cs typeface="Times New Roman"/>
                  </a:rPr>
                  <a:t>, resp. po úpravě </a:t>
                </a:r>
                <a14:m>
                  <m:oMath xmlns:m="http://schemas.openxmlformats.org/officeDocument/2006/math">
                    <m:f>
                      <m:fPr>
                        <m:ctrlPr>
                          <a:rPr lang="cs-CZ" sz="2400" i="1">
                            <a:latin typeface="Cambria Math" panose="02040503050406030204" pitchFamily="18" charset="0"/>
                            <a:ea typeface="Times New Roman"/>
                            <a:cs typeface="Calibri"/>
                          </a:rPr>
                        </m:ctrlPr>
                      </m:fPr>
                      <m:num>
                        <m:r>
                          <a:rPr lang="cs-CZ" sz="2400" i="1">
                            <a:latin typeface="Cambria Math"/>
                            <a:ea typeface="Times New Roman"/>
                            <a:cs typeface="Calibri"/>
                          </a:rPr>
                          <m:t>𝑅</m:t>
                        </m:r>
                        <m:r>
                          <a:rPr lang="cs-CZ" sz="2400" i="1">
                            <a:latin typeface="Cambria Math"/>
                            <a:ea typeface="Times New Roman"/>
                            <a:cs typeface="Calibri"/>
                          </a:rPr>
                          <m:t>+</m:t>
                        </m:r>
                        <m:sSub>
                          <m:sSubPr>
                            <m:ctrlPr>
                              <a:rPr lang="cs-CZ" sz="2400" i="1">
                                <a:latin typeface="Cambria Math" panose="02040503050406030204" pitchFamily="18" charset="0"/>
                                <a:ea typeface="Times New Roman"/>
                                <a:cs typeface="Calibri"/>
                              </a:rPr>
                            </m:ctrlPr>
                          </m:sSubPr>
                          <m:e>
                            <m:r>
                              <a:rPr lang="cs-CZ" sz="2400" i="1">
                                <a:latin typeface="Cambria Math"/>
                                <a:ea typeface="Times New Roman"/>
                                <a:cs typeface="Calibri"/>
                              </a:rPr>
                              <m:t>𝑅</m:t>
                            </m:r>
                          </m:e>
                          <m:sub>
                            <m:r>
                              <a:rPr lang="cs-CZ" sz="2400" i="1">
                                <a:latin typeface="Cambria Math"/>
                                <a:ea typeface="Times New Roman"/>
                                <a:cs typeface="Calibri"/>
                              </a:rPr>
                              <m:t>𝑖</m:t>
                            </m:r>
                          </m:sub>
                        </m:sSub>
                      </m:num>
                      <m:den>
                        <m:r>
                          <a:rPr lang="cs-CZ" sz="2400" i="1">
                            <a:latin typeface="Cambria Math"/>
                            <a:ea typeface="Times New Roman"/>
                            <a:cs typeface="Calibri"/>
                          </a:rPr>
                          <m:t>2</m:t>
                        </m:r>
                      </m:den>
                    </m:f>
                    <m:r>
                      <a:rPr lang="cs-CZ" sz="2400" i="1">
                        <a:latin typeface="Cambria Math"/>
                        <a:ea typeface="Times New Roman"/>
                        <a:cs typeface="Calibri"/>
                      </a:rPr>
                      <m:t>=</m:t>
                    </m:r>
                    <m:f>
                      <m:fPr>
                        <m:ctrlPr>
                          <a:rPr lang="cs-CZ" sz="2400" i="1">
                            <a:latin typeface="Cambria Math" panose="02040503050406030204" pitchFamily="18" charset="0"/>
                            <a:ea typeface="Times New Roman"/>
                            <a:cs typeface="Calibri"/>
                          </a:rPr>
                        </m:ctrlPr>
                      </m:fPr>
                      <m:num>
                        <m:sSub>
                          <m:sSubPr>
                            <m:ctrlPr>
                              <a:rPr lang="cs-CZ" sz="2400" i="1">
                                <a:latin typeface="Cambria Math" panose="02040503050406030204" pitchFamily="18" charset="0"/>
                                <a:ea typeface="Times New Roman"/>
                                <a:cs typeface="Calibri"/>
                              </a:rPr>
                            </m:ctrlPr>
                          </m:sSubPr>
                          <m:e>
                            <m:r>
                              <a:rPr lang="cs-CZ" sz="2400" i="1">
                                <a:latin typeface="Cambria Math"/>
                                <a:ea typeface="Times New Roman"/>
                                <a:cs typeface="Calibri"/>
                              </a:rPr>
                              <m:t>𝑈</m:t>
                            </m:r>
                          </m:e>
                          <m:sub>
                            <m:r>
                              <a:rPr lang="cs-CZ" sz="2400" i="1">
                                <a:latin typeface="Cambria Math"/>
                                <a:ea typeface="Times New Roman"/>
                                <a:cs typeface="Calibri"/>
                              </a:rPr>
                              <m:t>𝑒</m:t>
                            </m:r>
                          </m:sub>
                        </m:sSub>
                      </m:num>
                      <m:den>
                        <m:sSub>
                          <m:sSubPr>
                            <m:ctrlPr>
                              <a:rPr lang="cs-CZ" sz="2400" i="1">
                                <a:latin typeface="Cambria Math" panose="02040503050406030204" pitchFamily="18" charset="0"/>
                                <a:ea typeface="Times New Roman"/>
                                <a:cs typeface="Calibri"/>
                              </a:rPr>
                            </m:ctrlPr>
                          </m:sSubPr>
                          <m:e>
                            <m:r>
                              <a:rPr lang="cs-CZ" sz="2400" i="1">
                                <a:latin typeface="Cambria Math"/>
                                <a:ea typeface="Times New Roman"/>
                                <a:cs typeface="Calibri"/>
                              </a:rPr>
                              <m:t>𝐼</m:t>
                            </m:r>
                          </m:e>
                          <m:sub>
                            <m:r>
                              <a:rPr lang="cs-CZ" sz="2400" i="1">
                                <a:latin typeface="Cambria Math"/>
                                <a:ea typeface="Times New Roman"/>
                                <a:cs typeface="Calibri"/>
                              </a:rPr>
                              <m:t>𝑘</m:t>
                            </m:r>
                          </m:sub>
                        </m:sSub>
                      </m:den>
                    </m:f>
                    <m:r>
                      <a:rPr lang="cs-CZ" sz="2400" i="1">
                        <a:latin typeface="Cambria Math"/>
                        <a:ea typeface="Times New Roman"/>
                        <a:cs typeface="Calibri"/>
                      </a:rPr>
                      <m:t>=</m:t>
                    </m:r>
                    <m:sSub>
                      <m:sSubPr>
                        <m:ctrlPr>
                          <a:rPr lang="cs-CZ" sz="2400" i="1">
                            <a:latin typeface="Cambria Math" panose="02040503050406030204" pitchFamily="18" charset="0"/>
                            <a:ea typeface="Times New Roman"/>
                            <a:cs typeface="Calibri"/>
                          </a:rPr>
                        </m:ctrlPr>
                      </m:sSubPr>
                      <m:e>
                        <m:r>
                          <a:rPr lang="cs-CZ" sz="2400" i="1">
                            <a:latin typeface="Cambria Math"/>
                            <a:ea typeface="Times New Roman"/>
                            <a:cs typeface="Calibri"/>
                          </a:rPr>
                          <m:t>𝑅</m:t>
                        </m:r>
                      </m:e>
                      <m:sub>
                        <m:r>
                          <a:rPr lang="cs-CZ" sz="2400" i="1">
                            <a:latin typeface="Cambria Math"/>
                            <a:ea typeface="Times New Roman"/>
                            <a:cs typeface="Calibri"/>
                          </a:rPr>
                          <m:t>𝑖</m:t>
                        </m:r>
                      </m:sub>
                    </m:sSub>
                  </m:oMath>
                </a14:m>
                <a:r>
                  <a:rPr lang="cs-CZ" sz="2400" dirty="0">
                    <a:ea typeface="Times New Roman"/>
                    <a:cs typeface="Times New Roman"/>
                  </a:rPr>
                  <a:t>, resp. </a:t>
                </a:r>
                <a14:m>
                  <m:oMath xmlns:m="http://schemas.openxmlformats.org/officeDocument/2006/math">
                    <m:r>
                      <a:rPr lang="cs-CZ" sz="2400" i="1">
                        <a:latin typeface="Cambria Math"/>
                        <a:ea typeface="Times New Roman"/>
                        <a:cs typeface="Times New Roman"/>
                      </a:rPr>
                      <m:t>𝑅</m:t>
                    </m:r>
                    <m:r>
                      <a:rPr lang="cs-CZ" sz="2400" i="1">
                        <a:latin typeface="Cambria Math"/>
                        <a:ea typeface="Times New Roman"/>
                        <a:cs typeface="Times New Roman"/>
                      </a:rPr>
                      <m:t>+</m:t>
                    </m:r>
                    <m:sSub>
                      <m:sSubPr>
                        <m:ctrlPr>
                          <a:rPr lang="cs-CZ" sz="2400" i="1">
                            <a:latin typeface="Cambria Math" panose="02040503050406030204" pitchFamily="18" charset="0"/>
                            <a:ea typeface="Times New Roman"/>
                            <a:cs typeface="Times New Roman"/>
                          </a:rPr>
                        </m:ctrlPr>
                      </m:sSubPr>
                      <m:e>
                        <m:r>
                          <a:rPr lang="cs-CZ" sz="2400" i="1">
                            <a:latin typeface="Cambria Math"/>
                            <a:ea typeface="Times New Roman"/>
                            <a:cs typeface="Times New Roman"/>
                          </a:rPr>
                          <m:t>𝑅</m:t>
                        </m:r>
                      </m:e>
                      <m:sub>
                        <m:r>
                          <a:rPr lang="cs-CZ" sz="2400" i="1">
                            <a:latin typeface="Cambria Math"/>
                            <a:ea typeface="Times New Roman"/>
                            <a:cs typeface="Times New Roman"/>
                          </a:rPr>
                          <m:t>𝑖</m:t>
                        </m:r>
                      </m:sub>
                    </m:sSub>
                    <m:r>
                      <a:rPr lang="cs-CZ" sz="2400" i="1">
                        <a:latin typeface="Cambria Math"/>
                        <a:ea typeface="Times New Roman"/>
                        <a:cs typeface="Times New Roman"/>
                      </a:rPr>
                      <m:t>=2</m:t>
                    </m:r>
                    <m:sSub>
                      <m:sSubPr>
                        <m:ctrlPr>
                          <a:rPr lang="cs-CZ" sz="2400" i="1">
                            <a:latin typeface="Cambria Math" panose="02040503050406030204" pitchFamily="18" charset="0"/>
                            <a:ea typeface="Times New Roman"/>
                            <a:cs typeface="Times New Roman"/>
                          </a:rPr>
                        </m:ctrlPr>
                      </m:sSubPr>
                      <m:e>
                        <m:r>
                          <a:rPr lang="cs-CZ" sz="2400" i="1">
                            <a:latin typeface="Cambria Math"/>
                            <a:ea typeface="Times New Roman"/>
                            <a:cs typeface="Times New Roman"/>
                          </a:rPr>
                          <m:t>𝑅</m:t>
                        </m:r>
                      </m:e>
                      <m:sub>
                        <m:r>
                          <a:rPr lang="cs-CZ" sz="2400" i="1">
                            <a:latin typeface="Cambria Math"/>
                            <a:ea typeface="Times New Roman"/>
                            <a:cs typeface="Times New Roman"/>
                          </a:rPr>
                          <m:t>𝑖</m:t>
                        </m:r>
                      </m:sub>
                    </m:sSub>
                  </m:oMath>
                </a14:m>
                <a:r>
                  <a:rPr lang="cs-CZ" sz="2400" dirty="0">
                    <a:ea typeface="Times New Roman"/>
                    <a:cs typeface="Times New Roman"/>
                  </a:rPr>
                  <a:t>, resp. </a:t>
                </a:r>
                <a14:m>
                  <m:oMath xmlns:m="http://schemas.openxmlformats.org/officeDocument/2006/math">
                    <m:r>
                      <a:rPr lang="cs-CZ" sz="2400" i="1">
                        <a:latin typeface="Cambria Math"/>
                        <a:ea typeface="Times New Roman"/>
                        <a:cs typeface="Times New Roman"/>
                      </a:rPr>
                      <m:t>𝑅</m:t>
                    </m:r>
                    <m:r>
                      <a:rPr lang="cs-CZ" sz="2400" i="1">
                        <a:latin typeface="Cambria Math"/>
                        <a:ea typeface="Times New Roman"/>
                        <a:cs typeface="Times New Roman"/>
                      </a:rPr>
                      <m:t>=</m:t>
                    </m:r>
                    <m:sSub>
                      <m:sSubPr>
                        <m:ctrlPr>
                          <a:rPr lang="cs-CZ" sz="2400" i="1">
                            <a:latin typeface="Cambria Math" panose="02040503050406030204" pitchFamily="18" charset="0"/>
                            <a:ea typeface="Times New Roman"/>
                            <a:cs typeface="Times New Roman"/>
                          </a:rPr>
                        </m:ctrlPr>
                      </m:sSubPr>
                      <m:e>
                        <m:r>
                          <a:rPr lang="cs-CZ" sz="2400" i="1">
                            <a:latin typeface="Cambria Math"/>
                            <a:ea typeface="Times New Roman"/>
                            <a:cs typeface="Times New Roman"/>
                          </a:rPr>
                          <m:t>𝑅</m:t>
                        </m:r>
                      </m:e>
                      <m:sub>
                        <m:r>
                          <a:rPr lang="cs-CZ" sz="2400" i="1">
                            <a:latin typeface="Cambria Math"/>
                            <a:ea typeface="Times New Roman"/>
                            <a:cs typeface="Times New Roman"/>
                          </a:rPr>
                          <m:t>𝑖</m:t>
                        </m:r>
                      </m:sub>
                    </m:sSub>
                  </m:oMath>
                </a14:m>
                <a:endParaRPr lang="cs-CZ" sz="2400" dirty="0">
                  <a:ea typeface="Times New Roman"/>
                  <a:cs typeface="Times New Roman"/>
                </a:endParaRPr>
              </a:p>
              <a:p>
                <a:pPr marL="342900" lvl="0" indent="-342900">
                  <a:lnSpc>
                    <a:spcPct val="115000"/>
                  </a:lnSpc>
                  <a:spcAft>
                    <a:spcPts val="1000"/>
                  </a:spcAft>
                  <a:buFont typeface="Wingdings"/>
                  <a:buChar char=""/>
                </a:pPr>
                <a:r>
                  <a:rPr lang="cs-CZ" sz="2400" dirty="0">
                    <a:ea typeface="Times New Roman"/>
                    <a:cs typeface="Times New Roman"/>
                  </a:rPr>
                  <a:t>tento výsledek dosadíme do vztahu pro účinnost a máme</a:t>
                </a:r>
                <a:br>
                  <a:rPr lang="cs-CZ" sz="2400" dirty="0">
                    <a:ea typeface="Times New Roman"/>
                    <a:cs typeface="Times New Roman"/>
                  </a:rPr>
                </a:br>
                <a14:m>
                  <m:oMath xmlns:m="http://schemas.openxmlformats.org/officeDocument/2006/math">
                    <m:r>
                      <a:rPr lang="cs-CZ" sz="2400" i="1">
                        <a:latin typeface="Cambria Math"/>
                        <a:ea typeface="Times New Roman"/>
                        <a:cs typeface="Calibri"/>
                      </a:rPr>
                      <m:t>𝜂</m:t>
                    </m:r>
                    <m:r>
                      <a:rPr lang="cs-CZ" sz="2400" i="1">
                        <a:latin typeface="Cambria Math"/>
                        <a:ea typeface="Times New Roman"/>
                        <a:cs typeface="Calibri"/>
                      </a:rPr>
                      <m:t>=</m:t>
                    </m:r>
                    <m:f>
                      <m:fPr>
                        <m:ctrlPr>
                          <a:rPr lang="cs-CZ" sz="2400" i="1">
                            <a:latin typeface="Cambria Math" panose="02040503050406030204" pitchFamily="18" charset="0"/>
                            <a:ea typeface="Times New Roman"/>
                            <a:cs typeface="Calibri"/>
                          </a:rPr>
                        </m:ctrlPr>
                      </m:fPr>
                      <m:num>
                        <m:r>
                          <a:rPr lang="cs-CZ" sz="2400" i="1">
                            <a:latin typeface="Cambria Math"/>
                            <a:ea typeface="Times New Roman"/>
                            <a:cs typeface="Calibri"/>
                          </a:rPr>
                          <m:t>𝑅</m:t>
                        </m:r>
                      </m:num>
                      <m:den>
                        <m:r>
                          <a:rPr lang="cs-CZ" sz="2400" i="1">
                            <a:latin typeface="Cambria Math"/>
                            <a:ea typeface="Times New Roman"/>
                            <a:cs typeface="Calibri"/>
                          </a:rPr>
                          <m:t>𝑅</m:t>
                        </m:r>
                        <m:r>
                          <a:rPr lang="cs-CZ" sz="2400" i="1">
                            <a:latin typeface="Cambria Math"/>
                            <a:ea typeface="Times New Roman"/>
                            <a:cs typeface="Calibri"/>
                          </a:rPr>
                          <m:t>+</m:t>
                        </m:r>
                        <m:sSub>
                          <m:sSubPr>
                            <m:ctrlPr>
                              <a:rPr lang="cs-CZ" sz="2400" i="1">
                                <a:latin typeface="Cambria Math" panose="02040503050406030204" pitchFamily="18" charset="0"/>
                                <a:ea typeface="Times New Roman"/>
                                <a:cs typeface="Calibri"/>
                              </a:rPr>
                            </m:ctrlPr>
                          </m:sSubPr>
                          <m:e>
                            <m:r>
                              <a:rPr lang="cs-CZ" sz="2400" i="1">
                                <a:latin typeface="Cambria Math"/>
                                <a:ea typeface="Times New Roman"/>
                                <a:cs typeface="Calibri"/>
                              </a:rPr>
                              <m:t>𝑅</m:t>
                            </m:r>
                          </m:e>
                          <m:sub>
                            <m:r>
                              <a:rPr lang="cs-CZ" sz="2400" i="1">
                                <a:latin typeface="Cambria Math"/>
                                <a:ea typeface="Times New Roman"/>
                                <a:cs typeface="Calibri"/>
                              </a:rPr>
                              <m:t>𝑖</m:t>
                            </m:r>
                          </m:sub>
                        </m:sSub>
                      </m:den>
                    </m:f>
                    <m:r>
                      <a:rPr lang="cs-CZ" sz="2400" i="1">
                        <a:latin typeface="Cambria Math"/>
                        <a:ea typeface="Times New Roman"/>
                        <a:cs typeface="Calibri"/>
                      </a:rPr>
                      <m:t>=</m:t>
                    </m:r>
                    <m:f>
                      <m:fPr>
                        <m:ctrlPr>
                          <a:rPr lang="cs-CZ" sz="2400" i="1">
                            <a:latin typeface="Cambria Math" panose="02040503050406030204" pitchFamily="18" charset="0"/>
                            <a:ea typeface="Times New Roman"/>
                            <a:cs typeface="Calibri"/>
                          </a:rPr>
                        </m:ctrlPr>
                      </m:fPr>
                      <m:num>
                        <m:r>
                          <a:rPr lang="cs-CZ" sz="2400" i="1">
                            <a:latin typeface="Cambria Math"/>
                            <a:ea typeface="Times New Roman"/>
                            <a:cs typeface="Calibri"/>
                          </a:rPr>
                          <m:t>𝑅</m:t>
                        </m:r>
                      </m:num>
                      <m:den>
                        <m:r>
                          <a:rPr lang="cs-CZ" sz="2400" i="1">
                            <a:latin typeface="Cambria Math"/>
                            <a:ea typeface="Times New Roman"/>
                            <a:cs typeface="Calibri"/>
                          </a:rPr>
                          <m:t>2</m:t>
                        </m:r>
                        <m:r>
                          <a:rPr lang="cs-CZ" sz="2400" i="1">
                            <a:latin typeface="Cambria Math"/>
                            <a:ea typeface="Times New Roman"/>
                            <a:cs typeface="Calibri"/>
                          </a:rPr>
                          <m:t>𝑅</m:t>
                        </m:r>
                      </m:den>
                    </m:f>
                    <m:r>
                      <a:rPr lang="cs-CZ" sz="2400" i="1">
                        <a:latin typeface="Cambria Math"/>
                        <a:ea typeface="Times New Roman"/>
                        <a:cs typeface="Calibri"/>
                      </a:rPr>
                      <m:t>=</m:t>
                    </m:r>
                    <m:f>
                      <m:fPr>
                        <m:ctrlPr>
                          <a:rPr lang="cs-CZ" sz="2400" i="1">
                            <a:latin typeface="Cambria Math" panose="02040503050406030204" pitchFamily="18" charset="0"/>
                            <a:ea typeface="Times New Roman"/>
                            <a:cs typeface="Calibri"/>
                          </a:rPr>
                        </m:ctrlPr>
                      </m:fPr>
                      <m:num>
                        <m:r>
                          <a:rPr lang="cs-CZ" sz="2400" i="1">
                            <a:latin typeface="Cambria Math"/>
                            <a:ea typeface="Times New Roman"/>
                            <a:cs typeface="Calibri"/>
                          </a:rPr>
                          <m:t>1</m:t>
                        </m:r>
                      </m:num>
                      <m:den>
                        <m:r>
                          <a:rPr lang="cs-CZ" sz="2400" i="1">
                            <a:latin typeface="Cambria Math"/>
                            <a:ea typeface="Times New Roman"/>
                            <a:cs typeface="Calibri"/>
                          </a:rPr>
                          <m:t>2</m:t>
                        </m:r>
                      </m:den>
                    </m:f>
                    <m:r>
                      <a:rPr lang="cs-CZ" sz="2400" i="1">
                        <a:latin typeface="Cambria Math"/>
                        <a:ea typeface="Times New Roman"/>
                        <a:cs typeface="Calibri"/>
                      </a:rPr>
                      <m:t>=50</m:t>
                    </m:r>
                    <m:r>
                      <a:rPr lang="cs-CZ" sz="2400" b="0" i="1" smtClean="0">
                        <a:latin typeface="Cambria Math"/>
                        <a:ea typeface="Times New Roman"/>
                        <a:cs typeface="Calibri"/>
                      </a:rPr>
                      <m:t> </m:t>
                    </m:r>
                    <m:r>
                      <a:rPr lang="cs-CZ" sz="2400" i="1">
                        <a:latin typeface="Cambria Math"/>
                        <a:ea typeface="Times New Roman"/>
                        <a:cs typeface="Calibri"/>
                      </a:rPr>
                      <m:t>%</m:t>
                    </m:r>
                  </m:oMath>
                </a14:m>
                <a:endParaRPr lang="cs-CZ" sz="2400" dirty="0">
                  <a:ea typeface="Times New Roman"/>
                  <a:cs typeface="Times New Roman"/>
                </a:endParaRPr>
              </a:p>
            </p:txBody>
          </p:sp>
        </mc:Choice>
        <mc:Fallback xmlns="">
          <p:sp>
            <p:nvSpPr>
              <p:cNvPr id="29" name="TextovéPole 28"/>
              <p:cNvSpPr txBox="1">
                <a:spLocks noRot="1" noChangeAspect="1" noMove="1" noResize="1" noEditPoints="1" noAdjustHandles="1" noChangeArrowheads="1" noChangeShapeType="1" noTextEdit="1"/>
              </p:cNvSpPr>
              <p:nvPr/>
            </p:nvSpPr>
            <p:spPr>
              <a:xfrm>
                <a:off x="0" y="811471"/>
                <a:ext cx="9144000" cy="3766287"/>
              </a:xfrm>
              <a:prstGeom prst="rect">
                <a:avLst/>
              </a:prstGeom>
              <a:blipFill rotWithShape="1">
                <a:blip r:embed="rId2"/>
                <a:stretch>
                  <a:fillRect l="-1000" t="-485"/>
                </a:stretch>
              </a:blipFill>
            </p:spPr>
            <p:txBody>
              <a:bodyPr/>
              <a:lstStyle/>
              <a:p>
                <a:r>
                  <a:rPr lang="cs-CZ">
                    <a:noFill/>
                  </a:rPr>
                  <a:t> </a:t>
                </a:r>
              </a:p>
            </p:txBody>
          </p:sp>
        </mc:Fallback>
      </mc:AlternateContent>
      <p:sp>
        <p:nvSpPr>
          <p:cNvPr id="2" name="TextovéPole 1"/>
          <p:cNvSpPr txBox="1"/>
          <p:nvPr/>
        </p:nvSpPr>
        <p:spPr>
          <a:xfrm>
            <a:off x="0" y="4653136"/>
            <a:ext cx="9144000" cy="2191049"/>
          </a:xfrm>
          <a:prstGeom prst="rect">
            <a:avLst/>
          </a:prstGeom>
          <a:noFill/>
        </p:spPr>
        <p:txBody>
          <a:bodyPr wrap="square" rtlCol="0">
            <a:spAutoFit/>
          </a:bodyPr>
          <a:lstStyle/>
          <a:p>
            <a:pPr marL="342900" lvl="0" indent="-342900">
              <a:lnSpc>
                <a:spcPct val="115000"/>
              </a:lnSpc>
              <a:spcAft>
                <a:spcPts val="0"/>
              </a:spcAft>
              <a:buFont typeface="Wingdings"/>
              <a:buChar char=""/>
            </a:pPr>
            <a:r>
              <a:rPr lang="cs-CZ" sz="2400" dirty="0">
                <a:solidFill>
                  <a:srgbClr val="FF0000"/>
                </a:solidFill>
                <a:ea typeface="Times New Roman"/>
                <a:cs typeface="Calibri"/>
              </a:rPr>
              <a:t>nejvyššího výkonu spotřebiče tedy dosáhneme, je-li jeho odpor roven vnitřnímu odporu zdroje a účinnost pak dosáhne 50 % </a:t>
            </a:r>
            <a:r>
              <a:rPr lang="cs-CZ" sz="2400" dirty="0">
                <a:ea typeface="Times New Roman"/>
                <a:cs typeface="Calibri"/>
                <a:sym typeface="Wingdings"/>
              </a:rPr>
              <a:t></a:t>
            </a:r>
            <a:r>
              <a:rPr lang="cs-CZ" sz="2400" dirty="0">
                <a:ea typeface="Times New Roman"/>
                <a:cs typeface="Calibri"/>
              </a:rPr>
              <a:t> lze dosáhnout i větší účinnosti, ale za cenu menšího výkonu</a:t>
            </a:r>
            <a:endParaRPr lang="cs-CZ" sz="2400" dirty="0">
              <a:ea typeface="Times New Roman"/>
              <a:cs typeface="Times New Roman"/>
            </a:endParaRPr>
          </a:p>
          <a:p>
            <a:pPr marL="342900" lvl="0" indent="-342900">
              <a:lnSpc>
                <a:spcPct val="115000"/>
              </a:lnSpc>
              <a:spcAft>
                <a:spcPts val="0"/>
              </a:spcAft>
              <a:buFont typeface="Wingdings"/>
              <a:buChar char=""/>
            </a:pPr>
            <a:r>
              <a:rPr lang="cs-CZ" sz="2400" dirty="0">
                <a:ea typeface="Times New Roman"/>
                <a:cs typeface="Calibri"/>
              </a:rPr>
              <a:t>v praxi jsou obvody navrženy tak aby bylo dosaženo rozumného kompromisu mezi maximálním výkonem a maximální </a:t>
            </a:r>
            <a:r>
              <a:rPr lang="cs-CZ" sz="2400" dirty="0" smtClean="0">
                <a:ea typeface="Times New Roman"/>
                <a:cs typeface="Calibri"/>
              </a:rPr>
              <a:t>účinností</a:t>
            </a:r>
            <a:endParaRPr lang="cs-CZ" sz="2400" dirty="0">
              <a:ea typeface="Times New Roman"/>
              <a:cs typeface="Times New Roman"/>
            </a:endParaRPr>
          </a:p>
        </p:txBody>
      </p:sp>
    </p:spTree>
    <p:extLst>
      <p:ext uri="{BB962C8B-B14F-4D97-AF65-F5344CB8AC3E}">
        <p14:creationId xmlns:p14="http://schemas.microsoft.com/office/powerpoint/2010/main" val="2185513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9144000" cy="792087"/>
          </a:xfrm>
          <a:solidFill>
            <a:srgbClr val="92D050"/>
          </a:solidFill>
        </p:spPr>
        <p:txBody>
          <a:bodyPr>
            <a:normAutofit/>
          </a:bodyPr>
          <a:lstStyle/>
          <a:p>
            <a:r>
              <a:rPr lang="cs-CZ" sz="3600" dirty="0">
                <a:solidFill>
                  <a:prstClr val="black"/>
                </a:solidFill>
              </a:rPr>
              <a:t>13. Vznik elektrického proudu</a:t>
            </a:r>
            <a:endParaRPr lang="cs-CZ" sz="3600" dirty="0"/>
          </a:p>
        </p:txBody>
      </p:sp>
      <p:sp>
        <p:nvSpPr>
          <p:cNvPr id="3" name="TextovéPole 2"/>
          <p:cNvSpPr txBox="1"/>
          <p:nvPr/>
        </p:nvSpPr>
        <p:spPr>
          <a:xfrm>
            <a:off x="0" y="913862"/>
            <a:ext cx="4572000" cy="4538678"/>
          </a:xfrm>
          <a:prstGeom prst="rect">
            <a:avLst/>
          </a:prstGeom>
          <a:noFill/>
        </p:spPr>
        <p:txBody>
          <a:bodyPr wrap="square" rtlCol="0">
            <a:spAutoFit/>
          </a:bodyPr>
          <a:lstStyle/>
          <a:p>
            <a:pPr>
              <a:lnSpc>
                <a:spcPct val="115000"/>
              </a:lnSpc>
              <a:spcAft>
                <a:spcPts val="1000"/>
              </a:spcAft>
            </a:pPr>
            <a:r>
              <a:rPr lang="cs-CZ" sz="2800" b="1" u="sng" dirty="0">
                <a:ea typeface="Times New Roman"/>
                <a:cs typeface="Times New Roman"/>
              </a:rPr>
              <a:t>Jednoduchý elektrický obvod</a:t>
            </a:r>
            <a:endParaRPr lang="cs-CZ" sz="2800" dirty="0">
              <a:ea typeface="Times New Roman"/>
              <a:cs typeface="Times New Roman"/>
            </a:endParaRPr>
          </a:p>
          <a:p>
            <a:pPr marL="342900" lvl="0" indent="-342900">
              <a:lnSpc>
                <a:spcPct val="115000"/>
              </a:lnSpc>
              <a:spcAft>
                <a:spcPts val="0"/>
              </a:spcAft>
              <a:buFont typeface="Wingdings"/>
              <a:buChar char=""/>
            </a:pPr>
            <a:r>
              <a:rPr lang="cs-CZ" sz="2400" dirty="0">
                <a:ea typeface="Times New Roman"/>
                <a:cs typeface="Times New Roman"/>
              </a:rPr>
              <a:t>zdroj, vodič, spotřebič (žárovka)</a:t>
            </a:r>
          </a:p>
          <a:p>
            <a:pPr marL="342900" lvl="0" indent="-342900">
              <a:lnSpc>
                <a:spcPct val="115000"/>
              </a:lnSpc>
              <a:spcAft>
                <a:spcPts val="0"/>
              </a:spcAft>
              <a:buFont typeface="Wingdings"/>
              <a:buChar char=""/>
            </a:pPr>
            <a:endParaRPr lang="cs-CZ" sz="2400" dirty="0" smtClean="0">
              <a:ea typeface="Times New Roman"/>
              <a:cs typeface="Times New Roman"/>
            </a:endParaRPr>
          </a:p>
          <a:p>
            <a:pPr marL="342900" lvl="0" indent="-342900">
              <a:lnSpc>
                <a:spcPct val="115000"/>
              </a:lnSpc>
              <a:spcAft>
                <a:spcPts val="0"/>
              </a:spcAft>
              <a:buFont typeface="Wingdings"/>
              <a:buChar char=""/>
            </a:pPr>
            <a:r>
              <a:rPr lang="cs-CZ" sz="2400" dirty="0" smtClean="0">
                <a:ea typeface="Times New Roman"/>
                <a:cs typeface="Times New Roman"/>
              </a:rPr>
              <a:t>pohyb </a:t>
            </a:r>
            <a:r>
              <a:rPr lang="cs-CZ" sz="2400" dirty="0">
                <a:ea typeface="Times New Roman"/>
                <a:cs typeface="Times New Roman"/>
              </a:rPr>
              <a:t>elektronů je ve skutečnosti od záporného pólu baterie ke </a:t>
            </a:r>
            <a:r>
              <a:rPr lang="cs-CZ" sz="2400" dirty="0" smtClean="0">
                <a:ea typeface="Times New Roman"/>
                <a:cs typeface="Times New Roman"/>
              </a:rPr>
              <a:t>kladnému</a:t>
            </a:r>
          </a:p>
          <a:p>
            <a:pPr lvl="0">
              <a:lnSpc>
                <a:spcPct val="115000"/>
              </a:lnSpc>
              <a:spcAft>
                <a:spcPts val="0"/>
              </a:spcAft>
            </a:pPr>
            <a:endParaRPr lang="cs-CZ" sz="2400" dirty="0">
              <a:ea typeface="Times New Roman"/>
              <a:cs typeface="Times New Roman"/>
            </a:endParaRPr>
          </a:p>
          <a:p>
            <a:pPr marL="342900" lvl="0" indent="-342900">
              <a:lnSpc>
                <a:spcPct val="115000"/>
              </a:lnSpc>
              <a:spcAft>
                <a:spcPts val="1000"/>
              </a:spcAft>
              <a:buFont typeface="Wingdings"/>
              <a:buChar char=""/>
            </a:pPr>
            <a:r>
              <a:rPr lang="cs-CZ" sz="2400" dirty="0">
                <a:ea typeface="Times New Roman"/>
                <a:cs typeface="Times New Roman"/>
              </a:rPr>
              <a:t>v okamžiku stanovení směru proudu dohodou nebyl elektron jako částice znám</a:t>
            </a:r>
          </a:p>
        </p:txBody>
      </p:sp>
      <p:pic>
        <p:nvPicPr>
          <p:cNvPr id="5" name="Obrázek 4" descr="Part a shows a bulb glowing when its terminals are connected to a battery through a wire. The voltage of the battery is labeled as V. The current through the bulb is represented as I, and the current direction is shown using arrows emerging from the positive terminal of the battery, passing through the bulb, and entering the negative terminal of the battery. Part b shows an electric circuit diagram with a resistance connected across the terminals of a battery of voltage V. The current is shown using arrows as emerging from the positive terminal of the battery, passing through the resistance, and entering the negative terminal of the batter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652120" y="1330586"/>
            <a:ext cx="3024336" cy="5050742"/>
          </a:xfrm>
          <a:prstGeom prst="rect">
            <a:avLst/>
          </a:prstGeom>
          <a:noFill/>
          <a:ln>
            <a:noFill/>
          </a:ln>
        </p:spPr>
      </p:pic>
    </p:spTree>
    <p:extLst>
      <p:ext uri="{BB962C8B-B14F-4D97-AF65-F5344CB8AC3E}">
        <p14:creationId xmlns:p14="http://schemas.microsoft.com/office/powerpoint/2010/main" val="4233112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délník 8"/>
          <p:cNvSpPr/>
          <p:nvPr/>
        </p:nvSpPr>
        <p:spPr>
          <a:xfrm>
            <a:off x="0" y="4941168"/>
            <a:ext cx="9144000" cy="10081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11308" y="2780928"/>
            <a:ext cx="9144000" cy="10081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ctrTitle"/>
          </p:nvPr>
        </p:nvSpPr>
        <p:spPr>
          <a:xfrm>
            <a:off x="0" y="0"/>
            <a:ext cx="9144000" cy="792087"/>
          </a:xfrm>
          <a:solidFill>
            <a:srgbClr val="92D050"/>
          </a:solidFill>
        </p:spPr>
        <p:txBody>
          <a:bodyPr>
            <a:normAutofit/>
          </a:bodyPr>
          <a:lstStyle/>
          <a:p>
            <a:r>
              <a:rPr lang="cs-CZ" sz="3600" dirty="0">
                <a:solidFill>
                  <a:prstClr val="black"/>
                </a:solidFill>
              </a:rPr>
              <a:t>13. Vznik elektrického proudu</a:t>
            </a:r>
            <a:endParaRPr lang="cs-CZ" sz="3600" dirty="0"/>
          </a:p>
        </p:txBody>
      </p:sp>
      <mc:AlternateContent xmlns:mc="http://schemas.openxmlformats.org/markup-compatibility/2006" xmlns:a14="http://schemas.microsoft.com/office/drawing/2010/main">
        <mc:Choice Requires="a14">
          <p:sp>
            <p:nvSpPr>
              <p:cNvPr id="7" name="TextovéPole 6"/>
              <p:cNvSpPr txBox="1"/>
              <p:nvPr/>
            </p:nvSpPr>
            <p:spPr>
              <a:xfrm>
                <a:off x="0" y="836712"/>
                <a:ext cx="9132692" cy="5842240"/>
              </a:xfrm>
              <a:prstGeom prst="rect">
                <a:avLst/>
              </a:prstGeom>
              <a:noFill/>
            </p:spPr>
            <p:txBody>
              <a:bodyPr wrap="square" rtlCol="0">
                <a:spAutoFit/>
              </a:bodyPr>
              <a:lstStyle/>
              <a:p>
                <a:pPr>
                  <a:lnSpc>
                    <a:spcPct val="115000"/>
                  </a:lnSpc>
                  <a:spcAft>
                    <a:spcPts val="1000"/>
                  </a:spcAft>
                </a:pPr>
                <a:r>
                  <a:rPr lang="cs-CZ" sz="2800" b="1" u="sng" dirty="0" smtClean="0">
                    <a:ea typeface="Times New Roman"/>
                    <a:cs typeface="Times New Roman"/>
                  </a:rPr>
                  <a:t>Elektrický proud jako veličina</a:t>
                </a:r>
                <a:endParaRPr lang="cs-CZ" sz="2800" dirty="0">
                  <a:ea typeface="Times New Roman"/>
                  <a:cs typeface="Times New Roman"/>
                </a:endParaRPr>
              </a:p>
              <a:p>
                <a:pPr>
                  <a:lnSpc>
                    <a:spcPct val="115000"/>
                  </a:lnSpc>
                  <a:spcAft>
                    <a:spcPts val="0"/>
                  </a:spcAft>
                </a:pPr>
                <a:r>
                  <a:rPr lang="cs-CZ" sz="2400" b="1" dirty="0">
                    <a:solidFill>
                      <a:srgbClr val="FF0000"/>
                    </a:solidFill>
                    <a:ea typeface="Times New Roman"/>
                    <a:cs typeface="Times New Roman"/>
                  </a:rPr>
                  <a:t>elektrický proud –  </a:t>
                </a:r>
                <a:r>
                  <a:rPr lang="cs-CZ" sz="2400" b="1" i="1" dirty="0">
                    <a:solidFill>
                      <a:srgbClr val="FF0000"/>
                    </a:solidFill>
                    <a:effectLst/>
                    <a:latin typeface="Times New Roman"/>
                    <a:ea typeface="Times New Roman"/>
                    <a:cs typeface="Times New Roman"/>
                  </a:rPr>
                  <a:t>I</a:t>
                </a:r>
                <a:r>
                  <a:rPr lang="cs-CZ" sz="2400" i="1" dirty="0">
                    <a:solidFill>
                      <a:srgbClr val="FF0000"/>
                    </a:solidFill>
                    <a:effectLst/>
                    <a:latin typeface="Times New Roman"/>
                    <a:ea typeface="Times New Roman"/>
                    <a:cs typeface="Times New Roman"/>
                  </a:rPr>
                  <a:t>	</a:t>
                </a:r>
                <a:r>
                  <a:rPr lang="cs-CZ" sz="2400" dirty="0">
                    <a:solidFill>
                      <a:srgbClr val="FF0000"/>
                    </a:solidFill>
                    <a:ea typeface="Times New Roman"/>
                    <a:cs typeface="Times New Roman"/>
                  </a:rPr>
                  <a:t>		</a:t>
                </a:r>
                <a:r>
                  <a:rPr lang="cs-CZ" sz="2400" dirty="0">
                    <a:ea typeface="Times New Roman"/>
                    <a:cs typeface="Times New Roman"/>
                  </a:rPr>
                  <a:t>jednotka: </a:t>
                </a:r>
                <a:r>
                  <a:rPr lang="en-US" sz="2400" dirty="0">
                    <a:ea typeface="Times New Roman"/>
                    <a:cs typeface="Times New Roman"/>
                  </a:rPr>
                  <a:t>[</a:t>
                </a:r>
                <a:r>
                  <a:rPr lang="cs-CZ" sz="2400" b="1" i="1" dirty="0">
                    <a:solidFill>
                      <a:srgbClr val="FF0000"/>
                    </a:solidFill>
                    <a:effectLst/>
                    <a:latin typeface="Times New Roman"/>
                    <a:ea typeface="Times New Roman"/>
                    <a:cs typeface="Times New Roman"/>
                  </a:rPr>
                  <a:t>I</a:t>
                </a:r>
                <a:r>
                  <a:rPr lang="en-US" sz="2400" dirty="0">
                    <a:ea typeface="Times New Roman"/>
                    <a:cs typeface="Times New Roman"/>
                  </a:rPr>
                  <a:t>] = 1 A (</a:t>
                </a:r>
                <a:r>
                  <a:rPr lang="en-US" sz="2400" dirty="0" err="1">
                    <a:ea typeface="Times New Roman"/>
                    <a:cs typeface="Times New Roman"/>
                  </a:rPr>
                  <a:t>ampér</a:t>
                </a:r>
                <a:r>
                  <a:rPr lang="en-US" sz="2400" dirty="0">
                    <a:ea typeface="Times New Roman"/>
                    <a:cs typeface="Times New Roman"/>
                  </a:rPr>
                  <a:t>)</a:t>
                </a:r>
                <a:endParaRPr lang="cs-CZ" sz="2400" dirty="0">
                  <a:ea typeface="Times New Roman"/>
                  <a:cs typeface="Times New Roman"/>
                </a:endParaRPr>
              </a:p>
              <a:p>
                <a:pPr>
                  <a:lnSpc>
                    <a:spcPct val="115000"/>
                  </a:lnSpc>
                  <a:spcAft>
                    <a:spcPts val="0"/>
                  </a:spcAft>
                </a:pPr>
                <a:r>
                  <a:rPr lang="cs-CZ" sz="2400" dirty="0">
                    <a:solidFill>
                      <a:srgbClr val="FF0000"/>
                    </a:solidFill>
                    <a:ea typeface="Times New Roman"/>
                    <a:cs typeface="Times New Roman"/>
                  </a:rPr>
                  <a:t> </a:t>
                </a:r>
                <a:endParaRPr lang="cs-CZ" sz="2400" dirty="0">
                  <a:ea typeface="Times New Roman"/>
                  <a:cs typeface="Times New Roman"/>
                </a:endParaRPr>
              </a:p>
              <a:p>
                <a:pPr>
                  <a:lnSpc>
                    <a:spcPct val="115000"/>
                  </a:lnSpc>
                  <a:spcAft>
                    <a:spcPts val="1000"/>
                  </a:spcAft>
                </a:pPr>
                <a:r>
                  <a:rPr lang="cs-CZ" sz="2000" b="1" dirty="0">
                    <a:solidFill>
                      <a:srgbClr val="FF0000"/>
                    </a:solidFill>
                    <a:ea typeface="Times New Roman"/>
                    <a:cs typeface="Times New Roman"/>
                  </a:rPr>
                  <a:t>1 ampér je proud, při kterém prochází kolmým průřezem vodiče náboj 1 C za 1 s</a:t>
                </a:r>
                <a:endParaRPr lang="cs-CZ" sz="2000" dirty="0">
                  <a:ea typeface="Times New Roman"/>
                  <a:cs typeface="Times New Roman"/>
                </a:endParaRPr>
              </a:p>
              <a:p>
                <a:pPr algn="ctr">
                  <a:lnSpc>
                    <a:spcPct val="115000"/>
                  </a:lnSpc>
                  <a:spcAft>
                    <a:spcPts val="0"/>
                  </a:spcAft>
                </a:pPr>
                <a14:m>
                  <m:oMathPara xmlns:m="http://schemas.openxmlformats.org/officeDocument/2006/math">
                    <m:oMathParaPr>
                      <m:jc m:val="centerGroup"/>
                    </m:oMathParaPr>
                    <m:oMath xmlns:m="http://schemas.openxmlformats.org/officeDocument/2006/math">
                      <m:r>
                        <a:rPr lang="cs-CZ" sz="2400" b="1" i="1">
                          <a:solidFill>
                            <a:srgbClr val="FF0000"/>
                          </a:solidFill>
                          <a:effectLst/>
                          <a:latin typeface="Cambria Math"/>
                          <a:ea typeface="Times New Roman"/>
                          <a:cs typeface="Times New Roman"/>
                        </a:rPr>
                        <m:t>𝑰</m:t>
                      </m:r>
                      <m:r>
                        <a:rPr lang="cs-CZ" sz="2400" b="1" i="1">
                          <a:solidFill>
                            <a:srgbClr val="FF0000"/>
                          </a:solidFill>
                          <a:effectLst/>
                          <a:latin typeface="Cambria Math"/>
                          <a:ea typeface="Times New Roman"/>
                          <a:cs typeface="Times New Roman"/>
                        </a:rPr>
                        <m:t>=</m:t>
                      </m:r>
                      <m:f>
                        <m:fPr>
                          <m:ctrlPr>
                            <a:rPr lang="cs-CZ" sz="2400" b="1" i="1">
                              <a:solidFill>
                                <a:srgbClr val="FF0000"/>
                              </a:solidFill>
                              <a:effectLst/>
                              <a:latin typeface="Cambria Math" panose="02040503050406030204" pitchFamily="18" charset="0"/>
                              <a:ea typeface="Times New Roman"/>
                              <a:cs typeface="Times New Roman"/>
                            </a:rPr>
                          </m:ctrlPr>
                        </m:fPr>
                        <m:num>
                          <m:r>
                            <a:rPr lang="cs-CZ" sz="2400" b="1" i="1">
                              <a:solidFill>
                                <a:srgbClr val="FF0000"/>
                              </a:solidFill>
                              <a:effectLst/>
                              <a:latin typeface="Cambria Math"/>
                              <a:ea typeface="Times New Roman"/>
                              <a:cs typeface="Times New Roman"/>
                            </a:rPr>
                            <m:t>𝑸</m:t>
                          </m:r>
                        </m:num>
                        <m:den>
                          <m:r>
                            <a:rPr lang="cs-CZ" sz="2400" b="1" i="1">
                              <a:solidFill>
                                <a:srgbClr val="FF0000"/>
                              </a:solidFill>
                              <a:effectLst/>
                              <a:latin typeface="Cambria Math"/>
                              <a:ea typeface="Times New Roman"/>
                              <a:cs typeface="Times New Roman"/>
                            </a:rPr>
                            <m:t>𝒕</m:t>
                          </m:r>
                        </m:den>
                      </m:f>
                    </m:oMath>
                  </m:oMathPara>
                </a14:m>
                <a:endParaRPr lang="cs-CZ" sz="2400" b="1" dirty="0" smtClean="0">
                  <a:solidFill>
                    <a:srgbClr val="FF0000"/>
                  </a:solidFill>
                  <a:effectLst/>
                  <a:ea typeface="Times New Roman"/>
                  <a:cs typeface="Times New Roman"/>
                </a:endParaRPr>
              </a:p>
              <a:p>
                <a:pPr algn="ctr">
                  <a:lnSpc>
                    <a:spcPct val="115000"/>
                  </a:lnSpc>
                  <a:spcAft>
                    <a:spcPts val="0"/>
                  </a:spcAft>
                </a:pPr>
                <a:endParaRPr lang="cs-CZ" dirty="0">
                  <a:ea typeface="Times New Roman"/>
                  <a:cs typeface="Times New Roman"/>
                </a:endParaRPr>
              </a:p>
              <a:p>
                <a:pPr marL="342900" lvl="0" indent="-342900">
                  <a:lnSpc>
                    <a:spcPct val="115000"/>
                  </a:lnSpc>
                  <a:spcAft>
                    <a:spcPts val="1000"/>
                  </a:spcAft>
                  <a:buFont typeface="Wingdings"/>
                  <a:buChar char=""/>
                </a:pPr>
                <a:r>
                  <a:rPr lang="cs-CZ" sz="2000" dirty="0">
                    <a:ea typeface="Times New Roman"/>
                    <a:cs typeface="Times New Roman"/>
                  </a:rPr>
                  <a:t>rovnoměrný průchod náboje </a:t>
                </a:r>
                <a:r>
                  <a:rPr lang="cs-CZ" sz="2000" b="1" i="1" dirty="0">
                    <a:solidFill>
                      <a:srgbClr val="FF0000"/>
                    </a:solidFill>
                    <a:effectLst/>
                    <a:latin typeface="Times New Roman"/>
                    <a:ea typeface="Times New Roman"/>
                    <a:cs typeface="Times New Roman"/>
                  </a:rPr>
                  <a:t>Q</a:t>
                </a:r>
                <a:r>
                  <a:rPr lang="cs-CZ" sz="2000" dirty="0">
                    <a:solidFill>
                      <a:srgbClr val="FF0000"/>
                    </a:solidFill>
                    <a:ea typeface="Times New Roman"/>
                    <a:cs typeface="Times New Roman"/>
                  </a:rPr>
                  <a:t> </a:t>
                </a:r>
                <a:r>
                  <a:rPr lang="cs-CZ" sz="2000" dirty="0">
                    <a:ea typeface="Times New Roman"/>
                    <a:cs typeface="Times New Roman"/>
                  </a:rPr>
                  <a:t>průřezem vodiče za čas </a:t>
                </a:r>
                <a:r>
                  <a:rPr lang="cs-CZ" sz="2000" b="1" i="1" dirty="0" smtClean="0">
                    <a:solidFill>
                      <a:srgbClr val="FF0000"/>
                    </a:solidFill>
                    <a:effectLst/>
                    <a:latin typeface="Times New Roman"/>
                    <a:ea typeface="Times New Roman"/>
                    <a:cs typeface="Times New Roman"/>
                  </a:rPr>
                  <a:t>t</a:t>
                </a:r>
                <a:endParaRPr lang="cs-CZ" sz="2000" dirty="0" smtClean="0">
                  <a:ea typeface="Times New Roman"/>
                  <a:cs typeface="Times New Roman"/>
                </a:endParaRPr>
              </a:p>
              <a:p>
                <a:pPr lvl="0">
                  <a:lnSpc>
                    <a:spcPct val="115000"/>
                  </a:lnSpc>
                  <a:spcAft>
                    <a:spcPts val="1000"/>
                  </a:spcAft>
                </a:pPr>
                <a:r>
                  <a:rPr lang="cs-CZ" sz="2400" b="1" dirty="0" smtClean="0">
                    <a:solidFill>
                      <a:srgbClr val="FF0000"/>
                    </a:solidFill>
                    <a:ea typeface="Times New Roman"/>
                    <a:cs typeface="Times New Roman"/>
                  </a:rPr>
                  <a:t>okamžitá </a:t>
                </a:r>
                <a:r>
                  <a:rPr lang="cs-CZ" sz="2400" b="1" dirty="0">
                    <a:solidFill>
                      <a:srgbClr val="FF0000"/>
                    </a:solidFill>
                    <a:ea typeface="Times New Roman"/>
                    <a:cs typeface="Times New Roman"/>
                  </a:rPr>
                  <a:t>hodnota elektrického proudu –  </a:t>
                </a:r>
                <a:r>
                  <a:rPr lang="cs-CZ" sz="2400" b="1" i="1" dirty="0" smtClean="0">
                    <a:solidFill>
                      <a:srgbClr val="FF0000"/>
                    </a:solidFill>
                    <a:effectLst/>
                    <a:latin typeface="Times New Roman"/>
                    <a:ea typeface="Times New Roman"/>
                    <a:cs typeface="Times New Roman"/>
                  </a:rPr>
                  <a:t>i</a:t>
                </a:r>
                <a:endParaRPr lang="cs-CZ" sz="2400" dirty="0">
                  <a:ea typeface="Times New Roman"/>
                  <a:cs typeface="Times New Roman"/>
                </a:endParaRPr>
              </a:p>
              <a:p>
                <a:pPr algn="ctr">
                  <a:lnSpc>
                    <a:spcPct val="115000"/>
                  </a:lnSpc>
                  <a:spcAft>
                    <a:spcPts val="0"/>
                  </a:spcAft>
                </a:pPr>
                <a14:m>
                  <m:oMathPara xmlns:m="http://schemas.openxmlformats.org/officeDocument/2006/math">
                    <m:oMathParaPr>
                      <m:jc m:val="centerGroup"/>
                    </m:oMathParaPr>
                    <m:oMath xmlns:m="http://schemas.openxmlformats.org/officeDocument/2006/math">
                      <m:r>
                        <a:rPr lang="cs-CZ" sz="2400" b="1" i="1">
                          <a:solidFill>
                            <a:srgbClr val="FF0000"/>
                          </a:solidFill>
                          <a:effectLst/>
                          <a:latin typeface="Cambria Math"/>
                          <a:ea typeface="Times New Roman"/>
                          <a:cs typeface="Times New Roman"/>
                        </a:rPr>
                        <m:t>𝒊</m:t>
                      </m:r>
                      <m:r>
                        <a:rPr lang="cs-CZ" sz="2400" b="1" i="1">
                          <a:solidFill>
                            <a:srgbClr val="FF0000"/>
                          </a:solidFill>
                          <a:effectLst/>
                          <a:latin typeface="Cambria Math"/>
                          <a:ea typeface="Times New Roman"/>
                          <a:cs typeface="Times New Roman"/>
                        </a:rPr>
                        <m:t>=</m:t>
                      </m:r>
                      <m:f>
                        <m:fPr>
                          <m:ctrlPr>
                            <a:rPr lang="cs-CZ" sz="2400" b="1" i="1">
                              <a:solidFill>
                                <a:srgbClr val="FF0000"/>
                              </a:solidFill>
                              <a:effectLst/>
                              <a:latin typeface="Cambria Math" panose="02040503050406030204" pitchFamily="18" charset="0"/>
                              <a:ea typeface="Times New Roman"/>
                              <a:cs typeface="Times New Roman"/>
                            </a:rPr>
                          </m:ctrlPr>
                        </m:fPr>
                        <m:num>
                          <m:r>
                            <a:rPr lang="cs-CZ" sz="2400" b="1" i="1">
                              <a:solidFill>
                                <a:srgbClr val="FF0000"/>
                              </a:solidFill>
                              <a:effectLst/>
                              <a:latin typeface="Cambria Math"/>
                              <a:ea typeface="Times New Roman"/>
                              <a:cs typeface="Times New Roman"/>
                            </a:rPr>
                            <m:t>𝒅𝑸</m:t>
                          </m:r>
                        </m:num>
                        <m:den>
                          <m:r>
                            <a:rPr lang="cs-CZ" sz="2400" b="1" i="1">
                              <a:solidFill>
                                <a:srgbClr val="FF0000"/>
                              </a:solidFill>
                              <a:effectLst/>
                              <a:latin typeface="Cambria Math"/>
                              <a:ea typeface="Times New Roman"/>
                              <a:cs typeface="Times New Roman"/>
                            </a:rPr>
                            <m:t>𝒅𝒕</m:t>
                          </m:r>
                        </m:den>
                      </m:f>
                      <m:r>
                        <a:rPr lang="cs-CZ" sz="2400" b="1" i="1">
                          <a:solidFill>
                            <a:srgbClr val="FF0000"/>
                          </a:solidFill>
                          <a:effectLst/>
                          <a:latin typeface="Cambria Math"/>
                          <a:ea typeface="Times New Roman"/>
                          <a:cs typeface="Times New Roman"/>
                        </a:rPr>
                        <m:t>=</m:t>
                      </m:r>
                      <m:f>
                        <m:fPr>
                          <m:ctrlPr>
                            <a:rPr lang="cs-CZ" sz="2400" b="1" i="1">
                              <a:solidFill>
                                <a:srgbClr val="FF0000"/>
                              </a:solidFill>
                              <a:effectLst/>
                              <a:latin typeface="Cambria Math" panose="02040503050406030204" pitchFamily="18" charset="0"/>
                              <a:ea typeface="Times New Roman"/>
                              <a:cs typeface="Times New Roman"/>
                            </a:rPr>
                          </m:ctrlPr>
                        </m:fPr>
                        <m:num>
                          <m:r>
                            <a:rPr lang="cs-CZ" sz="2400" b="1" i="1">
                              <a:solidFill>
                                <a:srgbClr val="FF0000"/>
                              </a:solidFill>
                              <a:effectLst/>
                              <a:latin typeface="Cambria Math"/>
                              <a:ea typeface="Times New Roman"/>
                              <a:cs typeface="Times New Roman"/>
                            </a:rPr>
                            <m:t>∆</m:t>
                          </m:r>
                          <m:r>
                            <a:rPr lang="cs-CZ" sz="2400" b="1" i="1">
                              <a:solidFill>
                                <a:srgbClr val="FF0000"/>
                              </a:solidFill>
                              <a:effectLst/>
                              <a:latin typeface="Cambria Math"/>
                              <a:ea typeface="Times New Roman"/>
                              <a:cs typeface="Times New Roman"/>
                            </a:rPr>
                            <m:t>𝑸</m:t>
                          </m:r>
                        </m:num>
                        <m:den>
                          <m:r>
                            <a:rPr lang="cs-CZ" sz="2400" b="1" i="1">
                              <a:solidFill>
                                <a:srgbClr val="FF0000"/>
                              </a:solidFill>
                              <a:effectLst/>
                              <a:latin typeface="Cambria Math"/>
                              <a:ea typeface="Times New Roman"/>
                              <a:cs typeface="Times New Roman"/>
                            </a:rPr>
                            <m:t>∆</m:t>
                          </m:r>
                          <m:r>
                            <a:rPr lang="cs-CZ" sz="2400" b="1" i="1">
                              <a:solidFill>
                                <a:srgbClr val="FF0000"/>
                              </a:solidFill>
                              <a:effectLst/>
                              <a:latin typeface="Cambria Math"/>
                              <a:ea typeface="Times New Roman"/>
                              <a:cs typeface="Times New Roman"/>
                            </a:rPr>
                            <m:t>𝒕</m:t>
                          </m:r>
                        </m:den>
                      </m:f>
                    </m:oMath>
                  </m:oMathPara>
                </a14:m>
                <a:endParaRPr lang="cs-CZ" sz="2400" dirty="0">
                  <a:ea typeface="Times New Roman"/>
                  <a:cs typeface="Times New Roman"/>
                </a:endParaRPr>
              </a:p>
              <a:p>
                <a:pPr marL="342900" lvl="0" indent="-342900">
                  <a:lnSpc>
                    <a:spcPct val="115000"/>
                  </a:lnSpc>
                  <a:spcAft>
                    <a:spcPts val="1000"/>
                  </a:spcAft>
                  <a:buFont typeface="Wingdings"/>
                  <a:buChar char=""/>
                </a:pPr>
                <a:endParaRPr lang="cs-CZ" sz="2000" dirty="0" smtClean="0">
                  <a:ea typeface="Times New Roman"/>
                  <a:cs typeface="Times New Roman"/>
                </a:endParaRPr>
              </a:p>
              <a:p>
                <a:pPr marL="342900" lvl="0" indent="-342900">
                  <a:lnSpc>
                    <a:spcPct val="115000"/>
                  </a:lnSpc>
                  <a:spcAft>
                    <a:spcPts val="1000"/>
                  </a:spcAft>
                  <a:buFont typeface="Wingdings"/>
                  <a:buChar char=""/>
                </a:pPr>
                <a:r>
                  <a:rPr lang="cs-CZ" sz="2000" dirty="0" smtClean="0">
                    <a:ea typeface="Times New Roman"/>
                    <a:cs typeface="Times New Roman"/>
                  </a:rPr>
                  <a:t>nerovnoměrný </a:t>
                </a:r>
                <a:r>
                  <a:rPr lang="cs-CZ" sz="2000" dirty="0">
                    <a:ea typeface="Times New Roman"/>
                    <a:cs typeface="Times New Roman"/>
                  </a:rPr>
                  <a:t>průchod náboje </a:t>
                </a:r>
                <a:r>
                  <a:rPr lang="cs-CZ" sz="2000" b="1" i="1" dirty="0">
                    <a:solidFill>
                      <a:srgbClr val="FF0000"/>
                    </a:solidFill>
                    <a:effectLst/>
                    <a:latin typeface="Times New Roman"/>
                    <a:ea typeface="Times New Roman"/>
                    <a:cs typeface="Times New Roman"/>
                  </a:rPr>
                  <a:t>Q</a:t>
                </a:r>
                <a:r>
                  <a:rPr lang="cs-CZ" sz="2000" dirty="0">
                    <a:solidFill>
                      <a:srgbClr val="FF0000"/>
                    </a:solidFill>
                    <a:ea typeface="Times New Roman"/>
                    <a:cs typeface="Times New Roman"/>
                  </a:rPr>
                  <a:t> </a:t>
                </a:r>
                <a:r>
                  <a:rPr lang="cs-CZ" sz="2000" dirty="0">
                    <a:ea typeface="Times New Roman"/>
                    <a:cs typeface="Times New Roman"/>
                  </a:rPr>
                  <a:t>průřezem vodiče za čas </a:t>
                </a:r>
                <a:r>
                  <a:rPr lang="cs-CZ" sz="2000" b="1" i="1" dirty="0">
                    <a:solidFill>
                      <a:srgbClr val="FF0000"/>
                    </a:solidFill>
                    <a:effectLst/>
                    <a:latin typeface="Times New Roman"/>
                    <a:ea typeface="Times New Roman"/>
                    <a:cs typeface="Times New Roman"/>
                  </a:rPr>
                  <a:t>t</a:t>
                </a:r>
                <a:r>
                  <a:rPr lang="cs-CZ" sz="2000" dirty="0">
                    <a:solidFill>
                      <a:srgbClr val="FF0000"/>
                    </a:solidFill>
                    <a:ea typeface="Times New Roman"/>
                    <a:cs typeface="Times New Roman"/>
                  </a:rPr>
                  <a:t>, </a:t>
                </a:r>
                <a:r>
                  <a:rPr lang="cs-CZ" sz="2000" dirty="0">
                    <a:ea typeface="Times New Roman"/>
                    <a:cs typeface="Times New Roman"/>
                  </a:rPr>
                  <a:t>obecný </a:t>
                </a:r>
                <a:r>
                  <a:rPr lang="cs-CZ" sz="2000" dirty="0" smtClean="0">
                    <a:ea typeface="Times New Roman"/>
                    <a:cs typeface="Times New Roman"/>
                  </a:rPr>
                  <a:t>vztah</a:t>
                </a:r>
                <a:endParaRPr lang="cs-CZ" sz="2000" dirty="0">
                  <a:ea typeface="Times New Roman"/>
                  <a:cs typeface="Times New Roman"/>
                </a:endParaRPr>
              </a:p>
            </p:txBody>
          </p:sp>
        </mc:Choice>
        <mc:Fallback xmlns="">
          <p:sp>
            <p:nvSpPr>
              <p:cNvPr id="7" name="TextovéPole 6"/>
              <p:cNvSpPr txBox="1">
                <a:spLocks noRot="1" noChangeAspect="1" noMove="1" noResize="1" noEditPoints="1" noAdjustHandles="1" noChangeArrowheads="1" noChangeShapeType="1" noTextEdit="1"/>
              </p:cNvSpPr>
              <p:nvPr/>
            </p:nvSpPr>
            <p:spPr>
              <a:xfrm>
                <a:off x="0" y="836712"/>
                <a:ext cx="9132692" cy="5842240"/>
              </a:xfrm>
              <a:prstGeom prst="rect">
                <a:avLst/>
              </a:prstGeom>
              <a:blipFill rotWithShape="1">
                <a:blip r:embed="rId2"/>
                <a:stretch>
                  <a:fillRect l="-1335" t="-417" b="-521"/>
                </a:stretch>
              </a:blipFill>
            </p:spPr>
            <p:txBody>
              <a:bodyPr/>
              <a:lstStyle/>
              <a:p>
                <a:r>
                  <a:rPr lang="cs-CZ">
                    <a:noFill/>
                  </a:rPr>
                  <a:t> </a:t>
                </a:r>
              </a:p>
            </p:txBody>
          </p:sp>
        </mc:Fallback>
      </mc:AlternateContent>
    </p:spTree>
    <p:extLst>
      <p:ext uri="{BB962C8B-B14F-4D97-AF65-F5344CB8AC3E}">
        <p14:creationId xmlns:p14="http://schemas.microsoft.com/office/powerpoint/2010/main" val="19077771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9144000" cy="792087"/>
          </a:xfrm>
          <a:solidFill>
            <a:srgbClr val="92D050"/>
          </a:solidFill>
        </p:spPr>
        <p:txBody>
          <a:bodyPr>
            <a:normAutofit/>
          </a:bodyPr>
          <a:lstStyle/>
          <a:p>
            <a:r>
              <a:rPr lang="cs-CZ" sz="3600" dirty="0">
                <a:solidFill>
                  <a:prstClr val="black"/>
                </a:solidFill>
              </a:rPr>
              <a:t>13. Vznik elektrického proudu</a:t>
            </a:r>
            <a:endParaRPr lang="cs-CZ" sz="3600" dirty="0"/>
          </a:p>
        </p:txBody>
      </p:sp>
      <p:sp>
        <p:nvSpPr>
          <p:cNvPr id="7" name="TextovéPole 6"/>
          <p:cNvSpPr txBox="1"/>
          <p:nvPr/>
        </p:nvSpPr>
        <p:spPr>
          <a:xfrm>
            <a:off x="0" y="836712"/>
            <a:ext cx="5796136" cy="2839752"/>
          </a:xfrm>
          <a:prstGeom prst="rect">
            <a:avLst/>
          </a:prstGeom>
          <a:noFill/>
        </p:spPr>
        <p:txBody>
          <a:bodyPr wrap="square" rtlCol="0">
            <a:spAutoFit/>
          </a:bodyPr>
          <a:lstStyle/>
          <a:p>
            <a:pPr>
              <a:lnSpc>
                <a:spcPct val="115000"/>
              </a:lnSpc>
              <a:spcAft>
                <a:spcPts val="1000"/>
              </a:spcAft>
            </a:pPr>
            <a:r>
              <a:rPr lang="cs-CZ" sz="2800" b="1" u="sng" dirty="0">
                <a:ea typeface="Times New Roman"/>
                <a:cs typeface="Times New Roman"/>
              </a:rPr>
              <a:t>Účinky elektrického proudu:</a:t>
            </a:r>
            <a:endParaRPr lang="cs-CZ" sz="2800" dirty="0">
              <a:ea typeface="Times New Roman"/>
              <a:cs typeface="Times New Roman"/>
            </a:endParaRPr>
          </a:p>
          <a:p>
            <a:pPr marL="342900" lvl="0" indent="-342900">
              <a:lnSpc>
                <a:spcPct val="115000"/>
              </a:lnSpc>
              <a:spcAft>
                <a:spcPts val="0"/>
              </a:spcAft>
              <a:buFont typeface="Wingdings"/>
              <a:buChar char=""/>
            </a:pPr>
            <a:r>
              <a:rPr lang="cs-CZ" sz="2400" dirty="0">
                <a:ea typeface="Times New Roman"/>
                <a:cs typeface="Times New Roman"/>
              </a:rPr>
              <a:t>tepelné – vařič, elektrické podlahové </a:t>
            </a:r>
            <a:r>
              <a:rPr lang="cs-CZ" sz="2400" dirty="0" smtClean="0">
                <a:ea typeface="Times New Roman"/>
                <a:cs typeface="Times New Roman"/>
              </a:rPr>
              <a:t>topení, sváření elektrickým obloukem </a:t>
            </a:r>
            <a:endParaRPr lang="cs-CZ" sz="2400" dirty="0">
              <a:ea typeface="Times New Roman"/>
              <a:cs typeface="Times New Roman"/>
            </a:endParaRPr>
          </a:p>
          <a:p>
            <a:pPr marL="342900" lvl="0" indent="-342900">
              <a:lnSpc>
                <a:spcPct val="115000"/>
              </a:lnSpc>
              <a:spcAft>
                <a:spcPts val="0"/>
              </a:spcAft>
              <a:buFont typeface="Wingdings"/>
              <a:buChar char=""/>
            </a:pPr>
            <a:r>
              <a:rPr lang="cs-CZ" sz="2400" dirty="0">
                <a:ea typeface="Times New Roman"/>
                <a:cs typeface="Times New Roman"/>
              </a:rPr>
              <a:t>chemické – </a:t>
            </a:r>
            <a:r>
              <a:rPr lang="cs-CZ" sz="2400" dirty="0" smtClean="0">
                <a:ea typeface="Times New Roman"/>
                <a:cs typeface="Times New Roman"/>
              </a:rPr>
              <a:t>elektrolýza </a:t>
            </a:r>
            <a:br>
              <a:rPr lang="cs-CZ" sz="2400" dirty="0" smtClean="0">
                <a:ea typeface="Times New Roman"/>
                <a:cs typeface="Times New Roman"/>
              </a:rPr>
            </a:br>
            <a:r>
              <a:rPr lang="cs-CZ" sz="2400" dirty="0" smtClean="0">
                <a:ea typeface="Times New Roman"/>
                <a:cs typeface="Times New Roman"/>
              </a:rPr>
              <a:t>(změna složení kapalin)</a:t>
            </a:r>
            <a:endParaRPr lang="cs-CZ" sz="2400" dirty="0">
              <a:ea typeface="Times New Roman"/>
              <a:cs typeface="Times New Roman"/>
            </a:endParaRPr>
          </a:p>
          <a:p>
            <a:pPr marL="342900" lvl="0" indent="-342900">
              <a:lnSpc>
                <a:spcPct val="115000"/>
              </a:lnSpc>
              <a:spcAft>
                <a:spcPts val="0"/>
              </a:spcAft>
              <a:buFont typeface="Wingdings"/>
              <a:buChar char=""/>
            </a:pPr>
            <a:r>
              <a:rPr lang="cs-CZ" sz="2400" dirty="0">
                <a:ea typeface="Times New Roman"/>
                <a:cs typeface="Times New Roman"/>
              </a:rPr>
              <a:t>magnetické – </a:t>
            </a:r>
            <a:r>
              <a:rPr lang="cs-CZ" sz="2400" dirty="0" smtClean="0">
                <a:ea typeface="Times New Roman"/>
                <a:cs typeface="Times New Roman"/>
              </a:rPr>
              <a:t>elektromagnet</a:t>
            </a:r>
            <a:endParaRPr lang="cs-CZ" sz="2400" dirty="0">
              <a:ea typeface="Times New Roman"/>
              <a:cs typeface="Times New Roman"/>
            </a:endParaRPr>
          </a:p>
        </p:txBody>
      </p:sp>
      <p:pic>
        <p:nvPicPr>
          <p:cNvPr id="8" name="Obrázek 7" descr="http://www.cez.cz/edee/content/microsites/elektrina/f/f2-10.jpg"/>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940152" y="1227784"/>
            <a:ext cx="2872137" cy="1363427"/>
          </a:xfrm>
          <a:prstGeom prst="rect">
            <a:avLst/>
          </a:prstGeom>
          <a:noFill/>
          <a:ln>
            <a:noFill/>
          </a:ln>
        </p:spPr>
      </p:pic>
      <p:pic>
        <p:nvPicPr>
          <p:cNvPr id="10" name="Obrázek 9" descr="http://files.stavim-dum.webnode.cz/200000010-b27f7b379b/elektrick%C3%A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940152" y="2780928"/>
            <a:ext cx="2872137" cy="1872208"/>
          </a:xfrm>
          <a:prstGeom prst="rect">
            <a:avLst/>
          </a:prstGeom>
          <a:noFill/>
          <a:ln>
            <a:noFill/>
          </a:ln>
        </p:spPr>
      </p:pic>
      <p:pic>
        <p:nvPicPr>
          <p:cNvPr id="11" name="Obrázek 10" descr="http://www.magnety.sk/public/media/3072/srotak.jpg"/>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275856" y="3793231"/>
            <a:ext cx="1944216" cy="2924101"/>
          </a:xfrm>
          <a:prstGeom prst="rect">
            <a:avLst/>
          </a:prstGeom>
          <a:noFill/>
          <a:ln>
            <a:noFill/>
          </a:ln>
        </p:spPr>
      </p:pic>
      <p:pic>
        <p:nvPicPr>
          <p:cNvPr id="12" name="Picture 5" descr="elektro2"/>
          <p:cNvPicPr>
            <a:picLocks noChangeAspect="1" noChangeArrowheads="1"/>
          </p:cNvPicPr>
          <p:nvPr/>
        </p:nvPicPr>
        <p:blipFill>
          <a:blip r:embed="rId5">
            <a:extLst>
              <a:ext uri="{28A0092B-C50C-407E-A947-70E740481C1C}">
                <a14:useLocalDpi xmlns:a14="http://schemas.microsoft.com/office/drawing/2010/main" val="0"/>
              </a:ext>
            </a:extLst>
          </a:blip>
          <a:srcRect l="566" t="3259" r="386" b="995"/>
          <a:stretch>
            <a:fillRect/>
          </a:stretch>
        </p:blipFill>
        <p:spPr bwMode="auto">
          <a:xfrm>
            <a:off x="467544" y="4779040"/>
            <a:ext cx="2606409" cy="1890320"/>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3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TotalTime>
  <Words>2248</Words>
  <Application>Microsoft Office PowerPoint</Application>
  <PresentationFormat>Předvádění na obrazovce (4:3)</PresentationFormat>
  <Paragraphs>495</Paragraphs>
  <Slides>64</Slides>
  <Notes>0</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64</vt:i4>
      </vt:variant>
    </vt:vector>
  </HeadingPairs>
  <TitlesOfParts>
    <vt:vector size="73" baseType="lpstr">
      <vt:lpstr>Arial</vt:lpstr>
      <vt:lpstr>Calibri</vt:lpstr>
      <vt:lpstr>Cambria</vt:lpstr>
      <vt:lpstr>Cambria Math</vt:lpstr>
      <vt:lpstr>Symbol</vt:lpstr>
      <vt:lpstr>Times New Roman</vt:lpstr>
      <vt:lpstr>Wingdings</vt:lpstr>
      <vt:lpstr>Wingdings 3</vt:lpstr>
      <vt:lpstr>Motiv systému Office</vt:lpstr>
      <vt:lpstr>Elektrický proud v kovech</vt:lpstr>
      <vt:lpstr>13. Vznik elektrického proudu</vt:lpstr>
      <vt:lpstr>13. Vznik elektrického proudu</vt:lpstr>
      <vt:lpstr>13. Vznik elektrického proudu</vt:lpstr>
      <vt:lpstr>13. Vznik elektrického proudu</vt:lpstr>
      <vt:lpstr>13. Vznik elektrického proudu</vt:lpstr>
      <vt:lpstr>13. Vznik elektrického proudu</vt:lpstr>
      <vt:lpstr>13. Vznik elektrického proudu</vt:lpstr>
      <vt:lpstr>13. Vznik elektrického proudu</vt:lpstr>
      <vt:lpstr>13. Vznik elektrického proudu</vt:lpstr>
      <vt:lpstr>13. Vznik elektrického proudu</vt:lpstr>
      <vt:lpstr>14. Zdroje elektrického proudu</vt:lpstr>
      <vt:lpstr>14. Zdroje elektrického proudu</vt:lpstr>
      <vt:lpstr>14. Zdroje elektrického proudu</vt:lpstr>
      <vt:lpstr>14. Zdroje elektrického proudu</vt:lpstr>
      <vt:lpstr>14. Zdroje elektrického proudu</vt:lpstr>
      <vt:lpstr>14. Zdroje elektrického proudu</vt:lpstr>
      <vt:lpstr>14. Zdroje elektrického proudu</vt:lpstr>
      <vt:lpstr>14. Zdroje elektrického proudu</vt:lpstr>
      <vt:lpstr>14. Zdroje elektrického proudu</vt:lpstr>
      <vt:lpstr>14. Zdroje elektrického proudu</vt:lpstr>
      <vt:lpstr>15. Elektrický odpor. Ohmův zákon pro část obvodu.</vt:lpstr>
      <vt:lpstr>15. Elektrický odpor. Ohmův zákon pro část obvodu.</vt:lpstr>
      <vt:lpstr>15. Elektrický odpor. Ohmův zákon pro část obvodu.</vt:lpstr>
      <vt:lpstr>15. Elektrický odpor. Ohmův zákon pro část obvodu.</vt:lpstr>
      <vt:lpstr>15. Elektrický odpor. Ohmův zákon pro část obvodu.</vt:lpstr>
      <vt:lpstr>15. Elektrický odpor. Ohmův zákon pro část obvodu.</vt:lpstr>
      <vt:lpstr>15. Elektrický odpor. Ohmův zákon pro část obvodu.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Elektrický náboj a jeho vlastnosti</dc:title>
  <dc:creator>imhotep</dc:creator>
  <cp:lastModifiedBy>imhotep</cp:lastModifiedBy>
  <cp:revision>40</cp:revision>
  <dcterms:created xsi:type="dcterms:W3CDTF">2014-08-31T07:20:26Z</dcterms:created>
  <dcterms:modified xsi:type="dcterms:W3CDTF">2023-09-14T06:25:56Z</dcterms:modified>
</cp:coreProperties>
</file>