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20" r:id="rId2"/>
    <p:sldId id="256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3E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43C2A-DFE8-467C-8491-20860E448367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7A425-1690-4C8E-98DE-481879FA6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5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A425-1690-4C8E-98DE-481879FA673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558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A425-1690-4C8E-98DE-481879FA673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558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A425-1690-4C8E-98DE-481879FA673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558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A425-1690-4C8E-98DE-481879FA673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276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A425-1690-4C8E-98DE-481879FA673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0459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A425-1690-4C8E-98DE-481879FA673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174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A425-1690-4C8E-98DE-481879FA673C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906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38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976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25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62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63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6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88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46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7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05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28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FDFF-0F92-42C9-A2D1-5C1E98F5A3F7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88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lifeliqe.com/app/scene/f_vyna_pn_precho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lifeliqe.com/app/scene/f_vyna_pn_prechod_zapojen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lifeliqe.com/app/scene/f_vyna_pn_prechod_zapojeny_sm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lifeliqe.com/app/scene/f_vyna_fotodiod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lifeliqe.com/app/scene/f_vyna_fotodiod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lifeliqe.com/app/scene/f_vyna_primes_v_polovodici?p=typ_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ihned.cz/attachment.php/380/74712380/p9reAiEv3F2DMhcbtWn8JU4oqBgsHCuN/EK11_40_elektronka02_shutterst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FB3E03"/>
                </a:solidFill>
              </a:rPr>
              <a:t>Elektrický proud v polovodičích</a:t>
            </a:r>
            <a:endParaRPr lang="cs-CZ" dirty="0">
              <a:solidFill>
                <a:srgbClr val="FB3E03"/>
              </a:solidFill>
            </a:endParaRPr>
          </a:p>
        </p:txBody>
      </p:sp>
      <p:sp>
        <p:nvSpPr>
          <p:cNvPr id="4" name="TextovéPole 2"/>
          <p:cNvSpPr txBox="1"/>
          <p:nvPr/>
        </p:nvSpPr>
        <p:spPr>
          <a:xfrm>
            <a:off x="5460436" y="6488668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>
                <a:solidFill>
                  <a:srgbClr val="FFFF00"/>
                </a:solidFill>
              </a:rPr>
              <a:t>© </a:t>
            </a:r>
            <a:r>
              <a:rPr lang="cs-CZ" smtClean="0">
                <a:solidFill>
                  <a:srgbClr val="FFFF00"/>
                </a:solidFill>
              </a:rPr>
              <a:t>2023+ </a:t>
            </a:r>
            <a:r>
              <a:rPr lang="cs-CZ" dirty="0">
                <a:solidFill>
                  <a:srgbClr val="FFFF00"/>
                </a:solidFill>
              </a:rPr>
              <a:t>RNDr. Čeněk </a:t>
            </a:r>
            <a:r>
              <a:rPr lang="cs-CZ" dirty="0" err="1">
                <a:solidFill>
                  <a:srgbClr val="FFFF00"/>
                </a:solidFill>
              </a:rPr>
              <a:t>Kodejška</a:t>
            </a:r>
            <a:r>
              <a:rPr lang="cs-CZ" dirty="0">
                <a:solidFill>
                  <a:srgbClr val="FFFF00"/>
                </a:solidFill>
              </a:rPr>
              <a:t>, Ph.D.</a:t>
            </a:r>
          </a:p>
        </p:txBody>
      </p:sp>
    </p:spTree>
    <p:extLst>
      <p:ext uri="{BB962C8B-B14F-4D97-AF65-F5344CB8AC3E}">
        <p14:creationId xmlns:p14="http://schemas.microsoft.com/office/powerpoint/2010/main" val="3928502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9" y="1278052"/>
            <a:ext cx="4663161" cy="326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0" y="-27384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23. Elektrický proud v polovodičích – PN přechod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55575" y="9087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PN přechod - vznik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11139" y="1861669"/>
            <a:ext cx="1296144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Atomy hliníku Al</a:t>
            </a:r>
            <a:endParaRPr lang="cs-CZ" sz="12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5711139" y="1293598"/>
            <a:ext cx="1944216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Atomy fosforu P - donor</a:t>
            </a:r>
            <a:endParaRPr lang="cs-CZ" sz="1200" dirty="0"/>
          </a:p>
        </p:txBody>
      </p:sp>
      <p:cxnSp>
        <p:nvCxnSpPr>
          <p:cNvPr id="11" name="Přímá spojnice 10"/>
          <p:cNvCxnSpPr>
            <a:endCxn id="8" idx="1"/>
          </p:cNvCxnSpPr>
          <p:nvPr/>
        </p:nvCxnSpPr>
        <p:spPr>
          <a:xfrm flipV="1">
            <a:off x="1942085" y="2000169"/>
            <a:ext cx="3769054" cy="6367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>
            <a:stCxn id="24" idx="6"/>
            <a:endCxn id="27" idx="1"/>
          </p:cNvCxnSpPr>
          <p:nvPr/>
        </p:nvCxnSpPr>
        <p:spPr>
          <a:xfrm flipV="1">
            <a:off x="3792863" y="3049036"/>
            <a:ext cx="1924883" cy="11000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5717746" y="2910536"/>
            <a:ext cx="1944216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Volné záporné elektrony</a:t>
            </a:r>
            <a:endParaRPr lang="cs-CZ" sz="1200" dirty="0"/>
          </a:p>
        </p:txBody>
      </p:sp>
      <p:sp>
        <p:nvSpPr>
          <p:cNvPr id="24" name="Ovál 23"/>
          <p:cNvSpPr/>
          <p:nvPr/>
        </p:nvSpPr>
        <p:spPr>
          <a:xfrm>
            <a:off x="3576839" y="4041068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8" name="Přímá spojnice 27"/>
          <p:cNvCxnSpPr>
            <a:endCxn id="23" idx="1"/>
          </p:cNvCxnSpPr>
          <p:nvPr/>
        </p:nvCxnSpPr>
        <p:spPr>
          <a:xfrm flipV="1">
            <a:off x="4270979" y="1432098"/>
            <a:ext cx="1440160" cy="1420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5711139" y="2359913"/>
            <a:ext cx="1356405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Kladné díry</a:t>
            </a:r>
            <a:endParaRPr lang="cs-CZ" sz="1200" dirty="0"/>
          </a:p>
        </p:txBody>
      </p:sp>
      <p:cxnSp>
        <p:nvCxnSpPr>
          <p:cNvPr id="32" name="Přímá spojnice 31"/>
          <p:cNvCxnSpPr>
            <a:stCxn id="36" idx="1"/>
          </p:cNvCxnSpPr>
          <p:nvPr/>
        </p:nvCxnSpPr>
        <p:spPr>
          <a:xfrm flipH="1">
            <a:off x="827584" y="2498413"/>
            <a:ext cx="4883555" cy="2825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5741268" y="3504638"/>
            <a:ext cx="1920693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Atomy křemíku Si nejsou zakresleny </a:t>
            </a:r>
            <a:endParaRPr lang="cs-CZ" sz="1200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209409" y="4653136"/>
            <a:ext cx="86830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PN přechod vzniká na rozhraní polovodiče typu P a polovodiče typu 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Po jejich spojení jsou </a:t>
            </a:r>
            <a:r>
              <a:rPr lang="cs-CZ" b="1" dirty="0" smtClean="0">
                <a:solidFill>
                  <a:srgbClr val="FF0000"/>
                </a:solidFill>
              </a:rPr>
              <a:t>kladné díry</a:t>
            </a:r>
            <a:r>
              <a:rPr lang="cs-CZ" dirty="0" smtClean="0"/>
              <a:t> přitahovány směrem k </a:t>
            </a:r>
            <a:r>
              <a:rPr lang="cs-CZ" b="1" dirty="0" smtClean="0">
                <a:solidFill>
                  <a:srgbClr val="0070C0"/>
                </a:solidFill>
              </a:rPr>
              <a:t>polovodiči N</a:t>
            </a:r>
            <a:r>
              <a:rPr lang="cs-CZ" dirty="0" smtClean="0"/>
              <a:t> a </a:t>
            </a:r>
            <a:r>
              <a:rPr lang="cs-CZ" b="1" dirty="0" smtClean="0">
                <a:solidFill>
                  <a:srgbClr val="0070C0"/>
                </a:solidFill>
              </a:rPr>
              <a:t>volné elektrony </a:t>
            </a:r>
            <a:r>
              <a:rPr lang="cs-CZ" dirty="0" smtClean="0"/>
              <a:t>naopak migrují do </a:t>
            </a:r>
            <a:r>
              <a:rPr lang="cs-CZ" b="1" dirty="0" smtClean="0">
                <a:solidFill>
                  <a:srgbClr val="FF0000"/>
                </a:solidFill>
              </a:rPr>
              <a:t>polovodiče 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Vzniká </a:t>
            </a:r>
            <a:r>
              <a:rPr lang="cs-CZ" b="1" dirty="0" smtClean="0">
                <a:solidFill>
                  <a:srgbClr val="FF0000"/>
                </a:solidFill>
              </a:rPr>
              <a:t>difúzní proud</a:t>
            </a:r>
            <a:r>
              <a:rPr lang="cs-CZ" dirty="0" smtClean="0"/>
              <a:t>, při kterém dochází k </a:t>
            </a:r>
            <a:r>
              <a:rPr lang="cs-CZ" b="1" dirty="0" smtClean="0">
                <a:solidFill>
                  <a:srgbClr val="FF0000"/>
                </a:solidFill>
              </a:rPr>
              <a:t>rekombinaci párů elektron-díra 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Hradlová vrstva (PN přechod) má tloušťku cca 1 </a:t>
            </a:r>
            <a:r>
              <a:rPr lang="el-GR" dirty="0" smtClean="0">
                <a:latin typeface="Times New Roman"/>
                <a:cs typeface="Times New Roman"/>
              </a:rPr>
              <a:t>μ</a:t>
            </a:r>
            <a:r>
              <a:rPr lang="cs-CZ" dirty="0" smtClean="0">
                <a:latin typeface="Times New Roman"/>
                <a:cs typeface="Times New Roman"/>
              </a:rPr>
              <a:t>m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6423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3975"/>
            <a:ext cx="4608512" cy="342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0" y="-27384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23. Elektrický proud v polovodičích – PN přechod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55574" y="908720"/>
            <a:ext cx="873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PN přechod – rekombinace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095436" y="1347624"/>
            <a:ext cx="1944216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Rekombinace (zánik) párů elektron-díra</a:t>
            </a:r>
            <a:endParaRPr lang="cs-CZ" sz="1200" dirty="0"/>
          </a:p>
        </p:txBody>
      </p:sp>
      <p:cxnSp>
        <p:nvCxnSpPr>
          <p:cNvPr id="13" name="Přímá spojnice 12"/>
          <p:cNvCxnSpPr>
            <a:endCxn id="27" idx="1"/>
          </p:cNvCxnSpPr>
          <p:nvPr/>
        </p:nvCxnSpPr>
        <p:spPr>
          <a:xfrm flipV="1">
            <a:off x="3203848" y="3270226"/>
            <a:ext cx="2891588" cy="10228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6095436" y="3039393"/>
            <a:ext cx="1944216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Ochuzená oblast – zvýrazněná bíle</a:t>
            </a:r>
            <a:endParaRPr lang="cs-CZ" sz="1200" dirty="0"/>
          </a:p>
        </p:txBody>
      </p:sp>
      <p:cxnSp>
        <p:nvCxnSpPr>
          <p:cNvPr id="28" name="Přímá spojnice 27"/>
          <p:cNvCxnSpPr>
            <a:endCxn id="23" idx="1"/>
          </p:cNvCxnSpPr>
          <p:nvPr/>
        </p:nvCxnSpPr>
        <p:spPr>
          <a:xfrm flipV="1">
            <a:off x="2483768" y="1578457"/>
            <a:ext cx="3611668" cy="13464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251520" y="501317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Ochuzená oblast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95536" y="538250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</a:t>
            </a:r>
            <a:r>
              <a:rPr lang="cs-CZ" dirty="0" smtClean="0"/>
              <a:t>zniká po rekombinaci na rozhraní polovodiče P a 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j</a:t>
            </a:r>
            <a:r>
              <a:rPr lang="cs-CZ" dirty="0" smtClean="0"/>
              <a:t>e to </a:t>
            </a:r>
            <a:r>
              <a:rPr lang="cs-CZ" dirty="0" smtClean="0">
                <a:solidFill>
                  <a:srgbClr val="FF0000"/>
                </a:solidFill>
              </a:rPr>
              <a:t>oblast bez volných nosičů náboje </a:t>
            </a:r>
            <a:r>
              <a:rPr lang="cs-CZ" dirty="0" smtClean="0"/>
              <a:t>(kladných děr a volných elektronů)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</a:t>
            </a:r>
            <a:r>
              <a:rPr lang="cs-CZ" dirty="0" smtClean="0"/>
              <a:t>měr elektrické intenzity této oblasti má směr z N do P (</a:t>
            </a:r>
            <a:r>
              <a:rPr lang="cs-CZ" dirty="0" smtClean="0">
                <a:solidFill>
                  <a:srgbClr val="D60093"/>
                </a:solidFill>
              </a:rPr>
              <a:t>fialové šipky</a:t>
            </a:r>
            <a:r>
              <a:rPr lang="cs-CZ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PN přechod využívá dioda (1) nebo tranzistor (2)</a:t>
            </a:r>
          </a:p>
        </p:txBody>
      </p:sp>
      <p:cxnSp>
        <p:nvCxnSpPr>
          <p:cNvPr id="16" name="Přímá spojnice se šipkou 15"/>
          <p:cNvCxnSpPr/>
          <p:nvPr/>
        </p:nvCxnSpPr>
        <p:spPr>
          <a:xfrm flipH="1">
            <a:off x="2267744" y="4221088"/>
            <a:ext cx="936104" cy="144016"/>
          </a:xfrm>
          <a:prstGeom prst="straightConnector1">
            <a:avLst/>
          </a:prstGeom>
          <a:ln w="19050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H="1">
            <a:off x="2207177" y="3933056"/>
            <a:ext cx="936104" cy="144016"/>
          </a:xfrm>
          <a:prstGeom prst="straightConnector1">
            <a:avLst/>
          </a:prstGeom>
          <a:ln w="19050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 flipH="1">
            <a:off x="2087724" y="3357042"/>
            <a:ext cx="936104" cy="144016"/>
          </a:xfrm>
          <a:prstGeom prst="straightConnector1">
            <a:avLst/>
          </a:prstGeom>
          <a:ln w="19050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>
            <a:off x="2015716" y="2492896"/>
            <a:ext cx="936104" cy="144016"/>
          </a:xfrm>
          <a:prstGeom prst="straightConnector1">
            <a:avLst/>
          </a:prstGeom>
          <a:ln w="19050">
            <a:solidFill>
              <a:srgbClr val="D600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39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-27384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23. Elektrický proud v polovodičích – PN přechod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55574" y="908720"/>
            <a:ext cx="873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PN přechod – propustný směr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74785" y="5013176"/>
            <a:ext cx="40684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Na polovodič typu P je připojen </a:t>
            </a:r>
            <a:r>
              <a:rPr lang="cs-CZ" sz="2000" b="1" dirty="0" smtClean="0">
                <a:solidFill>
                  <a:srgbClr val="FF0000"/>
                </a:solidFill>
              </a:rPr>
              <a:t>+</a:t>
            </a:r>
            <a:r>
              <a:rPr lang="cs-CZ" dirty="0" smtClean="0"/>
              <a:t> pól ze zdroje, na N </a:t>
            </a:r>
            <a:r>
              <a:rPr lang="cs-CZ" b="1" dirty="0" smtClean="0">
                <a:solidFill>
                  <a:srgbClr val="00B0F0"/>
                </a:solidFill>
              </a:rPr>
              <a:t>–</a:t>
            </a:r>
            <a:r>
              <a:rPr lang="cs-CZ" dirty="0" smtClean="0">
                <a:solidFill>
                  <a:srgbClr val="00B0F0"/>
                </a:solidFill>
              </a:rPr>
              <a:t> </a:t>
            </a:r>
            <a:r>
              <a:rPr lang="cs-CZ" dirty="0" smtClean="0"/>
              <a:t>pól zdroje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PN přechod se zúží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Obvodem </a:t>
            </a:r>
            <a:r>
              <a:rPr lang="cs-CZ" b="1" dirty="0" smtClean="0">
                <a:solidFill>
                  <a:srgbClr val="00B0F0"/>
                </a:solidFill>
              </a:rPr>
              <a:t>prochází</a:t>
            </a:r>
            <a:r>
              <a:rPr lang="cs-CZ" dirty="0" smtClean="0">
                <a:solidFill>
                  <a:srgbClr val="00B0F0"/>
                </a:solidFill>
              </a:rPr>
              <a:t> </a:t>
            </a:r>
            <a:r>
              <a:rPr lang="cs-CZ" dirty="0" smtClean="0"/>
              <a:t>proud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587" y="1340768"/>
            <a:ext cx="6638877" cy="339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013176"/>
            <a:ext cx="16478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5076056" y="4869160"/>
            <a:ext cx="580964" cy="27699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anoda</a:t>
            </a:r>
            <a:endParaRPr lang="cs-CZ" sz="12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868144" y="4941168"/>
            <a:ext cx="720080" cy="27699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katoda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59970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upload.wikimedia.org/wikipedia/commons/f/f5/ZavernyS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008003"/>
            <a:ext cx="15430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0" y="-27384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23. Elektrický proud v polovodičích – PN přechod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55574" y="908720"/>
            <a:ext cx="873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PN přechod – závěrný směr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74785" y="5013176"/>
            <a:ext cx="40684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Na polovodič typu P je připojen </a:t>
            </a:r>
            <a:r>
              <a:rPr lang="cs-CZ" b="1" dirty="0">
                <a:solidFill>
                  <a:srgbClr val="00B0F0"/>
                </a:solidFill>
              </a:rPr>
              <a:t>–</a:t>
            </a:r>
            <a:r>
              <a:rPr lang="cs-CZ" dirty="0" smtClean="0"/>
              <a:t> pól ze zdroje, na N </a:t>
            </a:r>
            <a:r>
              <a:rPr lang="cs-CZ" sz="2000" b="1" dirty="0" smtClean="0">
                <a:solidFill>
                  <a:srgbClr val="FF0000"/>
                </a:solidFill>
              </a:rPr>
              <a:t>+</a:t>
            </a:r>
            <a:r>
              <a:rPr lang="cs-CZ" dirty="0" smtClean="0"/>
              <a:t> pól zdroje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PN přechod se rozšíří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Obvodem </a:t>
            </a:r>
            <a:r>
              <a:rPr lang="cs-CZ" b="1" dirty="0" smtClean="0">
                <a:solidFill>
                  <a:srgbClr val="FF0000"/>
                </a:solidFill>
              </a:rPr>
              <a:t>neprochází</a:t>
            </a:r>
            <a:r>
              <a:rPr lang="cs-CZ" dirty="0" smtClean="0"/>
              <a:t> proud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Diodový jev </a:t>
            </a:r>
            <a:r>
              <a:rPr lang="cs-CZ" dirty="0" smtClean="0"/>
              <a:t>– závislost vodivosti diody na polaritě přiloženého napětí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076056" y="4869160"/>
            <a:ext cx="580964" cy="27699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anoda</a:t>
            </a:r>
            <a:endParaRPr lang="cs-CZ" sz="12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868144" y="4941168"/>
            <a:ext cx="720080" cy="27699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katoda</a:t>
            </a:r>
            <a:endParaRPr lang="cs-CZ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116" y="1340768"/>
            <a:ext cx="5169768" cy="32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31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292"/>
            <a:ext cx="52006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0" y="-27384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23. Elektrický proud v polovodičích – usměrňovací dioda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55574" y="908720"/>
            <a:ext cx="873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VA charakteristika usměrňovací diody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55573" y="1293926"/>
            <a:ext cx="8736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Volt-ampérová charakteristika diody je graf závislosti proudu na napětí v propustném a závěrném směru</a:t>
            </a:r>
          </a:p>
        </p:txBody>
      </p:sp>
      <p:pic>
        <p:nvPicPr>
          <p:cNvPr id="5122" name="Picture 2" descr="Praktická elektronika/Jednoduché polovodičové součástky – Wikikni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49" y="4221088"/>
            <a:ext cx="3065215" cy="212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148064" y="184482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I. kvadrant – propustný směr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200650" y="2132856"/>
            <a:ext cx="35478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Velký </a:t>
            </a:r>
            <a:r>
              <a:rPr lang="cs-CZ" b="1" dirty="0"/>
              <a:t>propustný proud</a:t>
            </a:r>
            <a:r>
              <a:rPr lang="cs-CZ" dirty="0"/>
              <a:t>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cs-CZ" dirty="0"/>
              <a:t> (forward </a:t>
            </a:r>
            <a:r>
              <a:rPr lang="cs-CZ" dirty="0" err="1"/>
              <a:t>current</a:t>
            </a:r>
            <a:r>
              <a:rPr lang="cs-CZ" dirty="0"/>
              <a:t>) nezačne obvodem protékat okamžitě, ale až po překročení určité hodnoty napětí </a:t>
            </a:r>
            <a:r>
              <a:rPr lang="cs-CZ" dirty="0" smtClean="0"/>
              <a:t>(na obr. je </a:t>
            </a:r>
            <a:r>
              <a:rPr lang="cs-CZ" dirty="0"/>
              <a:t>to </a:t>
            </a:r>
            <a:r>
              <a:rPr lang="cs-CZ" dirty="0" smtClean="0"/>
              <a:t>cca 0,57 </a:t>
            </a:r>
            <a:r>
              <a:rPr lang="cs-CZ" dirty="0"/>
              <a:t>V), kterou nazýváme </a:t>
            </a:r>
            <a:r>
              <a:rPr lang="cs-CZ" b="1" dirty="0">
                <a:solidFill>
                  <a:srgbClr val="FF0000"/>
                </a:solidFill>
              </a:rPr>
              <a:t>prahové napětí </a:t>
            </a:r>
            <a:r>
              <a:rPr lang="cs-CZ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F0</a:t>
            </a:r>
            <a:r>
              <a:rPr lang="cs-C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dirty="0" smtClean="0"/>
              <a:t>. </a:t>
            </a:r>
            <a:r>
              <a:rPr lang="cs-CZ" dirty="0"/>
              <a:t>Dioda tak plní funkci sepnutého spínače.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23528" y="498637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III. kvadrant – závěrný směr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5355704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cs-CZ" b="1" dirty="0" smtClean="0">
                <a:solidFill>
                  <a:srgbClr val="FF0000"/>
                </a:solidFill>
              </a:rPr>
              <a:t> – průrazné napětí</a:t>
            </a:r>
            <a:r>
              <a:rPr lang="cs-CZ" dirty="0"/>
              <a:t> </a:t>
            </a:r>
            <a:r>
              <a:rPr lang="cs-CZ" dirty="0" smtClean="0">
                <a:latin typeface="Times New Roman"/>
                <a:cs typeface="Times New Roman"/>
              </a:rPr>
              <a:t>→</a:t>
            </a:r>
            <a:r>
              <a:rPr lang="cs-CZ" dirty="0" smtClean="0"/>
              <a:t> po jeho překročení dochází u normální diody k jejímu poškození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580112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VA charakteristika </a:t>
            </a:r>
            <a:r>
              <a:rPr lang="cs-CZ" dirty="0" err="1" smtClean="0"/>
              <a:t>Ge</a:t>
            </a:r>
            <a:r>
              <a:rPr lang="cs-CZ" dirty="0" smtClean="0"/>
              <a:t> a Si diody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430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04" y="2530974"/>
            <a:ext cx="6079892" cy="398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0" y="-27384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23. Elektrický proud v polovodičích – usměrňovač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55574" y="908720"/>
            <a:ext cx="873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Usměrňovač střídavého proudu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55573" y="1293926"/>
            <a:ext cx="8736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Mění střídavý proud (sinusový průběh) na stejnosměrný (konstantní průběh)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a) jednocestný usměrňovač – </a:t>
            </a:r>
            <a:r>
              <a:rPr lang="cs-CZ" b="1" dirty="0" smtClean="0">
                <a:solidFill>
                  <a:srgbClr val="FF0000"/>
                </a:solidFill>
              </a:rPr>
              <a:t>pulzní napětí  a </a:t>
            </a:r>
            <a:r>
              <a:rPr lang="cs-CZ" b="1" dirty="0" smtClean="0">
                <a:solidFill>
                  <a:srgbClr val="00B0F0"/>
                </a:solidFill>
              </a:rPr>
              <a:t>tepavý proud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na výstupu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b) </a:t>
            </a:r>
            <a:r>
              <a:rPr lang="cs-CZ" dirty="0" err="1" smtClean="0"/>
              <a:t>Graetzovo</a:t>
            </a:r>
            <a:r>
              <a:rPr lang="cs-CZ" dirty="0" smtClean="0"/>
              <a:t> zapojení se 4 diodami – usměrnění obou půlperiod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c) dvoucestný usměrňovač </a:t>
            </a:r>
            <a:r>
              <a:rPr lang="cs-CZ" dirty="0"/>
              <a:t>– usměrnění obou půlperiod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799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-27384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23. Elektrický proud v polovodičích – usměrňovač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55574" y="908720"/>
            <a:ext cx="873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Usměrňovač střídavého proudu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55573" y="1293926"/>
            <a:ext cx="8736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Kondenzátor zabraňuje poklesu napětí </a:t>
            </a:r>
            <a:r>
              <a:rPr lang="cs-CZ" dirty="0" smtClean="0">
                <a:latin typeface="Times New Roman"/>
                <a:cs typeface="Times New Roman"/>
              </a:rPr>
              <a:t>→ </a:t>
            </a:r>
            <a:r>
              <a:rPr lang="cs-CZ" dirty="0" smtClean="0">
                <a:cs typeface="Times New Roman"/>
              </a:rPr>
              <a:t>místo pulzního napětí je na výstupu pilovité napětí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>
                <a:cs typeface="Times New Roman"/>
              </a:rPr>
              <a:t>Při </a:t>
            </a:r>
            <a:r>
              <a:rPr lang="cs-CZ" b="1" dirty="0" smtClean="0">
                <a:solidFill>
                  <a:srgbClr val="FF0000"/>
                </a:solidFill>
                <a:cs typeface="Times New Roman"/>
              </a:rPr>
              <a:t>větší kapacitě kondenzátoru </a:t>
            </a:r>
            <a:r>
              <a:rPr lang="cs-CZ" dirty="0" smtClean="0">
                <a:cs typeface="Times New Roman"/>
              </a:rPr>
              <a:t>je pokles menší a tím je </a:t>
            </a:r>
            <a:r>
              <a:rPr lang="cs-CZ" b="1" dirty="0" smtClean="0">
                <a:solidFill>
                  <a:srgbClr val="FF0000"/>
                </a:solidFill>
                <a:cs typeface="Times New Roman"/>
              </a:rPr>
              <a:t>menší zvlnění </a:t>
            </a:r>
            <a:r>
              <a:rPr lang="cs-CZ" dirty="0" smtClean="0">
                <a:cs typeface="Times New Roman"/>
              </a:rPr>
              <a:t>křivky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>
                <a:cs typeface="Times New Roman"/>
              </a:rPr>
              <a:t>Lze dosáhnout téměř konstantní závislosti (jako u stejnosměrného proudu)</a:t>
            </a:r>
            <a:endParaRPr lang="cs-CZ" dirty="0" smtClean="0"/>
          </a:p>
        </p:txBody>
      </p:sp>
      <p:pic>
        <p:nvPicPr>
          <p:cNvPr id="8194" name="Picture 2" descr="http://dlabos.wz.cz/en/35-Zvlneni_a_filtrace_usmerneneho_napeti_html_m5a0a096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4" y="2996952"/>
            <a:ext cx="880555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5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-27384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23. Elektrický proud v polovodičích – </a:t>
            </a:r>
            <a:r>
              <a:rPr lang="cs-CZ" sz="3600" dirty="0" err="1" smtClean="0"/>
              <a:t>Zenerova</a:t>
            </a:r>
            <a:r>
              <a:rPr lang="cs-CZ" sz="3600" dirty="0" smtClean="0"/>
              <a:t> dioda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55574" y="908720"/>
            <a:ext cx="873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VA charakteristika </a:t>
            </a:r>
            <a:r>
              <a:rPr lang="cs-CZ" b="1" dirty="0" err="1" smtClean="0">
                <a:solidFill>
                  <a:srgbClr val="FF0000"/>
                </a:solidFill>
              </a:rPr>
              <a:t>Zenerovy</a:t>
            </a:r>
            <a:r>
              <a:rPr lang="cs-CZ" b="1" dirty="0" smtClean="0">
                <a:solidFill>
                  <a:srgbClr val="FF0000"/>
                </a:solidFill>
              </a:rPr>
              <a:t> diody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55573" y="1293926"/>
            <a:ext cx="8736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err="1" smtClean="0">
                <a:solidFill>
                  <a:srgbClr val="00B050"/>
                </a:solidFill>
              </a:rPr>
              <a:t>Zenerova</a:t>
            </a:r>
            <a:r>
              <a:rPr lang="cs-CZ" b="1" dirty="0" smtClean="0">
                <a:solidFill>
                  <a:srgbClr val="00B050"/>
                </a:solidFill>
              </a:rPr>
              <a:t> dioda </a:t>
            </a:r>
            <a:r>
              <a:rPr lang="cs-CZ" dirty="0" smtClean="0"/>
              <a:t>se používá ke stabilizaci napětí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</a:t>
            </a:r>
            <a:r>
              <a:rPr lang="cs-CZ" dirty="0" smtClean="0"/>
              <a:t>oužívá se výhradně v </a:t>
            </a:r>
            <a:r>
              <a:rPr lang="cs-CZ" b="1" dirty="0" smtClean="0">
                <a:solidFill>
                  <a:srgbClr val="FF0000"/>
                </a:solidFill>
              </a:rPr>
              <a:t>závěrném směru </a:t>
            </a:r>
            <a:endParaRPr lang="cs-CZ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</a:t>
            </a:r>
            <a:r>
              <a:rPr lang="cs-CZ" dirty="0" smtClean="0"/>
              <a:t>o překročení závěrného napětí dochází k </a:t>
            </a:r>
            <a:r>
              <a:rPr lang="cs-CZ" b="1" dirty="0" smtClean="0">
                <a:solidFill>
                  <a:srgbClr val="FF0000"/>
                </a:solidFill>
              </a:rPr>
              <a:t>nedestruktivnímu průrazu PN přechodu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/>
              <a:t>o</a:t>
            </a:r>
            <a:r>
              <a:rPr lang="cs-CZ" b="1" dirty="0" smtClean="0"/>
              <a:t>dpor diody klesne z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cs-CZ" b="1" dirty="0" smtClean="0">
                <a:latin typeface="Times New Roman"/>
                <a:cs typeface="Times New Roman"/>
              </a:rPr>
              <a:t> → </a:t>
            </a:r>
            <a:r>
              <a:rPr lang="cs-CZ" b="1" dirty="0" smtClean="0">
                <a:cs typeface="Times New Roman"/>
              </a:rPr>
              <a:t>při konstantním napětí </a:t>
            </a:r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cs-CZ" b="1" dirty="0" smtClean="0">
                <a:cs typeface="Times New Roman" panose="02020603050405020304" pitchFamily="18" charset="0"/>
              </a:rPr>
              <a:t>se zvyšuje proud</a:t>
            </a:r>
            <a:endParaRPr lang="cs-CZ" b="1" baseline="-25000" dirty="0" smtClean="0">
              <a:cs typeface="Times New Roman" panose="02020603050405020304" pitchFamily="18" charset="0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4067447" y="4077072"/>
            <a:ext cx="4609009" cy="1841360"/>
            <a:chOff x="3927473" y="2620027"/>
            <a:chExt cx="4609009" cy="1841360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7473" y="2620027"/>
              <a:ext cx="4609009" cy="1656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4355976" y="4092055"/>
              <a:ext cx="34961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Schéma zapojení a průběh napětí</a:t>
              </a:r>
              <a:endParaRPr lang="cs-CZ" dirty="0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77934"/>
            <a:ext cx="22574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636912"/>
            <a:ext cx="37719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01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-27384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23. Elektrický proud v polovodičích – LED dioda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55575" y="908720"/>
            <a:ext cx="4340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VA charakteristika LED diody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55573" y="1293926"/>
            <a:ext cx="8736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L</a:t>
            </a:r>
            <a:r>
              <a:rPr lang="cs-CZ" b="1" dirty="0" smtClean="0">
                <a:solidFill>
                  <a:srgbClr val="00B050"/>
                </a:solidFill>
              </a:rPr>
              <a:t>E</a:t>
            </a:r>
            <a:r>
              <a:rPr lang="cs-CZ" b="1" dirty="0" smtClean="0">
                <a:solidFill>
                  <a:srgbClr val="00B0F0"/>
                </a:solidFill>
              </a:rPr>
              <a:t>D</a:t>
            </a:r>
            <a:r>
              <a:rPr lang="cs-CZ" b="1" dirty="0" smtClean="0">
                <a:solidFill>
                  <a:srgbClr val="00B050"/>
                </a:solidFill>
              </a:rPr>
              <a:t> diody </a:t>
            </a:r>
            <a:r>
              <a:rPr lang="cs-CZ" dirty="0" smtClean="0"/>
              <a:t>se používají k osvětlení, jako barevné kontrolky, ve světlometech automobilů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</a:t>
            </a:r>
            <a:r>
              <a:rPr lang="cs-CZ" dirty="0" smtClean="0"/>
              <a:t>oužívají se výhradně v </a:t>
            </a:r>
            <a:r>
              <a:rPr lang="cs-CZ" b="1" dirty="0" smtClean="0">
                <a:solidFill>
                  <a:srgbClr val="FF0000"/>
                </a:solidFill>
              </a:rPr>
              <a:t>propustném směru </a:t>
            </a:r>
            <a:endParaRPr lang="cs-CZ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</a:t>
            </a:r>
            <a:r>
              <a:rPr lang="cs-CZ" dirty="0" smtClean="0"/>
              <a:t>elmi malé průrazné napětí cca 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 V</a:t>
            </a:r>
            <a:endParaRPr lang="cs-CZ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36912"/>
            <a:ext cx="57912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21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23. Elektrický proud v polovodičích – PN přechod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10" descr="Fotodioda – Wikipe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155575" y="908720"/>
            <a:ext cx="43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Corinth 3D - Lifeliqe – PN přechod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4" name="Picture 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04" y="1278052"/>
            <a:ext cx="591120" cy="68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251520" y="206084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hlinkClick r:id="rId3"/>
              </a:rPr>
              <a:t>PN přechod</a:t>
            </a:r>
            <a:endParaRPr lang="cs-CZ" sz="1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55574" y="2348880"/>
            <a:ext cx="3960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00B050"/>
                </a:solidFill>
              </a:rPr>
              <a:t>Poznámky k </a:t>
            </a:r>
            <a:r>
              <a:rPr lang="cs-CZ" sz="1200" b="1" dirty="0" smtClean="0">
                <a:solidFill>
                  <a:srgbClr val="00B050"/>
                </a:solidFill>
              </a:rPr>
              <a:t>modelu</a:t>
            </a:r>
            <a:endParaRPr lang="cs-CZ" sz="1200" dirty="0">
              <a:solidFill>
                <a:srgbClr val="00B050"/>
              </a:solidFill>
            </a:endParaRPr>
          </a:p>
          <a:p>
            <a:pPr algn="just"/>
            <a:r>
              <a:rPr lang="cs-CZ" sz="1200" b="1" dirty="0"/>
              <a:t>PN přechod </a:t>
            </a:r>
            <a:r>
              <a:rPr lang="cs-CZ" sz="1200" dirty="0"/>
              <a:t>vzniká na </a:t>
            </a:r>
            <a:r>
              <a:rPr lang="cs-CZ" sz="1200" b="1" dirty="0"/>
              <a:t>rozhraní polovodiče typu P a polovodiče typu N</a:t>
            </a:r>
            <a:r>
              <a:rPr lang="cs-CZ" sz="1200" dirty="0"/>
              <a:t>. Pro jednoduchost si vznik přechodu můžeme představit, jako spojení krychle s vodivostí P s krychlí s vodivostí N. </a:t>
            </a:r>
          </a:p>
          <a:p>
            <a:pPr algn="just"/>
            <a:r>
              <a:rPr lang="cs-CZ" sz="1200" b="1" dirty="0"/>
              <a:t>V krychli označené P</a:t>
            </a:r>
            <a:r>
              <a:rPr lang="cs-CZ" sz="1200" dirty="0"/>
              <a:t> jsou </a:t>
            </a:r>
            <a:r>
              <a:rPr lang="cs-CZ" sz="1200" b="1" dirty="0"/>
              <a:t>dominantními</a:t>
            </a:r>
            <a:r>
              <a:rPr lang="cs-CZ" sz="1200" dirty="0"/>
              <a:t> (majoritními) nosiči </a:t>
            </a:r>
            <a:r>
              <a:rPr lang="cs-CZ" sz="1200" b="1" dirty="0"/>
              <a:t>kladné díry</a:t>
            </a:r>
            <a:r>
              <a:rPr lang="cs-CZ" sz="1200" dirty="0"/>
              <a:t> (červené kroužky), které se nachází </a:t>
            </a:r>
            <a:r>
              <a:rPr lang="cs-CZ" sz="1200" b="1" dirty="0"/>
              <a:t>mezi záporně nabitými atomy akceptoru</a:t>
            </a:r>
            <a:r>
              <a:rPr lang="cs-CZ" sz="1200" dirty="0"/>
              <a:t> (ve scéně jsou pro zjednodušení vynechány atomy křemíku a jsou zde zobrazeny pouze atomy akceptoru žlutě a donoru zeleně).</a:t>
            </a:r>
          </a:p>
          <a:p>
            <a:pPr algn="just"/>
            <a:r>
              <a:rPr lang="cs-CZ" sz="1200" b="1" dirty="0"/>
              <a:t>V krychli označené N</a:t>
            </a:r>
            <a:r>
              <a:rPr lang="cs-CZ" sz="1200" dirty="0"/>
              <a:t> jsou </a:t>
            </a:r>
            <a:r>
              <a:rPr lang="cs-CZ" sz="1200" b="1" dirty="0"/>
              <a:t>dominantní</a:t>
            </a:r>
            <a:r>
              <a:rPr lang="cs-CZ" sz="1200" dirty="0"/>
              <a:t> </a:t>
            </a:r>
            <a:r>
              <a:rPr lang="cs-CZ" sz="1200" b="1" dirty="0"/>
              <a:t>volné elektrony</a:t>
            </a:r>
            <a:r>
              <a:rPr lang="cs-CZ" sz="1200" dirty="0"/>
              <a:t> (světle modré kuličky), které se pohybují </a:t>
            </a:r>
            <a:r>
              <a:rPr lang="cs-CZ" sz="1200" b="1" dirty="0"/>
              <a:t>mezi kladně nabitými atomy donoru</a:t>
            </a:r>
            <a:r>
              <a:rPr lang="cs-CZ" sz="1200" dirty="0"/>
              <a:t>.</a:t>
            </a:r>
          </a:p>
          <a:p>
            <a:pPr algn="just"/>
            <a:r>
              <a:rPr lang="cs-CZ" sz="1200" dirty="0"/>
              <a:t>Po spojení obou částí </a:t>
            </a:r>
            <a:r>
              <a:rPr lang="cs-CZ" sz="1200" b="1" dirty="0"/>
              <a:t>volné elektrony difundují</a:t>
            </a:r>
            <a:r>
              <a:rPr lang="cs-CZ" sz="1200" dirty="0"/>
              <a:t> </a:t>
            </a:r>
            <a:r>
              <a:rPr lang="cs-CZ" sz="1200" b="1" dirty="0"/>
              <a:t>z</a:t>
            </a:r>
            <a:r>
              <a:rPr lang="cs-CZ" sz="1200" dirty="0"/>
              <a:t> krychle </a:t>
            </a:r>
            <a:r>
              <a:rPr lang="cs-CZ" sz="1200" b="1" dirty="0"/>
              <a:t>N</a:t>
            </a:r>
            <a:r>
              <a:rPr lang="cs-CZ" sz="1200" dirty="0"/>
              <a:t> přes </a:t>
            </a:r>
            <a:r>
              <a:rPr lang="cs-CZ" sz="1200" b="1" dirty="0"/>
              <a:t>rovinu přechodu</a:t>
            </a:r>
            <a:r>
              <a:rPr lang="cs-CZ" sz="1200" dirty="0"/>
              <a:t> </a:t>
            </a:r>
            <a:r>
              <a:rPr lang="cs-CZ" sz="1200" b="1" dirty="0"/>
              <a:t>do</a:t>
            </a:r>
            <a:r>
              <a:rPr lang="cs-CZ" sz="1200" dirty="0"/>
              <a:t> krychle </a:t>
            </a:r>
            <a:r>
              <a:rPr lang="cs-CZ" sz="1200" b="1" dirty="0"/>
              <a:t>P</a:t>
            </a:r>
            <a:r>
              <a:rPr lang="cs-CZ" sz="1200" dirty="0"/>
              <a:t>, kde je nedostatek volných elektronů. Podobně </a:t>
            </a:r>
            <a:r>
              <a:rPr lang="cs-CZ" sz="1200" b="1" dirty="0"/>
              <a:t>z</a:t>
            </a:r>
            <a:r>
              <a:rPr lang="cs-CZ" sz="1200" dirty="0"/>
              <a:t> krychle </a:t>
            </a:r>
            <a:r>
              <a:rPr lang="cs-CZ" sz="1200" b="1" dirty="0"/>
              <a:t>P difundují</a:t>
            </a:r>
            <a:r>
              <a:rPr lang="cs-CZ" sz="1200" dirty="0"/>
              <a:t> přes rovinu přechodu </a:t>
            </a:r>
            <a:r>
              <a:rPr lang="cs-CZ" sz="1200" b="1" dirty="0"/>
              <a:t>do polovodiče typu N kladné díry</a:t>
            </a:r>
            <a:r>
              <a:rPr lang="cs-CZ" sz="1200" dirty="0"/>
              <a:t>.</a:t>
            </a:r>
          </a:p>
          <a:p>
            <a:pPr algn="just"/>
            <a:r>
              <a:rPr lang="cs-CZ" sz="1200" dirty="0"/>
              <a:t>Při setkání záporného elektronu s kladnou dírou na rozhraní obou typů polovodičů dojde k tzv. </a:t>
            </a:r>
            <a:r>
              <a:rPr lang="cs-CZ" sz="1200" b="1" dirty="0"/>
              <a:t>rekombinaci (zániku) páru elektron-díra</a:t>
            </a:r>
            <a:r>
              <a:rPr lang="cs-CZ" sz="1200" dirty="0"/>
              <a:t> a vytvoření </a:t>
            </a:r>
            <a:r>
              <a:rPr lang="cs-CZ" sz="1200" b="1" dirty="0"/>
              <a:t>ochuzené oblasti</a:t>
            </a:r>
            <a:r>
              <a:rPr lang="cs-CZ" sz="1200" dirty="0"/>
              <a:t> </a:t>
            </a:r>
            <a:r>
              <a:rPr lang="cs-CZ" sz="1200" b="1" dirty="0"/>
              <a:t>bez volných nosičů náboje</a:t>
            </a:r>
            <a:r>
              <a:rPr lang="cs-CZ" sz="1200" dirty="0"/>
              <a:t>. </a:t>
            </a:r>
            <a:r>
              <a:rPr lang="cs-CZ" sz="1200" b="1" dirty="0"/>
              <a:t>Směr elektrické intenzity této oblasti</a:t>
            </a:r>
            <a:r>
              <a:rPr lang="cs-CZ" sz="1200" dirty="0"/>
              <a:t> je vyznačen v modelu </a:t>
            </a:r>
            <a:r>
              <a:rPr lang="cs-CZ" sz="1200" b="1" dirty="0"/>
              <a:t>fialovými šipkami</a:t>
            </a:r>
            <a:r>
              <a:rPr lang="cs-CZ" sz="1200" dirty="0"/>
              <a:t> a směřuje od kladných iontů donoru v krychli N k záporným iontům akceptoru v krychli P.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716016" y="836712"/>
            <a:ext cx="41044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00B050"/>
                </a:solidFill>
              </a:rPr>
              <a:t>Zajímavosti</a:t>
            </a:r>
            <a:endParaRPr lang="cs-CZ" sz="1200" dirty="0">
              <a:solidFill>
                <a:srgbClr val="00B050"/>
              </a:solidFill>
            </a:endParaRPr>
          </a:p>
          <a:p>
            <a:pPr algn="just"/>
            <a:r>
              <a:rPr lang="cs-CZ" sz="1200" dirty="0"/>
              <a:t>Pohyby </a:t>
            </a:r>
            <a:r>
              <a:rPr lang="cs-CZ" sz="1200" b="1" dirty="0"/>
              <a:t>majoritních nosičů</a:t>
            </a:r>
            <a:r>
              <a:rPr lang="cs-CZ" sz="1200" dirty="0"/>
              <a:t> (volných elektronů z oblasti N do oblasti P a kladných děr z oblasti P do oblasti N) vytváří tzv. </a:t>
            </a:r>
            <a:r>
              <a:rPr lang="cs-CZ" sz="1200" b="1" dirty="0"/>
              <a:t>difuzní proud</a:t>
            </a:r>
            <a:r>
              <a:rPr lang="cs-CZ" sz="1200" dirty="0"/>
              <a:t>. </a:t>
            </a:r>
            <a:r>
              <a:rPr lang="cs-CZ" sz="1200" b="1" dirty="0"/>
              <a:t>Prostorový náboj</a:t>
            </a:r>
            <a:r>
              <a:rPr lang="cs-CZ" sz="1200" dirty="0"/>
              <a:t>, který vzniká v důsledku difuze v oblasti roviny přechodu mezi polovodičem P a polovodičem N, </a:t>
            </a:r>
            <a:r>
              <a:rPr lang="cs-CZ" sz="1200" b="1" dirty="0"/>
              <a:t>vytváří</a:t>
            </a:r>
            <a:r>
              <a:rPr lang="cs-CZ" sz="1200" dirty="0"/>
              <a:t> v oblasti PN přechodu </a:t>
            </a:r>
            <a:r>
              <a:rPr lang="cs-CZ" sz="1200" b="1" dirty="0"/>
              <a:t>rozdíl potenciálů</a:t>
            </a:r>
            <a:r>
              <a:rPr lang="cs-CZ" sz="1200" dirty="0"/>
              <a:t> (napětí), který </a:t>
            </a:r>
            <a:r>
              <a:rPr lang="cs-CZ" sz="1200" b="1" dirty="0"/>
              <a:t>brání další difuzi</a:t>
            </a:r>
            <a:r>
              <a:rPr lang="cs-CZ" sz="1200" dirty="0"/>
              <a:t> elektronů i děr.</a:t>
            </a:r>
          </a:p>
          <a:p>
            <a:pPr algn="just"/>
            <a:r>
              <a:rPr lang="cs-CZ" sz="1200" dirty="0"/>
              <a:t>Kromě majoritních nosičů náboje dochází </a:t>
            </a:r>
            <a:r>
              <a:rPr lang="cs-CZ" sz="1200" b="1" dirty="0"/>
              <a:t>v oblasti PN přechodu</a:t>
            </a:r>
            <a:r>
              <a:rPr lang="cs-CZ" sz="1200" dirty="0"/>
              <a:t> i k </a:t>
            </a:r>
            <a:r>
              <a:rPr lang="cs-CZ" sz="1200" b="1" dirty="0"/>
              <a:t>pohybu minoritních nosičů náboje</a:t>
            </a:r>
            <a:r>
              <a:rPr lang="cs-CZ" sz="1200" dirty="0"/>
              <a:t> z obou oblastí do druhé. Menšinové elektrony se pohybují směrem do oblasti N, na jejímž rozhraní je kladný náboj donorů a stejně tak menšinové kladné díry se pohybují z oblasti N do oblasti P, kde jsou záporné ionty akceptoru. Proud těchto minoritních nabitých částic označujeme jako </a:t>
            </a:r>
            <a:r>
              <a:rPr lang="cs-CZ" sz="1200" b="1" dirty="0"/>
              <a:t>driftový proud</a:t>
            </a:r>
            <a:r>
              <a:rPr lang="cs-CZ" sz="1200" dirty="0"/>
              <a:t>.</a:t>
            </a:r>
          </a:p>
          <a:p>
            <a:pPr algn="just"/>
            <a:r>
              <a:rPr lang="cs-CZ" sz="1200" dirty="0"/>
              <a:t>V PN přechodu, který není připojen na vnější zdroj napětí, jsou pak oba proudy, difuzní i driftový v rovnováze, a výsledný proud přes rovinu přechodu je nulový. </a:t>
            </a:r>
          </a:p>
          <a:p>
            <a:pPr algn="just"/>
            <a:r>
              <a:rPr lang="cs-CZ" sz="1200" dirty="0"/>
              <a:t>PN přechod se vytváří na vyleštěné straně Si desky (výroba viz model Příměs v polovodiči), která je vytvořena jako polovodič typu P nebo N. Do daného typu polovodiče se potom pomocí procesu </a:t>
            </a:r>
            <a:r>
              <a:rPr lang="cs-CZ" sz="1200" b="1" dirty="0"/>
              <a:t>epitaxe, iontové implantace</a:t>
            </a:r>
            <a:r>
              <a:rPr lang="cs-CZ" sz="1200" dirty="0"/>
              <a:t> nebo </a:t>
            </a:r>
            <a:r>
              <a:rPr lang="cs-CZ" sz="1200" b="1" dirty="0"/>
              <a:t>termické difuze</a:t>
            </a:r>
            <a:r>
              <a:rPr lang="cs-CZ" sz="1200" dirty="0"/>
              <a:t> vnesou v dostatečné koncentraci příměsi opačného typu. Např. při iontové implantaci se ionty akceptorů nebo donorů urychlují elektrickým polem a pak se nastřelují do určité hloubky Si desky. Při termické difuzi se při teplotách okolo 1000 °C do Si desky vnášejí příměsi ve formě prvků (B, P, As) nebo oxidů (B</a:t>
            </a:r>
            <a:r>
              <a:rPr lang="cs-CZ" sz="1200" baseline="-25000" dirty="0"/>
              <a:t>2</a:t>
            </a:r>
            <a:r>
              <a:rPr lang="cs-CZ" sz="1200" dirty="0"/>
              <a:t>O</a:t>
            </a:r>
            <a:r>
              <a:rPr lang="cs-CZ" sz="1200" baseline="-25000" dirty="0"/>
              <a:t>3</a:t>
            </a:r>
            <a:r>
              <a:rPr lang="cs-CZ" sz="1200" dirty="0"/>
              <a:t>, P</a:t>
            </a:r>
            <a:r>
              <a:rPr lang="cs-CZ" sz="1200" baseline="-25000" dirty="0"/>
              <a:t>2</a:t>
            </a:r>
            <a:r>
              <a:rPr lang="cs-CZ" sz="1200" dirty="0"/>
              <a:t>O</a:t>
            </a:r>
            <a:r>
              <a:rPr lang="cs-CZ" sz="1200" baseline="-25000" dirty="0"/>
              <a:t>5</a:t>
            </a:r>
            <a:r>
              <a:rPr lang="cs-CZ" sz="1200" dirty="0"/>
              <a:t>). V obou výše uvedených případech se příměsi vnáší do přesně stanovené hloubky desky a s přesně stanovenou koncentrací.   </a:t>
            </a:r>
          </a:p>
          <a:p>
            <a:pPr algn="just"/>
            <a:r>
              <a:rPr lang="cs-CZ" sz="1200" dirty="0"/>
              <a:t>Polovodičová součástka s </a:t>
            </a:r>
            <a:r>
              <a:rPr lang="cs-CZ" sz="1200" b="1" dirty="0"/>
              <a:t>jedním PN přechodem</a:t>
            </a:r>
            <a:r>
              <a:rPr lang="cs-CZ" sz="1200" dirty="0"/>
              <a:t> je např. </a:t>
            </a:r>
            <a:r>
              <a:rPr lang="cs-CZ" sz="1200" b="1" dirty="0"/>
              <a:t>dioda</a:t>
            </a:r>
            <a:r>
              <a:rPr lang="cs-CZ" sz="1200" dirty="0"/>
              <a:t>, </a:t>
            </a:r>
            <a:r>
              <a:rPr lang="cs-CZ" sz="1200" b="1" dirty="0"/>
              <a:t>dva PN přechody</a:t>
            </a:r>
            <a:r>
              <a:rPr lang="cs-CZ" sz="1200" dirty="0"/>
              <a:t> má např. </a:t>
            </a:r>
            <a:r>
              <a:rPr lang="cs-CZ" sz="1200" b="1" dirty="0"/>
              <a:t>tranzistor</a:t>
            </a:r>
            <a:r>
              <a:rPr lang="cs-CZ" sz="1200" dirty="0"/>
              <a:t>. PN přechod mají např. i </a:t>
            </a:r>
            <a:r>
              <a:rPr lang="cs-CZ" sz="1200" b="1" dirty="0"/>
              <a:t>LED diody</a:t>
            </a:r>
            <a:r>
              <a:rPr lang="cs-CZ" sz="1200" dirty="0"/>
              <a:t>, </a:t>
            </a:r>
            <a:r>
              <a:rPr lang="cs-CZ" sz="1200" b="1" dirty="0"/>
              <a:t>solární články</a:t>
            </a:r>
            <a:r>
              <a:rPr lang="cs-CZ" sz="1200" dirty="0"/>
              <a:t> nebo </a:t>
            </a:r>
            <a:r>
              <a:rPr lang="cs-CZ" sz="1200" b="1" dirty="0"/>
              <a:t>integrované obvody</a:t>
            </a:r>
            <a:r>
              <a:rPr lang="cs-CZ" sz="1200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44" y="1342618"/>
            <a:ext cx="2062392" cy="116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67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21. Elektrický proud v polovodičích – vlastní vodivost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828779"/>
            <a:ext cx="9144000" cy="1341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cs-CZ" sz="2400" dirty="0" smtClean="0">
                <a:ea typeface="Times New Roman"/>
                <a:cs typeface="Times New Roman"/>
              </a:rPr>
              <a:t>Polovodičové prvky (diody, tranzistory, integrované obvody) mají velký význam pro rozvoj a miniaturizaci elektroniky (rádia, TV, mobily, PC)</a:t>
            </a:r>
            <a:endParaRPr lang="cs-CZ" sz="2400" dirty="0">
              <a:ea typeface="Times New Roman"/>
              <a:cs typeface="Times New Roman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23528" y="3798408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00B050"/>
                </a:solidFill>
              </a:rPr>
              <a:t>Nick </a:t>
            </a:r>
            <a:r>
              <a:rPr lang="cs-CZ" sz="1600" b="1" dirty="0" err="1" smtClean="0">
                <a:solidFill>
                  <a:srgbClr val="00B050"/>
                </a:solidFill>
              </a:rPr>
              <a:t>Holonyak</a:t>
            </a:r>
            <a:r>
              <a:rPr lang="cs-CZ" sz="1600" b="1" dirty="0" smtClean="0">
                <a:solidFill>
                  <a:srgbClr val="00B050"/>
                </a:solidFill>
              </a:rPr>
              <a:t> (*1928)</a:t>
            </a:r>
            <a:r>
              <a:rPr lang="cs-CZ" sz="1600" b="1" dirty="0" smtClean="0">
                <a:solidFill>
                  <a:srgbClr val="FF0000"/>
                </a:solidFill>
              </a:rPr>
              <a:t> – objevitel LED diody (1962)</a:t>
            </a:r>
            <a:r>
              <a:rPr lang="cs-CZ" b="1" dirty="0"/>
              <a:t>				</a:t>
            </a:r>
            <a:endParaRPr lang="cs-CZ" dirty="0"/>
          </a:p>
        </p:txBody>
      </p:sp>
      <p:pic>
        <p:nvPicPr>
          <p:cNvPr id="1026" name="Picture 2" descr="50. výročí LED: Vynálezce technologie LED Nick Holonyak vzpomíná na svůj  objev - EnviWeb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70365"/>
            <a:ext cx="2952328" cy="166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D – Wikiped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4"/>
          <a:stretch/>
        </p:blipFill>
        <p:spPr bwMode="auto">
          <a:xfrm>
            <a:off x="4427984" y="2424851"/>
            <a:ext cx="4104456" cy="115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istorie počítačů V. – nenápadný půvab tranzistoru - Cnews.cz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0" t="8882" r="23964" b="8991"/>
          <a:stretch/>
        </p:blipFill>
        <p:spPr bwMode="auto">
          <a:xfrm>
            <a:off x="521175" y="4186160"/>
            <a:ext cx="1746570" cy="173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áklady elektronik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532" y="4167740"/>
            <a:ext cx="2088232" cy="15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7504" y="6320353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B050"/>
                </a:solidFill>
              </a:rPr>
              <a:t>John </a:t>
            </a:r>
            <a:r>
              <a:rPr lang="cs-CZ" sz="1400" b="1" dirty="0" err="1" smtClean="0">
                <a:solidFill>
                  <a:srgbClr val="00B050"/>
                </a:solidFill>
              </a:rPr>
              <a:t>Bardeen</a:t>
            </a:r>
            <a:r>
              <a:rPr lang="cs-CZ" sz="1400" b="1" dirty="0" smtClean="0">
                <a:solidFill>
                  <a:srgbClr val="00B050"/>
                </a:solidFill>
              </a:rPr>
              <a:t> (1908-1991), Walter </a:t>
            </a:r>
            <a:r>
              <a:rPr lang="cs-CZ" sz="1400" b="1" dirty="0" err="1" smtClean="0">
                <a:solidFill>
                  <a:srgbClr val="00B050"/>
                </a:solidFill>
              </a:rPr>
              <a:t>Brattain</a:t>
            </a:r>
            <a:r>
              <a:rPr lang="cs-CZ" sz="1400" b="1" dirty="0" smtClean="0">
                <a:solidFill>
                  <a:srgbClr val="00B050"/>
                </a:solidFill>
              </a:rPr>
              <a:t> (1902-1987), William </a:t>
            </a:r>
            <a:r>
              <a:rPr lang="cs-CZ" sz="1400" b="1" dirty="0" err="1" smtClean="0">
                <a:solidFill>
                  <a:srgbClr val="00B050"/>
                </a:solidFill>
              </a:rPr>
              <a:t>Shockley</a:t>
            </a:r>
            <a:r>
              <a:rPr lang="cs-CZ" sz="1400" b="1" dirty="0" smtClean="0">
                <a:solidFill>
                  <a:srgbClr val="00B050"/>
                </a:solidFill>
              </a:rPr>
              <a:t> (1910-1989) </a:t>
            </a:r>
            <a:br>
              <a:rPr lang="cs-CZ" sz="1400" b="1" dirty="0" smtClean="0">
                <a:solidFill>
                  <a:srgbClr val="00B050"/>
                </a:solidFill>
              </a:rPr>
            </a:br>
            <a:r>
              <a:rPr lang="cs-CZ" sz="1400" dirty="0" smtClean="0"/>
              <a:t>– </a:t>
            </a:r>
            <a:r>
              <a:rPr lang="cs-CZ" sz="1400" dirty="0"/>
              <a:t>1. </a:t>
            </a:r>
            <a:r>
              <a:rPr lang="cs-CZ" sz="1400" dirty="0" smtClean="0"/>
              <a:t>tranzistor,   Nobelova cena za fyziku 1956</a:t>
            </a:r>
            <a:endParaRPr lang="cs-CZ" sz="1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21174" y="5949280"/>
            <a:ext cx="1818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c</a:t>
            </a:r>
            <a:r>
              <a:rPr lang="cs-CZ" sz="1600" dirty="0" smtClean="0"/>
              <a:t>ca 15 cm </a:t>
            </a:r>
            <a:r>
              <a:rPr lang="cs-CZ" sz="1600" dirty="0"/>
              <a:t>= </a:t>
            </a:r>
            <a:r>
              <a:rPr lang="cs-CZ" sz="1600" dirty="0" smtClean="0"/>
              <a:t>10</a:t>
            </a:r>
            <a:r>
              <a:rPr lang="cs-CZ" sz="1600" baseline="30000" dirty="0" smtClean="0"/>
              <a:t>-1 </a:t>
            </a:r>
            <a:r>
              <a:rPr lang="cs-CZ" sz="1600" dirty="0"/>
              <a:t>m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555776" y="591078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c</a:t>
            </a:r>
            <a:r>
              <a:rPr lang="cs-CZ" sz="1600" dirty="0" smtClean="0"/>
              <a:t>ca 5 mm</a:t>
            </a:r>
            <a:r>
              <a:rPr lang="cs-CZ" sz="1600" dirty="0"/>
              <a:t> = </a:t>
            </a:r>
            <a:r>
              <a:rPr lang="cs-CZ" sz="1600" dirty="0" smtClean="0"/>
              <a:t>10</a:t>
            </a:r>
            <a:r>
              <a:rPr lang="cs-CZ" sz="1600" baseline="30000" dirty="0" smtClean="0"/>
              <a:t>-3 </a:t>
            </a:r>
            <a:r>
              <a:rPr lang="cs-CZ" sz="1600" dirty="0" smtClean="0"/>
              <a:t>m (1980)</a:t>
            </a:r>
            <a:endParaRPr lang="cs-CZ" sz="16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67740"/>
            <a:ext cx="2707778" cy="152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5292080" y="5877272"/>
            <a:ext cx="2707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c</a:t>
            </a:r>
            <a:r>
              <a:rPr lang="cs-CZ" sz="1600" dirty="0" smtClean="0"/>
              <a:t>ca 1 </a:t>
            </a:r>
            <a:r>
              <a:rPr lang="cs-CZ" sz="1600" dirty="0" err="1" smtClean="0"/>
              <a:t>nm</a:t>
            </a:r>
            <a:r>
              <a:rPr lang="cs-CZ" sz="1600" dirty="0" smtClean="0"/>
              <a:t> = 10</a:t>
            </a:r>
            <a:r>
              <a:rPr lang="cs-CZ" sz="1600" baseline="30000" dirty="0" smtClean="0"/>
              <a:t>-9 </a:t>
            </a:r>
            <a:r>
              <a:rPr lang="cs-CZ" sz="1600" dirty="0" smtClean="0"/>
              <a:t>m (2016)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59892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23. Elektrický proud v polovodičích – PN přechod – propustný směr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10" descr="Fotodioda – Wikipe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155574" y="908720"/>
            <a:ext cx="8664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Corinth 3D - Lifeliqe – PN přechod – propustný směr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4" name="Picture 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04" y="1278052"/>
            <a:ext cx="591120" cy="68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251520" y="2060848"/>
            <a:ext cx="1682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hlinkClick r:id="rId3"/>
              </a:rPr>
              <a:t>PN přechod - propustný směr</a:t>
            </a:r>
            <a:endParaRPr lang="cs-CZ" sz="1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55574" y="2748984"/>
            <a:ext cx="39604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00B050"/>
                </a:solidFill>
              </a:rPr>
              <a:t>Poznámky k </a:t>
            </a:r>
            <a:r>
              <a:rPr lang="cs-CZ" sz="1200" b="1" dirty="0" smtClean="0">
                <a:solidFill>
                  <a:srgbClr val="00B050"/>
                </a:solidFill>
              </a:rPr>
              <a:t>modelu</a:t>
            </a:r>
            <a:endParaRPr lang="cs-CZ" sz="1200" dirty="0">
              <a:solidFill>
                <a:srgbClr val="00B050"/>
              </a:solidFill>
            </a:endParaRPr>
          </a:p>
          <a:p>
            <a:pPr algn="just"/>
            <a:r>
              <a:rPr lang="cs-CZ" sz="1200" dirty="0"/>
              <a:t>Nejjednodušší polovodičovou součástkou, která má jeden PN přechod je </a:t>
            </a:r>
            <a:r>
              <a:rPr lang="cs-CZ" sz="1200" b="1" dirty="0"/>
              <a:t>dioda</a:t>
            </a:r>
            <a:r>
              <a:rPr lang="cs-CZ" sz="1200" dirty="0"/>
              <a:t>. U diody rozeznáváme </a:t>
            </a:r>
            <a:r>
              <a:rPr lang="cs-CZ" sz="1200" b="1" dirty="0"/>
              <a:t>anodu</a:t>
            </a:r>
            <a:r>
              <a:rPr lang="cs-CZ" sz="1200" dirty="0"/>
              <a:t> a </a:t>
            </a:r>
            <a:r>
              <a:rPr lang="cs-CZ" sz="1200" b="1" dirty="0"/>
              <a:t>katodu</a:t>
            </a:r>
            <a:r>
              <a:rPr lang="cs-CZ" sz="1200" dirty="0"/>
              <a:t>. Je-li dioda (PN přechod) zapojena </a:t>
            </a:r>
            <a:r>
              <a:rPr lang="cs-CZ" sz="1200" b="1" dirty="0"/>
              <a:t>v propustném směru</a:t>
            </a:r>
            <a:r>
              <a:rPr lang="cs-CZ" sz="1200" dirty="0"/>
              <a:t>, je </a:t>
            </a:r>
            <a:r>
              <a:rPr lang="cs-CZ" sz="1200" b="1" dirty="0"/>
              <a:t>kladný pól zdroje připojen na anodu</a:t>
            </a:r>
            <a:r>
              <a:rPr lang="cs-CZ" sz="1200" dirty="0"/>
              <a:t> (polovodič typu P) a záporný pól zdroje na katodu (polovodič typu N</a:t>
            </a:r>
            <a:r>
              <a:rPr lang="cs-CZ" sz="1200" dirty="0" smtClean="0"/>
              <a:t>).</a:t>
            </a:r>
            <a:br>
              <a:rPr lang="cs-CZ" sz="1200" dirty="0" smtClean="0"/>
            </a:br>
            <a:endParaRPr lang="cs-CZ" sz="1200" dirty="0"/>
          </a:p>
          <a:p>
            <a:pPr algn="just"/>
            <a:r>
              <a:rPr lang="cs-CZ" sz="1200" dirty="0"/>
              <a:t>Po přiložení napětí na PN přechod můžeme v modelu pozorovat </a:t>
            </a:r>
            <a:r>
              <a:rPr lang="cs-CZ" sz="1200" b="1" dirty="0"/>
              <a:t>zmenšení šířky přechodu</a:t>
            </a:r>
            <a:r>
              <a:rPr lang="cs-CZ" sz="1200" dirty="0"/>
              <a:t>, které je vyznačeno zmenšením délky fialových šipek znázorňujících intenzitu elektrického pole přechodu, a snížením počtu iontů akceptoru a donoru tvořících prostorový náboj. </a:t>
            </a:r>
            <a:r>
              <a:rPr lang="cs-CZ" sz="1200" dirty="0" smtClean="0"/>
              <a:t/>
            </a:r>
            <a:br>
              <a:rPr lang="cs-CZ" sz="1200" dirty="0" smtClean="0"/>
            </a:br>
            <a:endParaRPr lang="cs-CZ" sz="1200" dirty="0"/>
          </a:p>
          <a:p>
            <a:pPr algn="just"/>
            <a:r>
              <a:rPr lang="cs-CZ" sz="1200" dirty="0"/>
              <a:t>Elektrony (modré kuličky) se pohybují z oblasti N do oblasti P a dále se pohybují elektrickým obvodem. Kladné díry (červené kroužky) se pohybují z oblasti P do oblasti N.</a:t>
            </a:r>
          </a:p>
          <a:p>
            <a:pPr algn="just"/>
            <a:r>
              <a:rPr lang="cs-CZ" sz="1200" dirty="0"/>
              <a:t>Velký </a:t>
            </a:r>
            <a:r>
              <a:rPr lang="cs-CZ" sz="1200" b="1" dirty="0"/>
              <a:t>propustný proud</a:t>
            </a:r>
            <a:r>
              <a:rPr lang="cs-CZ" sz="1200" dirty="0"/>
              <a:t> </a:t>
            </a:r>
            <a:r>
              <a:rPr lang="cs-CZ" sz="1200" i="1" dirty="0"/>
              <a:t>I</a:t>
            </a:r>
            <a:r>
              <a:rPr lang="cs-CZ" sz="1200" baseline="-25000" dirty="0"/>
              <a:t>F</a:t>
            </a:r>
            <a:r>
              <a:rPr lang="cs-CZ" sz="1200" dirty="0"/>
              <a:t> (forward </a:t>
            </a:r>
            <a:r>
              <a:rPr lang="cs-CZ" sz="1200" dirty="0" err="1"/>
              <a:t>current</a:t>
            </a:r>
            <a:r>
              <a:rPr lang="cs-CZ" sz="1200" dirty="0"/>
              <a:t>) nezačne obvodem protékat okamžitě, ale až po překročení určité hodnoty napětí (v animaci je to 0,6 V), kterou nazýváme </a:t>
            </a:r>
            <a:r>
              <a:rPr lang="cs-CZ" sz="1200" b="1" dirty="0"/>
              <a:t>prahové napětí </a:t>
            </a:r>
            <a:r>
              <a:rPr lang="cs-CZ" sz="1200" i="1" dirty="0"/>
              <a:t>U</a:t>
            </a:r>
            <a:r>
              <a:rPr lang="cs-CZ" sz="1200" baseline="-25000" dirty="0"/>
              <a:t>F0</a:t>
            </a:r>
            <a:r>
              <a:rPr lang="cs-CZ" sz="1200" dirty="0"/>
              <a:t>. Dioda tak plní funkci sepnutého spínače.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716016" y="2748984"/>
            <a:ext cx="41044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00B050"/>
                </a:solidFill>
              </a:rPr>
              <a:t>Zajímavosti</a:t>
            </a:r>
            <a:endParaRPr lang="cs-CZ" sz="1200" dirty="0">
              <a:solidFill>
                <a:srgbClr val="00B050"/>
              </a:solidFill>
            </a:endParaRPr>
          </a:p>
          <a:p>
            <a:pPr algn="just"/>
            <a:r>
              <a:rPr lang="cs-CZ" sz="1200" dirty="0"/>
              <a:t>Zapojíme-li diodu v propustném směru, dojde k </a:t>
            </a:r>
            <a:r>
              <a:rPr lang="cs-CZ" sz="1200" b="1" dirty="0"/>
              <a:t>zúžení ochuzené oblasti</a:t>
            </a:r>
            <a:r>
              <a:rPr lang="cs-CZ" sz="1200" dirty="0"/>
              <a:t>, a majoritní nosiče náboje mohou opět ve velkém množství procházet </a:t>
            </a:r>
            <a:r>
              <a:rPr lang="cs-CZ" sz="1200" b="1" dirty="0"/>
              <a:t>potenciálovou bariérou</a:t>
            </a:r>
            <a:r>
              <a:rPr lang="cs-CZ" sz="1200" dirty="0"/>
              <a:t> PN přechodu. </a:t>
            </a:r>
            <a:r>
              <a:rPr lang="cs-CZ" sz="1200" b="1" dirty="0"/>
              <a:t>Difuzní proud</a:t>
            </a:r>
            <a:r>
              <a:rPr lang="cs-CZ" sz="1200" dirty="0"/>
              <a:t> je tedy významně větší než driftový a jejich rozdíl je výsledný </a:t>
            </a:r>
            <a:r>
              <a:rPr lang="cs-CZ" sz="1200" b="1" dirty="0"/>
              <a:t>propustný proud</a:t>
            </a:r>
            <a:r>
              <a:rPr lang="cs-CZ" sz="1200" dirty="0"/>
              <a:t> </a:t>
            </a:r>
            <a:r>
              <a:rPr lang="cs-CZ" sz="1200" i="1" dirty="0"/>
              <a:t>I</a:t>
            </a:r>
            <a:r>
              <a:rPr lang="cs-CZ" sz="1200" baseline="-25000" dirty="0"/>
              <a:t>F</a:t>
            </a:r>
            <a:r>
              <a:rPr lang="cs-CZ" sz="1200" dirty="0"/>
              <a:t> (forward </a:t>
            </a:r>
            <a:r>
              <a:rPr lang="cs-CZ" sz="1200" dirty="0" err="1"/>
              <a:t>current</a:t>
            </a:r>
            <a:r>
              <a:rPr lang="cs-CZ" sz="1200" dirty="0" smtClean="0"/>
              <a:t>).</a:t>
            </a:r>
            <a:br>
              <a:rPr lang="cs-CZ" sz="1200" dirty="0" smtClean="0"/>
            </a:br>
            <a:endParaRPr lang="cs-CZ" sz="1200" dirty="0"/>
          </a:p>
          <a:p>
            <a:pPr algn="just"/>
            <a:r>
              <a:rPr lang="cs-CZ" sz="1200" dirty="0"/>
              <a:t>Velikost </a:t>
            </a:r>
            <a:r>
              <a:rPr lang="cs-CZ" sz="1200" b="1" dirty="0"/>
              <a:t>driftového proudu</a:t>
            </a:r>
            <a:r>
              <a:rPr lang="cs-CZ" sz="1200" dirty="0"/>
              <a:t>, který tvoří minoritní nosiče, není vnějším napětím zdroje nijak ovlivněna.</a:t>
            </a:r>
          </a:p>
          <a:p>
            <a:pPr algn="just"/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smtClean="0"/>
              <a:t>Schopnost </a:t>
            </a:r>
            <a:r>
              <a:rPr lang="cs-CZ" sz="1200" dirty="0"/>
              <a:t>diody vést elektrický proud pouze v propustném směru se využívá při </a:t>
            </a:r>
            <a:r>
              <a:rPr lang="cs-CZ" sz="1200" b="1" dirty="0"/>
              <a:t>usměrnění střídavého proudu</a:t>
            </a:r>
            <a:r>
              <a:rPr lang="cs-CZ" sz="1200" dirty="0"/>
              <a:t> pomocí </a:t>
            </a:r>
            <a:r>
              <a:rPr lang="cs-CZ" sz="1200" b="1" dirty="0"/>
              <a:t>diodového usměrňovače</a:t>
            </a:r>
            <a:r>
              <a:rPr lang="cs-CZ" sz="1200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44" y="1342618"/>
            <a:ext cx="2062392" cy="116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35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23. Elektrický proud v polovodičích – PN přechod – závěrný směr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10" descr="Fotodioda – Wikipe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155574" y="908720"/>
            <a:ext cx="8664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Corinth 3D - Lifeliqe – PN přechod – závěrný směr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4" name="Picture 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04" y="1278052"/>
            <a:ext cx="591120" cy="68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251520" y="2060848"/>
            <a:ext cx="1682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hlinkClick r:id="rId3"/>
              </a:rPr>
              <a:t>PN přechod - závěrný směr</a:t>
            </a:r>
            <a:endParaRPr lang="cs-CZ" sz="1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860031" y="1888956"/>
            <a:ext cx="39604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00B050"/>
                </a:solidFill>
              </a:rPr>
              <a:t>Poznámky k </a:t>
            </a:r>
            <a:r>
              <a:rPr lang="cs-CZ" sz="1200" b="1" dirty="0" smtClean="0">
                <a:solidFill>
                  <a:srgbClr val="00B050"/>
                </a:solidFill>
              </a:rPr>
              <a:t>modelu</a:t>
            </a:r>
            <a:endParaRPr lang="cs-CZ" sz="1200" dirty="0">
              <a:solidFill>
                <a:srgbClr val="00B050"/>
              </a:solidFill>
            </a:endParaRPr>
          </a:p>
          <a:p>
            <a:pPr algn="just"/>
            <a:r>
              <a:rPr lang="cs-CZ" sz="1200" dirty="0"/>
              <a:t>Nejjednodušší polovodičovou součástkou, která má jeden PN přechod je </a:t>
            </a:r>
            <a:r>
              <a:rPr lang="cs-CZ" sz="1200" b="1" dirty="0"/>
              <a:t>dioda</a:t>
            </a:r>
            <a:r>
              <a:rPr lang="cs-CZ" sz="1200" dirty="0"/>
              <a:t>. U diody rozeznáváme </a:t>
            </a:r>
            <a:r>
              <a:rPr lang="cs-CZ" sz="1200" b="1" dirty="0"/>
              <a:t>anodu</a:t>
            </a:r>
            <a:r>
              <a:rPr lang="cs-CZ" sz="1200" dirty="0"/>
              <a:t> a </a:t>
            </a:r>
            <a:r>
              <a:rPr lang="cs-CZ" sz="1200" b="1" dirty="0"/>
              <a:t>katodu</a:t>
            </a:r>
            <a:r>
              <a:rPr lang="cs-CZ" sz="1200" dirty="0"/>
              <a:t>. Je-li dioda zapojena </a:t>
            </a:r>
            <a:r>
              <a:rPr lang="cs-CZ" sz="1200" b="1" dirty="0"/>
              <a:t>v závěrném směru</a:t>
            </a:r>
            <a:r>
              <a:rPr lang="cs-CZ" sz="1200" dirty="0"/>
              <a:t>, je </a:t>
            </a:r>
            <a:r>
              <a:rPr lang="cs-CZ" sz="1200" b="1" dirty="0"/>
              <a:t>kladný pól zdroje připojen na katodu</a:t>
            </a:r>
            <a:r>
              <a:rPr lang="cs-CZ" sz="1200" dirty="0"/>
              <a:t> (polovodič typu N) a záporný pól zdroje na anodu (polovodič typu P).</a:t>
            </a:r>
          </a:p>
          <a:p>
            <a:pPr algn="just"/>
            <a:r>
              <a:rPr lang="cs-CZ" sz="1200" dirty="0"/>
              <a:t>Po přiložení napětí na PN přechod můžeme v modelu pozorovat </a:t>
            </a:r>
            <a:r>
              <a:rPr lang="cs-CZ" sz="1200" b="1" dirty="0"/>
              <a:t>zvětšení šířky přechodu</a:t>
            </a:r>
            <a:r>
              <a:rPr lang="cs-CZ" sz="1200" dirty="0"/>
              <a:t>, které je vyznačeno zvětšením délky fialových šipek znázorňujících intenzitu elektrického pole přechodu, a zvýšením počtu iontů akceptoru a donoru tvořících prostorový náboj. V modelu je tento nárůst znázorněn zvýrazněním polarity atomů donoru a akceptoru ve druhé řadě.  </a:t>
            </a:r>
          </a:p>
          <a:p>
            <a:pPr algn="just"/>
            <a:r>
              <a:rPr lang="cs-CZ" sz="1200" dirty="0"/>
              <a:t>Elektrony (modré kuličky) se pohybují pouze v oblasti N od přechodu PN směrem ke kladnému pólu zdroje. Kladné díry (červené kroužky) se pohybují pouze v oblasti P od ochuzené oblasti k zápornému pólu zdroje.</a:t>
            </a:r>
          </a:p>
          <a:p>
            <a:pPr algn="just"/>
            <a:r>
              <a:rPr lang="cs-CZ" sz="1200" dirty="0"/>
              <a:t>Obvodem protéká velmi malý </a:t>
            </a:r>
            <a:r>
              <a:rPr lang="cs-CZ" sz="1200" b="1" dirty="0"/>
              <a:t>závěrný proud</a:t>
            </a:r>
            <a:r>
              <a:rPr lang="cs-CZ" sz="1200" dirty="0"/>
              <a:t> </a:t>
            </a:r>
            <a:r>
              <a:rPr lang="cs-CZ" sz="1200" i="1" dirty="0"/>
              <a:t>I</a:t>
            </a:r>
            <a:r>
              <a:rPr lang="cs-CZ" sz="1200" baseline="-25000" dirty="0"/>
              <a:t>B</a:t>
            </a:r>
            <a:r>
              <a:rPr lang="cs-CZ" sz="1200" dirty="0"/>
              <a:t> (</a:t>
            </a:r>
            <a:r>
              <a:rPr lang="cs-CZ" sz="1200" dirty="0" err="1"/>
              <a:t>back</a:t>
            </a:r>
            <a:r>
              <a:rPr lang="cs-CZ" sz="1200" dirty="0"/>
              <a:t> </a:t>
            </a:r>
            <a:r>
              <a:rPr lang="cs-CZ" sz="1200" dirty="0" err="1"/>
              <a:t>current</a:t>
            </a:r>
            <a:r>
              <a:rPr lang="cs-CZ" sz="1200" dirty="0"/>
              <a:t>), který dosahuje velikosti maximálně řádu µA. Napětí na diodě nesmí překročit hodnotu, kterou nazýváme </a:t>
            </a:r>
            <a:r>
              <a:rPr lang="cs-CZ" sz="1200" b="1" dirty="0"/>
              <a:t>průrazné napětí </a:t>
            </a:r>
            <a:r>
              <a:rPr lang="cs-CZ" sz="1200" i="1" dirty="0"/>
              <a:t>U</a:t>
            </a:r>
            <a:r>
              <a:rPr lang="cs-CZ" sz="1200" baseline="-25000" dirty="0"/>
              <a:t>BR</a:t>
            </a:r>
            <a:r>
              <a:rPr lang="cs-CZ" sz="1200" dirty="0"/>
              <a:t> (reverse </a:t>
            </a:r>
            <a:r>
              <a:rPr lang="cs-CZ" sz="1200" dirty="0" err="1"/>
              <a:t>breakdown</a:t>
            </a:r>
            <a:r>
              <a:rPr lang="cs-CZ" sz="1200" dirty="0"/>
              <a:t> </a:t>
            </a:r>
            <a:r>
              <a:rPr lang="cs-CZ" sz="1200" dirty="0" err="1"/>
              <a:t>voltage</a:t>
            </a:r>
            <a:r>
              <a:rPr lang="cs-CZ" sz="1200" dirty="0"/>
              <a:t>), po jehož překročení dojde k poškození diody. Dioda zapojená v závěrném směru plní funkci rozepnutého spínače.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51520" y="2996952"/>
            <a:ext cx="410445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00B050"/>
                </a:solidFill>
              </a:rPr>
              <a:t>Zajímavosti</a:t>
            </a:r>
            <a:endParaRPr lang="cs-CZ" sz="1200" dirty="0">
              <a:solidFill>
                <a:srgbClr val="00B050"/>
              </a:solidFill>
            </a:endParaRPr>
          </a:p>
          <a:p>
            <a:pPr algn="just"/>
            <a:r>
              <a:rPr lang="cs-CZ" sz="1200" dirty="0"/>
              <a:t>Zapojíme-li diodu </a:t>
            </a:r>
            <a:r>
              <a:rPr lang="cs-CZ" sz="1200" b="1" dirty="0"/>
              <a:t>v závěrném směru</a:t>
            </a:r>
            <a:r>
              <a:rPr lang="cs-CZ" sz="1200" dirty="0"/>
              <a:t>, dojde k </a:t>
            </a:r>
            <a:r>
              <a:rPr lang="cs-CZ" sz="1200" b="1" dirty="0"/>
              <a:t>rozšíření ochuzené zóny</a:t>
            </a:r>
            <a:r>
              <a:rPr lang="cs-CZ" sz="1200" dirty="0"/>
              <a:t>, díky čemu majoritní nosiče náboje nemohou procházet </a:t>
            </a:r>
            <a:r>
              <a:rPr lang="cs-CZ" sz="1200" b="1" dirty="0"/>
              <a:t>potenciálovou bariérou</a:t>
            </a:r>
            <a:r>
              <a:rPr lang="cs-CZ" sz="1200" dirty="0"/>
              <a:t> PN přechodu. </a:t>
            </a:r>
            <a:r>
              <a:rPr lang="cs-CZ" sz="1200" b="1" dirty="0"/>
              <a:t>Difuzní proud</a:t>
            </a:r>
            <a:r>
              <a:rPr lang="cs-CZ" sz="1200" dirty="0"/>
              <a:t> je tedy významně menší než driftový, a jejich rozdíl je velmi malý </a:t>
            </a:r>
            <a:r>
              <a:rPr lang="cs-CZ" sz="1200" b="1" dirty="0"/>
              <a:t>závěrný proud</a:t>
            </a:r>
            <a:r>
              <a:rPr lang="cs-CZ" sz="1200" dirty="0"/>
              <a:t> </a:t>
            </a:r>
            <a:r>
              <a:rPr lang="cs-CZ" sz="1200" i="1" dirty="0"/>
              <a:t>I</a:t>
            </a:r>
            <a:r>
              <a:rPr lang="cs-CZ" sz="1200" baseline="-25000" dirty="0"/>
              <a:t>B</a:t>
            </a:r>
            <a:r>
              <a:rPr lang="cs-CZ" sz="1200" dirty="0"/>
              <a:t> (</a:t>
            </a:r>
            <a:r>
              <a:rPr lang="cs-CZ" sz="1200" dirty="0" err="1"/>
              <a:t>back</a:t>
            </a:r>
            <a:r>
              <a:rPr lang="cs-CZ" sz="1200" dirty="0"/>
              <a:t> </a:t>
            </a:r>
            <a:r>
              <a:rPr lang="cs-CZ" sz="1200" dirty="0" err="1"/>
              <a:t>current</a:t>
            </a:r>
            <a:r>
              <a:rPr lang="cs-CZ" sz="1200" dirty="0" smtClean="0"/>
              <a:t>).</a:t>
            </a:r>
            <a:br>
              <a:rPr lang="cs-CZ" sz="1200" dirty="0" smtClean="0"/>
            </a:br>
            <a:endParaRPr lang="cs-CZ" sz="1200" dirty="0"/>
          </a:p>
          <a:p>
            <a:pPr algn="just"/>
            <a:r>
              <a:rPr lang="cs-CZ" sz="1200" dirty="0"/>
              <a:t>Velikost </a:t>
            </a:r>
            <a:r>
              <a:rPr lang="cs-CZ" sz="1200" b="1" dirty="0"/>
              <a:t>driftového proudu</a:t>
            </a:r>
            <a:r>
              <a:rPr lang="cs-CZ" sz="1200" dirty="0"/>
              <a:t>, který tvoří minoritní nosiče, není vnějším napětím zdroje nijak ovlivněna</a:t>
            </a:r>
            <a:r>
              <a:rPr lang="cs-CZ" sz="1200" dirty="0" smtClean="0"/>
              <a:t>.</a:t>
            </a:r>
            <a:br>
              <a:rPr lang="cs-CZ" sz="1200" dirty="0" smtClean="0"/>
            </a:br>
            <a:endParaRPr lang="cs-CZ" sz="1200" dirty="0"/>
          </a:p>
          <a:p>
            <a:pPr algn="just"/>
            <a:r>
              <a:rPr lang="cs-CZ" sz="1200" b="1" dirty="0" err="1"/>
              <a:t>Zenerova</a:t>
            </a:r>
            <a:r>
              <a:rPr lang="cs-CZ" sz="1200" b="1" dirty="0"/>
              <a:t> dioda</a:t>
            </a:r>
            <a:r>
              <a:rPr lang="cs-CZ" sz="1200" dirty="0"/>
              <a:t> zapojená v závěrném směru se využívá při </a:t>
            </a:r>
            <a:r>
              <a:rPr lang="cs-CZ" sz="1200" b="1" dirty="0"/>
              <a:t>stabilizaci napětí ve stabilizovaných napěťových zdrojích</a:t>
            </a:r>
            <a:r>
              <a:rPr lang="cs-CZ" sz="1200" dirty="0"/>
              <a:t>. Využívá speciální konstrukce, která umožňuje opakovaný nedestruktivní průraz v závěrném směru, a zajišťuje víceméně konstantní hodnotu výstupního napětí na svorkách zdroje při velkých změnách odebíraného proudu. V jiných typech obvodů se používá jako </a:t>
            </a:r>
            <a:r>
              <a:rPr lang="cs-CZ" sz="1200" b="1" dirty="0"/>
              <a:t>regulační napěťový prvek</a:t>
            </a:r>
            <a:r>
              <a:rPr lang="cs-CZ" sz="1200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44" y="1342618"/>
            <a:ext cx="2062392" cy="116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47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dirty="0" smtClean="0"/>
              <a:t>24. Elektrický proud v polovodičích – tranzistor, operační zesilovač, integrovaný obvod</a:t>
            </a:r>
            <a:endParaRPr lang="cs-CZ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828779"/>
            <a:ext cx="4572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s-CZ" sz="20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Tranzistor</a:t>
            </a:r>
            <a:endParaRPr lang="cs-CZ" sz="2000" b="1" dirty="0">
              <a:solidFill>
                <a:srgbClr val="FF0000"/>
              </a:solidFill>
              <a:ea typeface="Times New Roman"/>
              <a:cs typeface="Times New Roman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7504" y="1275055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Walter </a:t>
            </a:r>
            <a:r>
              <a:rPr lang="cs-CZ" b="1" dirty="0" err="1" smtClean="0">
                <a:solidFill>
                  <a:srgbClr val="00B050"/>
                </a:solidFill>
              </a:rPr>
              <a:t>Brattain</a:t>
            </a:r>
            <a:r>
              <a:rPr lang="cs-CZ" b="1" dirty="0" smtClean="0">
                <a:solidFill>
                  <a:srgbClr val="00B050"/>
                </a:solidFill>
              </a:rPr>
              <a:t> (1902-1987), William </a:t>
            </a:r>
            <a:r>
              <a:rPr lang="cs-CZ" b="1" dirty="0" err="1" smtClean="0">
                <a:solidFill>
                  <a:srgbClr val="00B050"/>
                </a:solidFill>
              </a:rPr>
              <a:t>Shockley</a:t>
            </a:r>
            <a:r>
              <a:rPr lang="cs-CZ" b="1" dirty="0" smtClean="0">
                <a:solidFill>
                  <a:srgbClr val="00B050"/>
                </a:solidFill>
              </a:rPr>
              <a:t> (1910-1989</a:t>
            </a:r>
            <a:r>
              <a:rPr lang="cs-CZ" b="1" dirty="0">
                <a:solidFill>
                  <a:srgbClr val="00B050"/>
                </a:solidFill>
              </a:rPr>
              <a:t>), John </a:t>
            </a:r>
            <a:r>
              <a:rPr lang="cs-CZ" b="1" dirty="0" err="1">
                <a:solidFill>
                  <a:srgbClr val="00B050"/>
                </a:solidFill>
              </a:rPr>
              <a:t>Bardeen</a:t>
            </a:r>
            <a:r>
              <a:rPr lang="cs-CZ" b="1" dirty="0">
                <a:solidFill>
                  <a:srgbClr val="00B050"/>
                </a:solidFill>
              </a:rPr>
              <a:t> (1908-1991</a:t>
            </a:r>
            <a:r>
              <a:rPr lang="cs-CZ" b="1" dirty="0" smtClean="0">
                <a:solidFill>
                  <a:srgbClr val="00B050"/>
                </a:solidFill>
              </a:rPr>
              <a:t>) </a:t>
            </a:r>
            <a:br>
              <a:rPr lang="cs-CZ" b="1" dirty="0" smtClean="0">
                <a:solidFill>
                  <a:srgbClr val="00B050"/>
                </a:solidFill>
              </a:rPr>
            </a:br>
            <a:r>
              <a:rPr lang="cs-CZ" dirty="0" smtClean="0"/>
              <a:t>– </a:t>
            </a:r>
            <a:r>
              <a:rPr lang="cs-CZ" dirty="0"/>
              <a:t>1. </a:t>
            </a:r>
            <a:r>
              <a:rPr lang="cs-CZ" dirty="0" smtClean="0"/>
              <a:t>tranzistor sestaven v roce 1947 – BELL laboratoře,   Nobelova cena za fyziku 1956</a:t>
            </a:r>
            <a:endParaRPr lang="cs-CZ" dirty="0"/>
          </a:p>
        </p:txBody>
      </p:sp>
      <p:pic>
        <p:nvPicPr>
          <p:cNvPr id="4" name="Picture 2" descr="ON Semiconductor: O vynálezu tranzisto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488" y="4187527"/>
            <a:ext cx="6347023" cy="235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ww.zive.cz/getthumbnail.aspx?crop=1&amp;w=600&amp;h=300&amp;q=60&amp;id_file=7695871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21386"/>
            <a:ext cx="4301108" cy="215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23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dirty="0" smtClean="0"/>
              <a:t>24. Elektrický proud v polovodičích – tranzistor, operační zesilovač, integrovaný obvod</a:t>
            </a:r>
            <a:endParaRPr lang="cs-CZ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828779"/>
            <a:ext cx="4572000" cy="42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s-CZ" sz="20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W.B. </a:t>
            </a:r>
            <a:r>
              <a:rPr lang="cs-CZ" sz="2000" b="1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Shockley</a:t>
            </a:r>
            <a:endParaRPr lang="cs-CZ" sz="2000" b="1" dirty="0">
              <a:solidFill>
                <a:srgbClr val="FF0000"/>
              </a:solidFill>
              <a:ea typeface="Times New Roman"/>
              <a:cs typeface="Times New Roman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7504" y="1275055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</a:t>
            </a:r>
            <a:r>
              <a:rPr lang="cs-CZ" dirty="0" smtClean="0"/>
              <a:t>olovodičová součástka se 2 PN přechody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3 konektory: emitor E, báze B,  kolektor C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74400"/>
            <a:ext cx="1981834" cy="168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William Shockley: muž, který změnil tranzistor i jedno údolí – Živě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060848"/>
            <a:ext cx="2779415" cy="171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72802" y="3861048"/>
            <a:ext cx="3579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Prototypy tranzistoru (triody) vytvořené W. </a:t>
            </a:r>
            <a:r>
              <a:rPr lang="cs-CZ" sz="1200" dirty="0" err="1" smtClean="0"/>
              <a:t>Shockleym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906733" y="3861047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Různé typy dnešních tranzistorů</a:t>
            </a:r>
            <a:endParaRPr lang="cs-CZ" sz="1200" dirty="0"/>
          </a:p>
        </p:txBody>
      </p:sp>
      <p:sp>
        <p:nvSpPr>
          <p:cNvPr id="5" name="Obdélník 4"/>
          <p:cNvSpPr/>
          <p:nvPr/>
        </p:nvSpPr>
        <p:spPr>
          <a:xfrm>
            <a:off x="233001" y="4221088"/>
            <a:ext cx="3018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William </a:t>
            </a:r>
            <a:r>
              <a:rPr lang="cs-CZ" b="1" dirty="0" err="1">
                <a:solidFill>
                  <a:srgbClr val="00B050"/>
                </a:solidFill>
              </a:rPr>
              <a:t>Shockley</a:t>
            </a:r>
            <a:r>
              <a:rPr lang="cs-CZ" b="1" dirty="0">
                <a:solidFill>
                  <a:srgbClr val="00B050"/>
                </a:solidFill>
              </a:rPr>
              <a:t> (1910-1989)</a:t>
            </a:r>
            <a:endParaRPr lang="cs-CZ" dirty="0"/>
          </a:p>
        </p:txBody>
      </p:sp>
      <p:pic>
        <p:nvPicPr>
          <p:cNvPr id="2055" name="Picture 7" descr="William Bradford Shockley – Wikiped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464" y="4132718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6804248" y="3855719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/>
              <a:t>W. B. </a:t>
            </a:r>
            <a:r>
              <a:rPr lang="cs-CZ" sz="1200" dirty="0" err="1" smtClean="0"/>
              <a:t>Shockley</a:t>
            </a:r>
            <a:endParaRPr lang="cs-CZ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52425" y="4590420"/>
            <a:ext cx="63078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/>
              <a:t>a</a:t>
            </a:r>
            <a:r>
              <a:rPr lang="cs-CZ" sz="1600" dirty="0" smtClean="0"/>
              <a:t>merický vědec a elektrotechnik, vystudoval Caltech, doktorát na MIT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/>
              <a:t>z</a:t>
            </a:r>
            <a:r>
              <a:rPr lang="cs-CZ" sz="1600" dirty="0" smtClean="0"/>
              <a:t>akladatel první laboratoře na vývoj elektronických součástek v dnešním Silicon </a:t>
            </a:r>
            <a:r>
              <a:rPr lang="cs-CZ" sz="1600" dirty="0" err="1" smtClean="0"/>
              <a:t>Valley</a:t>
            </a:r>
            <a:endParaRPr lang="cs-CZ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/>
              <a:t>p</a:t>
            </a:r>
            <a:r>
              <a:rPr lang="cs-CZ" sz="1600" dirty="0" smtClean="0"/>
              <a:t>růmyslovou výrobu založil na křemíku Si, podle kterého později získalo jméno celé údolí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/>
              <a:t>s</a:t>
            </a:r>
            <a:r>
              <a:rPr lang="cs-CZ" sz="1600" dirty="0" smtClean="0"/>
              <a:t>ám ve svých experimentech používal germanium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/>
              <a:t>s</a:t>
            </a:r>
            <a:r>
              <a:rPr lang="cs-CZ" sz="1600" dirty="0" smtClean="0"/>
              <a:t>polupracoval na vývoji radaru</a:t>
            </a:r>
          </a:p>
        </p:txBody>
      </p:sp>
    </p:spTree>
    <p:extLst>
      <p:ext uri="{BB962C8B-B14F-4D97-AF65-F5344CB8AC3E}">
        <p14:creationId xmlns:p14="http://schemas.microsoft.com/office/powerpoint/2010/main" val="41511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nzistor je polovodičová součástka se dvěma přechody P-N. - ppt stáhnou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0" b="5394"/>
          <a:stretch/>
        </p:blipFill>
        <p:spPr bwMode="auto">
          <a:xfrm>
            <a:off x="360040" y="1823508"/>
            <a:ext cx="4211960" cy="336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dirty="0" smtClean="0"/>
              <a:t>24. Elektrický proud v polovodičích – tranzistor, operační zesilovač, integrovaný obvod</a:t>
            </a:r>
            <a:endParaRPr lang="cs-CZ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828779"/>
            <a:ext cx="4572000" cy="42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s-CZ" sz="20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Tranzistory NPN a PNP</a:t>
            </a:r>
            <a:endParaRPr lang="cs-CZ" sz="2000" b="1" dirty="0">
              <a:solidFill>
                <a:srgbClr val="FF0000"/>
              </a:solidFill>
              <a:ea typeface="Times New Roman"/>
              <a:cs typeface="Times New Roman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125428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</a:t>
            </a:r>
            <a:r>
              <a:rPr lang="cs-CZ" dirty="0" smtClean="0"/>
              <a:t>endvičové propojení polovodičů typu N a 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NPN – šipka ven, PNP – šipka dovnitř jde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220072" y="88494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Tranzistorový jev</a:t>
            </a:r>
          </a:p>
          <a:p>
            <a:r>
              <a:rPr lang="cs-CZ" dirty="0" smtClean="0"/>
              <a:t>Malá změna bázového proudu vyvolá velkou změnu kolektorového proudu.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868144" y="1900611"/>
            <a:ext cx="30243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Kolektorový obvod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/>
              <a:t>z</a:t>
            </a:r>
            <a:r>
              <a:rPr lang="cs-CZ" sz="1600" dirty="0" smtClean="0"/>
              <a:t>apojen v závěrném směru</a:t>
            </a:r>
            <a:endParaRPr lang="cs-CZ" sz="16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868144" y="2636912"/>
            <a:ext cx="30243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Bázový obvod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/>
              <a:t>z</a:t>
            </a:r>
            <a:r>
              <a:rPr lang="cs-CZ" sz="1600" dirty="0" smtClean="0"/>
              <a:t>apojen v propustném směru</a:t>
            </a:r>
            <a:endParaRPr lang="cs-CZ" sz="1600" dirty="0"/>
          </a:p>
        </p:txBody>
      </p:sp>
      <p:pic>
        <p:nvPicPr>
          <p:cNvPr id="3076" name="Picture 4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53464"/>
            <a:ext cx="237172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11560" y="5445224"/>
            <a:ext cx="82809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e</a:t>
            </a:r>
            <a:r>
              <a:rPr lang="cs-CZ" sz="1400" dirty="0" smtClean="0"/>
              <a:t>lektrony se pohybují z emitoru do prostoru báze, kde malá část rekombinuje </a:t>
            </a:r>
            <a:r>
              <a:rPr lang="cs-CZ" sz="1400" dirty="0" smtClean="0">
                <a:latin typeface="Times New Roman"/>
                <a:cs typeface="Times New Roman"/>
              </a:rPr>
              <a:t>→ </a:t>
            </a:r>
            <a:r>
              <a:rPr lang="cs-CZ" sz="1400" b="1" dirty="0" smtClean="0">
                <a:solidFill>
                  <a:srgbClr val="00B0F0"/>
                </a:solidFill>
                <a:cs typeface="Times New Roman"/>
              </a:rPr>
              <a:t>malý bázový proud </a:t>
            </a:r>
            <a:r>
              <a:rPr lang="cs-CZ" sz="1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sz="1400" b="1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sz="1400" b="1" dirty="0" smtClean="0">
                <a:solidFill>
                  <a:srgbClr val="00B0F0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/>
              <a:t>v</a:t>
            </a:r>
            <a:r>
              <a:rPr lang="cs-CZ" sz="1400" dirty="0" smtClean="0"/>
              <a:t>ětšina elektronů projde do oblasti kolektoru, kde vytvoří </a:t>
            </a:r>
            <a:r>
              <a:rPr lang="cs-CZ" sz="1400" b="1" dirty="0" smtClean="0">
                <a:solidFill>
                  <a:srgbClr val="FF0000"/>
                </a:solidFill>
              </a:rPr>
              <a:t>velký kolektorový proud </a:t>
            </a:r>
            <a:r>
              <a:rPr lang="cs-CZ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sz="1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lang="cs-CZ" sz="1400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>
                <a:cs typeface="Times New Roman" panose="02020603050405020304" pitchFamily="18" charset="0"/>
              </a:rPr>
              <a:t>d</a:t>
            </a:r>
            <a:r>
              <a:rPr lang="cs-CZ" sz="1400" dirty="0" smtClean="0">
                <a:cs typeface="Times New Roman" panose="02020603050405020304" pitchFamily="18" charset="0"/>
              </a:rPr>
              <a:t>ochází tedy k zesílení kolektorového proudu </a:t>
            </a:r>
            <a:r>
              <a:rPr lang="cs-CZ" sz="1400" dirty="0" smtClean="0">
                <a:latin typeface="Times New Roman"/>
                <a:cs typeface="Times New Roman"/>
              </a:rPr>
              <a:t>→ </a:t>
            </a:r>
            <a:r>
              <a:rPr lang="cs-CZ" sz="1400" b="1" dirty="0" smtClean="0">
                <a:solidFill>
                  <a:srgbClr val="00B050"/>
                </a:solidFill>
                <a:cs typeface="Times New Roman"/>
              </a:rPr>
              <a:t>malé vstupní napětí </a:t>
            </a:r>
            <a:r>
              <a:rPr lang="cs-CZ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U1</a:t>
            </a:r>
            <a:r>
              <a:rPr lang="cs-CZ" sz="1400" b="1" dirty="0" smtClean="0">
                <a:solidFill>
                  <a:srgbClr val="00B050"/>
                </a:solidFill>
                <a:cs typeface="Times New Roman"/>
              </a:rPr>
              <a:t> </a:t>
            </a:r>
            <a:r>
              <a:rPr lang="cs-CZ" sz="1400" dirty="0" smtClean="0">
                <a:cs typeface="Times New Roman"/>
              </a:rPr>
              <a:t>je zesíleno na </a:t>
            </a:r>
            <a:r>
              <a:rPr lang="cs-CZ" sz="1400" b="1" dirty="0" smtClean="0">
                <a:solidFill>
                  <a:srgbClr val="00B050"/>
                </a:solidFill>
                <a:cs typeface="Times New Roman"/>
              </a:rPr>
              <a:t>větší výstupní napětí </a:t>
            </a:r>
            <a:r>
              <a:rPr lang="cs-CZ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400" dirty="0" smtClean="0">
                <a:cs typeface="Times New Roman"/>
              </a:rPr>
              <a:t>+</a:t>
            </a:r>
            <a:r>
              <a:rPr lang="cs-C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lang="cs-CZ" sz="1400" dirty="0" smtClean="0">
                <a:cs typeface="Times New Roman"/>
              </a:rPr>
              <a:t> je napájecí napětí celého zapojení</a:t>
            </a:r>
            <a:endParaRPr lang="cs-CZ" sz="1400" dirty="0" smtClean="0">
              <a:cs typeface="Times New Roman" panose="02020603050405020304" pitchFamily="18" charset="0"/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6372200" y="4437112"/>
            <a:ext cx="216024" cy="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7884368" y="3933056"/>
            <a:ext cx="36004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46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dirty="0" smtClean="0"/>
              <a:t>24. Elektrický proud v polovodičích – tranzistor, operační zesilovač, integrovaný obvod</a:t>
            </a:r>
            <a:endParaRPr lang="cs-CZ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828779"/>
            <a:ext cx="4572000" cy="42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s-CZ" sz="20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Tranzistor jako zesilovač</a:t>
            </a:r>
            <a:endParaRPr lang="cs-CZ" sz="2000" b="1" dirty="0">
              <a:solidFill>
                <a:srgbClr val="FF0000"/>
              </a:solidFill>
              <a:ea typeface="Times New Roman"/>
              <a:cs typeface="Times New Roman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1254280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z</a:t>
            </a:r>
            <a:r>
              <a:rPr lang="cs-CZ" dirty="0" smtClean="0"/>
              <a:t>ákladní činnost tranzistoru spočívá v zesílení signálu (napětí)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</a:t>
            </a:r>
            <a:r>
              <a:rPr lang="cs-CZ" dirty="0" smtClean="0"/>
              <a:t>lní tedy funkci jednoduchého </a:t>
            </a:r>
            <a:r>
              <a:rPr lang="cs-CZ" b="1" dirty="0" smtClean="0">
                <a:solidFill>
                  <a:srgbClr val="FF0000"/>
                </a:solidFill>
              </a:rPr>
              <a:t>zesilovače 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j</a:t>
            </a:r>
            <a:r>
              <a:rPr lang="cs-CZ" dirty="0" smtClean="0"/>
              <a:t>sou základem všech integrovaných obvodů (IO) </a:t>
            </a:r>
            <a:r>
              <a:rPr lang="cs-CZ" dirty="0" smtClean="0">
                <a:latin typeface="Times New Roman"/>
                <a:cs typeface="Times New Roman"/>
              </a:rPr>
              <a:t>→ </a:t>
            </a:r>
            <a:r>
              <a:rPr lang="cs-CZ" dirty="0" smtClean="0">
                <a:cs typeface="Times New Roman"/>
              </a:rPr>
              <a:t>procesory, paměti</a:t>
            </a: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251521" y="4437112"/>
            <a:ext cx="86409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00B050"/>
                </a:solidFill>
              </a:rPr>
              <a:t>Zajímavosti</a:t>
            </a:r>
          </a:p>
          <a:p>
            <a:pPr algn="just"/>
            <a:r>
              <a:rPr lang="cs-CZ" sz="1200" b="1" dirty="0"/>
              <a:t>běžné tranzistory</a:t>
            </a:r>
            <a:r>
              <a:rPr lang="cs-CZ" sz="1200" dirty="0"/>
              <a:t>: </a:t>
            </a:r>
            <a:endParaRPr lang="cs-CZ" sz="1200" dirty="0" smtClean="0"/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cs-CZ" sz="1200" dirty="0" smtClean="0"/>
              <a:t>slouží </a:t>
            </a:r>
            <a:r>
              <a:rPr lang="cs-CZ" sz="1200" dirty="0"/>
              <a:t>pro zpracování signálu </a:t>
            </a:r>
            <a:r>
              <a:rPr lang="cs-CZ" sz="1200" dirty="0" smtClean="0"/>
              <a:t>ať </a:t>
            </a:r>
            <a:r>
              <a:rPr lang="cs-CZ" sz="1200" dirty="0"/>
              <a:t>už jako jednotlivé „diskrétní“ součástky, či součástky v </a:t>
            </a:r>
            <a:r>
              <a:rPr lang="cs-CZ" sz="1200" b="1" dirty="0"/>
              <a:t>čipech</a:t>
            </a:r>
            <a:r>
              <a:rPr lang="cs-CZ" sz="1200" dirty="0"/>
              <a:t> a mikročipech </a:t>
            </a:r>
            <a:r>
              <a:rPr lang="cs-CZ" sz="1200" b="1" dirty="0"/>
              <a:t>integrovaných </a:t>
            </a:r>
            <a:r>
              <a:rPr lang="cs-CZ" sz="1200" b="1" dirty="0" smtClean="0"/>
              <a:t>obvodů</a:t>
            </a:r>
            <a:endParaRPr lang="cs-CZ" sz="1200" dirty="0" smtClean="0"/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cs-CZ" sz="1200" dirty="0" smtClean="0"/>
              <a:t>jsou </a:t>
            </a:r>
            <a:r>
              <a:rPr lang="cs-CZ" sz="1200" dirty="0"/>
              <a:t>dnes základním prvkem spotřební i nespotřební elektroniky (televize, rádia, počítače, mobilní telefony</a:t>
            </a:r>
            <a:r>
              <a:rPr lang="cs-CZ" sz="1200" dirty="0" smtClean="0"/>
              <a:t>…)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cs-CZ" sz="1200" dirty="0"/>
              <a:t>b</a:t>
            </a:r>
            <a:r>
              <a:rPr lang="cs-CZ" sz="1200" dirty="0" smtClean="0"/>
              <a:t>ěžné </a:t>
            </a:r>
            <a:r>
              <a:rPr lang="cs-CZ" sz="1200" dirty="0"/>
              <a:t>tranzistory obvykle zpracovávají signál v jednotkách </a:t>
            </a:r>
            <a:r>
              <a:rPr lang="cs-CZ" sz="1200" dirty="0" smtClean="0"/>
              <a:t>voltů, proud </a:t>
            </a:r>
            <a:r>
              <a:rPr lang="cs-CZ" sz="1200" dirty="0"/>
              <a:t>přitom bývá nejvýše v řádu </a:t>
            </a:r>
            <a:r>
              <a:rPr lang="cs-CZ" sz="1200" dirty="0" smtClean="0"/>
              <a:t>miliampérů</a:t>
            </a:r>
            <a:endParaRPr lang="cs-CZ" sz="1200" dirty="0"/>
          </a:p>
          <a:p>
            <a:pPr algn="just"/>
            <a:r>
              <a:rPr lang="cs-CZ" sz="1200" b="1" dirty="0"/>
              <a:t>výkonové tranzistory</a:t>
            </a:r>
            <a:r>
              <a:rPr lang="cs-CZ" sz="1200" dirty="0"/>
              <a:t>: </a:t>
            </a:r>
            <a:endParaRPr lang="cs-CZ" sz="1200" dirty="0" smtClean="0"/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cs-CZ" sz="1200" dirty="0" smtClean="0"/>
              <a:t>jsou </a:t>
            </a:r>
            <a:r>
              <a:rPr lang="cs-CZ" sz="1200" dirty="0"/>
              <a:t>klíčovým prvkem používaným ve </a:t>
            </a:r>
            <a:r>
              <a:rPr lang="cs-CZ" sz="1200" b="1" dirty="0"/>
              <a:t>výkonové elektronice</a:t>
            </a:r>
            <a:r>
              <a:rPr lang="cs-CZ" sz="1200" dirty="0"/>
              <a:t>, například v oblasti </a:t>
            </a:r>
            <a:r>
              <a:rPr lang="cs-CZ" sz="1200" b="1" dirty="0"/>
              <a:t>spínaných zdrojů</a:t>
            </a:r>
            <a:r>
              <a:rPr lang="cs-CZ" sz="1200" dirty="0"/>
              <a:t> nebo </a:t>
            </a:r>
            <a:r>
              <a:rPr lang="cs-CZ" sz="1200" b="1" dirty="0"/>
              <a:t>frekvenčních </a:t>
            </a:r>
            <a:r>
              <a:rPr lang="cs-CZ" sz="1200" b="1" dirty="0" smtClean="0"/>
              <a:t>měničů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cs-CZ" sz="1200" dirty="0"/>
              <a:t>v</a:t>
            </a:r>
            <a:r>
              <a:rPr lang="cs-CZ" sz="1200" dirty="0" smtClean="0"/>
              <a:t>ýkonová </a:t>
            </a:r>
            <a:r>
              <a:rPr lang="cs-CZ" sz="1200" dirty="0"/>
              <a:t>elektronika je rovněž klíčová při </a:t>
            </a:r>
            <a:r>
              <a:rPr lang="cs-CZ" sz="1200" b="1" dirty="0"/>
              <a:t>realizaci moderních zdrojů světla </a:t>
            </a:r>
            <a:r>
              <a:rPr lang="cs-CZ" sz="1200" dirty="0"/>
              <a:t>(úsporná žárovka, LED), moderních trakčních vozidel s asynchronními motory, </a:t>
            </a:r>
            <a:r>
              <a:rPr lang="cs-CZ" sz="1200" b="1" dirty="0"/>
              <a:t>hybridních automobilů a elektromobilů</a:t>
            </a:r>
            <a:r>
              <a:rPr lang="cs-CZ" sz="1200" dirty="0"/>
              <a:t>, </a:t>
            </a:r>
            <a:r>
              <a:rPr lang="cs-CZ" sz="1200" b="1" dirty="0"/>
              <a:t>fotovoltaických a větrných elektráren</a:t>
            </a:r>
            <a:r>
              <a:rPr lang="cs-CZ" sz="1200" dirty="0"/>
              <a:t>. </a:t>
            </a:r>
            <a:endParaRPr lang="cs-CZ" sz="1200" dirty="0" smtClean="0"/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cs-CZ" sz="1200" dirty="0"/>
              <a:t>s</a:t>
            </a:r>
            <a:r>
              <a:rPr lang="cs-CZ" sz="1200" dirty="0" smtClean="0"/>
              <a:t>oučasné </a:t>
            </a:r>
            <a:r>
              <a:rPr lang="cs-CZ" sz="1200" dirty="0"/>
              <a:t>výkonové </a:t>
            </a:r>
            <a:r>
              <a:rPr lang="cs-CZ" sz="1200" dirty="0" smtClean="0"/>
              <a:t>tranzistory </a:t>
            </a:r>
            <a:r>
              <a:rPr lang="cs-CZ" sz="1200" dirty="0"/>
              <a:t>jsou schopny ve spínacím režimu pracovat s </a:t>
            </a:r>
            <a:r>
              <a:rPr lang="cs-CZ" sz="1200" b="1" dirty="0"/>
              <a:t>napětím až v řádu kilovoltů</a:t>
            </a:r>
            <a:r>
              <a:rPr lang="cs-CZ" sz="1200" dirty="0"/>
              <a:t> a s </a:t>
            </a:r>
            <a:r>
              <a:rPr lang="cs-CZ" sz="1200" b="1" dirty="0"/>
              <a:t>proudy v řádu </a:t>
            </a:r>
            <a:r>
              <a:rPr lang="cs-CZ" sz="1200" b="1" dirty="0" smtClean="0"/>
              <a:t>10</a:t>
            </a:r>
            <a:r>
              <a:rPr lang="cs-CZ" sz="1200" b="1" baseline="30000" dirty="0" smtClean="0"/>
              <a:t>2</a:t>
            </a:r>
            <a:r>
              <a:rPr lang="cs-CZ" sz="1200" b="1" dirty="0" smtClean="0"/>
              <a:t> až 10</a:t>
            </a:r>
            <a:r>
              <a:rPr lang="cs-CZ" sz="1200" b="1" baseline="30000" dirty="0" smtClean="0"/>
              <a:t>3</a:t>
            </a:r>
            <a:r>
              <a:rPr lang="cs-CZ" sz="1200" b="1" dirty="0" smtClean="0"/>
              <a:t> A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grpSp>
        <p:nvGrpSpPr>
          <p:cNvPr id="2" name="Skupina 1"/>
          <p:cNvGrpSpPr/>
          <p:nvPr/>
        </p:nvGrpSpPr>
        <p:grpSpPr>
          <a:xfrm>
            <a:off x="683568" y="2420888"/>
            <a:ext cx="7128792" cy="2047552"/>
            <a:chOff x="539552" y="2032597"/>
            <a:chExt cx="7128792" cy="2047552"/>
          </a:xfrm>
        </p:grpSpPr>
        <p:pic>
          <p:nvPicPr>
            <p:cNvPr id="2050" name="Picture 2" descr="PRVNÍ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051323"/>
              <a:ext cx="2562225" cy="2028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ovéPole 8"/>
            <p:cNvSpPr txBox="1"/>
            <p:nvPr/>
          </p:nvSpPr>
          <p:spPr>
            <a:xfrm>
              <a:off x="4572000" y="2032597"/>
              <a:ext cx="3096344" cy="425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15000"/>
                </a:lnSpc>
                <a:spcAft>
                  <a:spcPts val="0"/>
                </a:spcAft>
              </a:pPr>
              <a:r>
                <a:rPr lang="cs-CZ" b="1" dirty="0" smtClean="0">
                  <a:solidFill>
                    <a:srgbClr val="FF0000"/>
                  </a:solidFill>
                  <a:ea typeface="Times New Roman"/>
                  <a:cs typeface="Times New Roman"/>
                </a:rPr>
                <a:t>Proudový zesilovací činitel – </a:t>
              </a:r>
              <a:r>
                <a:rPr lang="el-GR" b="1" i="1" dirty="0" smtClean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</a:rPr>
                <a:t>β</a:t>
              </a:r>
              <a:endParaRPr lang="cs-CZ" b="1" i="1" dirty="0">
                <a:solidFill>
                  <a:srgbClr val="FF0000"/>
                </a:solidFill>
                <a:ea typeface="Times New Roman"/>
                <a:cs typeface="Times New Roma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ovéPole 10"/>
                <p:cNvSpPr txBox="1"/>
                <p:nvPr/>
              </p:nvSpPr>
              <p:spPr>
                <a:xfrm>
                  <a:off x="4572000" y="2708920"/>
                  <a:ext cx="3096344" cy="740780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:pPr lvl="0">
                    <a:lnSpc>
                      <a:spcPct val="115000"/>
                    </a:lnSpc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𝜷</m:t>
                        </m:r>
                        <m:r>
                          <a:rPr lang="cs-CZ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=</m:t>
                        </m:r>
                        <m:f>
                          <m:fPr>
                            <m:ctrlPr>
                              <a:rPr lang="cs-CZ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cs-CZ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cs-CZ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𝑪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cs-CZ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cs-CZ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cs-CZ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𝑩</m:t>
                                </m:r>
                              </m:sub>
                            </m:sSub>
                          </m:den>
                        </m:f>
                        <m:r>
                          <a:rPr lang="cs-CZ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 ~ </m:t>
                        </m:r>
                        <m:sSup>
                          <m:sSupPr>
                            <m:ctrlPr>
                              <a:rPr lang="cs-CZ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cs-CZ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𝟏𝟎</m:t>
                            </m:r>
                          </m:e>
                          <m:sup>
                            <m:r>
                              <a:rPr lang="cs-CZ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cs-CZ" b="1" i="1" dirty="0">
                    <a:solidFill>
                      <a:srgbClr val="FF0000"/>
                    </a:solidFill>
                    <a:ea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1" name="TextovéPole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2708920"/>
                  <a:ext cx="3096344" cy="74078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extovéPole 4"/>
          <p:cNvSpPr txBox="1"/>
          <p:nvPr/>
        </p:nvSpPr>
        <p:spPr>
          <a:xfrm>
            <a:off x="251521" y="643766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70C0"/>
                </a:solidFill>
              </a:rPr>
              <a:t>v procesoru </a:t>
            </a:r>
            <a:r>
              <a:rPr lang="cs-CZ" dirty="0">
                <a:solidFill>
                  <a:srgbClr val="0070C0"/>
                </a:solidFill>
              </a:rPr>
              <a:t>Intel Pentium 4 </a:t>
            </a:r>
            <a:r>
              <a:rPr lang="cs-CZ" dirty="0" smtClean="0">
                <a:solidFill>
                  <a:srgbClr val="0070C0"/>
                </a:solidFill>
              </a:rPr>
              <a:t>je cca 42 000 000 tranzistorů se spoji o šířce 0,18 </a:t>
            </a:r>
            <a:r>
              <a:rPr lang="el-GR" dirty="0" smtClean="0">
                <a:solidFill>
                  <a:srgbClr val="0070C0"/>
                </a:solidFill>
                <a:latin typeface="Times New Roman"/>
                <a:cs typeface="Times New Roman"/>
              </a:rPr>
              <a:t>μ</a:t>
            </a:r>
            <a:r>
              <a:rPr lang="cs-CZ" dirty="0" smtClean="0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53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559508" y="2235091"/>
            <a:ext cx="2842475" cy="1959868"/>
            <a:chOff x="361373" y="2444063"/>
            <a:chExt cx="3278469" cy="2594340"/>
          </a:xfrm>
        </p:grpSpPr>
        <p:pic>
          <p:nvPicPr>
            <p:cNvPr id="5124" name="Picture 4" descr="https://upload.wikimedia.org/wikipedia/commons/a/a5/Symbolic_notation_operational_amplifie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373" y="2444063"/>
              <a:ext cx="3278469" cy="1832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596450" y="4345800"/>
              <a:ext cx="2808312" cy="692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s</a:t>
              </a:r>
              <a:r>
                <a:rPr lang="cs-CZ" sz="1400" dirty="0" smtClean="0"/>
                <a:t>chématická značka OZ s označením konektorů</a:t>
              </a:r>
              <a:endParaRPr lang="cs-CZ" sz="1400" dirty="0"/>
            </a:p>
          </p:txBody>
        </p:sp>
      </p:grpSp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dirty="0" smtClean="0"/>
              <a:t>24. Elektrický proud v polovodičích – tranzistor, operační zesilovač, integrovaný obvod</a:t>
            </a:r>
            <a:endParaRPr lang="cs-CZ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828779"/>
            <a:ext cx="4572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s-CZ" sz="20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Operační zesilovač</a:t>
            </a:r>
            <a:endParaRPr lang="cs-CZ" sz="2000" b="1" dirty="0">
              <a:solidFill>
                <a:srgbClr val="FF0000"/>
              </a:solidFill>
              <a:ea typeface="Times New Roman"/>
              <a:cs typeface="Times New Roman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1254280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u</a:t>
            </a:r>
            <a:r>
              <a:rPr lang="cs-CZ" dirty="0" smtClean="0"/>
              <a:t>niverzální stejnosměrný zesilovací analogový elektronický obvod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je základem všech analogových elektronických obvodů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</a:t>
            </a:r>
            <a:r>
              <a:rPr lang="cs-CZ" dirty="0" smtClean="0"/>
              <a:t>ložen z desítek miniaturních tranzistorů, rezistorů, kondenzátorů</a:t>
            </a:r>
          </a:p>
        </p:txBody>
      </p:sp>
      <p:pic>
        <p:nvPicPr>
          <p:cNvPr id="5126" name="Picture 6" descr="https://upload.wikimedia.org/wikipedia/commons/thumb/e/e0/OpAmpTransistorLevel_Colored_Labeled.svg/1024px-OpAmpTransistorLevel_Colored_Labeled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66422"/>
            <a:ext cx="3240360" cy="199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4646315" y="4139787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Vnitřní zapojení prvků OZ</a:t>
            </a:r>
            <a:endParaRPr lang="cs-CZ" sz="1400" dirty="0"/>
          </a:p>
        </p:txBody>
      </p:sp>
      <p:pic>
        <p:nvPicPr>
          <p:cNvPr id="5130" name="Picture 10" descr="Operační zesilovač, kanály: 1, THT LM741 DIP8 | GM electronic, spol. s.r.o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73" y="4676725"/>
            <a:ext cx="2079823" cy="207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MOS 6x invertor se Schmittovým klopným obvodem, THT SN74AC14N DIP14 | GM  electronic, spol. s.r.o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71842"/>
            <a:ext cx="2520280" cy="188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MAA725 TESLA - přístrojový operační zesilovač - NOS | Aukr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6" t="16677" r="29614"/>
          <a:stretch/>
        </p:blipFill>
        <p:spPr bwMode="auto">
          <a:xfrm>
            <a:off x="5940152" y="4542379"/>
            <a:ext cx="1514475" cy="21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9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dirty="0" smtClean="0"/>
              <a:t>24. Elektrický proud v polovodičích – tranzistor, operační zesilovač, integrovaný obvod</a:t>
            </a:r>
            <a:endParaRPr lang="cs-CZ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828779"/>
            <a:ext cx="4572000" cy="42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s-CZ" sz="20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Integrovaný obvod alias „šváb“</a:t>
            </a:r>
            <a:endParaRPr lang="cs-CZ" sz="2000" b="1" dirty="0">
              <a:solidFill>
                <a:srgbClr val="FF0000"/>
              </a:solidFill>
              <a:ea typeface="Times New Roman"/>
              <a:cs typeface="Times New Roman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1254280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 smtClean="0"/>
              <a:t>složen z desítek miniaturních tranzistorů, rezistorů, kondenzátorů, OZ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/>
              <a:t>j</a:t>
            </a:r>
            <a:r>
              <a:rPr lang="cs-CZ" sz="1600" dirty="0" smtClean="0"/>
              <a:t>ako celek jde o elektrický obvod, který vykonává určitou funkci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/>
              <a:t>p</a:t>
            </a:r>
            <a:r>
              <a:rPr lang="cs-CZ" sz="1600" dirty="0" smtClean="0"/>
              <a:t>rvní IO vytvořen v roce 1958 v Texas Instruments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/>
              <a:t>m</a:t>
            </a:r>
            <a:r>
              <a:rPr lang="cs-CZ" sz="1600" dirty="0" smtClean="0"/>
              <a:t>eze integrace součástek závisí krom jiného i na </a:t>
            </a:r>
            <a:r>
              <a:rPr lang="cs-CZ" sz="1600" b="1" dirty="0" smtClean="0">
                <a:solidFill>
                  <a:srgbClr val="FF0000"/>
                </a:solidFill>
              </a:rPr>
              <a:t>Heisenbergových relacích neurčitosti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>
                <a:latin typeface="Times New Roman"/>
                <a:cs typeface="Times New Roman"/>
              </a:rPr>
              <a:t>→ </a:t>
            </a:r>
            <a:r>
              <a:rPr lang="cs-CZ" sz="1600" dirty="0" smtClean="0">
                <a:cs typeface="Times New Roman"/>
              </a:rPr>
              <a:t>součástky i jejich počet na mm</a:t>
            </a:r>
            <a:r>
              <a:rPr lang="cs-CZ" sz="1600" baseline="30000" dirty="0" smtClean="0">
                <a:cs typeface="Times New Roman"/>
              </a:rPr>
              <a:t>2</a:t>
            </a:r>
            <a:r>
              <a:rPr lang="cs-CZ" sz="1600" dirty="0" smtClean="0">
                <a:cs typeface="Times New Roman"/>
              </a:rPr>
              <a:t> nelze zmenšovat do nekonečna</a:t>
            </a:r>
            <a:endParaRPr lang="cs-CZ" sz="1600" dirty="0" smtClean="0"/>
          </a:p>
        </p:txBody>
      </p:sp>
      <p:sp>
        <p:nvSpPr>
          <p:cNvPr id="2" name="TextovéPole 1"/>
          <p:cNvSpPr txBox="1"/>
          <p:nvPr/>
        </p:nvSpPr>
        <p:spPr>
          <a:xfrm>
            <a:off x="179512" y="2708920"/>
            <a:ext cx="4752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00B050"/>
                </a:solidFill>
              </a:rPr>
              <a:t>Využití</a:t>
            </a:r>
            <a:endParaRPr lang="cs-CZ" sz="1600" b="1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/>
              <a:t>veškeré </a:t>
            </a:r>
            <a:r>
              <a:rPr lang="cs-CZ" sz="1600" dirty="0"/>
              <a:t>spotřební elektronice, ale i </a:t>
            </a:r>
            <a:r>
              <a:rPr lang="cs-CZ" sz="1600" dirty="0" smtClean="0"/>
              <a:t>různá vědecká zařízení, </a:t>
            </a:r>
            <a:r>
              <a:rPr lang="cs-CZ" sz="1600" dirty="0"/>
              <a:t>např. na </a:t>
            </a:r>
            <a:r>
              <a:rPr lang="cs-CZ" sz="1600" b="1" dirty="0"/>
              <a:t>umělých družicích</a:t>
            </a:r>
            <a:r>
              <a:rPr lang="cs-CZ" sz="1600" dirty="0"/>
              <a:t>. </a:t>
            </a:r>
            <a:r>
              <a:rPr lang="cs-CZ" sz="1600" dirty="0" smtClean="0"/>
              <a:t/>
            </a:r>
            <a:br>
              <a:rPr lang="cs-CZ" sz="1600" dirty="0" smtClean="0"/>
            </a:br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televize, videa, satelitní přijímače, dálková </a:t>
            </a:r>
            <a:r>
              <a:rPr lang="cs-CZ" sz="1600" dirty="0" smtClean="0"/>
              <a:t>ovládání</a:t>
            </a:r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rádia, CD či MP3 i MP4 </a:t>
            </a:r>
            <a:r>
              <a:rPr lang="cs-CZ" sz="1600" dirty="0" smtClean="0"/>
              <a:t>přehrávače</a:t>
            </a:r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digitální hodinky, </a:t>
            </a:r>
            <a:r>
              <a:rPr lang="cs-CZ" sz="1600" dirty="0" smtClean="0"/>
              <a:t>kalkulačky</a:t>
            </a:r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mobilní telefony, vysílačky, GPS </a:t>
            </a:r>
            <a:r>
              <a:rPr lang="cs-CZ" sz="1600" dirty="0" smtClean="0"/>
              <a:t>přijímače</a:t>
            </a:r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fotoaparáty, digitální </a:t>
            </a:r>
            <a:r>
              <a:rPr lang="cs-CZ" sz="1600" dirty="0" smtClean="0"/>
              <a:t>fotoaparáty</a:t>
            </a:r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počítače, tiskárny, monitory, </a:t>
            </a:r>
            <a:r>
              <a:rPr lang="cs-CZ" sz="1600" dirty="0" smtClean="0"/>
              <a:t>PDA</a:t>
            </a:r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automobily, letadla a další dopravní </a:t>
            </a:r>
            <a:r>
              <a:rPr lang="cs-CZ" sz="1600" dirty="0" smtClean="0"/>
              <a:t>prostředky</a:t>
            </a:r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lékařské, vědecké a měřicí </a:t>
            </a:r>
            <a:r>
              <a:rPr lang="cs-CZ" sz="1600" dirty="0" smtClean="0"/>
              <a:t>přístroje</a:t>
            </a:r>
            <a:endParaRPr lang="cs-CZ" sz="1600" dirty="0"/>
          </a:p>
        </p:txBody>
      </p:sp>
      <p:pic>
        <p:nvPicPr>
          <p:cNvPr id="6146" name="Picture 2" descr="Integrované obvody všude kolem ná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888940"/>
            <a:ext cx="3272319" cy="268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ntegrovaný obvod – Wikiped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849" y="1041951"/>
            <a:ext cx="1544549" cy="98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9512" y="5733256"/>
            <a:ext cx="5112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00B050"/>
                </a:solidFill>
              </a:rPr>
              <a:t>Zajímavosti</a:t>
            </a:r>
          </a:p>
          <a:p>
            <a:r>
              <a:rPr lang="cs-CZ" sz="1200" b="1" dirty="0" smtClean="0"/>
              <a:t>Nejmenší IO </a:t>
            </a:r>
            <a:r>
              <a:rPr lang="cs-CZ" sz="1200" b="1" dirty="0"/>
              <a:t>na světě: </a:t>
            </a:r>
            <a:r>
              <a:rPr lang="cs-CZ" sz="1200" dirty="0"/>
              <a:t>Vědci z IBM dokázali vytvořit </a:t>
            </a:r>
            <a:r>
              <a:rPr lang="cs-CZ" sz="1200" b="1" dirty="0"/>
              <a:t>nejmenší logický obvod na světě sestávající z jediné molekuly kysličníku uhelnatého</a:t>
            </a:r>
            <a:r>
              <a:rPr lang="cs-CZ" sz="1200" dirty="0"/>
              <a:t>. Tento obvod má rozměr menší než jedna triliontina čtverečního palce (a je tedy 260 000 x menší než obdobný obvod na křemíkové bázi</a:t>
            </a:r>
            <a:r>
              <a:rPr lang="cs-CZ" sz="1200" dirty="0" smtClean="0"/>
              <a:t>).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290142" y="5755908"/>
            <a:ext cx="3272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Nejmenší tranzistor </a:t>
            </a:r>
            <a:r>
              <a:rPr lang="cs-CZ" sz="1200" b="1" dirty="0"/>
              <a:t>na </a:t>
            </a:r>
            <a:r>
              <a:rPr lang="cs-CZ" sz="1200" b="1" dirty="0" smtClean="0"/>
              <a:t>světě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cs-CZ" sz="1200" dirty="0" smtClean="0"/>
              <a:t>výzkumníci z MIT vytvořili </a:t>
            </a:r>
            <a:r>
              <a:rPr lang="cs-CZ" sz="1200" dirty="0"/>
              <a:t>3D tranzistory o průměru pouhých 2,5 </a:t>
            </a:r>
            <a:r>
              <a:rPr lang="cs-CZ" sz="1200" dirty="0" smtClean="0"/>
              <a:t>nanometrů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cs-CZ" sz="1200" dirty="0" smtClean="0"/>
              <a:t>Na </a:t>
            </a:r>
            <a:r>
              <a:rPr lang="cs-CZ" sz="1200" dirty="0"/>
              <a:t>jediný mikročip o velikosti nehtu lze umístit až desítky miliard těchto drobných tranzistorů</a:t>
            </a:r>
          </a:p>
        </p:txBody>
      </p:sp>
    </p:spTree>
    <p:extLst>
      <p:ext uri="{BB962C8B-B14F-4D97-AF65-F5344CB8AC3E}">
        <p14:creationId xmlns:p14="http://schemas.microsoft.com/office/powerpoint/2010/main" val="41474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21. Elektrický proud v polovodičích – vlastní vodivost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84" y="908720"/>
            <a:ext cx="67056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3528" y="249289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Závislost odporu na teplotě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14 - Elektrický proud v polovodičích Flashcards | Quiz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62228"/>
            <a:ext cx="2736304" cy="180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131840" y="2862228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b="1" dirty="0" smtClean="0">
                <a:solidFill>
                  <a:srgbClr val="00B0F0"/>
                </a:solidFill>
              </a:rPr>
              <a:t>Vodič (kov)</a:t>
            </a:r>
            <a:r>
              <a:rPr lang="cs-CZ" sz="1600" dirty="0" smtClean="0"/>
              <a:t>: s rostoucí teplotou roste odpor (téměř lineárně)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b="1" dirty="0" smtClean="0">
                <a:solidFill>
                  <a:srgbClr val="FF0000"/>
                </a:solidFill>
              </a:rPr>
              <a:t>Polovodič</a:t>
            </a:r>
            <a:r>
              <a:rPr lang="cs-CZ" sz="1600" dirty="0" smtClean="0"/>
              <a:t>: </a:t>
            </a:r>
            <a:r>
              <a:rPr lang="cs-CZ" sz="1600" b="1" dirty="0" smtClean="0">
                <a:solidFill>
                  <a:srgbClr val="FF0000"/>
                </a:solidFill>
              </a:rPr>
              <a:t>s rostoucí teplotou klesá odpor </a:t>
            </a:r>
            <a:r>
              <a:rPr lang="cs-CZ" sz="1600" dirty="0" smtClean="0"/>
              <a:t>(částečně lineárně)</a:t>
            </a:r>
            <a:br>
              <a:rPr lang="cs-CZ" sz="1600" dirty="0" smtClean="0"/>
            </a:br>
            <a:r>
              <a:rPr lang="cs-CZ" sz="1600" dirty="0" smtClean="0"/>
              <a:t>Př. termistor – digitální teploměry, regulace teploty</a:t>
            </a:r>
            <a:endParaRPr lang="cs-CZ" sz="1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64285"/>
            <a:ext cx="936104" cy="106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63947"/>
            <a:ext cx="1771451" cy="86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395536" y="482947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Závislost odporu na světle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29798" y="5198802"/>
            <a:ext cx="3926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b="1" dirty="0" smtClean="0">
                <a:solidFill>
                  <a:srgbClr val="00B0F0"/>
                </a:solidFill>
              </a:rPr>
              <a:t>Fotodioda, fotorezistor</a:t>
            </a:r>
            <a:endParaRPr lang="cs-CZ" sz="1600" dirty="0" smtClean="0"/>
          </a:p>
          <a:p>
            <a:r>
              <a:rPr lang="cs-CZ" sz="1600" dirty="0" smtClean="0"/>
              <a:t>Př. optické brány, optoelektronické prvky, TV ovladače, solární články</a:t>
            </a:r>
            <a:br>
              <a:rPr lang="cs-CZ" sz="1600" dirty="0" smtClean="0"/>
            </a:br>
            <a:r>
              <a:rPr lang="cs-CZ" sz="1600" dirty="0" smtClean="0"/>
              <a:t>prvky: Si, </a:t>
            </a:r>
            <a:r>
              <a:rPr lang="cs-CZ" sz="1600" dirty="0" err="1" smtClean="0"/>
              <a:t>Ge</a:t>
            </a:r>
            <a:r>
              <a:rPr lang="cs-CZ" sz="1600" dirty="0" smtClean="0"/>
              <a:t>, Se, Te, C</a:t>
            </a:r>
            <a:br>
              <a:rPr lang="cs-CZ" sz="1600" dirty="0" smtClean="0"/>
            </a:br>
            <a:r>
              <a:rPr lang="cs-CZ" sz="1600" dirty="0" smtClean="0"/>
              <a:t>sloučeniny: </a:t>
            </a:r>
            <a:r>
              <a:rPr lang="cs-CZ" sz="1600" dirty="0" err="1" smtClean="0"/>
              <a:t>PbS</a:t>
            </a:r>
            <a:r>
              <a:rPr lang="cs-CZ" sz="1600" dirty="0" smtClean="0"/>
              <a:t>, </a:t>
            </a:r>
            <a:r>
              <a:rPr lang="cs-CZ" sz="1600" dirty="0" err="1" smtClean="0"/>
              <a:t>CdS</a:t>
            </a:r>
            <a:r>
              <a:rPr lang="cs-CZ" sz="1600" dirty="0" smtClean="0"/>
              <a:t>, </a:t>
            </a:r>
            <a:r>
              <a:rPr lang="cs-CZ" sz="1600" dirty="0" err="1" smtClean="0"/>
              <a:t>GaAs</a:t>
            </a:r>
            <a:r>
              <a:rPr lang="cs-CZ" sz="1600" dirty="0" smtClean="0"/>
              <a:t>, Fe2O3, </a:t>
            </a:r>
            <a:r>
              <a:rPr lang="cs-CZ" sz="1600" dirty="0" err="1" smtClean="0"/>
              <a:t>CuO</a:t>
            </a:r>
            <a:r>
              <a:rPr lang="cs-CZ" sz="1600" dirty="0" smtClean="0"/>
              <a:t>, </a:t>
            </a:r>
            <a:r>
              <a:rPr lang="cs-CZ" sz="1600" dirty="0" err="1" smtClean="0"/>
              <a:t>NiO</a:t>
            </a:r>
            <a:endParaRPr lang="cs-CZ" sz="1600" dirty="0"/>
          </a:p>
        </p:txBody>
      </p:sp>
      <p:pic>
        <p:nvPicPr>
          <p:cNvPr id="2056" name="Picture 8" descr="PIN fotodioda Osram Components BPX 61, TO-39, vyz.úhel ± 55°, 400-1100 nm :  Půhy.cz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378777"/>
            <a:ext cx="963487" cy="96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Fotodioda – Wikipe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058" y="5842213"/>
            <a:ext cx="1108125" cy="65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Fotorezistor LDR5549 | GM electronic CO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94" y="5378777"/>
            <a:ext cx="949945" cy="94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Fotorezistor — Vikipediy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648" y="5782683"/>
            <a:ext cx="863302" cy="69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22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21. Elektrický proud v polovodičích – vlastní vodivost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10" descr="Fotodioda – Wikipe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155575" y="9087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Vlastní polovodiče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01371"/>
            <a:ext cx="2599309" cy="237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915816" y="1301371"/>
            <a:ext cx="4176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</a:t>
            </a:r>
            <a:r>
              <a:rPr lang="cs-CZ" dirty="0" smtClean="0"/>
              <a:t>elmi čistý krystalický křemík Si, </a:t>
            </a:r>
            <a:r>
              <a:rPr lang="cs-CZ" dirty="0" err="1" smtClean="0"/>
              <a:t>Ge</a:t>
            </a:r>
            <a:r>
              <a:rPr lang="cs-CZ" dirty="0" smtClean="0"/>
              <a:t> (čistota 99,9999 % - 1 cizí částice na 10 000 atomů Si)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Při pokojové teplotě mají elektrony dost energie, aby se uvolnily z vazby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Si: 14 e</a:t>
            </a:r>
            <a:r>
              <a:rPr lang="cs-CZ" baseline="30000" dirty="0" smtClean="0"/>
              <a:t>-</a:t>
            </a:r>
            <a:r>
              <a:rPr lang="cs-CZ" dirty="0" smtClean="0"/>
              <a:t>: 10 vázaných a 4 vodivostní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u</a:t>
            </a:r>
            <a:r>
              <a:rPr lang="cs-CZ" dirty="0" smtClean="0"/>
              <a:t>volní-li se elektron z vazby, zůstane na jeho místě </a:t>
            </a:r>
            <a:r>
              <a:rPr lang="cs-CZ" b="1" dirty="0" smtClean="0">
                <a:solidFill>
                  <a:srgbClr val="FF0000"/>
                </a:solidFill>
              </a:rPr>
              <a:t>kladná díra </a:t>
            </a:r>
            <a:r>
              <a:rPr lang="cs-CZ" sz="1400" dirty="0" smtClean="0"/>
              <a:t>(neobsazené místo ve vazbě)</a:t>
            </a:r>
            <a:endParaRPr lang="cs-CZ" sz="1400" dirty="0"/>
          </a:p>
        </p:txBody>
      </p:sp>
      <p:pic>
        <p:nvPicPr>
          <p:cNvPr id="22" name="Picture 4" descr="SOLÁRNÍ ENERG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655819"/>
            <a:ext cx="19050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1">
            <a:off x="5436096" y="2852936"/>
            <a:ext cx="1872208" cy="57606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132202" y="378904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Generace a rekombinace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51520" y="4158372"/>
            <a:ext cx="8745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/>
              <a:t>Generace</a:t>
            </a:r>
            <a:r>
              <a:rPr lang="cs-CZ" dirty="0" smtClean="0"/>
              <a:t>: uvolněním elektronu z vazby vlivem teploty </a:t>
            </a:r>
            <a:r>
              <a:rPr lang="cs-CZ" dirty="0" smtClean="0">
                <a:latin typeface="Times New Roman"/>
                <a:cs typeface="Times New Roman"/>
              </a:rPr>
              <a:t>→ </a:t>
            </a:r>
            <a:r>
              <a:rPr lang="cs-CZ" dirty="0" smtClean="0">
                <a:solidFill>
                  <a:srgbClr val="FF0000"/>
                </a:solidFill>
                <a:cs typeface="Times New Roman"/>
              </a:rPr>
              <a:t>vzniká pár elektron-díra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>
                <a:cs typeface="Times New Roman"/>
              </a:rPr>
              <a:t>Rekombinace</a:t>
            </a:r>
            <a:r>
              <a:rPr lang="cs-CZ" dirty="0" smtClean="0">
                <a:cs typeface="Times New Roman"/>
              </a:rPr>
              <a:t>: </a:t>
            </a:r>
            <a:r>
              <a:rPr lang="cs-CZ" dirty="0" smtClean="0">
                <a:solidFill>
                  <a:srgbClr val="FF0000"/>
                </a:solidFill>
                <a:cs typeface="Times New Roman"/>
              </a:rPr>
              <a:t>zánik páru elektron-díra </a:t>
            </a:r>
            <a:r>
              <a:rPr lang="cs-CZ" dirty="0" smtClean="0">
                <a:latin typeface="Times New Roman"/>
                <a:cs typeface="Times New Roman"/>
              </a:rPr>
              <a:t>→ </a:t>
            </a:r>
            <a:r>
              <a:rPr lang="cs-CZ" dirty="0" smtClean="0">
                <a:cs typeface="Times New Roman"/>
              </a:rPr>
              <a:t>elektron zaplní kladnou díru (splyne s ní)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>
                <a:cs typeface="Times New Roman"/>
              </a:rPr>
              <a:t>Generace a rekombinace probíhá v polovodiči současně v celém objemu polovodiče v počtu cca 10</a:t>
            </a:r>
            <a:r>
              <a:rPr lang="cs-CZ" baseline="30000" dirty="0" smtClean="0">
                <a:cs typeface="Times New Roman"/>
              </a:rPr>
              <a:t>17</a:t>
            </a:r>
            <a:r>
              <a:rPr lang="cs-CZ" dirty="0" smtClean="0">
                <a:cs typeface="Times New Roman"/>
              </a:rPr>
              <a:t>-10</a:t>
            </a:r>
            <a:r>
              <a:rPr lang="cs-CZ" baseline="30000" dirty="0" smtClean="0">
                <a:cs typeface="Times New Roman"/>
              </a:rPr>
              <a:t>20 </a:t>
            </a:r>
            <a:r>
              <a:rPr lang="cs-CZ" dirty="0" smtClean="0">
                <a:cs typeface="Times New Roman"/>
              </a:rPr>
              <a:t>generací - rekombinací za 1 </a:t>
            </a:r>
            <a:r>
              <a:rPr lang="cs-CZ" dirty="0" err="1" smtClean="0">
                <a:cs typeface="Times New Roman"/>
              </a:rPr>
              <a:t>ms</a:t>
            </a:r>
            <a:r>
              <a:rPr lang="cs-CZ" dirty="0" smtClean="0">
                <a:cs typeface="Times New Roman"/>
              </a:rPr>
              <a:t> v 1 cm</a:t>
            </a:r>
            <a:r>
              <a:rPr lang="cs-CZ" baseline="30000" dirty="0" smtClean="0">
                <a:cs typeface="Times New Roman"/>
              </a:rPr>
              <a:t>3</a:t>
            </a:r>
            <a:endParaRPr lang="cs-CZ" baseline="300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155575" y="536140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Vlastní vodivost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251520" y="5730738"/>
            <a:ext cx="87457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/>
              <a:t>děrová</a:t>
            </a:r>
            <a:r>
              <a:rPr lang="cs-CZ" dirty="0" smtClean="0"/>
              <a:t>: </a:t>
            </a:r>
            <a:r>
              <a:rPr lang="cs-CZ" sz="1400" dirty="0" smtClean="0"/>
              <a:t>pohyb kladných děr </a:t>
            </a:r>
            <a:r>
              <a:rPr lang="cs-CZ" sz="1400" dirty="0" smtClean="0">
                <a:latin typeface="Times New Roman"/>
                <a:cs typeface="Times New Roman"/>
              </a:rPr>
              <a:t>→ </a:t>
            </a:r>
            <a:r>
              <a:rPr lang="cs-CZ" sz="1400" dirty="0" smtClean="0">
                <a:solidFill>
                  <a:srgbClr val="FF0000"/>
                </a:solidFill>
                <a:cs typeface="Times New Roman"/>
              </a:rPr>
              <a:t>zdánlivý pohyb </a:t>
            </a:r>
            <a:r>
              <a:rPr lang="cs-CZ" sz="1400" dirty="0">
                <a:latin typeface="Times New Roman"/>
                <a:cs typeface="Times New Roman"/>
              </a:rPr>
              <a:t>→ </a:t>
            </a:r>
            <a:r>
              <a:rPr lang="cs-CZ" sz="1400" dirty="0" smtClean="0">
                <a:solidFill>
                  <a:srgbClr val="FF0000"/>
                </a:solidFill>
                <a:cs typeface="Times New Roman"/>
              </a:rPr>
              <a:t>při zaplnění díry elektronem vzniká díra na jiném místě a vzniká dojem, že polovodičem se pohybuje kladná díra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>
                <a:cs typeface="Times New Roman"/>
              </a:rPr>
              <a:t>elektronová</a:t>
            </a:r>
            <a:r>
              <a:rPr lang="cs-CZ" dirty="0" smtClean="0">
                <a:cs typeface="Times New Roman"/>
              </a:rPr>
              <a:t>: </a:t>
            </a:r>
            <a:r>
              <a:rPr lang="cs-CZ" sz="1400" dirty="0" smtClean="0">
                <a:solidFill>
                  <a:srgbClr val="FF0000"/>
                </a:solidFill>
                <a:cs typeface="Times New Roman"/>
              </a:rPr>
              <a:t>reálný pohyb volných elektronů </a:t>
            </a:r>
            <a:r>
              <a:rPr lang="cs-CZ" sz="1400" dirty="0" smtClean="0">
                <a:latin typeface="Times New Roman"/>
                <a:cs typeface="Times New Roman"/>
              </a:rPr>
              <a:t>→ </a:t>
            </a:r>
            <a:r>
              <a:rPr lang="cs-CZ" sz="1400" dirty="0" smtClean="0">
                <a:cs typeface="Times New Roman"/>
              </a:rPr>
              <a:t>elektron zaplní kladnou díru (splyne s ní)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B0F0"/>
                </a:solidFill>
                <a:cs typeface="Times New Roman"/>
              </a:rPr>
              <a:t>Vnitřní fotoelektrický jev</a:t>
            </a:r>
            <a:r>
              <a:rPr lang="cs-CZ" dirty="0" smtClean="0">
                <a:cs typeface="Times New Roman"/>
              </a:rPr>
              <a:t> – generování páru elektron-díra vlivem světla (fotodioda)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037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21. Elektrický proud v polovodičích – vlastní vodivost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10" descr="Fotodioda – Wikipe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155575" y="9087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Corinth</a:t>
            </a:r>
            <a:r>
              <a:rPr lang="cs-CZ" b="1" dirty="0" smtClean="0">
                <a:solidFill>
                  <a:srgbClr val="FF0000"/>
                </a:solidFill>
              </a:rPr>
              <a:t> 3D - </a:t>
            </a:r>
            <a:r>
              <a:rPr lang="cs-CZ" b="1" dirty="0" err="1" smtClean="0">
                <a:solidFill>
                  <a:srgbClr val="FF0000"/>
                </a:solidFill>
              </a:rPr>
              <a:t>Lifeliqe</a:t>
            </a:r>
            <a:r>
              <a:rPr lang="cs-CZ" b="1" dirty="0" smtClean="0">
                <a:solidFill>
                  <a:srgbClr val="FF0000"/>
                </a:solidFill>
              </a:rPr>
              <a:t> - fotodioda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4" name="Picture 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04" y="1278052"/>
            <a:ext cx="591120" cy="68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251520" y="206084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hlinkClick r:id="rId3"/>
              </a:rPr>
              <a:t>fotodioda</a:t>
            </a:r>
            <a:endParaRPr lang="cs-CZ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780928"/>
            <a:ext cx="325827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419872" y="980728"/>
            <a:ext cx="540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00B050"/>
                </a:solidFill>
              </a:rPr>
              <a:t>Poznámky k </a:t>
            </a:r>
            <a:r>
              <a:rPr lang="cs-CZ" sz="1200" b="1" dirty="0" smtClean="0">
                <a:solidFill>
                  <a:srgbClr val="00B050"/>
                </a:solidFill>
              </a:rPr>
              <a:t>modelu</a:t>
            </a:r>
            <a:endParaRPr lang="cs-CZ" sz="1200" dirty="0">
              <a:solidFill>
                <a:srgbClr val="00B050"/>
              </a:solidFill>
            </a:endParaRPr>
          </a:p>
          <a:p>
            <a:pPr algn="just"/>
            <a:r>
              <a:rPr lang="cs-CZ" sz="1200" b="1" dirty="0"/>
              <a:t>Fotodioda typu PIN</a:t>
            </a:r>
            <a:r>
              <a:rPr lang="cs-CZ" sz="1200" dirty="0"/>
              <a:t>, jejíž řez vidíme na modelu, má oproti klasickému PN přechodu mezi polovodičem typu P (v modelu červeně) a polovodičem typu N (v modelu modře) </a:t>
            </a:r>
            <a:r>
              <a:rPr lang="cs-CZ" sz="1200" b="1" dirty="0"/>
              <a:t>vnitřní vrstvu I</a:t>
            </a:r>
            <a:r>
              <a:rPr lang="cs-CZ" sz="1200" dirty="0"/>
              <a:t> (v modelu světle modře) </a:t>
            </a:r>
            <a:r>
              <a:rPr lang="cs-CZ" sz="1200" b="1" dirty="0"/>
              <a:t>s minimálně dopovaným polovodičem</a:t>
            </a:r>
            <a:r>
              <a:rPr lang="cs-CZ" sz="1200" dirty="0"/>
              <a:t>.</a:t>
            </a:r>
          </a:p>
          <a:p>
            <a:pPr algn="just"/>
            <a:r>
              <a:rPr lang="cs-CZ" sz="1200" dirty="0"/>
              <a:t>Na modelu vidíme, že světlo dopadající do oblasti I způsobí díky tzv. </a:t>
            </a:r>
            <a:r>
              <a:rPr lang="cs-CZ" sz="1200" b="1" dirty="0"/>
              <a:t>vnitřnímu fotoelektrickému jevu</a:t>
            </a:r>
            <a:r>
              <a:rPr lang="cs-CZ" sz="1200" dirty="0"/>
              <a:t> </a:t>
            </a:r>
            <a:r>
              <a:rPr lang="cs-CZ" sz="1200" b="1" dirty="0"/>
              <a:t>vznik páru elektron-díra</a:t>
            </a:r>
            <a:r>
              <a:rPr lang="cs-CZ" sz="1200" dirty="0"/>
              <a:t>. Tento proces, který nazýváme </a:t>
            </a:r>
            <a:r>
              <a:rPr lang="cs-CZ" sz="1200" b="1" dirty="0"/>
              <a:t>generace páru elektron-díra</a:t>
            </a:r>
            <a:r>
              <a:rPr lang="cs-CZ" sz="1200" dirty="0"/>
              <a:t>, je opačným jevem k rekombinaci. Volné elektrony pak zvyšují vodivost PN přechodu a je-li dioda zapojena do obvodu v závěrném směru, vzniklý </a:t>
            </a:r>
            <a:r>
              <a:rPr lang="cs-CZ" sz="1200" b="1" dirty="0"/>
              <a:t>závěrný proud</a:t>
            </a:r>
            <a:r>
              <a:rPr lang="cs-CZ" sz="1200" dirty="0"/>
              <a:t> </a:t>
            </a:r>
            <a:r>
              <a:rPr lang="cs-CZ" sz="1200" i="1" dirty="0"/>
              <a:t>I</a:t>
            </a:r>
            <a:r>
              <a:rPr lang="cs-CZ" sz="1200" baseline="-25000" dirty="0"/>
              <a:t>B</a:t>
            </a:r>
            <a:r>
              <a:rPr lang="cs-CZ" sz="1200" dirty="0"/>
              <a:t> (</a:t>
            </a:r>
            <a:r>
              <a:rPr lang="cs-CZ" sz="1200" dirty="0" err="1"/>
              <a:t>back</a:t>
            </a:r>
            <a:r>
              <a:rPr lang="cs-CZ" sz="1200" dirty="0"/>
              <a:t> </a:t>
            </a:r>
            <a:r>
              <a:rPr lang="cs-CZ" sz="1200" dirty="0" err="1"/>
              <a:t>current</a:t>
            </a:r>
            <a:r>
              <a:rPr lang="cs-CZ" sz="1200" dirty="0"/>
              <a:t>) je </a:t>
            </a:r>
            <a:r>
              <a:rPr lang="cs-CZ" sz="1200" b="1" dirty="0"/>
              <a:t>přímo úměrný intenzitě osvětlení</a:t>
            </a:r>
            <a:r>
              <a:rPr lang="cs-CZ" sz="1200" dirty="0"/>
              <a:t>. Elektrony, které vznikají při procesu generace páru elektron-díra, se pohybují směrem ke katodě, kladné díry směrem k anodě.</a:t>
            </a:r>
          </a:p>
          <a:p>
            <a:pPr algn="just"/>
            <a:r>
              <a:rPr lang="cs-CZ" sz="1200" dirty="0"/>
              <a:t>Tato </a:t>
            </a:r>
            <a:r>
              <a:rPr lang="cs-CZ" sz="1200" b="1" dirty="0"/>
              <a:t>lineární závislost proudu na osvětlení</a:t>
            </a:r>
            <a:r>
              <a:rPr lang="cs-CZ" sz="1200" dirty="0"/>
              <a:t> je pak využívána v praxi při konstrukci fotodetektorů v </a:t>
            </a:r>
            <a:r>
              <a:rPr lang="cs-CZ" sz="1200" b="1" dirty="0"/>
              <a:t>luxmetrech</a:t>
            </a:r>
            <a:r>
              <a:rPr lang="cs-CZ" sz="1200" dirty="0"/>
              <a:t> (přístroj měřící osvětlení), </a:t>
            </a:r>
            <a:r>
              <a:rPr lang="cs-CZ" sz="1200" b="1" dirty="0"/>
              <a:t>expozimetrech</a:t>
            </a:r>
            <a:r>
              <a:rPr lang="cs-CZ" sz="1200" dirty="0"/>
              <a:t> (ve fotoaparátech) nebo v automatizaci jako členy </a:t>
            </a:r>
            <a:r>
              <a:rPr lang="cs-CZ" sz="1200" b="1" dirty="0"/>
              <a:t>optických bran</a:t>
            </a:r>
            <a:r>
              <a:rPr lang="cs-CZ" sz="1200" dirty="0"/>
              <a:t>. </a:t>
            </a:r>
          </a:p>
          <a:p>
            <a:pPr algn="just"/>
            <a:r>
              <a:rPr lang="cs-CZ" sz="1200" dirty="0"/>
              <a:t>V domácnosti najdeme fotodiodu v </a:t>
            </a:r>
            <a:r>
              <a:rPr lang="cs-CZ" sz="1200" b="1" dirty="0"/>
              <a:t>automatických spínačích světla</a:t>
            </a:r>
            <a:r>
              <a:rPr lang="cs-CZ" sz="1200" dirty="0"/>
              <a:t> závislých na osvětlení, nebo jako </a:t>
            </a:r>
            <a:r>
              <a:rPr lang="cs-CZ" sz="1200" b="1" dirty="0"/>
              <a:t>přijímací diodu, </a:t>
            </a:r>
            <a:r>
              <a:rPr lang="cs-CZ" sz="1200" dirty="0"/>
              <a:t>která je součástí televizoru, CD přehrávače či jiné </a:t>
            </a:r>
            <a:r>
              <a:rPr lang="cs-CZ" sz="1200" b="1" dirty="0"/>
              <a:t>domácí elektroniky</a:t>
            </a:r>
            <a:r>
              <a:rPr lang="cs-CZ" sz="1200" dirty="0"/>
              <a:t>, kde reaguje na IČ světlo vysílané diodou dálkového ovladače přístroje. Fotodiody uspořádané do tzv. </a:t>
            </a:r>
            <a:r>
              <a:rPr lang="cs-CZ" sz="1200" b="1" dirty="0"/>
              <a:t>polí</a:t>
            </a:r>
            <a:r>
              <a:rPr lang="cs-CZ" sz="1200" dirty="0"/>
              <a:t>, ve kterých jsou uspořádány stovky až tisíce těchto prvků, jsou např. </a:t>
            </a:r>
            <a:r>
              <a:rPr lang="cs-CZ" sz="1200" b="1" dirty="0"/>
              <a:t>součástí CCD snímačů</a:t>
            </a:r>
            <a:r>
              <a:rPr lang="cs-CZ" sz="1200" dirty="0"/>
              <a:t> v digitálních fotoaparátech nebo kamerách.</a:t>
            </a:r>
          </a:p>
        </p:txBody>
      </p:sp>
    </p:spTree>
    <p:extLst>
      <p:ext uri="{BB962C8B-B14F-4D97-AF65-F5344CB8AC3E}">
        <p14:creationId xmlns:p14="http://schemas.microsoft.com/office/powerpoint/2010/main" val="256765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21. Elektrický proud v polovodičích – vlastní vodivost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10" descr="Fotodioda – Wikipe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155575" y="9087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Corinth</a:t>
            </a:r>
            <a:r>
              <a:rPr lang="cs-CZ" b="1" dirty="0" smtClean="0">
                <a:solidFill>
                  <a:srgbClr val="FF0000"/>
                </a:solidFill>
              </a:rPr>
              <a:t> 3D - </a:t>
            </a:r>
            <a:r>
              <a:rPr lang="cs-CZ" b="1" dirty="0" err="1" smtClean="0">
                <a:solidFill>
                  <a:srgbClr val="FF0000"/>
                </a:solidFill>
              </a:rPr>
              <a:t>Lifelique</a:t>
            </a:r>
            <a:r>
              <a:rPr lang="cs-CZ" b="1" dirty="0" smtClean="0">
                <a:solidFill>
                  <a:srgbClr val="FF0000"/>
                </a:solidFill>
              </a:rPr>
              <a:t> - fotodioda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4" name="Picture 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04" y="1278052"/>
            <a:ext cx="591120" cy="68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251520" y="206084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hlinkClick r:id="rId3"/>
              </a:rPr>
              <a:t>fotodioda</a:t>
            </a:r>
            <a:endParaRPr lang="cs-CZ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78838"/>
            <a:ext cx="325827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419872" y="908720"/>
            <a:ext cx="5400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00B050"/>
                </a:solidFill>
              </a:rPr>
              <a:t>Teorie</a:t>
            </a:r>
            <a:endParaRPr lang="cs-CZ" sz="1200" dirty="0">
              <a:solidFill>
                <a:srgbClr val="00B050"/>
              </a:solidFill>
            </a:endParaRPr>
          </a:p>
          <a:p>
            <a:pPr algn="just"/>
            <a:r>
              <a:rPr lang="cs-CZ" sz="1200" b="1" dirty="0"/>
              <a:t>V propustném směru</a:t>
            </a:r>
            <a:r>
              <a:rPr lang="cs-CZ" sz="1200" dirty="0"/>
              <a:t> se fotodioda, která není osvětlena, chová jako </a:t>
            </a:r>
            <a:r>
              <a:rPr lang="cs-CZ" sz="1200" b="1" dirty="0"/>
              <a:t>klasická křemíková dioda</a:t>
            </a:r>
            <a:r>
              <a:rPr lang="cs-CZ" sz="1200" dirty="0"/>
              <a:t>. Toto zapojení nemá ale v zásadě </a:t>
            </a:r>
            <a:r>
              <a:rPr lang="cs-CZ" sz="1200" b="1" dirty="0"/>
              <a:t>žádné využití</a:t>
            </a:r>
            <a:r>
              <a:rPr lang="cs-CZ" sz="1200" dirty="0"/>
              <a:t>. </a:t>
            </a:r>
            <a:r>
              <a:rPr lang="cs-CZ" sz="1200" b="1" dirty="0"/>
              <a:t>V závěrném směru</a:t>
            </a:r>
            <a:r>
              <a:rPr lang="cs-CZ" sz="1200" dirty="0"/>
              <a:t> může fotodioda pracovat buď ve </a:t>
            </a:r>
            <a:r>
              <a:rPr lang="cs-CZ" sz="1200" b="1" dirty="0"/>
              <a:t>fotovodivostním režimu</a:t>
            </a:r>
            <a:r>
              <a:rPr lang="cs-CZ" sz="1200" dirty="0"/>
              <a:t> (stejně jako fotorezistor), nebo ve </a:t>
            </a:r>
            <a:r>
              <a:rPr lang="cs-CZ" sz="1200" b="1" dirty="0" err="1"/>
              <a:t>fotovoltaickém</a:t>
            </a:r>
            <a:r>
              <a:rPr lang="cs-CZ" sz="1200" dirty="0"/>
              <a:t>, kdy se chová jako </a:t>
            </a:r>
            <a:r>
              <a:rPr lang="cs-CZ" sz="1200" b="1" dirty="0"/>
              <a:t>zdroj napětí</a:t>
            </a:r>
            <a:r>
              <a:rPr lang="cs-CZ" sz="1200" dirty="0"/>
              <a:t>. Této vlastnosti využívají např. fotovoltaické (solární) články.</a:t>
            </a:r>
          </a:p>
          <a:p>
            <a:pPr algn="just"/>
            <a:r>
              <a:rPr lang="cs-CZ" sz="1200" dirty="0"/>
              <a:t>Světlo dopadající do oblasti PN přechodu může mít různou vlnovou délku. Energie fotonů světla musí být dostatečně velká, aby došlo k </a:t>
            </a:r>
            <a:r>
              <a:rPr lang="cs-CZ" sz="1200" b="1" dirty="0"/>
              <a:t>excitaci elektronů z valenčního pásu do vodivostního</a:t>
            </a:r>
            <a:r>
              <a:rPr lang="cs-CZ" sz="1200" dirty="0"/>
              <a:t>. </a:t>
            </a:r>
          </a:p>
          <a:p>
            <a:pPr algn="just"/>
            <a:r>
              <a:rPr lang="cs-CZ" sz="1200" dirty="0"/>
              <a:t>Pro oblast UV, viditelného světla a IČ oblasti se používají křemíkové diody (190-1100 </a:t>
            </a:r>
            <a:r>
              <a:rPr lang="cs-CZ" sz="1200" dirty="0" err="1"/>
              <a:t>nm</a:t>
            </a:r>
            <a:r>
              <a:rPr lang="cs-CZ" sz="1200" dirty="0"/>
              <a:t>). Pro větší vlnové délky lze použít germaniové diody (400-1700 </a:t>
            </a:r>
            <a:r>
              <a:rPr lang="cs-CZ" sz="1200" dirty="0" err="1"/>
              <a:t>nm</a:t>
            </a:r>
            <a:r>
              <a:rPr lang="cs-CZ" sz="1200" dirty="0"/>
              <a:t>), které mají pomalejší odezvu na změnu osvětlení nebo rychlejší </a:t>
            </a:r>
            <a:r>
              <a:rPr lang="cs-CZ" sz="1200" dirty="0" err="1"/>
              <a:t>InGa</a:t>
            </a:r>
            <a:r>
              <a:rPr lang="cs-CZ" sz="1200" dirty="0"/>
              <a:t> As diody (800-2600 </a:t>
            </a:r>
            <a:r>
              <a:rPr lang="cs-CZ" sz="1200" dirty="0" err="1"/>
              <a:t>nm</a:t>
            </a:r>
            <a:r>
              <a:rPr lang="cs-CZ" sz="1200" dirty="0"/>
              <a:t>).</a:t>
            </a:r>
          </a:p>
          <a:p>
            <a:pPr algn="just"/>
            <a:r>
              <a:rPr lang="cs-CZ" sz="1200" b="1" dirty="0"/>
              <a:t>Lavinová dioda</a:t>
            </a:r>
            <a:r>
              <a:rPr lang="cs-CZ" sz="1200" dirty="0"/>
              <a:t>, pracující jako fotodetektor s vysokou citlivostí, našla využití v astronomii, spektroskopii, pozitronové emisní tomografii nebo v detektorech částic (CERN).</a:t>
            </a:r>
          </a:p>
          <a:p>
            <a:pPr algn="just"/>
            <a:r>
              <a:rPr lang="cs-CZ" sz="1200" b="1" dirty="0"/>
              <a:t>LED dioda</a:t>
            </a:r>
            <a:r>
              <a:rPr lang="cs-CZ" sz="1200" dirty="0"/>
              <a:t> (</a:t>
            </a:r>
            <a:r>
              <a:rPr lang="cs-CZ" sz="1200" dirty="0" err="1"/>
              <a:t>light-emitting</a:t>
            </a:r>
            <a:r>
              <a:rPr lang="cs-CZ" sz="1200" dirty="0"/>
              <a:t> </a:t>
            </a:r>
            <a:r>
              <a:rPr lang="cs-CZ" sz="1200" dirty="0" err="1"/>
              <a:t>diode</a:t>
            </a:r>
            <a:r>
              <a:rPr lang="cs-CZ" sz="1200" dirty="0"/>
              <a:t>) pracuje opačně než fotodioda. Napětí přivedené v propustném směru na vysoce dotovaný PN přechod způsobí </a:t>
            </a:r>
            <a:r>
              <a:rPr lang="cs-CZ" sz="1200" b="1" dirty="0"/>
              <a:t>rekombinaci velkého počtu volných elektronů a kladných děr v ochuzené oblasti</a:t>
            </a:r>
            <a:r>
              <a:rPr lang="cs-CZ" sz="1200" dirty="0"/>
              <a:t>, která je široká jen několik mikrometrů. Při rekombinaci dochází k přeskoku elektronů z vyšších hladin na nižší a k vyzáření fotonů – světla určité vlnové délky. LED diody dnes nahrazují klasické zdroje světla (žárovky, zářivky), protože mají při stejné svítivosti mnohem menší spotřebu elektrické energie.</a:t>
            </a:r>
          </a:p>
          <a:p>
            <a:pPr algn="just"/>
            <a:r>
              <a:rPr lang="cs-CZ" sz="1200" b="1" dirty="0"/>
              <a:t>Laserová dioda</a:t>
            </a:r>
            <a:r>
              <a:rPr lang="cs-CZ" sz="1200" dirty="0"/>
              <a:t> pracuje na podobném principu jako dioda LED. Konstrukčně je upravena tak, aby </a:t>
            </a:r>
            <a:r>
              <a:rPr lang="cs-CZ" sz="1200" b="1" dirty="0"/>
              <a:t>emitované světlo </a:t>
            </a:r>
            <a:r>
              <a:rPr lang="cs-CZ" sz="1200" dirty="0"/>
              <a:t>bylo téměř</a:t>
            </a:r>
            <a:r>
              <a:rPr lang="cs-CZ" sz="1200" b="1" dirty="0"/>
              <a:t> monochromatické a koherentní</a:t>
            </a:r>
            <a:r>
              <a:rPr lang="cs-CZ" sz="1200" dirty="0"/>
              <a:t>, čímž se blíží vlastnostem klasického laserového světla. První laserová dioda byla vyrobena v laboratořích už v roce 1962. Laserová dioda má široké využití, od laserových ukazovátek, čteček čárových kódů, laserových tiskáren, CD-ROM a DVD-ROM mechanik, až po optické vlnovody v telekomunikacích nebo holografii. Diody s vysokým výkonem se používají v průmyslu k řezání nebo svařování kovů, ale také v lékařství jako chirurgický nástroj nebo v dentální medicíně místo klasických zubních vrtaček.</a:t>
            </a:r>
          </a:p>
        </p:txBody>
      </p:sp>
    </p:spTree>
    <p:extLst>
      <p:ext uri="{BB962C8B-B14F-4D97-AF65-F5344CB8AC3E}">
        <p14:creationId xmlns:p14="http://schemas.microsoft.com/office/powerpoint/2010/main" val="37299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-27384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22. Elektrický proud v polovodičích – příměsové polovodiče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55575" y="9087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Polovodič typu N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9005"/>
            <a:ext cx="3916399" cy="246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355976" y="1278052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B0F0"/>
                </a:solidFill>
              </a:rPr>
              <a:t>n</a:t>
            </a:r>
            <a:r>
              <a:rPr lang="cs-CZ" b="1" dirty="0" smtClean="0">
                <a:solidFill>
                  <a:srgbClr val="00B0F0"/>
                </a:solidFill>
              </a:rPr>
              <a:t>egativní vodivost</a:t>
            </a:r>
            <a:r>
              <a:rPr lang="cs-CZ" dirty="0" smtClean="0"/>
              <a:t>, převaha elektronů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d</a:t>
            </a:r>
            <a:r>
              <a:rPr lang="cs-CZ" dirty="0" smtClean="0"/>
              <a:t>o struktury Si (resp. prvků skupiny IV.A) zabudujeme atomy prvku z V.A skupiny (např. P, As, </a:t>
            </a:r>
            <a:r>
              <a:rPr lang="cs-CZ" dirty="0" err="1" smtClean="0"/>
              <a:t>Sb</a:t>
            </a:r>
            <a:r>
              <a:rPr lang="cs-CZ" dirty="0" smtClean="0"/>
              <a:t>, </a:t>
            </a:r>
            <a:r>
              <a:rPr lang="cs-CZ" dirty="0" err="1" smtClean="0"/>
              <a:t>Bi</a:t>
            </a:r>
            <a:r>
              <a:rPr lang="cs-CZ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</a:t>
            </a:r>
            <a:r>
              <a:rPr lang="cs-CZ" dirty="0" smtClean="0"/>
              <a:t>rvek z V.A skupiny nazýváme </a:t>
            </a:r>
            <a:r>
              <a:rPr lang="cs-CZ" b="1" dirty="0" smtClean="0">
                <a:solidFill>
                  <a:srgbClr val="FF0000"/>
                </a:solidFill>
              </a:rPr>
              <a:t>donor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(dárce) </a:t>
            </a:r>
            <a:r>
              <a:rPr lang="cs-CZ" dirty="0" smtClean="0">
                <a:latin typeface="Times New Roman"/>
                <a:cs typeface="Times New Roman"/>
              </a:rPr>
              <a:t>→ </a:t>
            </a:r>
            <a:r>
              <a:rPr lang="cs-CZ" dirty="0" smtClean="0">
                <a:cs typeface="Times New Roman"/>
              </a:rPr>
              <a:t>má </a:t>
            </a:r>
            <a:r>
              <a:rPr lang="cs-CZ" b="1" dirty="0" smtClean="0">
                <a:cs typeface="Times New Roman"/>
              </a:rPr>
              <a:t>více elektronů než Si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  <a:cs typeface="Times New Roman"/>
              </a:rPr>
              <a:t>Majoritní</a:t>
            </a:r>
            <a:r>
              <a:rPr lang="cs-CZ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cs-CZ" dirty="0" smtClean="0">
                <a:cs typeface="Times New Roman"/>
              </a:rPr>
              <a:t>(většinová) </a:t>
            </a:r>
            <a:r>
              <a:rPr lang="cs-CZ" b="1" dirty="0" smtClean="0">
                <a:solidFill>
                  <a:srgbClr val="00B0F0"/>
                </a:solidFill>
                <a:cs typeface="Times New Roman"/>
              </a:rPr>
              <a:t>elektronová</a:t>
            </a:r>
            <a:r>
              <a:rPr lang="cs-CZ" dirty="0" smtClean="0">
                <a:solidFill>
                  <a:srgbClr val="00B0F0"/>
                </a:solidFill>
                <a:cs typeface="Times New Roman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Times New Roman"/>
              </a:rPr>
              <a:t>vodivost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>
                <a:cs typeface="Times New Roman"/>
              </a:rPr>
              <a:t>Minoritní </a:t>
            </a:r>
            <a:r>
              <a:rPr lang="cs-CZ" dirty="0">
                <a:cs typeface="Times New Roman"/>
              </a:rPr>
              <a:t>(</a:t>
            </a:r>
            <a:r>
              <a:rPr lang="cs-CZ" dirty="0" smtClean="0">
                <a:cs typeface="Times New Roman"/>
              </a:rPr>
              <a:t>menšinová) děrová vodivost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2808312" cy="268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203848" y="3933056"/>
            <a:ext cx="1296144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Atomy křemíku Si</a:t>
            </a:r>
            <a:endParaRPr lang="cs-CZ" sz="12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3203848" y="5088575"/>
            <a:ext cx="1656184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Atom fosforu P - donor</a:t>
            </a:r>
            <a:endParaRPr lang="cs-CZ" sz="1200" dirty="0"/>
          </a:p>
        </p:txBody>
      </p:sp>
      <p:cxnSp>
        <p:nvCxnSpPr>
          <p:cNvPr id="11" name="Přímá spojnice 10"/>
          <p:cNvCxnSpPr>
            <a:endCxn id="8" idx="1"/>
          </p:cNvCxnSpPr>
          <p:nvPr/>
        </p:nvCxnSpPr>
        <p:spPr>
          <a:xfrm flipV="1">
            <a:off x="2699792" y="4071556"/>
            <a:ext cx="504056" cy="138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>
            <a:stCxn id="24" idx="6"/>
            <a:endCxn id="27" idx="1"/>
          </p:cNvCxnSpPr>
          <p:nvPr/>
        </p:nvCxnSpPr>
        <p:spPr>
          <a:xfrm>
            <a:off x="1259632" y="5913276"/>
            <a:ext cx="1944216" cy="30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3203848" y="5805264"/>
            <a:ext cx="1080120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Volný elektron</a:t>
            </a:r>
            <a:endParaRPr lang="cs-CZ" sz="1200" dirty="0"/>
          </a:p>
        </p:txBody>
      </p:sp>
      <p:sp>
        <p:nvSpPr>
          <p:cNvPr id="24" name="Ovál 23"/>
          <p:cNvSpPr/>
          <p:nvPr/>
        </p:nvSpPr>
        <p:spPr>
          <a:xfrm>
            <a:off x="1043608" y="5805264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8" name="Přímá spojnice 27"/>
          <p:cNvCxnSpPr>
            <a:endCxn id="23" idx="1"/>
          </p:cNvCxnSpPr>
          <p:nvPr/>
        </p:nvCxnSpPr>
        <p:spPr>
          <a:xfrm flipV="1">
            <a:off x="1763688" y="5227075"/>
            <a:ext cx="1440160" cy="46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3215595" y="6237312"/>
            <a:ext cx="1356405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Vazebné elektrony</a:t>
            </a:r>
            <a:endParaRPr lang="cs-CZ" sz="1200" dirty="0"/>
          </a:p>
        </p:txBody>
      </p:sp>
      <p:sp>
        <p:nvSpPr>
          <p:cNvPr id="38" name="Ovál 37"/>
          <p:cNvSpPr/>
          <p:nvPr/>
        </p:nvSpPr>
        <p:spPr>
          <a:xfrm>
            <a:off x="1547664" y="6093295"/>
            <a:ext cx="288032" cy="28251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2" name="Přímá spojnice 31"/>
          <p:cNvCxnSpPr>
            <a:stCxn id="36" idx="1"/>
            <a:endCxn id="38" idx="6"/>
          </p:cNvCxnSpPr>
          <p:nvPr/>
        </p:nvCxnSpPr>
        <p:spPr>
          <a:xfrm flipH="1" flipV="1">
            <a:off x="1835696" y="6234553"/>
            <a:ext cx="1379899" cy="1412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38381"/>
            <a:ext cx="18669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ovéPole 34"/>
          <p:cNvSpPr txBox="1"/>
          <p:nvPr/>
        </p:nvSpPr>
        <p:spPr>
          <a:xfrm>
            <a:off x="7140016" y="6375812"/>
            <a:ext cx="182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Monokrystal Si</a:t>
            </a:r>
            <a:endParaRPr lang="cs-CZ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016" y="3638381"/>
            <a:ext cx="1824472" cy="273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9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olovodivé materiá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92064"/>
            <a:ext cx="3507482" cy="297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44" y="3862141"/>
            <a:ext cx="2859674" cy="265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0" y="-27384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22. Elektrický proud v polovodičích – příměsové polovodiče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55575" y="9087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Polovodič typu P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355976" y="1278052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FF0000"/>
                </a:solidFill>
              </a:rPr>
              <a:t>p</a:t>
            </a:r>
            <a:r>
              <a:rPr lang="cs-CZ" b="1" dirty="0" smtClean="0">
                <a:solidFill>
                  <a:srgbClr val="FF0000"/>
                </a:solidFill>
              </a:rPr>
              <a:t>ozitivní vodivost</a:t>
            </a:r>
            <a:r>
              <a:rPr lang="cs-CZ" dirty="0" smtClean="0"/>
              <a:t>, převaha kladných děr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d</a:t>
            </a:r>
            <a:r>
              <a:rPr lang="cs-CZ" dirty="0" smtClean="0"/>
              <a:t>o struktury Si (resp. prvků skupiny IV.A) zabudujeme atomy prvku z III.A skupiny (např. Al, </a:t>
            </a:r>
            <a:r>
              <a:rPr lang="cs-CZ" dirty="0" err="1" smtClean="0"/>
              <a:t>Ga</a:t>
            </a:r>
            <a:r>
              <a:rPr lang="cs-CZ" dirty="0" smtClean="0"/>
              <a:t>, In)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</a:t>
            </a:r>
            <a:r>
              <a:rPr lang="cs-CZ" dirty="0" smtClean="0"/>
              <a:t>rvek ze III.A skupiny nazýváme </a:t>
            </a:r>
            <a:r>
              <a:rPr lang="cs-CZ" b="1" dirty="0" smtClean="0">
                <a:solidFill>
                  <a:srgbClr val="FF0000"/>
                </a:solidFill>
              </a:rPr>
              <a:t>akceptor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(dárce) </a:t>
            </a:r>
            <a:r>
              <a:rPr lang="cs-CZ" dirty="0" smtClean="0">
                <a:latin typeface="Times New Roman"/>
                <a:cs typeface="Times New Roman"/>
              </a:rPr>
              <a:t>→ </a:t>
            </a:r>
            <a:r>
              <a:rPr lang="cs-CZ" dirty="0" smtClean="0">
                <a:cs typeface="Times New Roman"/>
              </a:rPr>
              <a:t>má </a:t>
            </a:r>
            <a:r>
              <a:rPr lang="cs-CZ" b="1" dirty="0" smtClean="0">
                <a:cs typeface="Times New Roman"/>
              </a:rPr>
              <a:t>méně elektronů než Si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  <a:cs typeface="Times New Roman"/>
              </a:rPr>
              <a:t>Majoritní</a:t>
            </a:r>
            <a:r>
              <a:rPr lang="cs-CZ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cs-CZ" dirty="0" smtClean="0">
                <a:cs typeface="Times New Roman"/>
              </a:rPr>
              <a:t>(většinová) </a:t>
            </a:r>
            <a:r>
              <a:rPr lang="cs-CZ" b="1" dirty="0" smtClean="0">
                <a:solidFill>
                  <a:srgbClr val="FF0000"/>
                </a:solidFill>
                <a:cs typeface="Times New Roman"/>
              </a:rPr>
              <a:t>děrová</a:t>
            </a:r>
            <a:r>
              <a:rPr lang="cs-CZ" dirty="0" smtClean="0">
                <a:solidFill>
                  <a:srgbClr val="00B0F0"/>
                </a:solidFill>
                <a:cs typeface="Times New Roman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Times New Roman"/>
              </a:rPr>
              <a:t>vodivost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>
                <a:cs typeface="Times New Roman"/>
              </a:rPr>
              <a:t>Minoritní </a:t>
            </a:r>
            <a:r>
              <a:rPr lang="cs-CZ" dirty="0">
                <a:cs typeface="Times New Roman"/>
              </a:rPr>
              <a:t>(</a:t>
            </a:r>
            <a:r>
              <a:rPr lang="cs-CZ" dirty="0" smtClean="0">
                <a:cs typeface="Times New Roman"/>
              </a:rPr>
              <a:t>menšinová) děrová vodivost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203848" y="3933056"/>
            <a:ext cx="1296144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Atomy křemíku Si</a:t>
            </a:r>
            <a:endParaRPr lang="cs-CZ" sz="12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3203848" y="5088575"/>
            <a:ext cx="1800200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Atom hliníku Al - akceptor</a:t>
            </a:r>
            <a:endParaRPr lang="cs-CZ" sz="1200" dirty="0"/>
          </a:p>
        </p:txBody>
      </p:sp>
      <p:cxnSp>
        <p:nvCxnSpPr>
          <p:cNvPr id="11" name="Přímá spojnice 10"/>
          <p:cNvCxnSpPr>
            <a:endCxn id="8" idx="1"/>
          </p:cNvCxnSpPr>
          <p:nvPr/>
        </p:nvCxnSpPr>
        <p:spPr>
          <a:xfrm>
            <a:off x="1763688" y="4071556"/>
            <a:ext cx="144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>
            <a:endCxn id="27" idx="1"/>
          </p:cNvCxnSpPr>
          <p:nvPr/>
        </p:nvCxnSpPr>
        <p:spPr>
          <a:xfrm>
            <a:off x="1475656" y="5365574"/>
            <a:ext cx="1728192" cy="578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3203848" y="5805264"/>
            <a:ext cx="2736304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Kladná díra = chybějící elektron ve vazbě</a:t>
            </a:r>
            <a:endParaRPr lang="cs-CZ" sz="1200" dirty="0"/>
          </a:p>
        </p:txBody>
      </p:sp>
      <p:cxnSp>
        <p:nvCxnSpPr>
          <p:cNvPr id="28" name="Přímá spojnice 27"/>
          <p:cNvCxnSpPr>
            <a:endCxn id="23" idx="1"/>
          </p:cNvCxnSpPr>
          <p:nvPr/>
        </p:nvCxnSpPr>
        <p:spPr>
          <a:xfrm>
            <a:off x="899592" y="4725144"/>
            <a:ext cx="2304256" cy="5019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3215595" y="6237312"/>
            <a:ext cx="1356405" cy="2769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Vazebné elektrony</a:t>
            </a:r>
            <a:endParaRPr lang="cs-CZ" sz="1200" dirty="0"/>
          </a:p>
        </p:txBody>
      </p:sp>
      <p:sp>
        <p:nvSpPr>
          <p:cNvPr id="38" name="Ovál 37"/>
          <p:cNvSpPr/>
          <p:nvPr/>
        </p:nvSpPr>
        <p:spPr>
          <a:xfrm>
            <a:off x="683568" y="5949280"/>
            <a:ext cx="432048" cy="43204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2" name="Přímá spojnice 31"/>
          <p:cNvCxnSpPr>
            <a:stCxn id="36" idx="1"/>
            <a:endCxn id="38" idx="6"/>
          </p:cNvCxnSpPr>
          <p:nvPr/>
        </p:nvCxnSpPr>
        <p:spPr>
          <a:xfrm flipH="1" flipV="1">
            <a:off x="1115616" y="6165303"/>
            <a:ext cx="2099979" cy="2105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283235"/>
            <a:ext cx="3876365" cy="234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5004048" y="3862141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Czochralského</a:t>
            </a:r>
            <a:r>
              <a:rPr lang="cs-CZ" sz="1200" b="1" dirty="0" smtClean="0">
                <a:solidFill>
                  <a:srgbClr val="FF0000"/>
                </a:solidFill>
              </a:rPr>
              <a:t> kelímková metoda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0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/>
              <a:t>22. Elektrický proud v polovodičích – příměsové polovodiče</a:t>
            </a:r>
            <a:endParaRPr lang="cs-CZ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10" descr="Fotodioda – Wikipe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155574" y="908720"/>
            <a:ext cx="8664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Corinth 3D - Lifeliqe – Příměs v polovodiči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4" name="Picture 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04" y="1278052"/>
            <a:ext cx="591120" cy="68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251520" y="206084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hlinkClick r:id="rId3"/>
              </a:rPr>
              <a:t>Příměs v polovodiči</a:t>
            </a:r>
            <a:endParaRPr lang="cs-CZ" sz="1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419872" y="1330890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00B050"/>
                </a:solidFill>
              </a:rPr>
              <a:t>Poznámky k </a:t>
            </a:r>
            <a:r>
              <a:rPr lang="cs-CZ" sz="1200" b="1" dirty="0" smtClean="0">
                <a:solidFill>
                  <a:srgbClr val="00B050"/>
                </a:solidFill>
              </a:rPr>
              <a:t>modelu</a:t>
            </a:r>
            <a:endParaRPr lang="cs-CZ" sz="1200" dirty="0">
              <a:solidFill>
                <a:srgbClr val="00B050"/>
              </a:solidFill>
            </a:endParaRPr>
          </a:p>
          <a:p>
            <a:pPr algn="just"/>
            <a:r>
              <a:rPr lang="cs-CZ" sz="1200" b="1" dirty="0"/>
              <a:t>Příměsové polovodiče</a:t>
            </a:r>
            <a:r>
              <a:rPr lang="cs-CZ" sz="1200" dirty="0"/>
              <a:t> vznikají zavedením malého množství cizích </a:t>
            </a:r>
            <a:r>
              <a:rPr lang="cs-CZ" sz="1200" b="1" dirty="0"/>
              <a:t>příměsových atomů</a:t>
            </a:r>
            <a:r>
              <a:rPr lang="cs-CZ" sz="1200" dirty="0"/>
              <a:t> (nesprávně nazývaných nečistotami) </a:t>
            </a:r>
            <a:r>
              <a:rPr lang="cs-CZ" sz="1200" b="1" dirty="0"/>
              <a:t>do struktury polovodiče s vlastní vodivostí</a:t>
            </a:r>
            <a:r>
              <a:rPr lang="cs-CZ" sz="1200" dirty="0"/>
              <a:t> (např. křemík, germanium). Tím dochází ke změně elektrické vodivosti polovodiče. Poměr počtu příměsových atomů ku počtu atomů vlastního polovodiče je přibližně 1 : 10</a:t>
            </a:r>
            <a:r>
              <a:rPr lang="cs-CZ" sz="1200" baseline="30000" dirty="0"/>
              <a:t>7</a:t>
            </a:r>
            <a:r>
              <a:rPr lang="cs-CZ" sz="1200" dirty="0" smtClean="0"/>
              <a:t>.</a:t>
            </a:r>
            <a:endParaRPr lang="cs-CZ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73395"/>
            <a:ext cx="2577226" cy="247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3419872" y="2708920"/>
            <a:ext cx="540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00B050"/>
                </a:solidFill>
              </a:rPr>
              <a:t>Zajímavosti</a:t>
            </a:r>
            <a:endParaRPr lang="cs-CZ" sz="1200" dirty="0">
              <a:solidFill>
                <a:srgbClr val="00B050"/>
              </a:solidFill>
            </a:endParaRPr>
          </a:p>
          <a:p>
            <a:pPr algn="just"/>
            <a:r>
              <a:rPr lang="cs-CZ" sz="1200" dirty="0"/>
              <a:t>Pro výrobu polovodičů se nejčastěji používají </a:t>
            </a:r>
            <a:r>
              <a:rPr lang="cs-CZ" sz="1200" b="1" dirty="0"/>
              <a:t>monokrystaly křemíku nebo germania</a:t>
            </a:r>
            <a:r>
              <a:rPr lang="cs-CZ" sz="1200" dirty="0"/>
              <a:t>, které se na rozdíl od křemíku v přírodě vyskytuje velmi vzácně.</a:t>
            </a:r>
          </a:p>
          <a:p>
            <a:pPr algn="just"/>
            <a:r>
              <a:rPr lang="cs-CZ" sz="1200" dirty="0"/>
              <a:t>Křemík je druhým nejrozšířenějším prvkem na Zemi (po kyslíku), který s podílem 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smtClean="0"/>
              <a:t>26 </a:t>
            </a:r>
            <a:r>
              <a:rPr lang="cs-CZ" sz="1200" dirty="0"/>
              <a:t>% tvoří součást většiny hornin a minerálů. Krystalický křemík je málo reaktivní, nerozpustný v kyselinách, rozpustný v zásadách</a:t>
            </a:r>
            <a:r>
              <a:rPr lang="cs-CZ" sz="1200" dirty="0" smtClean="0"/>
              <a:t>.</a:t>
            </a:r>
          </a:p>
          <a:p>
            <a:pPr algn="just"/>
            <a:endParaRPr lang="cs-CZ" sz="1200" dirty="0"/>
          </a:p>
          <a:p>
            <a:pPr algn="just"/>
            <a:r>
              <a:rPr lang="cs-CZ" sz="1200" b="1" dirty="0"/>
              <a:t>Výroba čistého monokrystalu</a:t>
            </a:r>
            <a:r>
              <a:rPr lang="cs-CZ" sz="1200" dirty="0"/>
              <a:t> křemíku spočívá v několika krocích. Nejprve se vytvoří </a:t>
            </a:r>
            <a:r>
              <a:rPr lang="cs-CZ" sz="1200" b="1" dirty="0"/>
              <a:t>čisté křemíkové jádro</a:t>
            </a:r>
            <a:r>
              <a:rPr lang="cs-CZ" sz="1200" dirty="0"/>
              <a:t>, kolem kterého postupně narůstá </a:t>
            </a:r>
            <a:r>
              <a:rPr lang="cs-CZ" sz="1200" b="1" dirty="0"/>
              <a:t>válcový ingot polykrystalického křemíku</a:t>
            </a:r>
            <a:r>
              <a:rPr lang="cs-CZ" sz="1200" dirty="0"/>
              <a:t> o průměru až 20 cm. Čistota tohoto ingotu je tak tak vysoká (jeden atom příměsi na 10</a:t>
            </a:r>
            <a:r>
              <a:rPr lang="cs-CZ" sz="1200" baseline="30000" dirty="0"/>
              <a:t>6</a:t>
            </a:r>
            <a:r>
              <a:rPr lang="cs-CZ" sz="1200" dirty="0"/>
              <a:t> atomů křemíku), že dostačuje pro většinu aplikací</a:t>
            </a:r>
            <a:r>
              <a:rPr lang="cs-CZ" sz="1200" dirty="0" smtClean="0"/>
              <a:t>.</a:t>
            </a:r>
          </a:p>
          <a:p>
            <a:pPr algn="just"/>
            <a:endParaRPr lang="cs-CZ" sz="1200" dirty="0"/>
          </a:p>
          <a:p>
            <a:pPr algn="just"/>
            <a:r>
              <a:rPr lang="cs-CZ" sz="1200" dirty="0"/>
              <a:t>Polykrystalický křemík se následně převede na monokrystalický, nejčastěji tzv. </a:t>
            </a:r>
            <a:r>
              <a:rPr lang="cs-CZ" sz="1200" b="1" dirty="0" err="1"/>
              <a:t>Czochralského</a:t>
            </a:r>
            <a:r>
              <a:rPr lang="cs-CZ" sz="1200" b="1" dirty="0"/>
              <a:t> kelímkovou metodou</a:t>
            </a:r>
            <a:r>
              <a:rPr lang="cs-CZ" sz="1200" dirty="0"/>
              <a:t>, postupným tažením zárodečného krystalu z taveniny. Vzniklý monokrystal se dále brousí na požadovaný průměr, řeže na plátky diamantovou pilou, které se opět brousí a dále čistí a na závěr se leští. Výsledkem je Si deska (</a:t>
            </a:r>
            <a:r>
              <a:rPr lang="cs-CZ" sz="1200" dirty="0" err="1"/>
              <a:t>silicon</a:t>
            </a:r>
            <a:r>
              <a:rPr lang="cs-CZ" sz="1200" dirty="0"/>
              <a:t> </a:t>
            </a:r>
            <a:r>
              <a:rPr lang="cs-CZ" sz="1200" dirty="0" err="1"/>
              <a:t>wafer</a:t>
            </a:r>
            <a:r>
              <a:rPr lang="cs-CZ" sz="12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31716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1949</Words>
  <Application>Microsoft Office PowerPoint</Application>
  <PresentationFormat>Předvádění na obrazovce (4:3)</PresentationFormat>
  <Paragraphs>271</Paragraphs>
  <Slides>27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 Math</vt:lpstr>
      <vt:lpstr>Times New Roman</vt:lpstr>
      <vt:lpstr>Wingdings</vt:lpstr>
      <vt:lpstr>Motiv systému Office</vt:lpstr>
      <vt:lpstr>Elektrický proud v polovodičích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Elektrický náboj a jeho vlastnosti</dc:title>
  <dc:creator>imhotep</dc:creator>
  <cp:lastModifiedBy>imhotep</cp:lastModifiedBy>
  <cp:revision>96</cp:revision>
  <dcterms:created xsi:type="dcterms:W3CDTF">2014-08-31T07:20:26Z</dcterms:created>
  <dcterms:modified xsi:type="dcterms:W3CDTF">2023-09-14T06:28:51Z</dcterms:modified>
</cp:coreProperties>
</file>