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20" r:id="rId2"/>
    <p:sldId id="256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9" r:id="rId21"/>
    <p:sldId id="338" r:id="rId22"/>
    <p:sldId id="340" r:id="rId23"/>
    <p:sldId id="341" r:id="rId24"/>
    <p:sldId id="342" r:id="rId25"/>
    <p:sldId id="343" r:id="rId26"/>
    <p:sldId id="344" r:id="rId27"/>
    <p:sldId id="345" r:id="rId28"/>
    <p:sldId id="348" r:id="rId29"/>
    <p:sldId id="349" r:id="rId30"/>
    <p:sldId id="350" r:id="rId31"/>
    <p:sldId id="346" r:id="rId32"/>
    <p:sldId id="351" r:id="rId33"/>
    <p:sldId id="347" r:id="rId34"/>
    <p:sldId id="352" r:id="rId35"/>
    <p:sldId id="353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B3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43C2A-DFE8-467C-8491-20860E44836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7A425-1690-4C8E-98DE-481879FA6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5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38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97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25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62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63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6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88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46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7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05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28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FDFF-0F92-42C9-A2D1-5C1E98F5A3F7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88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a1c-vkNdvI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hyperlink" Target="https://online.corinth3d.com/app/scene/f_vyna_baterie_detail?p=part_detail_rez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větově unikátní záběr stuhového blesku se podařilo zachytit nad Brnem |  In-počas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9139944" cy="2304256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bg1"/>
                </a:solidFill>
              </a:rPr>
              <a:t>Elektrický proud </a:t>
            </a:r>
            <a:br>
              <a:rPr lang="cs-CZ" sz="6000" dirty="0" smtClean="0">
                <a:solidFill>
                  <a:schemeClr val="bg1"/>
                </a:solidFill>
              </a:rPr>
            </a:br>
            <a:r>
              <a:rPr lang="cs-CZ" sz="6000" dirty="0" smtClean="0">
                <a:solidFill>
                  <a:schemeClr val="bg1"/>
                </a:solidFill>
              </a:rPr>
              <a:t>v kapalinách a plynech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4" name="TextovéPole 2"/>
          <p:cNvSpPr txBox="1"/>
          <p:nvPr/>
        </p:nvSpPr>
        <p:spPr>
          <a:xfrm>
            <a:off x="5460436" y="64886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solidFill>
                  <a:srgbClr val="FFFF00"/>
                </a:solidFill>
              </a:rPr>
              <a:t>© </a:t>
            </a:r>
            <a:r>
              <a:rPr lang="cs-CZ" smtClean="0">
                <a:solidFill>
                  <a:srgbClr val="FFFF00"/>
                </a:solidFill>
              </a:rPr>
              <a:t>2023+ </a:t>
            </a:r>
            <a:r>
              <a:rPr lang="cs-CZ" dirty="0">
                <a:solidFill>
                  <a:srgbClr val="FFFF00"/>
                </a:solidFill>
              </a:rPr>
              <a:t>RNDr. Čeněk </a:t>
            </a:r>
            <a:r>
              <a:rPr lang="cs-CZ" dirty="0" err="1">
                <a:solidFill>
                  <a:srgbClr val="FFFF00"/>
                </a:solidFill>
              </a:rPr>
              <a:t>Kodejška</a:t>
            </a:r>
            <a:r>
              <a:rPr lang="cs-CZ" dirty="0">
                <a:solidFill>
                  <a:srgbClr val="FFFF00"/>
                </a:solidFill>
              </a:rPr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3928502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26. Faradayovy zákony. VA charakteristika elektrolytu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2607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2</a:t>
            </a:r>
            <a:r>
              <a:rPr lang="cs-CZ" sz="2400" b="1" dirty="0" smtClean="0">
                <a:solidFill>
                  <a:srgbClr val="00B0F0"/>
                </a:solidFill>
              </a:rPr>
              <a:t>. Faradayův zákon</a:t>
            </a: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-1" y="1236779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Látková množství různých látek vyloučených při elektrolýze týmž nábojem jsou chemicky ekvivalentní. Elektrochemický ekvivalent </a:t>
            </a:r>
            <a:r>
              <a:rPr lang="cs-CZ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000" b="1" dirty="0" smtClean="0">
                <a:solidFill>
                  <a:srgbClr val="FF0000"/>
                </a:solidFill>
              </a:rPr>
              <a:t> látky je přímo úměrný molární hmotnosti látky </a:t>
            </a:r>
            <a:r>
              <a:rPr lang="cs-CZ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0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000" b="1" dirty="0" smtClean="0">
                <a:solidFill>
                  <a:srgbClr val="FF0000"/>
                </a:solidFill>
              </a:rPr>
              <a:t> a nepřímo úměrný součinu Faradayovy konstanty </a:t>
            </a:r>
            <a:r>
              <a:rPr lang="cs-CZ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sz="2000" b="1" dirty="0" smtClean="0">
                <a:solidFill>
                  <a:srgbClr val="FF0000"/>
                </a:solidFill>
              </a:rPr>
              <a:t> a počtu elektronů </a:t>
            </a:r>
            <a:r>
              <a:rPr lang="cs-CZ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2000" b="1" dirty="0" smtClean="0">
                <a:solidFill>
                  <a:srgbClr val="FF0000"/>
                </a:solidFill>
              </a:rPr>
              <a:t> potřebných k vyloučení jedné molekuly.</a:t>
            </a:r>
            <a:endParaRPr lang="cs-CZ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130370" y="2842254"/>
                <a:ext cx="1397352" cy="83444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370" y="2842254"/>
                <a:ext cx="1397352" cy="834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-1" y="3866252"/>
                <a:ext cx="9143804" cy="721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cs-CZ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sz="2000" b="1" dirty="0" smtClean="0">
                    <a:solidFill>
                      <a:srgbClr val="FF0000"/>
                    </a:solidFill>
                  </a:rPr>
                  <a:t> – elektrochemický ekvivalent</a:t>
                </a:r>
                <a:r>
                  <a:rPr lang="cs-CZ" sz="2000" b="1" dirty="0" smtClean="0"/>
                  <a:t> látky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cs-CZ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 smtClean="0">
                        <a:latin typeface="Cambria Math" panose="02040503050406030204" pitchFamily="18" charset="0"/>
                      </a:rPr>
                      <m:t>𝒌𝒈</m:t>
                    </m:r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cs-CZ" sz="2000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000" baseline="30000" dirty="0" smtClean="0"/>
                  <a:t> </a:t>
                </a:r>
                <a:r>
                  <a:rPr lang="cs-CZ" sz="2000" dirty="0" smtClean="0"/>
                  <a:t>molární hmotnost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cs-CZ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  <m:r>
                      <a:rPr lang="cs-CZ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>
                        <a:latin typeface="Cambria Math" panose="02040503050406030204" pitchFamily="18" charset="0"/>
                      </a:rPr>
                      <m:t>𝒌𝒈</m:t>
                    </m:r>
                    <m:r>
                      <a:rPr lang="cs-CZ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𝒎𝒐𝒍</m:t>
                        </m:r>
                      </m:e>
                      <m:sup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cs-CZ" sz="2000" baseline="30000" dirty="0" smtClean="0"/>
                  <a:t> </a:t>
                </a:r>
                <a:endParaRPr lang="cs-CZ" sz="2000" baseline="300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866252"/>
                <a:ext cx="9143804" cy="721864"/>
              </a:xfrm>
              <a:prstGeom prst="rect">
                <a:avLst/>
              </a:prstGeom>
              <a:blipFill>
                <a:blip r:embed="rId3"/>
                <a:stretch>
                  <a:fillRect l="-600" t="-3361" b="-1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7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26. Faradayovy zákony. VA charakteristika elektrolytu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1985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Vzorové úlohy</a:t>
            </a: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-1" y="1236779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Př. 1: Roztokem CuSO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4</a:t>
            </a:r>
            <a:r>
              <a:rPr lang="cs-CZ" sz="2000" b="1" dirty="0" smtClean="0">
                <a:solidFill>
                  <a:srgbClr val="FF0000"/>
                </a:solidFill>
              </a:rPr>
              <a:t> prochází proud 1 A, Určete, kolik atomů kovu se vyloučí na katodě za 1 s.</a:t>
            </a:r>
            <a:endParaRPr lang="cs-CZ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34638" y="2086284"/>
                <a:ext cx="777392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𝐶𝑢𝑆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38" y="2086284"/>
                <a:ext cx="777392" cy="1107996"/>
              </a:xfrm>
              <a:prstGeom prst="rect">
                <a:avLst/>
              </a:prstGeom>
              <a:blipFill>
                <a:blip r:embed="rId2"/>
                <a:stretch>
                  <a:fillRect l="-6250" r="-6250" b="-10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835696" y="2086284"/>
                <a:ext cx="7308302" cy="392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cs-CZ" dirty="0" smtClean="0"/>
                  <a:t>Nejprve provedeme výpočet elektrochemického ekvivalentu mědi A(</a:t>
                </a:r>
                <a:r>
                  <a:rPr lang="cs-CZ" dirty="0" err="1" smtClean="0"/>
                  <a:t>Cu</a:t>
                </a:r>
                <a:r>
                  <a:rPr lang="cs-CZ" dirty="0" smtClean="0"/>
                  <a:t>)</a:t>
                </a:r>
                <a:endParaRPr lang="cs-CZ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Cu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2+</m:t>
                        </m:r>
                      </m:e>
                    </m:d>
                    <m:r>
                      <a:rPr lang="cs-CZ" b="0" i="0" smtClean="0">
                        <a:latin typeface="Cambria Math" panose="02040503050406030204" pitchFamily="18" charset="0"/>
                      </a:rPr>
                      <m:t>=63,548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cs-CZ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oxida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č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í čí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slo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ě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di</m:t>
                        </m:r>
                      </m:e>
                    </m:d>
                  </m:oMath>
                </a14:m>
                <a:r>
                  <a:rPr lang="cs-CZ" dirty="0" smtClean="0"/>
                  <a:t/>
                </a:r>
                <a:br>
                  <a:rPr lang="cs-CZ" dirty="0" smtClean="0"/>
                </a:b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num>
                      <m:den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den>
                    </m:f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>
                            <a:latin typeface="Cambria Math" panose="02040503050406030204" pitchFamily="18" charset="0"/>
                          </a:rPr>
                          <m:t>63,548</m:t>
                        </m:r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96,5∙1</m:t>
                        </m:r>
                        <m:sSup>
                          <m:sSupPr>
                            <m:ctrlP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=0,329∙1</m:t>
                    </m:r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cs-CZ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cs-CZ" dirty="0"/>
                  <a:t>d</a:t>
                </a:r>
                <a:r>
                  <a:rPr lang="cs-CZ" dirty="0" smtClean="0"/>
                  <a:t>ále platí:</a:t>
                </a:r>
                <a:br>
                  <a:rPr lang="cs-CZ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cs-CZ" b="0" dirty="0" smtClean="0"/>
                  <a:t/>
                </a:r>
                <a:br>
                  <a:rPr lang="cs-CZ" b="0" dirty="0" smtClean="0"/>
                </a:b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𝐴𝐼𝑡</m:t>
                    </m:r>
                  </m:oMath>
                </a14:m>
                <a:r>
                  <a:rPr lang="cs-CZ" b="0" dirty="0" smtClean="0"/>
                  <a:t/>
                </a:r>
                <a:br>
                  <a:rPr lang="cs-CZ" b="0" dirty="0" smtClean="0"/>
                </a:b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𝐴𝐼𝑡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0,329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∙1∙1∙6,023∙1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p>
                        </m:sSup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63,548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b="0" dirty="0" smtClean="0"/>
                  <a:t/>
                </a:r>
                <a:br>
                  <a:rPr lang="cs-CZ" b="0" dirty="0" smtClean="0"/>
                </a:br>
                <a14:m>
                  <m:oMath xmlns:m="http://schemas.openxmlformats.org/officeDocument/2006/math"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cs-CZ" b="1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cs-CZ" b="1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</m:t>
                        </m:r>
                      </m:sup>
                    </m:sSup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čá</m:t>
                    </m:r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𝒔𝒕𝒊𝒄</m:t>
                    </m:r>
                  </m:oMath>
                </a14:m>
                <a:r>
                  <a:rPr lang="cs-CZ" b="0" dirty="0" smtClean="0"/>
                  <a:t/>
                </a:r>
                <a:br>
                  <a:rPr lang="cs-CZ" b="0" dirty="0" smtClean="0"/>
                </a:br>
                <a:endParaRPr lang="cs-CZ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086284"/>
                <a:ext cx="7308302" cy="3926331"/>
              </a:xfrm>
              <a:prstGeom prst="rect">
                <a:avLst/>
              </a:prstGeom>
              <a:blipFill>
                <a:blip r:embed="rId3"/>
                <a:stretch>
                  <a:fillRect l="-500" t="-7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6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26. Faradayovy zákony. VA charakteristika elektrolytu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1985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Vzorové úlohy</a:t>
            </a: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-1" y="1236779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Př. 2: Vypočtěte, jaké množství hliníku se vyloučilo z roztoku Al(OH)3 na katodě při proudu 10 A za dobu 24 hodin.</a:t>
            </a:r>
            <a:endParaRPr lang="cs-CZ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34638" y="2086284"/>
                <a:ext cx="2030941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𝐴𝑙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𝑂𝐻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=24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=86400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=?(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38" y="2086284"/>
                <a:ext cx="2030941" cy="1107996"/>
              </a:xfrm>
              <a:prstGeom prst="rect">
                <a:avLst/>
              </a:prstGeom>
              <a:blipFill>
                <a:blip r:embed="rId2"/>
                <a:stretch>
                  <a:fillRect l="-1502" r="-601" b="-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267744" y="2086284"/>
                <a:ext cx="6876254" cy="302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cs-CZ" dirty="0"/>
                  <a:t>n</a:t>
                </a:r>
                <a:r>
                  <a:rPr lang="cs-CZ" dirty="0" smtClean="0"/>
                  <a:t>ejprve provedeme výpočet elektrochemického ekvivalentu hliníku</a:t>
                </a:r>
                <a:endParaRPr lang="cs-CZ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Al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3+</m:t>
                        </m:r>
                      </m:e>
                    </m:d>
                    <m:r>
                      <a:rPr lang="cs-CZ" b="0" i="0" smtClean="0">
                        <a:latin typeface="Cambria Math" panose="02040503050406030204" pitchFamily="18" charset="0"/>
                      </a:rPr>
                      <m:t>=26,982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cs-CZ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oxida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č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í čí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slo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hlin</m:t>
                        </m:r>
                        <m: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ku</m:t>
                        </m:r>
                      </m:e>
                    </m:d>
                  </m:oMath>
                </a14:m>
                <a:r>
                  <a:rPr lang="cs-CZ" dirty="0" smtClean="0"/>
                  <a:t/>
                </a:r>
                <a:br>
                  <a:rPr lang="cs-CZ" dirty="0" smtClean="0"/>
                </a:b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num>
                      <m:den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den>
                    </m:f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26,982</m:t>
                        </m:r>
                        <m:r>
                          <a:rPr lang="cs-CZ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cs-CZ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96,5∙1</m:t>
                        </m:r>
                        <m:sSup>
                          <m:sSupPr>
                            <m:ctrlP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=0,0932∙1</m:t>
                    </m:r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cs-CZ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cs-CZ" dirty="0"/>
                  <a:t>d</a:t>
                </a:r>
                <a:r>
                  <a:rPr lang="cs-CZ" dirty="0" smtClean="0"/>
                  <a:t>ále platí:</a:t>
                </a:r>
                <a:r>
                  <a:rPr lang="cs-CZ" b="0" dirty="0" smtClean="0"/>
                  <a:t/>
                </a:r>
                <a:br>
                  <a:rPr lang="cs-CZ" b="0" dirty="0" smtClean="0"/>
                </a:b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𝐴𝐼𝑡</m:t>
                    </m:r>
                  </m:oMath>
                </a14:m>
                <a:r>
                  <a:rPr lang="cs-CZ" b="0" dirty="0" smtClean="0"/>
                  <a:t/>
                </a:r>
                <a:br>
                  <a:rPr lang="cs-CZ" b="0" dirty="0" smtClean="0"/>
                </a:b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=0,0932∙1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10∙86400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cs-CZ" b="0" dirty="0" smtClean="0"/>
                  <a:t/>
                </a:r>
                <a:br>
                  <a:rPr lang="cs-CZ" b="0" dirty="0" smtClean="0"/>
                </a:br>
                <a14:m>
                  <m:oMath xmlns:m="http://schemas.openxmlformats.org/officeDocument/2006/math"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𝟎𝟖𝟎𝟓</m:t>
                    </m:r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𝒌𝒈</m:t>
                    </m:r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𝟖𝟎</m:t>
                    </m:r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cs-CZ" b="0" dirty="0" smtClean="0"/>
                  <a:t/>
                </a:r>
                <a:br>
                  <a:rPr lang="cs-CZ" b="0" dirty="0" smtClean="0"/>
                </a:br>
                <a:endParaRPr lang="cs-CZ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086284"/>
                <a:ext cx="6876254" cy="3021596"/>
              </a:xfrm>
              <a:prstGeom prst="rect">
                <a:avLst/>
              </a:prstGeom>
              <a:blipFill>
                <a:blip r:embed="rId3"/>
                <a:stretch>
                  <a:fillRect l="-532" t="-10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0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26. Faradayovy zákony. VA charakteristika elektrolytu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396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VA charakteristika elektrolytu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48478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Typ 1 – chová se podle Ohmova zákona, závislost proudu na napětí je lineární</a:t>
            </a:r>
            <a:br>
              <a:rPr lang="cs-CZ" dirty="0" smtClean="0"/>
            </a:br>
            <a:r>
              <a:rPr lang="cs-CZ" dirty="0" smtClean="0"/>
              <a:t>Př.: 2 </a:t>
            </a:r>
            <a:r>
              <a:rPr lang="cs-CZ" dirty="0" err="1" smtClean="0"/>
              <a:t>Cu</a:t>
            </a:r>
            <a:r>
              <a:rPr lang="cs-CZ" dirty="0" smtClean="0"/>
              <a:t> elektrody v roztoku CuSO</a:t>
            </a:r>
            <a:r>
              <a:rPr lang="cs-CZ" baseline="-25000" dirty="0" smtClean="0"/>
              <a:t>4 </a:t>
            </a:r>
            <a:r>
              <a:rPr lang="cs-CZ" dirty="0" smtClean="0"/>
              <a:t> </a:t>
            </a:r>
          </a:p>
          <a:p>
            <a:r>
              <a:rPr lang="cs-CZ" dirty="0" smtClean="0"/>
              <a:t>      Na katodě se vylučuje </a:t>
            </a:r>
            <a:r>
              <a:rPr lang="cs-CZ" dirty="0" err="1" smtClean="0"/>
              <a:t>Cu</a:t>
            </a:r>
            <a:r>
              <a:rPr lang="cs-CZ" dirty="0" smtClean="0"/>
              <a:t>, z anody přechází </a:t>
            </a:r>
            <a:r>
              <a:rPr lang="cs-CZ" dirty="0" err="1" smtClean="0"/>
              <a:t>Cu</a:t>
            </a:r>
            <a:r>
              <a:rPr lang="cs-CZ" dirty="0" smtClean="0"/>
              <a:t> do roztoku, koncentrace elitu se nemění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Typ 2 – </a:t>
            </a:r>
            <a:r>
              <a:rPr lang="cs-CZ" b="1" dirty="0" smtClean="0">
                <a:solidFill>
                  <a:srgbClr val="FF0000"/>
                </a:solidFill>
              </a:rPr>
              <a:t>polarizace elektrod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Př.: uhlíkové elektrody v roztoku H</a:t>
            </a:r>
            <a:r>
              <a:rPr lang="cs-CZ" baseline="-25000" dirty="0" smtClean="0"/>
              <a:t>2</a:t>
            </a:r>
            <a:r>
              <a:rPr lang="cs-CZ" dirty="0" smtClean="0"/>
              <a:t>SO</a:t>
            </a:r>
            <a:r>
              <a:rPr lang="cs-CZ" baseline="-25000" dirty="0" smtClean="0"/>
              <a:t>4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b="1" dirty="0" smtClean="0">
                <a:solidFill>
                  <a:srgbClr val="FF0000"/>
                </a:solidFill>
              </a:rPr>
              <a:t> – rozkladné napětí</a:t>
            </a:r>
            <a:r>
              <a:rPr lang="cs-CZ" dirty="0" smtClean="0"/>
              <a:t>: po jeho překročení je již závislost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dirty="0" smtClean="0"/>
              <a:t> na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dirty="0" smtClean="0"/>
              <a:t> lineární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239110"/>
            <a:ext cx="4067360" cy="2037856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-1" y="5301208"/>
            <a:ext cx="2820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Elektrická dvojvrstva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5762873"/>
            <a:ext cx="601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</a:t>
            </a:r>
            <a:r>
              <a:rPr lang="cs-CZ" dirty="0" smtClean="0"/>
              <a:t>znik na rozhraní kovu a elektrolytu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g</a:t>
            </a:r>
            <a:r>
              <a:rPr lang="cs-CZ" dirty="0" smtClean="0"/>
              <a:t>eneruje určité </a:t>
            </a:r>
            <a:r>
              <a:rPr lang="cs-CZ" b="1" dirty="0" smtClean="0">
                <a:solidFill>
                  <a:srgbClr val="FF0000"/>
                </a:solidFill>
              </a:rPr>
              <a:t>polarizační napětí</a:t>
            </a:r>
            <a:r>
              <a:rPr lang="cs-CZ" dirty="0" smtClean="0"/>
              <a:t>, které má </a:t>
            </a:r>
            <a:r>
              <a:rPr lang="cs-CZ" b="1" dirty="0" smtClean="0">
                <a:solidFill>
                  <a:srgbClr val="FF0000"/>
                </a:solidFill>
              </a:rPr>
              <a:t>opačný směr </a:t>
            </a:r>
            <a:r>
              <a:rPr lang="cs-CZ" dirty="0" smtClean="0"/>
              <a:t>než elektromotorické napětí vnějšího zdroje</a:t>
            </a:r>
          </a:p>
        </p:txBody>
      </p:sp>
      <p:pic>
        <p:nvPicPr>
          <p:cNvPr id="12" name="Obrázek 11" descr="http://www.e-chembook.eu/photos/obecna/poloclanky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21086"/>
            <a:ext cx="2614295" cy="1652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0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27. Galvanické články a akumulátory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5202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Galvanické články ve starověku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196752"/>
            <a:ext cx="52598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</a:t>
            </a:r>
            <a:r>
              <a:rPr lang="cs-CZ" dirty="0" smtClean="0"/>
              <a:t>yužívají vznik elektrické dvojvrstvy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s</a:t>
            </a:r>
            <a:r>
              <a:rPr lang="cs-CZ" dirty="0" smtClean="0"/>
              <a:t>tarověká </a:t>
            </a:r>
            <a:r>
              <a:rPr lang="cs-CZ" b="1" dirty="0" smtClean="0"/>
              <a:t>Mezopotámie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– první galvanické články už 200 př.n.l.</a:t>
            </a:r>
            <a:br>
              <a:rPr lang="cs-CZ" dirty="0" smtClean="0"/>
            </a:br>
            <a:r>
              <a:rPr lang="cs-CZ" dirty="0"/>
              <a:t>– </a:t>
            </a:r>
            <a:r>
              <a:rPr lang="cs-CZ" dirty="0" smtClean="0"/>
              <a:t>známá jako </a:t>
            </a:r>
            <a:r>
              <a:rPr lang="cs-CZ" b="1" dirty="0" smtClean="0"/>
              <a:t>bagdádská baterie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/>
              <a:t>starověký Egypt 2500 př.n.l.</a:t>
            </a:r>
            <a:br>
              <a:rPr lang="cs-CZ" b="1" dirty="0" smtClean="0"/>
            </a:br>
            <a:r>
              <a:rPr lang="cs-CZ" dirty="0"/>
              <a:t>– </a:t>
            </a:r>
            <a:r>
              <a:rPr lang="cs-CZ" dirty="0" smtClean="0"/>
              <a:t>reliéfy v pyramidách a chrámech připomínají žárovky a izolátory (</a:t>
            </a:r>
            <a:r>
              <a:rPr lang="cs-CZ" dirty="0" err="1" smtClean="0"/>
              <a:t>Dendera</a:t>
            </a:r>
            <a:r>
              <a:rPr lang="cs-CZ" dirty="0" smtClean="0"/>
              <a:t> a </a:t>
            </a:r>
            <a:r>
              <a:rPr lang="cs-CZ" dirty="0" err="1" smtClean="0"/>
              <a:t>Abydos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–</a:t>
            </a:r>
            <a:r>
              <a:rPr lang="cs-CZ" dirty="0" smtClean="0"/>
              <a:t> sloupy </a:t>
            </a:r>
            <a:r>
              <a:rPr lang="cs-CZ" dirty="0" err="1" smtClean="0"/>
              <a:t>džed</a:t>
            </a:r>
            <a:r>
              <a:rPr lang="cs-CZ" dirty="0" smtClean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425" y="1266577"/>
            <a:ext cx="1933575" cy="2219325"/>
          </a:xfrm>
          <a:prstGeom prst="rect">
            <a:avLst/>
          </a:prstGeom>
        </p:spPr>
      </p:pic>
      <p:pic>
        <p:nvPicPr>
          <p:cNvPr id="1032" name="Picture 8" descr="Záhada bagdádských baterií | LovecPokladu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35" y="1266577"/>
            <a:ext cx="1892953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ktrikáři egyptských faraonů | Akta 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683119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371" y="3505076"/>
            <a:ext cx="2246629" cy="335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4459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Galvanické články – Voltův článek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19675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B050"/>
                </a:solidFill>
              </a:rPr>
              <a:t>Alessandro Volta (1745 – 1827)</a:t>
            </a:r>
            <a:r>
              <a:rPr lang="cs-CZ" dirty="0"/>
              <a:t> , italský fyzik</a:t>
            </a:r>
            <a:br>
              <a:rPr lang="cs-CZ" dirty="0"/>
            </a:br>
            <a:r>
              <a:rPr lang="cs-CZ" dirty="0"/>
              <a:t>– r. 1800 sestavil novodobý galvanický článek zvaný </a:t>
            </a:r>
            <a:r>
              <a:rPr lang="cs-CZ" b="1" dirty="0"/>
              <a:t>Voltův </a:t>
            </a:r>
            <a:r>
              <a:rPr lang="cs-CZ" b="1" dirty="0" smtClean="0"/>
              <a:t>sloup</a:t>
            </a:r>
            <a:br>
              <a:rPr lang="cs-CZ" b="1" dirty="0" smtClean="0"/>
            </a:br>
            <a:r>
              <a:rPr lang="cs-CZ" dirty="0" smtClean="0"/>
              <a:t>– elektrolyt: zředěná kyselina sírová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– </a:t>
            </a:r>
            <a:r>
              <a:rPr lang="cs-CZ" dirty="0"/>
              <a:t>n</a:t>
            </a:r>
            <a:r>
              <a:rPr lang="cs-CZ" dirty="0" smtClean="0"/>
              <a:t>apětí jednoho článku je cca 0,76 V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– zdokonalil </a:t>
            </a:r>
            <a:r>
              <a:rPr lang="cs-CZ" dirty="0" smtClean="0"/>
              <a:t>kondenzátor</a:t>
            </a:r>
            <a:endParaRPr lang="cs-CZ" dirty="0"/>
          </a:p>
        </p:txBody>
      </p:sp>
      <p:pic>
        <p:nvPicPr>
          <p:cNvPr id="1026" name="Picture 2" descr="Poločlánky a články | E-ChemBook :: Multimediální učebnice chem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7" y="2663904"/>
            <a:ext cx="6459486" cy="41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essandro Vol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749" y="916137"/>
            <a:ext cx="2272251" cy="279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27. Galvanické články a akumulátory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/>
              <a:t>27. Galvanické články a akumulátory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4354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Galvanické články – suchý článek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19675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k</a:t>
            </a:r>
            <a:r>
              <a:rPr lang="cs-CZ" b="1" dirty="0" smtClean="0"/>
              <a:t>atoda</a:t>
            </a:r>
            <a:r>
              <a:rPr lang="cs-CZ" dirty="0" smtClean="0"/>
              <a:t>: uhlíková tyčinka, </a:t>
            </a:r>
            <a:r>
              <a:rPr lang="cs-CZ" b="1" dirty="0" smtClean="0"/>
              <a:t>anoda</a:t>
            </a:r>
            <a:r>
              <a:rPr lang="cs-CZ" dirty="0" smtClean="0"/>
              <a:t>: zinková nádoba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e</a:t>
            </a:r>
            <a:r>
              <a:rPr lang="cs-CZ" b="1" dirty="0" smtClean="0"/>
              <a:t>lektrolyt</a:t>
            </a:r>
            <a:r>
              <a:rPr lang="cs-CZ" dirty="0" smtClean="0"/>
              <a:t>: salmiak (koncentrovaný vodný roztok chloridu amonného NH</a:t>
            </a:r>
            <a:r>
              <a:rPr lang="cs-CZ" baseline="-25000" dirty="0" smtClean="0"/>
              <a:t>4</a:t>
            </a:r>
            <a:r>
              <a:rPr lang="cs-CZ" dirty="0" smtClean="0"/>
              <a:t>Cl)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d</a:t>
            </a:r>
            <a:r>
              <a:rPr lang="cs-CZ" b="1" dirty="0" smtClean="0">
                <a:solidFill>
                  <a:srgbClr val="FF0000"/>
                </a:solidFill>
              </a:rPr>
              <a:t>epolarizátor</a:t>
            </a:r>
            <a:r>
              <a:rPr lang="cs-CZ" dirty="0" smtClean="0"/>
              <a:t>: burel (oxid manganičitý MnO</a:t>
            </a:r>
            <a:r>
              <a:rPr lang="cs-CZ" baseline="-25000" dirty="0" smtClean="0"/>
              <a:t>2</a:t>
            </a:r>
            <a:r>
              <a:rPr lang="cs-CZ" dirty="0" smtClean="0"/>
              <a:t>), zabraňuje polarizaci elektrod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</a:t>
            </a:r>
            <a:r>
              <a:rPr lang="cs-CZ" dirty="0" smtClean="0"/>
              <a:t>apětí článku: 1,5 V</a:t>
            </a:r>
            <a:endParaRPr lang="cs-CZ" dirty="0"/>
          </a:p>
        </p:txBody>
      </p:sp>
      <p:pic>
        <p:nvPicPr>
          <p:cNvPr id="8" name="Obrázek 7" descr="http://www.komenskeho66.cz/materialy/chemie/WEB-CHEMIE9/9obrazky/galv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2722560"/>
            <a:ext cx="4464496" cy="4090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4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420888"/>
            <a:ext cx="5040560" cy="4287129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/>
              <a:t>27. Galvanické články a akumulátory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4729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Galvanické články – alkalický článek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19675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k</a:t>
            </a:r>
            <a:r>
              <a:rPr lang="cs-CZ" b="1" dirty="0" smtClean="0"/>
              <a:t>atoda</a:t>
            </a:r>
            <a:r>
              <a:rPr lang="cs-CZ" dirty="0"/>
              <a:t>: </a:t>
            </a:r>
            <a:r>
              <a:rPr lang="cs-CZ" dirty="0" smtClean="0"/>
              <a:t>směs MnO</a:t>
            </a:r>
            <a:r>
              <a:rPr lang="cs-CZ" baseline="-25000" dirty="0" smtClean="0"/>
              <a:t>2</a:t>
            </a:r>
            <a:r>
              <a:rPr lang="cs-CZ" dirty="0" smtClean="0"/>
              <a:t> a práškového uhlíku uzavřená v nerezové nádobě, </a:t>
            </a:r>
            <a:br>
              <a:rPr lang="cs-CZ" dirty="0" smtClean="0"/>
            </a:br>
            <a:r>
              <a:rPr lang="cs-CZ" b="1" dirty="0" smtClean="0"/>
              <a:t>anoda</a:t>
            </a:r>
            <a:r>
              <a:rPr lang="cs-CZ" dirty="0" smtClean="0"/>
              <a:t>: práškový </a:t>
            </a:r>
            <a:r>
              <a:rPr lang="cs-CZ" dirty="0" err="1" smtClean="0"/>
              <a:t>Zn</a:t>
            </a:r>
            <a:r>
              <a:rPr lang="cs-CZ" dirty="0" smtClean="0"/>
              <a:t> v gelu, který obsahuje elektrolyt KOH + 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e</a:t>
            </a:r>
            <a:r>
              <a:rPr lang="cs-CZ" b="1" dirty="0" smtClean="0"/>
              <a:t>lektrolyt</a:t>
            </a:r>
            <a:r>
              <a:rPr lang="cs-CZ" dirty="0" smtClean="0"/>
              <a:t>: KOH + 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FF0000"/>
                </a:solidFill>
              </a:rPr>
              <a:t>Sběrač proudu: mosazný nebo měděný hrot umístěný centrálně v anodě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</a:t>
            </a:r>
            <a:r>
              <a:rPr lang="cs-CZ" dirty="0" smtClean="0"/>
              <a:t>apětí článku: 1,5 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/>
              <a:t>27. Galvanické články a akumulátory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5358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Sekundární články – olověný akumulátor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03" y="1266577"/>
            <a:ext cx="8165994" cy="557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/>
              <a:t>27. Galvanické články a akumulátory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5358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Sekundární články – olověný akumulátor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19675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k</a:t>
            </a:r>
            <a:r>
              <a:rPr lang="cs-CZ" b="1" dirty="0" smtClean="0"/>
              <a:t>atoda i anoda</a:t>
            </a:r>
            <a:r>
              <a:rPr lang="cs-CZ" dirty="0" smtClean="0"/>
              <a:t>: </a:t>
            </a:r>
            <a:r>
              <a:rPr lang="cs-CZ" dirty="0" err="1" smtClean="0"/>
              <a:t>Pb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e</a:t>
            </a:r>
            <a:r>
              <a:rPr lang="cs-CZ" b="1" dirty="0" smtClean="0"/>
              <a:t>lektrolyt</a:t>
            </a:r>
            <a:r>
              <a:rPr lang="cs-CZ" dirty="0" smtClean="0"/>
              <a:t>: H</a:t>
            </a:r>
            <a:r>
              <a:rPr lang="cs-CZ" baseline="-25000" dirty="0" smtClean="0"/>
              <a:t>2</a:t>
            </a:r>
            <a:r>
              <a:rPr lang="cs-CZ" dirty="0" smtClean="0"/>
              <a:t>SO</a:t>
            </a:r>
            <a:r>
              <a:rPr lang="cs-CZ" baseline="-25000" dirty="0" smtClean="0"/>
              <a:t>4 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p</a:t>
            </a:r>
            <a:r>
              <a:rPr lang="cs-CZ" b="1" dirty="0" smtClean="0">
                <a:solidFill>
                  <a:srgbClr val="FF0000"/>
                </a:solidFill>
              </a:rPr>
              <a:t>o ponoření elektrod do kyseliny sírové se jejich povrch pokryje vrstvou PbSO</a:t>
            </a:r>
            <a:r>
              <a:rPr lang="cs-CZ" b="1" baseline="-25000" dirty="0">
                <a:solidFill>
                  <a:srgbClr val="FF0000"/>
                </a:solidFill>
              </a:rPr>
              <a:t>4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</a:t>
            </a:r>
            <a:r>
              <a:rPr lang="cs-CZ" dirty="0" smtClean="0"/>
              <a:t>apětí akumulátoru: 12 V = 6 x 2 V</a:t>
            </a:r>
            <a:endParaRPr lang="cs-CZ" dirty="0"/>
          </a:p>
        </p:txBody>
      </p:sp>
      <p:pic>
        <p:nvPicPr>
          <p:cNvPr id="7" name="Obrázek 6" descr="http://images.slideplayer.cz/7/1881795/slides/slide_2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2"/>
          <a:stretch/>
        </p:blipFill>
        <p:spPr bwMode="auto">
          <a:xfrm>
            <a:off x="3779912" y="2397081"/>
            <a:ext cx="5328592" cy="43744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0" y="2413610"/>
            <a:ext cx="2967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Nabíjení akumulátoru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83" y="2878743"/>
            <a:ext cx="3775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/>
              <a:t>katoda</a:t>
            </a:r>
            <a:r>
              <a:rPr lang="cs-CZ" dirty="0" smtClean="0"/>
              <a:t>: vylučuje se PbO</a:t>
            </a:r>
            <a:r>
              <a:rPr lang="cs-CZ" baseline="-25000" dirty="0" smtClean="0"/>
              <a:t>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/>
              <a:t>anoda</a:t>
            </a:r>
            <a:r>
              <a:rPr lang="cs-CZ" dirty="0" smtClean="0"/>
              <a:t>: tvoří se </a:t>
            </a:r>
            <a:r>
              <a:rPr lang="cs-CZ" dirty="0" err="1" smtClean="0"/>
              <a:t>Pb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</a:t>
            </a:r>
            <a:r>
              <a:rPr lang="cs-CZ" dirty="0" smtClean="0"/>
              <a:t>ři reakci vzniká i H</a:t>
            </a:r>
            <a:r>
              <a:rPr lang="cs-CZ" baseline="-25000" dirty="0" smtClean="0"/>
              <a:t>2</a:t>
            </a:r>
            <a:r>
              <a:rPr lang="cs-CZ" dirty="0" smtClean="0"/>
              <a:t>SO</a:t>
            </a:r>
            <a:r>
              <a:rPr lang="cs-CZ" baseline="-25000" dirty="0" smtClean="0"/>
              <a:t>4 </a:t>
            </a:r>
            <a:r>
              <a:rPr lang="cs-CZ" dirty="0" smtClean="0">
                <a:sym typeface="Symbol" panose="05050102010706020507" pitchFamily="18" charset="2"/>
              </a:rPr>
              <a:t> zvětšuje se hustota elektrolytu</a:t>
            </a:r>
            <a:endParaRPr lang="cs-CZ" dirty="0" smtClean="0"/>
          </a:p>
        </p:txBody>
      </p:sp>
      <p:sp>
        <p:nvSpPr>
          <p:cNvPr id="11" name="Obdélník 10"/>
          <p:cNvSpPr/>
          <p:nvPr/>
        </p:nvSpPr>
        <p:spPr>
          <a:xfrm>
            <a:off x="0" y="4329901"/>
            <a:ext cx="2937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Vybíjení akumulátoru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83" y="4791566"/>
            <a:ext cx="3775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/>
              <a:t>Katoda i anoda</a:t>
            </a:r>
            <a:r>
              <a:rPr lang="cs-CZ" dirty="0" smtClean="0"/>
              <a:t>: vylučuje se PbSO</a:t>
            </a:r>
            <a:r>
              <a:rPr lang="cs-CZ" baseline="-25000" dirty="0" smtClean="0"/>
              <a:t>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při reakci vzniká i 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 </a:t>
            </a:r>
            <a:r>
              <a:rPr lang="cs-CZ" dirty="0" smtClean="0">
                <a:sym typeface="Symbol" panose="05050102010706020507" pitchFamily="18" charset="2"/>
              </a:rPr>
              <a:t> zmenšuje se hustota elektrolytu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690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25. Elektrolýza a její využití v praxi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5498" y="980728"/>
            <a:ext cx="8563525" cy="91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>
                <a:ea typeface="Times New Roman"/>
                <a:cs typeface="Times New Roman"/>
              </a:rPr>
              <a:t>s</a:t>
            </a:r>
            <a:r>
              <a:rPr lang="cs-CZ" sz="2400" dirty="0" smtClean="0">
                <a:ea typeface="Times New Roman"/>
                <a:cs typeface="Times New Roman"/>
              </a:rPr>
              <a:t>ledujme vedení elektrického proudu v různých typech vody</a:t>
            </a:r>
            <a:r>
              <a:rPr lang="cs-CZ" sz="2400" dirty="0">
                <a:ea typeface="Times New Roman"/>
                <a:cs typeface="Times New Roman"/>
              </a:rPr>
              <a:t/>
            </a:r>
            <a:br>
              <a:rPr lang="cs-CZ" sz="2400" dirty="0">
                <a:ea typeface="Times New Roman"/>
                <a:cs typeface="Times New Roman"/>
              </a:rPr>
            </a:br>
            <a:r>
              <a:rPr lang="cs-CZ" sz="2400" dirty="0">
                <a:ea typeface="Times New Roman"/>
                <a:cs typeface="Times New Roman"/>
                <a:hlinkClick r:id="rId2"/>
              </a:rPr>
              <a:t>https://</a:t>
            </a:r>
            <a:r>
              <a:rPr lang="cs-CZ" sz="2400" dirty="0" smtClean="0">
                <a:ea typeface="Times New Roman"/>
                <a:cs typeface="Times New Roman"/>
                <a:hlinkClick r:id="rId2"/>
              </a:rPr>
              <a:t>www.youtube.com/watch?v=a1c-vkNdvIg</a:t>
            </a:r>
            <a:r>
              <a:rPr lang="cs-CZ" sz="2400" dirty="0" smtClean="0">
                <a:ea typeface="Times New Roman"/>
                <a:cs typeface="Times New Roman"/>
              </a:rPr>
              <a:t> </a:t>
            </a:r>
            <a:endParaRPr lang="cs-CZ" sz="2400" dirty="0">
              <a:ea typeface="Times New Roman"/>
              <a:cs typeface="Times New Roman"/>
            </a:endParaRPr>
          </a:p>
        </p:txBody>
      </p:sp>
      <p:pic>
        <p:nvPicPr>
          <p:cNvPr id="19" name="Obrázek 18" descr="C:\Users\imhotep\AppData\Local\Microsoft\Windows\Temporary Internet Files\Content.IE5\3I2829YJ\MC900436917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5908"/>
            <a:ext cx="467995" cy="4679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0" y="2066072"/>
            <a:ext cx="91390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Elektrolyt</a:t>
            </a:r>
            <a:r>
              <a:rPr lang="cs-CZ" sz="2400" dirty="0" smtClean="0"/>
              <a:t> – je roztok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solí: např. </a:t>
            </a:r>
            <a:r>
              <a:rPr lang="cs-CZ" sz="2400" dirty="0" err="1" smtClean="0"/>
              <a:t>NaCl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kyselin: </a:t>
            </a:r>
            <a:r>
              <a:rPr lang="cs-CZ" sz="2400" dirty="0" err="1" smtClean="0"/>
              <a:t>HCl</a:t>
            </a:r>
            <a:r>
              <a:rPr lang="cs-CZ" sz="2400" dirty="0" smtClean="0"/>
              <a:t>, H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SO</a:t>
            </a:r>
            <a:r>
              <a:rPr lang="cs-CZ" sz="2400" baseline="-25000" dirty="0" smtClean="0"/>
              <a:t>4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zásad: KOH, </a:t>
            </a:r>
            <a:r>
              <a:rPr lang="cs-CZ" sz="2400" dirty="0" err="1" smtClean="0"/>
              <a:t>NaOH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tavenin výše uvedených látek</a:t>
            </a:r>
            <a:endParaRPr lang="cs-CZ" sz="2400" dirty="0"/>
          </a:p>
        </p:txBody>
      </p:sp>
      <p:pic>
        <p:nvPicPr>
          <p:cNvPr id="2050" name="Picture 2" descr="https://media.istockphoto.com/id/1030399040/cs/fotografie/elektrol%C3%BDza-vody-s-bateri%C3%AD-a-%C5%BE%C3%A1rovkou-na-b%C3%ADl%C3%A9m-pozad%C3%AD-siln%C3%BD-elektrolyt-spaluje-%C5%BE%C3%A1rovku.jpg?s=612x612&amp;w=0&amp;k=20&amp;c=UNl8-nrLULxMYZYCNmlNTv4flJf8q9aJHNfzkPB8pr8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6072"/>
            <a:ext cx="3563888" cy="22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" y="4293096"/>
            <a:ext cx="55801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Elektrolýza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r</a:t>
            </a:r>
            <a:r>
              <a:rPr lang="cs-CZ" sz="2000" dirty="0" smtClean="0"/>
              <a:t>ozštěpení látky na ionty průchodem </a:t>
            </a:r>
            <a:r>
              <a:rPr lang="cs-CZ" sz="2000" dirty="0" err="1" smtClean="0"/>
              <a:t>ss</a:t>
            </a:r>
            <a:r>
              <a:rPr lang="cs-CZ" sz="2000" dirty="0" smtClean="0"/>
              <a:t> elektrického proudu</a:t>
            </a: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/>
              <a:t>vznikají kladné ionty (</a:t>
            </a:r>
            <a:r>
              <a:rPr lang="cs-CZ" sz="2000" b="1" dirty="0" smtClean="0">
                <a:solidFill>
                  <a:srgbClr val="FF0000"/>
                </a:solidFill>
              </a:rPr>
              <a:t>kationty</a:t>
            </a:r>
            <a:r>
              <a:rPr lang="cs-CZ" sz="2000" dirty="0" smtClean="0"/>
              <a:t>) a záporné ionty (</a:t>
            </a:r>
            <a:r>
              <a:rPr lang="cs-CZ" sz="2000" b="1" dirty="0" smtClean="0">
                <a:solidFill>
                  <a:srgbClr val="FF0000"/>
                </a:solidFill>
              </a:rPr>
              <a:t>anionty</a:t>
            </a:r>
            <a:r>
              <a:rPr lang="cs-CZ" sz="2000" dirty="0" smtClean="0"/>
              <a:t>)</a:t>
            </a:r>
            <a:endParaRPr lang="cs-CZ" sz="2000" baseline="-25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</a:rPr>
              <a:t>Anoda</a:t>
            </a:r>
            <a:r>
              <a:rPr lang="cs-CZ" sz="2000" dirty="0" smtClean="0"/>
              <a:t> </a:t>
            </a:r>
            <a:r>
              <a:rPr lang="cs-CZ" sz="2000" dirty="0" smtClean="0">
                <a:sym typeface="Symbol" panose="05050102010706020507" pitchFamily="18" charset="2"/>
              </a:rPr>
              <a:t> kladná elektroda vložená do elektrolytu</a:t>
            </a: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</a:rPr>
              <a:t>Katoda</a:t>
            </a:r>
            <a:r>
              <a:rPr lang="cs-CZ" sz="2000" dirty="0" smtClean="0"/>
              <a:t> </a:t>
            </a:r>
            <a:r>
              <a:rPr lang="cs-CZ" sz="2000" dirty="0" smtClean="0">
                <a:sym typeface="Symbol" panose="05050102010706020507" pitchFamily="18" charset="2"/>
              </a:rPr>
              <a:t> záporná elektroda</a:t>
            </a:r>
            <a:endParaRPr lang="cs-CZ" sz="2000" dirty="0"/>
          </a:p>
        </p:txBody>
      </p:sp>
      <p:pic>
        <p:nvPicPr>
          <p:cNvPr id="21" name="Obrázek 20" descr="http://webchemie.cz/tl_files/Clanky/Images/CHJ_04_Elektrolyza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293096"/>
            <a:ext cx="3563889" cy="2508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9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/>
              <a:t>27. Galvanické články a akumulátory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4489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Sekundární články – </a:t>
            </a:r>
            <a:r>
              <a:rPr lang="cs-CZ" sz="2400" b="1" dirty="0" err="1" smtClean="0">
                <a:solidFill>
                  <a:srgbClr val="00B0F0"/>
                </a:solidFill>
              </a:rPr>
              <a:t>Li</a:t>
            </a:r>
            <a:r>
              <a:rPr lang="cs-CZ" sz="2400" b="1" dirty="0" smtClean="0">
                <a:solidFill>
                  <a:srgbClr val="00B0F0"/>
                </a:solidFill>
              </a:rPr>
              <a:t>-ion baterie</a:t>
            </a: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0" y="161950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online.corinth3d.com/app/scene/f_vyna_baterie_detail?p=part_detail_rezu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7668"/>
            <a:ext cx="1403995" cy="4218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72253"/>
            <a:ext cx="9147233" cy="459592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7544" y="2476917"/>
            <a:ext cx="93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katoda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072280" y="4335492"/>
            <a:ext cx="93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anoda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031767" y="2420888"/>
            <a:ext cx="118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separátor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292081" y="643809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ř</a:t>
            </a:r>
            <a:r>
              <a:rPr lang="cs-CZ" dirty="0" smtClean="0"/>
              <a:t>ídící čip</a:t>
            </a:r>
            <a:endParaRPr lang="cs-CZ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121264" y="5368003"/>
            <a:ext cx="3658648" cy="1229349"/>
            <a:chOff x="49256" y="5208746"/>
            <a:chExt cx="3658648" cy="1229349"/>
          </a:xfrm>
        </p:grpSpPr>
        <p:sp>
          <p:nvSpPr>
            <p:cNvPr id="14" name="TextovéPole 13"/>
            <p:cNvSpPr txBox="1"/>
            <p:nvPr/>
          </p:nvSpPr>
          <p:spPr>
            <a:xfrm>
              <a:off x="650630" y="5647461"/>
              <a:ext cx="3057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a</a:t>
              </a:r>
              <a:r>
                <a:rPr lang="cs-CZ" dirty="0" smtClean="0"/>
                <a:t>tomy oxidu kovu (Co, </a:t>
              </a:r>
              <a:r>
                <a:rPr lang="cs-CZ" dirty="0" err="1" smtClean="0"/>
                <a:t>Fe</a:t>
              </a:r>
              <a:r>
                <a:rPr lang="cs-CZ" dirty="0" smtClean="0"/>
                <a:t>, </a:t>
              </a:r>
              <a:r>
                <a:rPr lang="cs-CZ" dirty="0" err="1" smtClean="0"/>
                <a:t>Mn</a:t>
              </a:r>
              <a:r>
                <a:rPr lang="cs-CZ" dirty="0" smtClean="0"/>
                <a:t>)</a:t>
              </a:r>
              <a:endParaRPr lang="cs-CZ" dirty="0"/>
            </a:p>
          </p:txBody>
        </p: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56" y="5661248"/>
              <a:ext cx="418288" cy="355545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712" y="6095195"/>
              <a:ext cx="333375" cy="342900"/>
            </a:xfrm>
            <a:prstGeom prst="rect">
              <a:avLst/>
            </a:prstGeom>
          </p:spPr>
        </p:pic>
        <p:sp>
          <p:nvSpPr>
            <p:cNvPr id="17" name="TextovéPole 16"/>
            <p:cNvSpPr txBox="1"/>
            <p:nvPr/>
          </p:nvSpPr>
          <p:spPr>
            <a:xfrm>
              <a:off x="673885" y="6068763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k</a:t>
              </a:r>
              <a:r>
                <a:rPr lang="cs-CZ" dirty="0" smtClean="0"/>
                <a:t>ladné ionty </a:t>
              </a:r>
              <a:r>
                <a:rPr lang="cs-CZ" dirty="0" err="1" smtClean="0"/>
                <a:t>Li</a:t>
              </a:r>
              <a:r>
                <a:rPr lang="cs-CZ" dirty="0" smtClean="0"/>
                <a:t>+</a:t>
              </a:r>
              <a:endParaRPr lang="cs-CZ" dirty="0"/>
            </a:p>
          </p:txBody>
        </p:sp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7214" y="5264825"/>
              <a:ext cx="266700" cy="257175"/>
            </a:xfrm>
            <a:prstGeom prst="rect">
              <a:avLst/>
            </a:prstGeom>
          </p:spPr>
        </p:pic>
        <p:sp>
          <p:nvSpPr>
            <p:cNvPr id="18" name="TextovéPole 17"/>
            <p:cNvSpPr txBox="1"/>
            <p:nvPr/>
          </p:nvSpPr>
          <p:spPr>
            <a:xfrm>
              <a:off x="650630" y="5208746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elektron</a:t>
              </a:r>
              <a:endParaRPr lang="cs-CZ" dirty="0"/>
            </a:p>
          </p:txBody>
        </p:sp>
      </p:grpSp>
      <p:sp>
        <p:nvSpPr>
          <p:cNvPr id="20" name="TextovéPole 19"/>
          <p:cNvSpPr txBox="1"/>
          <p:nvPr/>
        </p:nvSpPr>
        <p:spPr>
          <a:xfrm>
            <a:off x="6948264" y="58772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grafen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6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ektrokolo Apache Quruk Bosch 5 - green 2023 (29) vel. L | Kolapesek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65" y="5205676"/>
            <a:ext cx="28098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terie s řídící jednotkou SolaX Triple Power Master Battery T-BAT H 5,8 kW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t="7042" r="25523" b="8960"/>
          <a:stretch/>
        </p:blipFill>
        <p:spPr bwMode="auto">
          <a:xfrm>
            <a:off x="7668344" y="3782075"/>
            <a:ext cx="1343394" cy="223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 descr="http://www.naradi-naradi.cz/fotocache/bigorig/6271dwp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82809"/>
            <a:ext cx="1594485" cy="15944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/>
              <a:t>27. Galvanické články a akumulátory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4489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Sekundární články – </a:t>
            </a:r>
            <a:r>
              <a:rPr lang="cs-CZ" sz="2400" b="1" dirty="0" err="1" smtClean="0">
                <a:solidFill>
                  <a:srgbClr val="00B0F0"/>
                </a:solidFill>
              </a:rPr>
              <a:t>Li</a:t>
            </a:r>
            <a:r>
              <a:rPr lang="cs-CZ" sz="2400" b="1" dirty="0" smtClean="0">
                <a:solidFill>
                  <a:srgbClr val="00B0F0"/>
                </a:solidFill>
              </a:rPr>
              <a:t>-ion baterie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196752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d</a:t>
            </a:r>
            <a:r>
              <a:rPr lang="cs-CZ" b="1" dirty="0" smtClean="0"/>
              <a:t>á se znovu nabíjet, počet nabíjecích cyklů  1000 až 1500 </a:t>
            </a:r>
            <a:r>
              <a:rPr lang="cs-CZ" sz="1600" b="1" dirty="0" smtClean="0"/>
              <a:t>(pak výrazně klesá kapacita baterie)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v</a:t>
            </a:r>
            <a:r>
              <a:rPr lang="cs-CZ" b="1" dirty="0" smtClean="0"/>
              <a:t>yužití: telefony, tablety, aku vrtačky, elektromobily, FVE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a</a:t>
            </a:r>
            <a:r>
              <a:rPr lang="cs-CZ" b="1" dirty="0" smtClean="0"/>
              <a:t>noda: </a:t>
            </a:r>
            <a:r>
              <a:rPr lang="cs-CZ" b="1" dirty="0" err="1" smtClean="0"/>
              <a:t>grafen</a:t>
            </a:r>
            <a:r>
              <a:rPr lang="cs-CZ" b="1" dirty="0" smtClean="0"/>
              <a:t> (</a:t>
            </a:r>
            <a:r>
              <a:rPr lang="cs-CZ" b="1" dirty="0" err="1" smtClean="0"/>
              <a:t>nanostruktura</a:t>
            </a:r>
            <a:r>
              <a:rPr lang="cs-CZ" b="1" dirty="0" smtClean="0"/>
              <a:t> uhlíku)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k</a:t>
            </a:r>
            <a:r>
              <a:rPr lang="cs-CZ" b="1" dirty="0" smtClean="0"/>
              <a:t>atoda: oxid kovu </a:t>
            </a:r>
            <a:r>
              <a:rPr lang="cs-CZ" dirty="0" smtClean="0"/>
              <a:t>(např. LiCoO</a:t>
            </a:r>
            <a:r>
              <a:rPr lang="cs-CZ" baseline="-25000" dirty="0" smtClean="0"/>
              <a:t>2</a:t>
            </a:r>
            <a:r>
              <a:rPr lang="cs-CZ" dirty="0" smtClean="0"/>
              <a:t>) nebo </a:t>
            </a:r>
            <a:r>
              <a:rPr lang="cs-CZ" b="1" dirty="0" smtClean="0"/>
              <a:t>polymerové </a:t>
            </a:r>
            <a:r>
              <a:rPr lang="cs-CZ" b="1" dirty="0" err="1" smtClean="0"/>
              <a:t>polyaniony</a:t>
            </a:r>
            <a:r>
              <a:rPr lang="cs-CZ" b="1" dirty="0" smtClean="0"/>
              <a:t> </a:t>
            </a:r>
            <a:r>
              <a:rPr lang="cs-CZ" dirty="0" smtClean="0"/>
              <a:t>(LiFePO</a:t>
            </a:r>
            <a:r>
              <a:rPr lang="cs-CZ" baseline="-25000" dirty="0" smtClean="0"/>
              <a:t>4</a:t>
            </a:r>
            <a:r>
              <a:rPr lang="cs-CZ" dirty="0" smtClean="0"/>
              <a:t>) nebo </a:t>
            </a:r>
            <a:r>
              <a:rPr lang="cs-CZ" b="1" dirty="0" smtClean="0"/>
              <a:t>spinely</a:t>
            </a:r>
            <a:r>
              <a:rPr lang="cs-CZ" dirty="0" smtClean="0"/>
              <a:t> (Li</a:t>
            </a:r>
            <a:r>
              <a:rPr lang="cs-CZ" baseline="-25000" dirty="0" smtClean="0"/>
              <a:t>2</a:t>
            </a:r>
            <a:r>
              <a:rPr lang="cs-CZ" dirty="0" smtClean="0"/>
              <a:t>Mn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4</a:t>
            </a:r>
            <a:r>
              <a:rPr lang="cs-CZ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/>
              <a:t>elektrolyt</a:t>
            </a:r>
            <a:r>
              <a:rPr lang="cs-CZ" dirty="0" smtClean="0"/>
              <a:t>: lithiová sůl v organickém rozpouštědle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e</a:t>
            </a:r>
            <a:r>
              <a:rPr lang="cs-CZ" dirty="0" smtClean="0"/>
              <a:t>lektrody vzájemně odděleny porézním separátorem – umožňuje pohyb iontů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b</a:t>
            </a:r>
            <a:r>
              <a:rPr lang="cs-CZ" dirty="0" smtClean="0"/>
              <a:t>aterie vybavena </a:t>
            </a:r>
            <a:r>
              <a:rPr lang="cs-CZ" b="1" dirty="0" smtClean="0">
                <a:solidFill>
                  <a:srgbClr val="FF0000"/>
                </a:solidFill>
              </a:rPr>
              <a:t>čipem, který řídí proces nabíjení i vybíjení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napětí článku: 3,6 – 3,7 V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3782075"/>
            <a:ext cx="3684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Využití akumulátorů v praxi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4243740"/>
            <a:ext cx="5292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a</a:t>
            </a:r>
            <a:r>
              <a:rPr lang="cs-CZ" dirty="0" smtClean="0"/>
              <a:t>utomobilové baterie 12 V, motocyklové baterie 6 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aku vrtačky, šroubováky, nářadí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mobilní telefony, notebooky, tablety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b</a:t>
            </a:r>
            <a:r>
              <a:rPr lang="cs-CZ" dirty="0" smtClean="0"/>
              <a:t>aterie pro fotovoltaické elektrárny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elektromobily, elektro kola</a:t>
            </a:r>
          </a:p>
        </p:txBody>
      </p:sp>
      <p:pic>
        <p:nvPicPr>
          <p:cNvPr id="11" name="Obrázek 10" descr="http://quadweb.cz/obrazky/28/202_ful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2075"/>
            <a:ext cx="1630680" cy="1477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8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989" y="1080067"/>
            <a:ext cx="3136749" cy="2076711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/>
              <a:t>27. Galvanické články a akumulátory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2992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Kapacita akumulátoru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196752"/>
            <a:ext cx="7066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u</a:t>
            </a:r>
            <a:r>
              <a:rPr lang="cs-CZ" dirty="0" smtClean="0"/>
              <a:t>dáváme ji v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ampérhodinách </a:t>
            </a:r>
            <a:r>
              <a:rPr lang="cs-CZ" b="1" dirty="0">
                <a:solidFill>
                  <a:srgbClr val="FF0000"/>
                </a:solidFill>
              </a:rPr>
              <a:t>A ∙ h</a:t>
            </a:r>
            <a:r>
              <a:rPr lang="cs-CZ" dirty="0"/>
              <a:t> 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j</a:t>
            </a:r>
            <a:r>
              <a:rPr lang="cs-CZ" dirty="0" smtClean="0"/>
              <a:t>e určena celkovým nábojem, který může dát akumulátor při vybíjení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Př. </a:t>
            </a:r>
            <a:r>
              <a:rPr lang="cs-CZ" dirty="0" err="1" smtClean="0"/>
              <a:t>NiMH</a:t>
            </a:r>
            <a:r>
              <a:rPr lang="cs-CZ" dirty="0" smtClean="0"/>
              <a:t> monočlánek s údajem 2700 umožňuje čerpat</a:t>
            </a:r>
            <a:br>
              <a:rPr lang="cs-CZ" dirty="0" smtClean="0"/>
            </a:br>
            <a:r>
              <a:rPr lang="cs-CZ" dirty="0" smtClean="0"/>
              <a:t>2700 mA = 2,7 A po dobu jedné hodiny nebo adekvátní </a:t>
            </a:r>
            <a:br>
              <a:rPr lang="cs-CZ" dirty="0" smtClean="0"/>
            </a:br>
            <a:r>
              <a:rPr lang="cs-CZ" dirty="0" smtClean="0"/>
              <a:t>poměrnou část, např. 270 mA po dobu 10 hodin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2852936"/>
            <a:ext cx="2159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Vzorový příklad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33146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Př. Akumulátor má napětí 12 V a kapacitu 60 A · h. Jak dlouho můžeme napájet 10 W LED žárovku?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3955122"/>
            <a:ext cx="147565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Zápis zadání: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= </a:t>
            </a: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V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= 10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 = 60 </a:t>
            </a:r>
            <a:r>
              <a:rPr lang="cs-CZ" dirty="0"/>
              <a:t>A · h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= ? (h)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1763688" y="3955122"/>
                <a:ext cx="7248050" cy="2597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b="1" u="sng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Řešení: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𝑈𝐼</m:t>
                      </m:r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=0,83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𝐼𝑡</m:t>
                      </m:r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0,83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h𝑜𝑑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𝟕𝟐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𝒉𝒐𝒅𝒊𝒏</m:t>
                      </m:r>
                    </m:oMath>
                  </m:oMathPara>
                </a14:m>
                <a:r>
                  <a:rPr lang="cs-CZ" b="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cs-CZ" b="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cs-CZ" b="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10 W LED žárovku můžeme z akumulátoru napájet 72 hodin.</a:t>
                </a:r>
                <a:br>
                  <a:rPr lang="cs-CZ" b="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∙12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cs-CZ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955122"/>
                <a:ext cx="7248050" cy="2597314"/>
              </a:xfrm>
              <a:prstGeom prst="rect">
                <a:avLst/>
              </a:prstGeom>
              <a:blipFill>
                <a:blip r:embed="rId3"/>
                <a:stretch>
                  <a:fillRect l="-673" t="-469" b="-21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5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28. Elektrický proud v plynech a ve vakuu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Samostatný a nesamostatný výboj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19675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p</a:t>
            </a:r>
            <a:r>
              <a:rPr lang="cs-CZ" b="1" dirty="0" smtClean="0"/>
              <a:t>lyny se za běžných podmínek </a:t>
            </a:r>
            <a:r>
              <a:rPr lang="cs-CZ" dirty="0" smtClean="0"/>
              <a:t>(teplota, tlak) chovají jako </a:t>
            </a:r>
            <a:r>
              <a:rPr lang="cs-CZ" b="1" dirty="0" smtClean="0"/>
              <a:t>izolanty</a:t>
            </a:r>
            <a:r>
              <a:rPr lang="cs-CZ" dirty="0" smtClean="0"/>
              <a:t> </a:t>
            </a:r>
            <a:r>
              <a:rPr lang="cs-CZ" dirty="0" smtClean="0">
                <a:sym typeface="Symbol" panose="05050102010706020507" pitchFamily="18" charset="2"/>
              </a:rPr>
              <a:t> nevedou el. proud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d</a:t>
            </a:r>
            <a:r>
              <a:rPr lang="cs-CZ" dirty="0" smtClean="0"/>
              <a:t>osáhne-li intenzita elektrického pole určitých hodnot,</a:t>
            </a:r>
            <a:br>
              <a:rPr lang="cs-CZ" dirty="0" smtClean="0"/>
            </a:br>
            <a:r>
              <a:rPr lang="cs-CZ" dirty="0" smtClean="0"/>
              <a:t>dojde k </a:t>
            </a:r>
            <a:r>
              <a:rPr lang="cs-CZ" dirty="0"/>
              <a:t>ionizaci </a:t>
            </a:r>
            <a:r>
              <a:rPr lang="cs-CZ" dirty="0" smtClean="0"/>
              <a:t>plynu, následně průrazu dielektrika, </a:t>
            </a:r>
            <a:br>
              <a:rPr lang="cs-CZ" dirty="0" smtClean="0"/>
            </a:br>
            <a:r>
              <a:rPr lang="cs-CZ" dirty="0" smtClean="0"/>
              <a:t>plyn vede el. </a:t>
            </a:r>
            <a:r>
              <a:rPr lang="cs-CZ" dirty="0"/>
              <a:t>p</a:t>
            </a:r>
            <a:r>
              <a:rPr lang="cs-CZ" dirty="0" smtClean="0"/>
              <a:t>roud (vzduch 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baseline="-25000" dirty="0" err="1" smtClean="0"/>
              <a:t>krit</a:t>
            </a:r>
            <a:r>
              <a:rPr lang="cs-CZ" dirty="0" smtClean="0"/>
              <a:t> = 3 MV/m = 3 </a:t>
            </a:r>
            <a:r>
              <a:rPr lang="cs-CZ" dirty="0" err="1" smtClean="0"/>
              <a:t>kV</a:t>
            </a:r>
            <a:r>
              <a:rPr lang="cs-CZ" dirty="0" smtClean="0"/>
              <a:t>/mm)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Př. blesk, plazmová koule, reklamní trubice, zářivky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58417"/>
            <a:ext cx="3479681" cy="3479681"/>
          </a:xfrm>
          <a:prstGeom prst="rect">
            <a:avLst/>
          </a:prstGeom>
        </p:spPr>
      </p:pic>
      <p:pic>
        <p:nvPicPr>
          <p:cNvPr id="12" name="Obrázek 11" descr="http://static.hsw.com.br/gif/plasma-cutter-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6" y="2727572"/>
            <a:ext cx="3024286" cy="178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27572"/>
            <a:ext cx="1872208" cy="1781106"/>
          </a:xfrm>
          <a:prstGeom prst="rect">
            <a:avLst/>
          </a:prstGeom>
        </p:spPr>
      </p:pic>
      <p:pic>
        <p:nvPicPr>
          <p:cNvPr id="1026" name="Picture 2" descr="WiFi LED reklama, světelně tabule barevná - panel 300x40cm Speciální cena  pro registrované - Kenex s.r.o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29531" r="984" b="28142"/>
          <a:stretch/>
        </p:blipFill>
        <p:spPr bwMode="auto">
          <a:xfrm>
            <a:off x="395587" y="4897165"/>
            <a:ext cx="5040510" cy="162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ncelářské stropní LED svítidlo LLX 120cm 33W 4000°K s LED trubicemi  Philips - Ereka.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64" y="5138098"/>
            <a:ext cx="26955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28. Elektrický proud v plynech a ve vakuu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Samostatný a nesamostatný výboj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621249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n</a:t>
            </a:r>
            <a:r>
              <a:rPr lang="cs-CZ" sz="2000" b="1" dirty="0" smtClean="0">
                <a:solidFill>
                  <a:srgbClr val="FF0000"/>
                </a:solidFill>
              </a:rPr>
              <a:t>eutrální</a:t>
            </a:r>
            <a:r>
              <a:rPr lang="cs-CZ" sz="2000" dirty="0" smtClean="0"/>
              <a:t> molekuly a </a:t>
            </a:r>
            <a:r>
              <a:rPr lang="cs-CZ" sz="2000" b="1" dirty="0" smtClean="0">
                <a:solidFill>
                  <a:srgbClr val="FF0000"/>
                </a:solidFill>
              </a:rPr>
              <a:t>atomy</a:t>
            </a:r>
            <a:r>
              <a:rPr lang="cs-CZ" sz="2000" dirty="0" smtClean="0"/>
              <a:t> plynu </a:t>
            </a:r>
            <a:r>
              <a:rPr lang="cs-CZ" sz="2000" b="1" dirty="0" smtClean="0">
                <a:solidFill>
                  <a:srgbClr val="FF0000"/>
                </a:solidFill>
              </a:rPr>
              <a:t>se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rozštěpí na kladné a záporné ionty </a:t>
            </a:r>
            <a:r>
              <a:rPr lang="cs-CZ" sz="2000" dirty="0" smtClean="0"/>
              <a:t>a volné elektrony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</a:rPr>
              <a:t>Ionizátory:</a:t>
            </a:r>
            <a:r>
              <a:rPr lang="cs-CZ" sz="2000" dirty="0" smtClean="0"/>
              <a:t> vysoká teplota, sluneční vítr, náraz částic, silné elektrické pole, záření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k</a:t>
            </a:r>
            <a:r>
              <a:rPr lang="cs-CZ" sz="2000" dirty="0" smtClean="0"/>
              <a:t>ationty se pohybují k záporně nabité elektrodě, anionty ke kladně nabité elektrodě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n</a:t>
            </a:r>
            <a:r>
              <a:rPr lang="cs-CZ" sz="2000" b="1" dirty="0" smtClean="0">
                <a:solidFill>
                  <a:srgbClr val="FF0000"/>
                </a:solidFill>
              </a:rPr>
              <a:t>esamostatný výboj</a:t>
            </a:r>
            <a:r>
              <a:rPr lang="cs-CZ" sz="2000" dirty="0" smtClean="0"/>
              <a:t> – elektrický proud v plynu je udržován jen po dobu působení ionizátoru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s</a:t>
            </a:r>
            <a:r>
              <a:rPr lang="cs-CZ" sz="2000" b="1" dirty="0" smtClean="0">
                <a:solidFill>
                  <a:srgbClr val="FF0000"/>
                </a:solidFill>
              </a:rPr>
              <a:t>amostatný výboj</a:t>
            </a:r>
            <a:r>
              <a:rPr lang="cs-CZ" sz="2000" dirty="0" smtClean="0"/>
              <a:t> – elektrický proud v plynu je nezávislý na vnějším ionizátoru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p</a:t>
            </a:r>
            <a:r>
              <a:rPr lang="cs-CZ" sz="2000" b="1" dirty="0" smtClean="0">
                <a:solidFill>
                  <a:srgbClr val="FF0000"/>
                </a:solidFill>
              </a:rPr>
              <a:t>lazma</a:t>
            </a:r>
            <a:r>
              <a:rPr lang="cs-CZ" sz="2000" dirty="0" smtClean="0"/>
              <a:t> – vysoce ionizovaný plyn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r</a:t>
            </a:r>
            <a:r>
              <a:rPr lang="cs-CZ" sz="2000" b="1" dirty="0" smtClean="0">
                <a:solidFill>
                  <a:srgbClr val="FF0000"/>
                </a:solidFill>
              </a:rPr>
              <a:t>ekombinace iontů</a:t>
            </a:r>
            <a:r>
              <a:rPr lang="cs-CZ" sz="2000" dirty="0" smtClean="0"/>
              <a:t> – probíhá současně s ionizací plynu; opačně nabité ionty se slučují na neutrální molekuly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1196752"/>
            <a:ext cx="2011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Ionizace plynu</a:t>
            </a:r>
            <a:endParaRPr lang="cs-CZ" sz="24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461962" y="4714428"/>
            <a:ext cx="8220075" cy="2108240"/>
            <a:chOff x="461962" y="4714428"/>
            <a:chExt cx="8220075" cy="2108240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962" y="4717876"/>
              <a:ext cx="8220075" cy="2095500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5508104" y="6453336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00B050"/>
                  </a:solidFill>
                </a:rPr>
                <a:t>ionizace plynu nárazem</a:t>
              </a:r>
              <a:endParaRPr lang="cs-CZ" b="1" dirty="0">
                <a:solidFill>
                  <a:srgbClr val="00B050"/>
                </a:solidFill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899592" y="4714428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B050"/>
                  </a:solidFill>
                </a:rPr>
                <a:t>v</a:t>
              </a:r>
              <a:r>
                <a:rPr lang="cs-CZ" b="1" dirty="0" smtClean="0">
                  <a:solidFill>
                    <a:srgbClr val="00B050"/>
                  </a:solidFill>
                </a:rPr>
                <a:t>ýboj v plynu</a:t>
              </a:r>
              <a:endParaRPr lang="cs-CZ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8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142" y="2132856"/>
            <a:ext cx="4082825" cy="4608512"/>
          </a:xfrm>
          <a:prstGeom prst="rect">
            <a:avLst/>
          </a:prstGeom>
        </p:spPr>
      </p:pic>
      <p:pic>
        <p:nvPicPr>
          <p:cNvPr id="11" name="Obrázek 10" descr="http://www.fyzika007.cz/_/rsrc/1336293693503/elektrina-a-magnetismus/elektricky-proud-v-kapalinach-a-plynech/samostatny-a-nesamostatny-vyboj-v-plynu---zapis-do-sesitu/VA_vyboj_h_7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4308301"/>
            <a:ext cx="2847975" cy="25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28. Elektrický proud v plynech a ve vakuu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Samostatný a nesamostatný výboj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621249"/>
            <a:ext cx="6012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00B050"/>
                </a:solidFill>
              </a:rPr>
              <a:t>o</a:t>
            </a:r>
            <a:r>
              <a:rPr lang="cs-CZ" sz="2000" b="1" dirty="0" smtClean="0">
                <a:solidFill>
                  <a:srgbClr val="00B050"/>
                </a:solidFill>
              </a:rPr>
              <a:t>blast nesamostatného výboje – </a:t>
            </a:r>
            <a:r>
              <a:rPr lang="cs-CZ" sz="2000" dirty="0" smtClean="0"/>
              <a:t>platí Ohmův zákon</a:t>
            </a:r>
            <a:endParaRPr lang="cs-CZ" sz="20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0070C0"/>
                </a:solidFill>
              </a:rPr>
              <a:t>o</a:t>
            </a:r>
            <a:r>
              <a:rPr lang="cs-CZ" sz="2000" b="1" dirty="0" smtClean="0">
                <a:solidFill>
                  <a:srgbClr val="0070C0"/>
                </a:solidFill>
              </a:rPr>
              <a:t>blast nasyceného proudu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–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br>
              <a:rPr lang="cs-CZ" sz="2000" b="1" dirty="0" smtClean="0">
                <a:solidFill>
                  <a:srgbClr val="FF0000"/>
                </a:solidFill>
              </a:rPr>
            </a:br>
            <a:r>
              <a:rPr lang="cs-CZ" sz="2000" dirty="0" smtClean="0"/>
              <a:t>plynem prochází </a:t>
            </a:r>
            <a:r>
              <a:rPr lang="cs-CZ" sz="2000" b="1" dirty="0" smtClean="0">
                <a:solidFill>
                  <a:srgbClr val="00B0F0"/>
                </a:solidFill>
              </a:rPr>
              <a:t>nasycený proud </a:t>
            </a:r>
            <a:r>
              <a:rPr lang="cs-CZ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0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při konstantním napětí </a:t>
            </a:r>
            <a: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000" dirty="0" smtClean="0"/>
              <a:t>, většina iontů </a:t>
            </a:r>
            <a:br>
              <a:rPr lang="cs-CZ" sz="2000" dirty="0" smtClean="0"/>
            </a:br>
            <a:r>
              <a:rPr lang="cs-CZ" sz="2000" dirty="0" smtClean="0"/>
              <a:t>nestačí rekombinovat, Ohmův zákon neplatí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o</a:t>
            </a:r>
            <a:r>
              <a:rPr lang="cs-CZ" sz="2000" b="1" dirty="0" smtClean="0">
                <a:solidFill>
                  <a:srgbClr val="FF0000"/>
                </a:solidFill>
              </a:rPr>
              <a:t>blast samostatného výboje – </a:t>
            </a:r>
            <a:r>
              <a:rPr lang="cs-CZ" sz="2000" dirty="0" smtClean="0"/>
              <a:t>při dosažení </a:t>
            </a:r>
            <a:r>
              <a:rPr lang="cs-CZ" sz="2000" b="1" dirty="0" smtClean="0">
                <a:solidFill>
                  <a:srgbClr val="FF0000"/>
                </a:solidFill>
              </a:rPr>
              <a:t>zápalného napětí </a:t>
            </a:r>
            <a:r>
              <a:rPr lang="cs-C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2000" dirty="0" smtClean="0"/>
              <a:t> dojde díky </a:t>
            </a:r>
            <a:br>
              <a:rPr lang="cs-CZ" sz="2000" dirty="0" smtClean="0"/>
            </a:br>
            <a:r>
              <a:rPr lang="cs-CZ" sz="2000" b="1" dirty="0" smtClean="0">
                <a:solidFill>
                  <a:srgbClr val="FF0000"/>
                </a:solidFill>
              </a:rPr>
              <a:t>ionizaci nárazem </a:t>
            </a:r>
            <a:r>
              <a:rPr lang="cs-CZ" sz="2000" dirty="0" smtClean="0"/>
              <a:t>k prudkému nárůstu proudu </a:t>
            </a:r>
            <a:br>
              <a:rPr lang="cs-CZ" sz="2000" dirty="0" smtClean="0"/>
            </a:br>
            <a:r>
              <a:rPr lang="cs-CZ" sz="1600" dirty="0" smtClean="0"/>
              <a:t>(</a:t>
            </a:r>
            <a:r>
              <a:rPr lang="cs-CZ" sz="1600" b="1" dirty="0" smtClean="0">
                <a:solidFill>
                  <a:srgbClr val="FF0000"/>
                </a:solidFill>
              </a:rPr>
              <a:t>lavinová ionizace</a:t>
            </a:r>
            <a:r>
              <a:rPr lang="cs-CZ" sz="1600" dirty="0" smtClean="0"/>
              <a:t>, vzniká </a:t>
            </a:r>
            <a:r>
              <a:rPr lang="cs-CZ" sz="1600" b="1" dirty="0" smtClean="0">
                <a:solidFill>
                  <a:srgbClr val="FF0000"/>
                </a:solidFill>
              </a:rPr>
              <a:t>tichý výboj</a:t>
            </a:r>
            <a:r>
              <a:rPr lang="cs-CZ" sz="1600" dirty="0" smtClean="0"/>
              <a:t>)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1196752"/>
            <a:ext cx="3421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VA charakteristika výboje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730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28. Elektrický proud v plynech a ve vakuu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Druhy výbojů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621249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zniká </a:t>
            </a:r>
            <a:r>
              <a:rPr lang="cs-CZ" sz="2000" b="1" dirty="0" smtClean="0"/>
              <a:t>za běžného atmosférického tlaku </a:t>
            </a:r>
            <a:r>
              <a:rPr lang="cs-CZ" sz="2000" dirty="0" smtClean="0"/>
              <a:t>při zkratu elektrod a jejich následném oddálení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/>
              <a:t>t</a:t>
            </a:r>
            <a:r>
              <a:rPr lang="cs-CZ" sz="2000" b="1" dirty="0" smtClean="0"/>
              <a:t>eplota</a:t>
            </a:r>
            <a:r>
              <a:rPr lang="cs-CZ" sz="2000" dirty="0" smtClean="0"/>
              <a:t> mezi elektrodami dosáhne cca </a:t>
            </a:r>
            <a:r>
              <a:rPr lang="cs-CZ" sz="2000" b="1" dirty="0" smtClean="0"/>
              <a:t>5000 °C</a:t>
            </a:r>
            <a:r>
              <a:rPr lang="cs-CZ" sz="2000" dirty="0" smtClean="0"/>
              <a:t> – vzduch se silně ionizuje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k</a:t>
            </a:r>
            <a:r>
              <a:rPr lang="cs-CZ" sz="2000" dirty="0" smtClean="0"/>
              <a:t>e vzniku el. oblouku stačí </a:t>
            </a:r>
            <a:r>
              <a:rPr lang="cs-CZ" sz="2000" b="1" dirty="0" smtClean="0"/>
              <a:t>napětí řádově 100 V </a:t>
            </a:r>
            <a:r>
              <a:rPr lang="cs-CZ" sz="2000" dirty="0" smtClean="0"/>
              <a:t>a proud 80</a:t>
            </a:r>
            <a:r>
              <a:rPr lang="cs-CZ" sz="2000" dirty="0"/>
              <a:t> – </a:t>
            </a:r>
            <a:r>
              <a:rPr lang="cs-CZ" sz="2000" dirty="0" smtClean="0"/>
              <a:t>120 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o</a:t>
            </a:r>
            <a:r>
              <a:rPr lang="cs-CZ" sz="2000" b="1" dirty="0" smtClean="0">
                <a:solidFill>
                  <a:srgbClr val="FF0000"/>
                </a:solidFill>
              </a:rPr>
              <a:t>bsahuje UV záření </a:t>
            </a:r>
            <a:r>
              <a:rPr lang="cs-CZ" sz="2000" dirty="0" smtClean="0"/>
              <a:t>– nutná ochrana očí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yužití: svařování kovů, vysokotlaké výbojky, obloukové pece</a:t>
            </a:r>
            <a:endParaRPr lang="cs-CZ" sz="1600" dirty="0" smtClean="0"/>
          </a:p>
        </p:txBody>
      </p:sp>
      <p:sp>
        <p:nvSpPr>
          <p:cNvPr id="14" name="Obdélník 13"/>
          <p:cNvSpPr/>
          <p:nvPr/>
        </p:nvSpPr>
        <p:spPr>
          <a:xfrm>
            <a:off x="0" y="1196752"/>
            <a:ext cx="2332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Obloukový výboj</a:t>
            </a:r>
            <a:endParaRPr lang="cs-CZ" sz="24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63" y="3560241"/>
            <a:ext cx="4416434" cy="329775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Skupina 3"/>
          <p:cNvGrpSpPr/>
          <p:nvPr/>
        </p:nvGrpSpPr>
        <p:grpSpPr>
          <a:xfrm>
            <a:off x="19560" y="3555273"/>
            <a:ext cx="3886765" cy="3269147"/>
            <a:chOff x="19560" y="3555273"/>
            <a:chExt cx="3886765" cy="3269147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3"/>
            <a:srcRect r="47948"/>
            <a:stretch/>
          </p:blipFill>
          <p:spPr>
            <a:xfrm>
              <a:off x="37452" y="3555273"/>
              <a:ext cx="3868873" cy="1705876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 rotWithShape="1">
            <a:blip r:embed="rId3"/>
            <a:srcRect l="53291" b="13848"/>
            <a:stretch/>
          </p:blipFill>
          <p:spPr>
            <a:xfrm>
              <a:off x="19560" y="5202140"/>
              <a:ext cx="3832360" cy="162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87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28. Elektrický proud v plynech a ve vakuu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Druhy výbojů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621249"/>
            <a:ext cx="73803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h</a:t>
            </a:r>
            <a:r>
              <a:rPr lang="cs-CZ" sz="2000" dirty="0" smtClean="0"/>
              <a:t>istorický zdroj světla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00B050"/>
                </a:solidFill>
              </a:rPr>
              <a:t>František Křižík (1847 – 1941) – </a:t>
            </a:r>
            <a:r>
              <a:rPr lang="cs-CZ" b="1" dirty="0" smtClean="0">
                <a:solidFill>
                  <a:srgbClr val="00B050"/>
                </a:solidFill>
              </a:rPr>
              <a:t>český technik, průmyslník, vynálezce</a:t>
            </a: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dirty="0" smtClean="0">
                <a:sym typeface="Symbol" panose="05050102010706020507" pitchFamily="18" charset="2"/>
              </a:rPr>
              <a:t> vynalezl obloukovou lampu se samočinnou regulací vzdáleností elektrod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vynalezl světelnou fontánu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sestrojil elektromobil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postavil první elektrickou dráhu v Praze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elektrifikovaná trať Tábor-Bechyně</a:t>
            </a:r>
            <a:endParaRPr lang="cs-CZ" dirty="0" smtClean="0"/>
          </a:p>
        </p:txBody>
      </p:sp>
      <p:sp>
        <p:nvSpPr>
          <p:cNvPr id="14" name="Obdélník 13"/>
          <p:cNvSpPr/>
          <p:nvPr/>
        </p:nvSpPr>
        <p:spPr>
          <a:xfrm>
            <a:off x="0" y="1196752"/>
            <a:ext cx="2424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Oblouková lampa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496" y="1556792"/>
            <a:ext cx="1847850" cy="2466975"/>
          </a:xfrm>
          <a:prstGeom prst="rect">
            <a:avLst/>
          </a:prstGeom>
        </p:spPr>
      </p:pic>
      <p:sp>
        <p:nvSpPr>
          <p:cNvPr id="8" name="AutoShape 4" descr="Národní technické muzeum připomíná 80 let od úmrtí „českého Edisona“  Františka Křižíka - Časopis Elektro - Odborné časopi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" name="Obrázek 14" descr="http://dejiny.ceskatelevize.cz/img/gfx/211543116230090/photos/thumb/Kviz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006271"/>
            <a:ext cx="2599457" cy="2599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http://www.rml.cz/cs/muzeum/expozice/lampa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9" r="6649"/>
          <a:stretch/>
        </p:blipFill>
        <p:spPr bwMode="auto">
          <a:xfrm>
            <a:off x="2915816" y="4006270"/>
            <a:ext cx="1650538" cy="25994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Obrázek 17" descr="http://www.casopisstavebnictvi.cz/UserFiles/Image/0709/44_instalace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41023" y="2641774"/>
            <a:ext cx="2627473" cy="3967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26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28. Elektrický proud v plynech a ve vakuu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Tichý výboj - korona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621249"/>
            <a:ext cx="66807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 smtClean="0"/>
              <a:t>výboj vzniká </a:t>
            </a:r>
            <a:r>
              <a:rPr lang="cs-CZ" sz="2000" b="1" dirty="0" smtClean="0"/>
              <a:t>v okolí vodičů s velmi vysokým napětím</a:t>
            </a:r>
            <a:r>
              <a:rPr lang="cs-CZ" sz="2000" dirty="0" smtClean="0"/>
              <a:t>, </a:t>
            </a:r>
            <a:br>
              <a:rPr lang="cs-CZ" sz="2000" dirty="0" smtClean="0"/>
            </a:br>
            <a:r>
              <a:rPr lang="cs-CZ" sz="2000" dirty="0" smtClean="0"/>
              <a:t>řádově 10</a:t>
            </a:r>
            <a:r>
              <a:rPr lang="cs-CZ" sz="2000" baseline="30000" dirty="0" smtClean="0"/>
              <a:t>2 </a:t>
            </a:r>
            <a:r>
              <a:rPr lang="cs-CZ" sz="2000" dirty="0" smtClean="0"/>
              <a:t>- 10</a:t>
            </a:r>
            <a:r>
              <a:rPr lang="cs-CZ" sz="2000" baseline="30000" dirty="0" smtClean="0"/>
              <a:t>4</a:t>
            </a:r>
            <a:r>
              <a:rPr lang="cs-CZ" sz="2000" dirty="0" smtClean="0"/>
              <a:t>  </a:t>
            </a:r>
            <a:r>
              <a:rPr lang="cs-CZ" sz="2000" dirty="0" err="1" smtClean="0"/>
              <a:t>kV</a:t>
            </a:r>
            <a:endParaRPr lang="cs-CZ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h</a:t>
            </a:r>
            <a:r>
              <a:rPr lang="cs-CZ" sz="2000" dirty="0" smtClean="0"/>
              <a:t>istoricky pozorované v okolí  hrotů stožárů lodí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 přenosové soustavě VVN způsobuje energetické ztráty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l</a:t>
            </a:r>
            <a:r>
              <a:rPr lang="cs-CZ" sz="2000" dirty="0" smtClean="0"/>
              <a:t>ze ho pozorovat např. u Teslova transformátoru</a:t>
            </a:r>
            <a:endParaRPr lang="cs-CZ" dirty="0" smtClean="0"/>
          </a:p>
        </p:txBody>
      </p:sp>
      <p:sp>
        <p:nvSpPr>
          <p:cNvPr id="14" name="Obdélník 13"/>
          <p:cNvSpPr/>
          <p:nvPr/>
        </p:nvSpPr>
        <p:spPr>
          <a:xfrm>
            <a:off x="0" y="1196752"/>
            <a:ext cx="206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Eliášovo světlo</a:t>
            </a:r>
            <a:endParaRPr lang="cs-CZ" sz="2400" dirty="0"/>
          </a:p>
        </p:txBody>
      </p:sp>
      <p:sp>
        <p:nvSpPr>
          <p:cNvPr id="8" name="AutoShape 4" descr="Národní technické muzeum připomíná 80 let od úmrtí „českého Edisona“  Františka Křižíka - Časopis Elektro - Odborné časopi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795" y="1268760"/>
            <a:ext cx="2427709" cy="55976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3429000"/>
            <a:ext cx="50196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069415" cy="1906744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28. Elektrický proud v plynech a ve vakuu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Výboj za sníženého tlaku – doutnavý výboj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3715285"/>
            <a:ext cx="73803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d</a:t>
            </a:r>
            <a:r>
              <a:rPr lang="cs-CZ" sz="2000" b="1" dirty="0" smtClean="0">
                <a:solidFill>
                  <a:srgbClr val="FF0000"/>
                </a:solidFill>
              </a:rPr>
              <a:t>outnavý výboj </a:t>
            </a:r>
            <a:r>
              <a:rPr lang="cs-CZ" sz="2000" dirty="0" smtClean="0"/>
              <a:t>- vznik za </a:t>
            </a:r>
            <a:r>
              <a:rPr lang="cs-CZ" sz="2000" b="1" dirty="0" smtClean="0"/>
              <a:t>sníženého tlaku pod 5 </a:t>
            </a:r>
            <a:r>
              <a:rPr lang="cs-CZ" sz="2000" b="1" dirty="0" err="1" smtClean="0"/>
              <a:t>kPa</a:t>
            </a:r>
            <a:endParaRPr lang="cs-CZ" sz="20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Anodový sloupec</a:t>
            </a:r>
            <a:r>
              <a:rPr lang="cs-CZ" dirty="0" smtClean="0">
                <a:sym typeface="Symbol" panose="05050102010706020507" pitchFamily="18" charset="2"/>
              </a:rPr>
              <a:t/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vzniká při tlaku cca 100 Pa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oddělen od katody Faradayovým tmavým prostorem</a:t>
            </a:r>
          </a:p>
          <a:p>
            <a:r>
              <a:rPr lang="cs-CZ" dirty="0">
                <a:sym typeface="Symbol" panose="05050102010706020507" pitchFamily="18" charset="2"/>
              </a:rPr>
              <a:t> </a:t>
            </a:r>
            <a:r>
              <a:rPr lang="cs-CZ" dirty="0" smtClean="0">
                <a:sym typeface="Symbol" panose="05050102010706020507" pitchFamily="18" charset="2"/>
              </a:rPr>
              <a:t>      využití anodového světla: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            reklamní zářivky a trubice</a:t>
            </a:r>
          </a:p>
          <a:p>
            <a:endParaRPr lang="cs-CZ" dirty="0" smtClean="0">
              <a:sym typeface="Symbol" panose="05050102010706020507" pitchFamily="18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Katodový sloupec</a:t>
            </a:r>
            <a:r>
              <a:rPr lang="cs-CZ" dirty="0" smtClean="0">
                <a:sym typeface="Symbol" panose="05050102010706020507" pitchFamily="18" charset="2"/>
              </a:rPr>
              <a:t/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namodralé barvy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využití: </a:t>
            </a:r>
            <a:r>
              <a:rPr lang="cs-CZ" b="1" dirty="0" smtClean="0">
                <a:solidFill>
                  <a:srgbClr val="FF6600"/>
                </a:solidFill>
                <a:sym typeface="Symbol" panose="05050102010706020507" pitchFamily="18" charset="2"/>
              </a:rPr>
              <a:t>doutnavky</a:t>
            </a:r>
            <a:r>
              <a:rPr lang="cs-CZ" dirty="0" smtClean="0">
                <a:sym typeface="Symbol" panose="05050102010706020507" pitchFamily="18" charset="2"/>
              </a:rPr>
              <a:t> (schodišťové vypínače, kontrolky přístrojů)</a:t>
            </a:r>
            <a:r>
              <a:rPr lang="cs-CZ" dirty="0">
                <a:sym typeface="Symbol" panose="05050102010706020507" pitchFamily="18" charset="2"/>
              </a:rPr>
              <a:t/>
            </a:r>
            <a:br>
              <a:rPr lang="cs-CZ" dirty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plněné neonem: typicky oranžové světlo</a:t>
            </a:r>
            <a:endParaRPr lang="cs-CZ" dirty="0" smtClean="0"/>
          </a:p>
        </p:txBody>
      </p:sp>
      <p:sp>
        <p:nvSpPr>
          <p:cNvPr id="14" name="Obdélník 13"/>
          <p:cNvSpPr/>
          <p:nvPr/>
        </p:nvSpPr>
        <p:spPr>
          <a:xfrm>
            <a:off x="0" y="1196752"/>
            <a:ext cx="3846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Anodový a katodový sloupec</a:t>
            </a:r>
            <a:endParaRPr lang="cs-CZ" sz="2400" dirty="0"/>
          </a:p>
        </p:txBody>
      </p:sp>
      <p:sp>
        <p:nvSpPr>
          <p:cNvPr id="8" name="AutoShape 4" descr="Národní technické muzeum připomíná 80 let od úmrtí „českého Edisona“  Františka Křižíka - Časopis Elektro - Odborné časopi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967" y="6251401"/>
            <a:ext cx="1495425" cy="5619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093" y="5539295"/>
            <a:ext cx="604379" cy="12573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288" y="3624974"/>
            <a:ext cx="2664184" cy="184231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937404" y="4234564"/>
            <a:ext cx="1253539" cy="275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365" y="2492896"/>
            <a:ext cx="4544633" cy="434546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743" y="3108046"/>
            <a:ext cx="2579621" cy="3719295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25. Elektrolýza a její využití v praxi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0" y="812899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Jevy probíhající na elektrodách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odle typu elektrolytu a elektrod může docházet na elektrodách k následujícím jevům: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č</a:t>
            </a:r>
            <a:r>
              <a:rPr lang="cs-CZ" sz="2000" dirty="0" smtClean="0"/>
              <a:t>ástice se na elektrodě usazuje (měď)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zniklé molekuly unikají pryč ve formě bublinek (vodík, kyslík)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č</a:t>
            </a:r>
            <a:r>
              <a:rPr lang="cs-CZ" sz="2000" dirty="0" smtClean="0"/>
              <a:t>ástice reagují s elektrodou a vytváří sloučeninu (olovo)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m</a:t>
            </a:r>
            <a:r>
              <a:rPr lang="cs-CZ" sz="2000" dirty="0" smtClean="0"/>
              <a:t>ateriál elektrody se rozpouští</a:t>
            </a:r>
          </a:p>
        </p:txBody>
      </p:sp>
    </p:spTree>
    <p:extLst>
      <p:ext uri="{BB962C8B-B14F-4D97-AF65-F5344CB8AC3E}">
        <p14:creationId xmlns:p14="http://schemas.microsoft.com/office/powerpoint/2010/main" val="5408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28. Elektrický proud v plynech a ve vakuu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" descr="Národní technické muzeum připomíná 80 let od úmrtí „českého Edisona“  Františka Křižíka - Časopis Elektro - Odborné časopi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785" y="792087"/>
            <a:ext cx="6167013" cy="606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29. Katodové záření. Obrazovka. Plazmová TV.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Katodové záření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8" name="AutoShape 4" descr="Národní technické muzeum připomíná 80 let od úmrtí „českého Edisona“  Františka Křižíka - Časopis Elektro - Odborné časopi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21300"/>
            <a:ext cx="9153416" cy="48367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0" y="12687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</a:rPr>
              <a:t>Katodové záření </a:t>
            </a:r>
            <a:r>
              <a:rPr lang="cs-CZ" sz="2000" dirty="0" smtClean="0"/>
              <a:t>- vznik při tlaku pod 2,67 Pa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rojevuje se zeleným světlem v místě dopadu </a:t>
            </a:r>
            <a:r>
              <a:rPr lang="cs-CZ" sz="2000" b="1" dirty="0" smtClean="0">
                <a:solidFill>
                  <a:srgbClr val="00B0F0"/>
                </a:solidFill>
              </a:rPr>
              <a:t>elektronů</a:t>
            </a:r>
            <a:r>
              <a:rPr lang="cs-CZ" sz="2000" dirty="0" smtClean="0"/>
              <a:t>, které </a:t>
            </a:r>
            <a:r>
              <a:rPr lang="cs-CZ" sz="2000" b="1" dirty="0" smtClean="0"/>
              <a:t>vylétávají z katody</a:t>
            </a:r>
          </a:p>
        </p:txBody>
      </p:sp>
    </p:spTree>
    <p:extLst>
      <p:ext uri="{BB962C8B-B14F-4D97-AF65-F5344CB8AC3E}">
        <p14:creationId xmlns:p14="http://schemas.microsoft.com/office/powerpoint/2010/main" val="36685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29. Katodové záření. Obrazovka. Plazmová TV.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Katodové záření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8" name="AutoShape 4" descr="Národní technické muzeum připomíná 80 let od úmrtí „českého Edisona“  Františka Křižíka - Časopis Elektro - Odborné časopi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0" y="1693257"/>
            <a:ext cx="7380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působuje světelné efekty v místě dopadu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o dopadu na kovovou anodu </a:t>
            </a:r>
            <a:r>
              <a:rPr lang="cs-CZ" sz="2000" b="1" dirty="0" smtClean="0">
                <a:solidFill>
                  <a:srgbClr val="FF0000"/>
                </a:solidFill>
              </a:rPr>
              <a:t>může vyvolat RTG záření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 smtClean="0"/>
              <a:t>vychýlení elektronového paprsku v magnetickém poli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/>
              <a:t>v</a:t>
            </a:r>
            <a:r>
              <a:rPr lang="cs-CZ" sz="2000" b="1" dirty="0" smtClean="0"/>
              <a:t>ychýlení paprsku silným elektrickým polem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alší účinky:</a:t>
            </a:r>
            <a:br>
              <a:rPr lang="cs-CZ" sz="2000" dirty="0" smtClean="0"/>
            </a:br>
            <a:r>
              <a:rPr lang="cs-CZ" sz="2000" dirty="0" smtClean="0">
                <a:sym typeface="Symbol" panose="05050102010706020507" pitchFamily="18" charset="2"/>
              </a:rPr>
              <a:t> </a:t>
            </a:r>
            <a:r>
              <a:rPr lang="cs-CZ" sz="2000" b="1" dirty="0" smtClean="0">
                <a:sym typeface="Symbol" panose="05050102010706020507" pitchFamily="18" charset="2"/>
              </a:rPr>
              <a:t>mechanické</a:t>
            </a:r>
            <a:r>
              <a:rPr lang="cs-CZ" sz="2000" dirty="0" smtClean="0">
                <a:sym typeface="Symbol" panose="05050102010706020507" pitchFamily="18" charset="2"/>
              </a:rPr>
              <a:t> (</a:t>
            </a:r>
            <a:r>
              <a:rPr lang="cs-CZ" sz="2000" dirty="0" err="1" smtClean="0">
                <a:sym typeface="Symbol" panose="05050102010706020507" pitchFamily="18" charset="2"/>
              </a:rPr>
              <a:t>Crooksův</a:t>
            </a:r>
            <a:r>
              <a:rPr lang="cs-CZ" sz="2000" dirty="0" smtClean="0">
                <a:sym typeface="Symbol" panose="05050102010706020507" pitchFamily="18" charset="2"/>
              </a:rPr>
              <a:t> mlýnek)</a:t>
            </a:r>
            <a:br>
              <a:rPr lang="cs-CZ" sz="2000" dirty="0" smtClean="0">
                <a:sym typeface="Symbol" panose="05050102010706020507" pitchFamily="18" charset="2"/>
              </a:rPr>
            </a:br>
            <a:r>
              <a:rPr lang="cs-CZ" sz="2000" dirty="0" smtClean="0">
                <a:sym typeface="Symbol" panose="05050102010706020507" pitchFamily="18" charset="2"/>
              </a:rPr>
              <a:t> </a:t>
            </a:r>
            <a:r>
              <a:rPr lang="cs-CZ" sz="2000" b="1" dirty="0" smtClean="0">
                <a:sym typeface="Symbol" panose="05050102010706020507" pitchFamily="18" charset="2"/>
              </a:rPr>
              <a:t>tepelné</a:t>
            </a:r>
            <a:r>
              <a:rPr lang="cs-CZ" sz="2000" dirty="0" smtClean="0">
                <a:sym typeface="Symbol" panose="05050102010706020507" pitchFamily="18" charset="2"/>
              </a:rPr>
              <a:t> (rozžhavení anody)</a:t>
            </a:r>
            <a:br>
              <a:rPr lang="cs-CZ" sz="2000" dirty="0" smtClean="0">
                <a:sym typeface="Symbol" panose="05050102010706020507" pitchFamily="18" charset="2"/>
              </a:rPr>
            </a:br>
            <a:r>
              <a:rPr lang="cs-CZ" sz="2000" dirty="0" smtClean="0">
                <a:sym typeface="Symbol" panose="05050102010706020507" pitchFamily="18" charset="2"/>
              </a:rPr>
              <a:t> </a:t>
            </a:r>
            <a:r>
              <a:rPr lang="cs-CZ" sz="2000" b="1" dirty="0" smtClean="0">
                <a:sym typeface="Symbol" panose="05050102010706020507" pitchFamily="18" charset="2"/>
              </a:rPr>
              <a:t>chemické</a:t>
            </a:r>
            <a:r>
              <a:rPr lang="cs-CZ" sz="2000" dirty="0" smtClean="0">
                <a:sym typeface="Symbol" panose="05050102010706020507" pitchFamily="18" charset="2"/>
              </a:rPr>
              <a:t> (expozice fotografické desky)</a:t>
            </a:r>
            <a:endParaRPr lang="cs-CZ" sz="2000" b="1" dirty="0" smtClean="0"/>
          </a:p>
        </p:txBody>
      </p:sp>
      <p:sp>
        <p:nvSpPr>
          <p:cNvPr id="11" name="Obdélník 10"/>
          <p:cNvSpPr/>
          <p:nvPr/>
        </p:nvSpPr>
        <p:spPr>
          <a:xfrm>
            <a:off x="0" y="1196752"/>
            <a:ext cx="3885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Vlastnosti katodového záření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4247802"/>
            <a:ext cx="3227139" cy="25090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14769" y="1579207"/>
            <a:ext cx="1375300" cy="21953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626" y="3660470"/>
            <a:ext cx="420345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29. Katodové záření. Obrazovka. Plazmová TV.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Obrazovka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0" y="1196752"/>
            <a:ext cx="3505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Princip klasické obrazovky</a:t>
            </a:r>
            <a:endParaRPr lang="cs-CZ" sz="2400" dirty="0"/>
          </a:p>
        </p:txBody>
      </p:sp>
      <p:sp>
        <p:nvSpPr>
          <p:cNvPr id="8" name="AutoShape 4" descr="Národní technické muzeum připomíná 80 let od úmrtí „českého Edisona“  Františka Křižíka - Časopis Elektro - Odborné časopi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16832"/>
            <a:ext cx="7162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29. Katodové záření. Obrazovka. Plazmová TV.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Obrazovka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0" y="1196752"/>
            <a:ext cx="3505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Princip klasické obrazovky</a:t>
            </a:r>
            <a:endParaRPr lang="cs-CZ" sz="2400" dirty="0"/>
          </a:p>
        </p:txBody>
      </p:sp>
      <p:sp>
        <p:nvSpPr>
          <p:cNvPr id="8" name="AutoShape 4" descr="Národní technické muzeum připomíná 80 let od úmrtí „českého Edisona“  Františka Křižíka - Časopis Elektro - Odborné časopi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444540"/>
            <a:ext cx="4380359" cy="241611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0" y="1693257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ychýlení elektronového paprsku pomocí </a:t>
            </a:r>
            <a:r>
              <a:rPr lang="cs-CZ" sz="2000" b="1" dirty="0" smtClean="0"/>
              <a:t>vertikálních a horizontálních destiček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(el. </a:t>
            </a:r>
            <a:r>
              <a:rPr lang="cs-CZ" sz="2000" dirty="0"/>
              <a:t>p</a:t>
            </a:r>
            <a:r>
              <a:rPr lang="cs-CZ" sz="2000" dirty="0" smtClean="0"/>
              <a:t>ole) nebo </a:t>
            </a:r>
            <a:r>
              <a:rPr lang="cs-CZ" sz="2000" b="1" dirty="0" smtClean="0"/>
              <a:t>vychylovacích cívek </a:t>
            </a:r>
            <a:r>
              <a:rPr lang="cs-CZ" sz="2000" dirty="0" smtClean="0"/>
              <a:t>(</a:t>
            </a:r>
            <a:r>
              <a:rPr lang="cs-CZ" sz="2000" dirty="0" err="1" smtClean="0"/>
              <a:t>mag</a:t>
            </a:r>
            <a:r>
              <a:rPr lang="cs-CZ" sz="2000" dirty="0" smtClean="0"/>
              <a:t>. pole)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s</a:t>
            </a:r>
            <a:r>
              <a:rPr lang="cs-CZ" sz="2000" dirty="0" smtClean="0"/>
              <a:t>tínítko pokryté vrstvou </a:t>
            </a:r>
            <a:r>
              <a:rPr lang="cs-CZ" sz="2000" b="1" dirty="0" smtClean="0">
                <a:solidFill>
                  <a:srgbClr val="FF0000"/>
                </a:solidFill>
              </a:rPr>
              <a:t>luminoforu (např. </a:t>
            </a:r>
            <a:r>
              <a:rPr lang="cs-CZ" sz="2000" b="1" dirty="0" err="1" smtClean="0">
                <a:solidFill>
                  <a:srgbClr val="FF0000"/>
                </a:solidFill>
              </a:rPr>
              <a:t>ZnS</a:t>
            </a:r>
            <a:r>
              <a:rPr lang="cs-CZ" sz="2000" b="1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/>
              <a:t>v</a:t>
            </a:r>
            <a:r>
              <a:rPr lang="cs-CZ" sz="2000" b="1" dirty="0" smtClean="0"/>
              <a:t>yužití: osciloskop, klasická TV obrazovka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t</a:t>
            </a:r>
            <a:r>
              <a:rPr lang="cs-CZ" sz="2000" b="1" dirty="0" smtClean="0">
                <a:solidFill>
                  <a:srgbClr val="FF0000"/>
                </a:solidFill>
              </a:rPr>
              <a:t>ermoemise</a:t>
            </a:r>
            <a:r>
              <a:rPr lang="cs-CZ" sz="2000" b="1" dirty="0" smtClean="0"/>
              <a:t> elektronů z katody – </a:t>
            </a:r>
            <a:r>
              <a:rPr lang="cs-CZ" sz="2000" dirty="0" smtClean="0"/>
              <a:t>součástí katody je žhavící vlákno uvolňující </a:t>
            </a:r>
            <a:r>
              <a:rPr lang="cs-C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2000" b="1" baseline="30000" dirty="0" smtClean="0">
                <a:sym typeface="Symbol" panose="05050102010706020507" pitchFamily="18" charset="2"/>
              </a:rPr>
              <a:t>–</a:t>
            </a:r>
            <a:endParaRPr lang="cs-CZ" sz="2000" b="1" baseline="30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 err="1" smtClean="0">
                <a:solidFill>
                  <a:srgbClr val="FF0000"/>
                </a:solidFill>
              </a:rPr>
              <a:t>Wehneltův</a:t>
            </a:r>
            <a:r>
              <a:rPr lang="cs-CZ" sz="2000" b="1" dirty="0" smtClean="0">
                <a:solidFill>
                  <a:srgbClr val="FF0000"/>
                </a:solidFill>
              </a:rPr>
              <a:t> válec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>
                <a:sym typeface="Symbol" panose="05050102010706020507" pitchFamily="18" charset="2"/>
              </a:rPr>
              <a:t> </a:t>
            </a:r>
            <a:r>
              <a:rPr lang="cs-CZ" sz="2000" b="1" dirty="0" smtClean="0">
                <a:sym typeface="Symbol" panose="05050102010706020507" pitchFamily="18" charset="2"/>
              </a:rPr>
              <a:t>řídící elektroda</a:t>
            </a:r>
            <a:r>
              <a:rPr lang="cs-CZ" sz="2000" dirty="0" smtClean="0">
                <a:sym typeface="Symbol" panose="05050102010706020507" pitchFamily="18" charset="2"/>
              </a:rPr>
              <a:t/>
            </a:r>
            <a:br>
              <a:rPr lang="cs-CZ" sz="2000" dirty="0" smtClean="0">
                <a:sym typeface="Symbol" panose="05050102010706020507" pitchFamily="18" charset="2"/>
              </a:rPr>
            </a:br>
            <a:r>
              <a:rPr lang="cs-CZ" sz="2000" dirty="0" smtClean="0">
                <a:sym typeface="Symbol" panose="05050102010706020507" pitchFamily="18" charset="2"/>
              </a:rPr>
              <a:t> ovlivňuje </a:t>
            </a:r>
            <a:r>
              <a:rPr lang="cs-CZ" sz="2000" b="1" dirty="0" smtClean="0">
                <a:sym typeface="Symbol" panose="05050102010706020507" pitchFamily="18" charset="2"/>
              </a:rPr>
              <a:t>počet emitovaných elektronů</a:t>
            </a:r>
            <a:r>
              <a:rPr lang="cs-CZ" sz="2000" dirty="0" smtClean="0">
                <a:sym typeface="Symbol" panose="05050102010706020507" pitchFamily="18" charset="2"/>
              </a:rPr>
              <a:t> – ovládání </a:t>
            </a:r>
            <a:r>
              <a:rPr lang="cs-CZ" sz="2000" b="1" dirty="0" smtClean="0">
                <a:sym typeface="Symbol" panose="05050102010706020507" pitchFamily="18" charset="2"/>
              </a:rPr>
              <a:t>jasu</a:t>
            </a:r>
            <a:r>
              <a:rPr lang="cs-CZ" sz="2000" dirty="0" smtClean="0">
                <a:sym typeface="Symbol" panose="05050102010706020507" pitchFamily="18" charset="2"/>
              </a:rPr>
              <a:t> obrazovky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sym typeface="Symbol" panose="05050102010706020507" pitchFamily="18" charset="2"/>
              </a:rPr>
              <a:t>u</a:t>
            </a:r>
            <a:r>
              <a:rPr lang="cs-CZ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rychlovací napětí</a:t>
            </a:r>
            <a:r>
              <a:rPr lang="cs-CZ" sz="2000" dirty="0" smtClean="0">
                <a:sym typeface="Symbol" panose="05050102010706020507" pitchFamily="18" charset="2"/>
              </a:rPr>
              <a:t> – mezi A </a:t>
            </a:r>
            <a:r>
              <a:rPr lang="cs-CZ" sz="2000" dirty="0" err="1" smtClean="0">
                <a:sym typeface="Symbol" panose="05050102010706020507" pitchFamily="18" charset="2"/>
              </a:rPr>
              <a:t>a</a:t>
            </a:r>
            <a:r>
              <a:rPr lang="cs-CZ" sz="2000" dirty="0" smtClean="0">
                <a:sym typeface="Symbol" panose="05050102010706020507" pitchFamily="18" charset="2"/>
              </a:rPr>
              <a:t> K, velikost řádově 10</a:t>
            </a:r>
            <a:r>
              <a:rPr lang="cs-CZ" sz="2000" baseline="30000" dirty="0" smtClean="0">
                <a:sym typeface="Symbol" panose="05050102010706020507" pitchFamily="18" charset="2"/>
              </a:rPr>
              <a:t>4</a:t>
            </a:r>
            <a:r>
              <a:rPr lang="cs-CZ" sz="2000" dirty="0" smtClean="0">
                <a:sym typeface="Symbol" panose="05050102010706020507" pitchFamily="18" charset="2"/>
              </a:rPr>
              <a:t> 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cs-CZ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aostřovací cívky</a:t>
            </a:r>
            <a:r>
              <a:rPr lang="cs-CZ" sz="2000" dirty="0" smtClean="0">
                <a:sym typeface="Symbol" panose="05050102010706020507" pitchFamily="18" charset="2"/>
              </a:rPr>
              <a:t> – soustředí elektrony</a:t>
            </a:r>
            <a:br>
              <a:rPr lang="cs-CZ" sz="2000" dirty="0" smtClean="0">
                <a:sym typeface="Symbol" panose="05050102010706020507" pitchFamily="18" charset="2"/>
              </a:rPr>
            </a:br>
            <a:r>
              <a:rPr lang="cs-CZ" sz="2000" dirty="0" smtClean="0">
                <a:sym typeface="Symbol" panose="05050102010706020507" pitchFamily="18" charset="2"/>
              </a:rPr>
              <a:t>do úzkého svazku </a:t>
            </a:r>
            <a:r>
              <a:rPr lang="cs-CZ" sz="2000" dirty="0">
                <a:sym typeface="Symbol" panose="05050102010706020507" pitchFamily="18" charset="2"/>
              </a:rPr>
              <a:t></a:t>
            </a:r>
            <a:r>
              <a:rPr lang="cs-CZ" sz="2000" dirty="0" smtClean="0">
                <a:sym typeface="Symbol" panose="05050102010706020507" pitchFamily="18" charset="2"/>
              </a:rPr>
              <a:t> ostrost obrazu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>
                <a:sym typeface="Symbol" panose="05050102010706020507" pitchFamily="18" charset="2"/>
              </a:rPr>
              <a:t>e</a:t>
            </a:r>
            <a:r>
              <a:rPr lang="cs-CZ" sz="2000" dirty="0" smtClean="0">
                <a:sym typeface="Symbol" panose="05050102010706020507" pitchFamily="18" charset="2"/>
              </a:rPr>
              <a:t>lektronový paprsek postupně vykresluje</a:t>
            </a:r>
            <a:br>
              <a:rPr lang="cs-CZ" sz="2000" dirty="0" smtClean="0">
                <a:sym typeface="Symbol" panose="05050102010706020507" pitchFamily="18" charset="2"/>
              </a:rPr>
            </a:br>
            <a:r>
              <a:rPr lang="cs-CZ" sz="2000" dirty="0" smtClean="0">
                <a:sym typeface="Symbol" panose="05050102010706020507" pitchFamily="18" charset="2"/>
              </a:rPr>
              <a:t>shora dolů všechny obrazové body, </a:t>
            </a:r>
            <a:br>
              <a:rPr lang="cs-CZ" sz="2000" dirty="0" smtClean="0">
                <a:sym typeface="Symbol" panose="05050102010706020507" pitchFamily="18" charset="2"/>
              </a:rPr>
            </a:br>
            <a:r>
              <a:rPr lang="cs-CZ" sz="2000" dirty="0" smtClean="0">
                <a:sym typeface="Symbol" panose="05050102010706020507" pitchFamily="18" charset="2"/>
              </a:rPr>
              <a:t>během </a:t>
            </a:r>
            <a:r>
              <a:rPr lang="cs-CZ" sz="2000" b="1" dirty="0" smtClean="0">
                <a:sym typeface="Symbol" panose="05050102010706020507" pitchFamily="18" charset="2"/>
              </a:rPr>
              <a:t>1 s se vystřídá 25 snímků</a:t>
            </a:r>
            <a:r>
              <a:rPr lang="cs-CZ" sz="2000" dirty="0" smtClean="0">
                <a:sym typeface="Symbol" panose="05050102010706020507" pitchFamily="18" charset="2"/>
              </a:rPr>
              <a:t>, aby</a:t>
            </a:r>
            <a:br>
              <a:rPr lang="cs-CZ" sz="2000" dirty="0" smtClean="0">
                <a:sym typeface="Symbol" panose="05050102010706020507" pitchFamily="18" charset="2"/>
              </a:rPr>
            </a:br>
            <a:r>
              <a:rPr lang="cs-CZ" sz="2000" dirty="0" smtClean="0">
                <a:sym typeface="Symbol" panose="05050102010706020507" pitchFamily="18" charset="2"/>
              </a:rPr>
              <a:t>oko vnímalo plynulou změnu obrazu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1956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29. Katodové záření. Obrazovka. Plazmová TV.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Plazmová TV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0" y="1196752"/>
            <a:ext cx="3736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Princip </a:t>
            </a:r>
            <a:r>
              <a:rPr lang="cs-CZ" sz="2400" b="1" smtClean="0">
                <a:solidFill>
                  <a:srgbClr val="00B0F0"/>
                </a:solidFill>
              </a:rPr>
              <a:t>plazmové obrazovky</a:t>
            </a:r>
            <a:endParaRPr lang="cs-CZ" sz="2400" dirty="0"/>
          </a:p>
        </p:txBody>
      </p:sp>
      <p:sp>
        <p:nvSpPr>
          <p:cNvPr id="8" name="AutoShape 4" descr="Národní technické muzeum připomíná 80 let od úmrtí „českého Edisona“  Františka Křižíka - Časopis Elektro - Odborné časopi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0" y="377043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l</a:t>
            </a:r>
            <a:r>
              <a:rPr lang="cs-CZ" sz="2000" b="1" dirty="0" smtClean="0">
                <a:solidFill>
                  <a:srgbClr val="FF0000"/>
                </a:solidFill>
              </a:rPr>
              <a:t>uminofor excitován UV zářením</a:t>
            </a:r>
            <a:r>
              <a:rPr lang="cs-CZ" sz="2000" dirty="0" smtClean="0"/>
              <a:t> (místo elektronového paprsku)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o připojení napětí na elektrody dojde k </a:t>
            </a:r>
            <a:r>
              <a:rPr lang="cs-CZ" sz="2000" b="1" dirty="0" smtClean="0">
                <a:solidFill>
                  <a:srgbClr val="FF0000"/>
                </a:solidFill>
              </a:rPr>
              <a:t>ionizaci plynu</a:t>
            </a:r>
            <a:r>
              <a:rPr lang="cs-CZ" sz="2000" dirty="0" smtClean="0"/>
              <a:t> a vzniku UV záření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/>
              <a:t>výhody</a:t>
            </a:r>
            <a:r>
              <a:rPr lang="cs-CZ" sz="2000" dirty="0"/>
              <a:t>: ploché obrazovky s velkým rozměrem, lepší kontrast, jas a barvy než u </a:t>
            </a:r>
            <a:r>
              <a:rPr lang="cs-CZ" sz="2000" dirty="0" smtClean="0"/>
              <a:t>LCD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/>
              <a:t>n</a:t>
            </a:r>
            <a:r>
              <a:rPr lang="cs-CZ" sz="2000" b="1" dirty="0" smtClean="0"/>
              <a:t>evýhody</a:t>
            </a:r>
            <a:r>
              <a:rPr lang="cs-CZ" sz="2000" dirty="0" smtClean="0"/>
              <a:t>: obrazovka je zdrojem tepla, vyšší spotřeba energie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1111"/>
            <a:ext cx="4869285" cy="17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25. Elektrolýza a její využití v praxi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0" y="812899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Využití elektrolýzy v praxi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g</a:t>
            </a:r>
            <a:r>
              <a:rPr lang="cs-CZ" sz="2000" b="1" dirty="0" smtClean="0"/>
              <a:t>alvanické pokovování</a:t>
            </a:r>
            <a:r>
              <a:rPr lang="cs-CZ" sz="2000" dirty="0" smtClean="0"/>
              <a:t> – ochrana proti korozi</a:t>
            </a:r>
          </a:p>
        </p:txBody>
      </p:sp>
      <p:pic>
        <p:nvPicPr>
          <p:cNvPr id="1026" name="Picture 2" descr="副料大學－聯合副料專業供應/服裝設計的得力助手/找貨找料叫貨訂貨好幫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9342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http://pokusy.upol.cz/data/photo/original/klic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1023437"/>
            <a:ext cx="2232248" cy="139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http://webchemie.cz/tl_files/Clanky/Images/CHJ_04_po%20elektrolyz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7605"/>
            <a:ext cx="3335666" cy="398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http://www.teslaji.cz/obrazky/57/1027ac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57027"/>
            <a:ext cx="3859108" cy="284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8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worker operates an electrolysis furnace, which produces aluminium from  raw materials, at the Rusal Krasnoyarsk aluminium smelter in the Siberian  city of Krasnoyarsk – alt.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26" y="2836845"/>
            <a:ext cx="5831373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25. Elektrolýza a její využití v praxi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0" y="812899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Využití elektrolýzy v praxi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e</a:t>
            </a:r>
            <a:r>
              <a:rPr lang="cs-CZ" sz="2000" b="1" dirty="0" smtClean="0"/>
              <a:t>lektrolytická výroba kovů</a:t>
            </a:r>
            <a:r>
              <a:rPr lang="cs-CZ" sz="2000" dirty="0" smtClean="0"/>
              <a:t> – náročná na spotřebu energie, proud 200 000 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/>
              <a:t>Př. hliník</a:t>
            </a:r>
          </a:p>
        </p:txBody>
      </p:sp>
      <p:pic>
        <p:nvPicPr>
          <p:cNvPr id="11" name="Obrázek 10" descr="http://athena.zcu.cz/kurzy/elch/000/HTML/17/Ob9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8" y="1775866"/>
            <a:ext cx="4418675" cy="280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7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Kovy. - ppt stáhn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2" t="1387" r="19414" b="1144"/>
          <a:stretch/>
        </p:blipFill>
        <p:spPr bwMode="auto">
          <a:xfrm>
            <a:off x="4571999" y="1628800"/>
            <a:ext cx="4392488" cy="497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25. Elektrolýza a její využití v praxi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0" y="812899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Využití elektrolýzy v praxi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/>
              <a:t>elektrolytické čištění kovů</a:t>
            </a:r>
            <a:r>
              <a:rPr lang="cs-CZ" sz="2000" dirty="0" smtClean="0"/>
              <a:t> – kovy z hutí obsahují velké množství nežádoucích příměsí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/>
              <a:t>Př. Měď, zinek, nikl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anoda</a:t>
            </a:r>
            <a:r>
              <a:rPr lang="cs-CZ" sz="2000" dirty="0"/>
              <a:t> </a:t>
            </a:r>
            <a:r>
              <a:rPr lang="cs-CZ" sz="2000" dirty="0" smtClean="0"/>
              <a:t>= </a:t>
            </a:r>
            <a:r>
              <a:rPr lang="cs-CZ" sz="2000" b="1" dirty="0" smtClean="0"/>
              <a:t>kov s příměsemi</a:t>
            </a:r>
            <a:endParaRPr lang="cs-CZ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/>
              <a:t>elektrolyt</a:t>
            </a:r>
            <a:r>
              <a:rPr lang="cs-CZ" sz="2000" dirty="0" smtClean="0"/>
              <a:t> je roztok soli tohoto kovu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k</a:t>
            </a:r>
            <a:r>
              <a:rPr lang="cs-CZ" sz="2000" b="1" dirty="0" smtClean="0"/>
              <a:t>atoda</a:t>
            </a:r>
            <a:r>
              <a:rPr lang="cs-CZ" sz="2000" dirty="0" smtClean="0"/>
              <a:t> = vylučuje si </a:t>
            </a:r>
            <a:r>
              <a:rPr lang="cs-CZ" sz="2000" b="1" dirty="0" smtClean="0"/>
              <a:t>čistý kov </a:t>
            </a:r>
            <a:r>
              <a:rPr lang="cs-CZ" sz="2000" dirty="0" smtClean="0"/>
              <a:t>bez příměsí</a:t>
            </a:r>
          </a:p>
        </p:txBody>
      </p:sp>
      <p:pic>
        <p:nvPicPr>
          <p:cNvPr id="4098" name="Picture 2" descr="Elektrochemické čištění &gt;&gt; Svářecí technika WELD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3" y="3766587"/>
            <a:ext cx="4425356" cy="28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3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10" y="2957503"/>
            <a:ext cx="5301426" cy="3869328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25. Elektrolýza a její využití v praxi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0" y="812899"/>
            <a:ext cx="91439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Využití elektrolýzy v praxi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g</a:t>
            </a:r>
            <a:r>
              <a:rPr lang="cs-CZ" sz="2000" b="1" dirty="0" smtClean="0"/>
              <a:t>alvanické leptání kovů</a:t>
            </a:r>
            <a:r>
              <a:rPr lang="cs-CZ" sz="2000" dirty="0" smtClean="0"/>
              <a:t> – kovová destička se pokryje lakem nebo barvou, do které se pak vyryje příslušný obrazec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/>
              <a:t>Př. </a:t>
            </a:r>
            <a:r>
              <a:rPr lang="cs-CZ" sz="2000" b="1" dirty="0">
                <a:solidFill>
                  <a:srgbClr val="FF0000"/>
                </a:solidFill>
              </a:rPr>
              <a:t>v</a:t>
            </a:r>
            <a:r>
              <a:rPr lang="cs-CZ" sz="2000" b="1" dirty="0" smtClean="0">
                <a:solidFill>
                  <a:srgbClr val="FF0000"/>
                </a:solidFill>
              </a:rPr>
              <a:t>ýroba plošných spojů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anoda</a:t>
            </a:r>
            <a:r>
              <a:rPr lang="cs-CZ" sz="2000" dirty="0"/>
              <a:t> </a:t>
            </a:r>
            <a:r>
              <a:rPr lang="cs-CZ" sz="2000" dirty="0" smtClean="0"/>
              <a:t>= </a:t>
            </a:r>
            <a:r>
              <a:rPr lang="cs-CZ" sz="2000" b="1" dirty="0" smtClean="0"/>
              <a:t>deska s vyrytým obrazcem</a:t>
            </a:r>
            <a:endParaRPr lang="cs-CZ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/>
              <a:t>elektrolyt</a:t>
            </a:r>
            <a:r>
              <a:rPr lang="cs-CZ" sz="2000" dirty="0" smtClean="0"/>
              <a:t> je nějaká kyselina, která vyleptá odkrytá místa a ponechá vodivé spoje pod lakem nebo barvou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o desky se pak zapájí elektronické součástky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5217" y="3640718"/>
            <a:ext cx="26574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http://image.slidesharecdn.com/kovy-091030034451-phpapp01/95/che-06a-kovy-44-728.jpg?cb=13811328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482" y="2891513"/>
            <a:ext cx="5048517" cy="39664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25. Elektrolýza a její využití v praxi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0" y="812899"/>
            <a:ext cx="914399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Využití elektrolýzy v praxi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/>
              <a:t>koroze kovů</a:t>
            </a:r>
            <a:r>
              <a:rPr lang="cs-CZ" sz="2000" dirty="0" smtClean="0"/>
              <a:t> – negativní (většinou) působení okolního prostředí (vzdušný kyslík a vlhkost) na kov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p</a:t>
            </a:r>
            <a:r>
              <a:rPr lang="cs-CZ" sz="2000" b="1" dirty="0" smtClean="0"/>
              <a:t>ozitivní koroze</a:t>
            </a:r>
            <a:r>
              <a:rPr lang="cs-CZ" sz="2000" dirty="0" smtClean="0"/>
              <a:t> – oxidace mědi na střechách budov, při které vzniká naopak ochranná vrstva zeleného oxidu měďnatého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/>
              <a:t>Korodovaný kov </a:t>
            </a:r>
            <a:r>
              <a:rPr lang="cs-CZ" sz="2000" dirty="0"/>
              <a:t>–</a:t>
            </a:r>
            <a:r>
              <a:rPr lang="cs-CZ" sz="2000" dirty="0" smtClean="0"/>
              <a:t> tvoří při </a:t>
            </a:r>
            <a:r>
              <a:rPr lang="cs-CZ" sz="2000" b="1" dirty="0" smtClean="0"/>
              <a:t> </a:t>
            </a:r>
            <a:r>
              <a:rPr lang="cs-CZ" sz="2000" dirty="0" smtClean="0"/>
              <a:t>vzniklé elektrochemické reakci</a:t>
            </a:r>
            <a:r>
              <a:rPr lang="cs-CZ" sz="2000" b="1" dirty="0" smtClean="0"/>
              <a:t> anodu, vzniklá rez pak tvoří katodu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/>
              <a:t>Ochrana proti korozi:</a:t>
            </a:r>
            <a:br>
              <a:rPr lang="cs-CZ" sz="2000" b="1" dirty="0" smtClean="0"/>
            </a:br>
            <a:r>
              <a:rPr lang="cs-CZ" sz="2000" b="1" dirty="0" smtClean="0"/>
              <a:t>- nátěry speciální antikorozní barvou</a:t>
            </a:r>
            <a:br>
              <a:rPr lang="cs-CZ" sz="2000" b="1" dirty="0" smtClean="0"/>
            </a:br>
            <a:r>
              <a:rPr lang="cs-CZ" sz="2000" b="1" dirty="0" smtClean="0"/>
              <a:t>- galvanické zinkování</a:t>
            </a:r>
            <a:br>
              <a:rPr lang="cs-CZ" sz="2000" b="1" dirty="0" smtClean="0"/>
            </a:br>
            <a:r>
              <a:rPr lang="cs-CZ" sz="2000" b="1" dirty="0" smtClean="0"/>
              <a:t>- eloxace hliníku</a:t>
            </a:r>
            <a:br>
              <a:rPr lang="cs-CZ" sz="2000" b="1" dirty="0" smtClean="0"/>
            </a:br>
            <a:r>
              <a:rPr lang="cs-CZ" sz="2000" b="1" dirty="0" smtClean="0"/>
              <a:t>- plastifikace povrchu </a:t>
            </a:r>
          </a:p>
        </p:txBody>
      </p:sp>
      <p:pic>
        <p:nvPicPr>
          <p:cNvPr id="9" name="Obrázek 8" descr="http://www.colorzeman.cz/images/okna/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7" r="20699"/>
          <a:stretch/>
        </p:blipFill>
        <p:spPr bwMode="auto">
          <a:xfrm>
            <a:off x="539552" y="4660106"/>
            <a:ext cx="2284259" cy="21978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10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26. Faradayovy zákony. VA charakteristika elektrolytu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0" y="812899"/>
                <a:ext cx="9143999" cy="3011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 smtClean="0">
                    <a:solidFill>
                      <a:srgbClr val="00B0F0"/>
                    </a:solidFill>
                  </a:rPr>
                  <a:t>Faradayovy zákony</a:t>
                </a:r>
                <a:endParaRPr lang="cs-CZ" sz="2400" dirty="0" smtClean="0">
                  <a:solidFill>
                    <a:srgbClr val="00B0F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cs-CZ" sz="2000" b="1" dirty="0" smtClean="0"/>
                  <a:t>katoda</a:t>
                </a:r>
                <a:r>
                  <a:rPr lang="cs-CZ" sz="2000" dirty="0" smtClean="0"/>
                  <a:t> – při elektrolýze se na katodě VŽDY vylučuje buď </a:t>
                </a:r>
                <a:r>
                  <a:rPr lang="cs-CZ" sz="2000" b="1" dirty="0" smtClean="0">
                    <a:solidFill>
                      <a:srgbClr val="FF0000"/>
                    </a:solidFill>
                  </a:rPr>
                  <a:t>kov nebo vodík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cs-CZ" sz="2000" b="1" dirty="0"/>
                  <a:t>c</a:t>
                </a:r>
                <a:r>
                  <a:rPr lang="cs-CZ" sz="2000" b="1" dirty="0" smtClean="0"/>
                  <a:t>elková hmotnost vyloučené látky </a:t>
                </a:r>
                <a:r>
                  <a:rPr lang="cs-CZ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sz="2000" b="1" dirty="0" smtClean="0"/>
                  <a:t/>
                </a:r>
                <a:br>
                  <a:rPr lang="cs-CZ" sz="2000" b="1" dirty="0" smtClean="0"/>
                </a:b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den>
                    </m:f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cs-CZ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num>
                      <m:den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den>
                    </m:f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cs-CZ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num>
                      <m:den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den>
                    </m:f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𝑰𝒕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𝑨𝑰𝒕</m:t>
                    </m:r>
                  </m:oMath>
                </a14:m>
                <a:endParaRPr lang="cs-CZ" sz="2000" b="1" dirty="0" smtClean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cs-CZ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cs-CZ" sz="2000" b="1" dirty="0" smtClean="0"/>
                  <a:t> - hmotnost jedné molekuly, </a:t>
                </a:r>
                <a:r>
                  <a:rPr lang="cs-CZ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sz="2000" b="1" dirty="0" smtClean="0"/>
                  <a:t> – počet vyloučených molekul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cs-CZ" sz="2000" b="1" dirty="0" smtClean="0"/>
                  <a:t> – počet elementárních nábojů potřebných pro vyloučení jedné molekuly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cs-CZ" sz="2000" b="1" dirty="0" smtClean="0">
                    <a:solidFill>
                      <a:srgbClr val="FF0000"/>
                    </a:solidFill>
                  </a:rPr>
                  <a:t> – </a:t>
                </a:r>
                <a:r>
                  <a:rPr lang="cs-CZ" sz="2000" b="1" dirty="0" err="1" smtClean="0">
                    <a:solidFill>
                      <a:srgbClr val="FF0000"/>
                    </a:solidFill>
                  </a:rPr>
                  <a:t>Avogadrova</a:t>
                </a:r>
                <a:r>
                  <a:rPr lang="cs-CZ" sz="2000" b="1" dirty="0" smtClean="0">
                    <a:solidFill>
                      <a:srgbClr val="FF0000"/>
                    </a:solidFill>
                  </a:rPr>
                  <a:t> konstanta</a:t>
                </a:r>
                <a:r>
                  <a:rPr lang="cs-CZ" sz="2000" b="1" dirty="0" smtClean="0"/>
                  <a:t/>
                </a:r>
                <a:br>
                  <a:rPr lang="cs-CZ" sz="2000" b="1" dirty="0" smtClean="0"/>
                </a:b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𝟔𝟒𝟖𝟓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cs-CZ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𝒎𝒐𝒍</m:t>
                        </m:r>
                      </m:e>
                      <m:sup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cs-CZ" sz="2000" b="1" dirty="0" smtClean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12899"/>
                <a:ext cx="9143999" cy="3011145"/>
              </a:xfrm>
              <a:prstGeom prst="rect">
                <a:avLst/>
              </a:prstGeom>
              <a:blipFill>
                <a:blip r:embed="rId2"/>
                <a:stretch>
                  <a:fillRect l="-1000" t="-16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délník 1"/>
          <p:cNvSpPr/>
          <p:nvPr/>
        </p:nvSpPr>
        <p:spPr>
          <a:xfrm>
            <a:off x="0" y="3824044"/>
            <a:ext cx="2607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1. Faradayův zákon</a:t>
            </a: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-1" y="4255911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Hmotnost m vyloučené látky je přímo úměrná součinu stálého proudu </a:t>
            </a:r>
            <a:r>
              <a:rPr lang="cs-C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000" b="1" dirty="0" smtClean="0">
                <a:solidFill>
                  <a:srgbClr val="FF0000"/>
                </a:solidFill>
              </a:rPr>
              <a:t> a času </a:t>
            </a:r>
            <a:r>
              <a:rPr lang="cs-C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000" b="1" dirty="0" smtClean="0">
                <a:solidFill>
                  <a:srgbClr val="FF0000"/>
                </a:solidFill>
              </a:rPr>
              <a:t>, po který proud procházel elektrolytem.</a:t>
            </a:r>
            <a:endParaRPr lang="cs-CZ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130370" y="5157192"/>
                <a:ext cx="1367920" cy="51473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𝑨𝑰𝒕</m:t>
                      </m:r>
                    </m:oMath>
                  </m:oMathPara>
                </a14:m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370" y="5157192"/>
                <a:ext cx="1367920" cy="514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-1" y="5877272"/>
                <a:ext cx="9143804" cy="714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cs-CZ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sz="2000" b="1" dirty="0" smtClean="0">
                    <a:solidFill>
                      <a:srgbClr val="FF0000"/>
                    </a:solidFill>
                  </a:rPr>
                  <a:t> – elektrochemický ekvivalent</a:t>
                </a:r>
                <a:r>
                  <a:rPr lang="cs-CZ" sz="2000" b="1" dirty="0" smtClean="0"/>
                  <a:t> látky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cs-CZ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 smtClean="0">
                        <a:latin typeface="Cambria Math" panose="02040503050406030204" pitchFamily="18" charset="0"/>
                      </a:rPr>
                      <m:t>𝒌𝒈</m:t>
                    </m:r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cs-CZ" sz="2000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cs-CZ" sz="2000" dirty="0" smtClean="0"/>
                  <a:t>Př. A(</a:t>
                </a:r>
                <a:r>
                  <a:rPr lang="cs-CZ" sz="2000" dirty="0" err="1" smtClean="0"/>
                  <a:t>Cu</a:t>
                </a:r>
                <a:r>
                  <a:rPr lang="cs-CZ" sz="2000" dirty="0" smtClean="0"/>
                  <a:t>) = 0,329 mg C</a:t>
                </a:r>
                <a:r>
                  <a:rPr lang="cs-CZ" sz="2000" baseline="30000" dirty="0" smtClean="0"/>
                  <a:t>-1 </a:t>
                </a:r>
                <a:r>
                  <a:rPr lang="cs-CZ" sz="2000" dirty="0" smtClean="0"/>
                  <a:t> </a:t>
                </a:r>
                <a:r>
                  <a:rPr lang="cs-CZ" sz="2000" dirty="0" smtClean="0">
                    <a:sym typeface="Symbol" panose="05050102010706020507" pitchFamily="18" charset="2"/>
                  </a:rPr>
                  <a:t> proudem 1A se za 1s vyloučí na katodě 0,329 mg mědi</a:t>
                </a:r>
                <a:endParaRPr lang="cs-CZ" sz="2000" baseline="300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877272"/>
                <a:ext cx="9143804" cy="714876"/>
              </a:xfrm>
              <a:prstGeom prst="rect">
                <a:avLst/>
              </a:prstGeom>
              <a:blipFill>
                <a:blip r:embed="rId4"/>
                <a:stretch>
                  <a:fillRect l="-600" t="-3419" b="-153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9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1610</Words>
  <Application>Microsoft Office PowerPoint</Application>
  <PresentationFormat>Předvádění na obrazovce (4:3)</PresentationFormat>
  <Paragraphs>251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 Math</vt:lpstr>
      <vt:lpstr>Symbol</vt:lpstr>
      <vt:lpstr>Times New Roman</vt:lpstr>
      <vt:lpstr>Wingdings</vt:lpstr>
      <vt:lpstr>Motiv systému Office</vt:lpstr>
      <vt:lpstr>Elektrický proud  v kapalinách a plynech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Elektrický náboj a jeho vlastnosti</dc:title>
  <dc:creator>imhotep</dc:creator>
  <cp:lastModifiedBy>Kodejška Čeněk</cp:lastModifiedBy>
  <cp:revision>161</cp:revision>
  <dcterms:created xsi:type="dcterms:W3CDTF">2014-08-31T07:20:26Z</dcterms:created>
  <dcterms:modified xsi:type="dcterms:W3CDTF">2024-01-11T07:39:55Z</dcterms:modified>
</cp:coreProperties>
</file>