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_VvXXtT3Ho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oqvuWiH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IXUw6vZKNp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155lbt9f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KmIgTs3Ex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858"/>
            <a:ext cx="9158704" cy="61095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154"/>
            <a:ext cx="9139944" cy="77585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5"/>
                </a:solidFill>
              </a:rPr>
              <a:t>Stacionární magnetické pole</a:t>
            </a:r>
            <a:endParaRPr lang="cs-CZ" sz="6000" dirty="0">
              <a:solidFill>
                <a:schemeClr val="accent5"/>
              </a:solidFill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5460436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rgbClr val="FFFF00"/>
                </a:solidFill>
              </a:rPr>
              <a:t>© </a:t>
            </a:r>
            <a:r>
              <a:rPr lang="cs-CZ" smtClean="0">
                <a:solidFill>
                  <a:srgbClr val="FFFF00"/>
                </a:solidFill>
              </a:rPr>
              <a:t>2023+ </a:t>
            </a:r>
            <a:r>
              <a:rPr lang="cs-CZ" dirty="0">
                <a:solidFill>
                  <a:srgbClr val="FFFF00"/>
                </a:solidFill>
              </a:rPr>
              <a:t>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31. Magnetické pole 2 rovnoběžných vodičů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0" y="3645024"/>
            <a:ext cx="9144000" cy="3107026"/>
            <a:chOff x="0" y="3340149"/>
            <a:chExt cx="9144000" cy="3107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/>
                <p:cNvSpPr txBox="1"/>
                <p:nvPr/>
              </p:nvSpPr>
              <p:spPr>
                <a:xfrm>
                  <a:off x="0" y="3340149"/>
                  <a:ext cx="9144000" cy="231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b="1" dirty="0" smtClean="0">
                      <a:solidFill>
                        <a:srgbClr val="FF0000"/>
                      </a:solidFill>
                    </a:rPr>
                    <a:t>Permeabilita prostředí – </a:t>
                  </a:r>
                  <a:r>
                    <a:rPr lang="cs-CZ" sz="2400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µ      </a:t>
                  </a:r>
                  <a:r>
                    <a:rPr lang="en-GB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</a:t>
                  </a:r>
                  <a:r>
                    <a:rPr lang="cs-CZ" sz="2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µ</a:t>
                  </a:r>
                  <a:r>
                    <a:rPr lang="en-GB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r>
                    <a:rPr lang="cs-CZ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N · A</a:t>
                  </a:r>
                  <a:r>
                    <a:rPr lang="cs-CZ" sz="2400" b="1" baseline="30000" dirty="0" smtClean="0">
                      <a:solidFill>
                        <a:srgbClr val="FF0000"/>
                      </a:solidFill>
                    </a:rPr>
                    <a:t>–2</a:t>
                  </a:r>
                  <a:endParaRPr lang="cs-CZ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Font typeface="Wingdings" panose="05000000000000000000" pitchFamily="2" charset="2"/>
                    <a:buChar char="§"/>
                  </a:pPr>
                  <a:r>
                    <a:rPr lang="cs-CZ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cs-CZ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ákladní veličina charakterizující magnetické vlastnosti látky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cs-CZ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cs-CZ" sz="2000" dirty="0" smtClean="0"/>
                    <a:t> (přesně) – permeabilita vakua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r>
                    <a:rPr lang="cs-CZ" sz="2000" dirty="0"/>
                    <a:t> – </a:t>
                  </a:r>
                  <a:r>
                    <a:rPr lang="cs-CZ" sz="2000" b="1" dirty="0">
                      <a:solidFill>
                        <a:srgbClr val="FF0000"/>
                      </a:solidFill>
                    </a:rPr>
                    <a:t>relativní permeabilita</a:t>
                  </a:r>
                  <a:r>
                    <a:rPr lang="cs-CZ" sz="2000" dirty="0"/>
                    <a:t> prostředí </a:t>
                  </a:r>
                  <a:r>
                    <a:rPr lang="cs-CZ" sz="2000" dirty="0" smtClean="0"/>
                    <a:t> </a:t>
                  </a:r>
                  <a:br>
                    <a:rPr lang="cs-CZ" sz="2000" dirty="0" smtClean="0"/>
                  </a:br>
                  <a:r>
                    <a:rPr lang="cs-CZ" sz="2000" dirty="0" smtClean="0">
                      <a:sym typeface="Symbol" panose="05050102010706020507" pitchFamily="18" charset="2"/>
                    </a:rPr>
                    <a:t></a:t>
                  </a:r>
                  <a:r>
                    <a:rPr lang="cs-CZ" sz="2000" dirty="0" smtClean="0"/>
                    <a:t> bezrozměrné číslo  </a:t>
                  </a:r>
                  <a:br>
                    <a:rPr lang="cs-CZ" sz="2000" dirty="0" smtClean="0"/>
                  </a:br>
                  <a:r>
                    <a:rPr lang="cs-CZ" sz="2000" dirty="0">
                      <a:sym typeface="Symbol" panose="05050102010706020507" pitchFamily="18" charset="2"/>
                    </a:rPr>
                    <a:t> </a:t>
                  </a:r>
                  <a:r>
                    <a:rPr lang="cs-CZ" sz="2000" dirty="0" smtClean="0"/>
                    <a:t>udává kolikrát je v daném prostředí magnetické pole silnější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cs-CZ" sz="2000" dirty="0" smtClean="0"/>
                    <a:t>) nebo slabší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cs-CZ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cs-CZ" sz="2000" dirty="0" smtClean="0"/>
                    <a:t>) než ve vakuu</a:t>
                  </a:r>
                </a:p>
              </p:txBody>
            </p:sp>
          </mc:Choice>
          <mc:Fallback xmlns="">
            <p:sp>
              <p:nvSpPr>
                <p:cNvPr id="20" name="TextovéPol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340149"/>
                  <a:ext cx="9144000" cy="2315314"/>
                </a:xfrm>
                <a:prstGeom prst="rect">
                  <a:avLst/>
                </a:prstGeom>
                <a:blipFill>
                  <a:blip r:embed="rId2"/>
                  <a:stretch>
                    <a:fillRect l="-1000" t="-2368" b="-368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7236296" y="3586369"/>
                  <a:ext cx="1481606" cy="51473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cs-CZ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3586369"/>
                  <a:ext cx="1481606" cy="514738"/>
                </a:xfrm>
                <a:prstGeom prst="rect">
                  <a:avLst/>
                </a:prstGeom>
                <a:blipFill>
                  <a:blip r:embed="rId3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3707904" y="5932437"/>
                  <a:ext cx="1536108" cy="51473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cs-CZ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932437"/>
                  <a:ext cx="1536108" cy="514738"/>
                </a:xfrm>
                <a:prstGeom prst="rect">
                  <a:avLst/>
                </a:prstGeom>
                <a:blipFill>
                  <a:blip r:embed="rId4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Skupina 4"/>
          <p:cNvGrpSpPr/>
          <p:nvPr/>
        </p:nvGrpSpPr>
        <p:grpSpPr>
          <a:xfrm>
            <a:off x="0" y="836712"/>
            <a:ext cx="9144000" cy="2739211"/>
            <a:chOff x="0" y="836712"/>
            <a:chExt cx="9144000" cy="2739211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</a:rPr>
                <a:t>Ampérův zákon </a:t>
              </a:r>
            </a:p>
            <a:p>
              <a:endPara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cs-CZ" sz="2000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cs-CZ" sz="20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b="1" dirty="0"/>
                <a:t>–</a:t>
              </a:r>
              <a:r>
                <a:rPr lang="cs-CZ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 magnetická síla působící mezi dvěma rovnoběžnými vodiči s proudem</a:t>
              </a:r>
              <a:endParaRPr lang="cs-CZ" sz="2000" baseline="-25000" dirty="0"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lang="cs-CZ" sz="2000" b="1" dirty="0" smtClean="0"/>
                <a:t> – permeabilita prostředí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cs-CZ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cs-CZ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I</a:t>
              </a:r>
              <a:r>
                <a:rPr lang="cs-CZ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b="1" dirty="0" smtClean="0"/>
                <a:t> – elektrické proudy procházející jednotlivými vodiči</a:t>
              </a:r>
              <a:endParaRPr lang="cs-CZ" sz="2000" b="1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cs-CZ" sz="2000" dirty="0" smtClean="0"/>
                <a:t> </a:t>
              </a:r>
              <a:r>
                <a:rPr lang="cs-CZ" sz="2000" b="1" dirty="0" smtClean="0"/>
                <a:t>– délka vodiče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– </a:t>
              </a:r>
              <a:r>
                <a:rPr lang="cs-CZ" sz="2000" b="1" dirty="0" smtClean="0">
                  <a:cs typeface="Times New Roman" panose="02020603050405020304" pitchFamily="18" charset="0"/>
                </a:rPr>
                <a:t>vzdálenost mezi vodiči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3295249" y="908720"/>
                  <a:ext cx="2553501" cy="83687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num>
                          <m:den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cs-CZ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249" y="908720"/>
                  <a:ext cx="2553501" cy="8368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1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31. Magnetické pole 2 rovnoběžných vodičů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450912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Definice 1 ampéru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ampér je proud, který při průchodu 2 nekonečně dlouhými rovnoběžnými vodiči, vzdálenými od sebe 1 m, vyvolá ve vakuu sílu 2·10</a:t>
            </a:r>
            <a:r>
              <a:rPr lang="cs-CZ" sz="2000" dirty="0"/>
              <a:t> 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–7</a:t>
            </a:r>
            <a:r>
              <a:rPr lang="cs-CZ" sz="2000" b="1" dirty="0" smtClean="0">
                <a:solidFill>
                  <a:srgbClr val="FF0000"/>
                </a:solidFill>
              </a:rPr>
              <a:t> N na jeden metr délky vodiče.</a:t>
            </a:r>
            <a:endParaRPr lang="cs-CZ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Tabulka relativních permeabilit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358242"/>
            <a:ext cx="3495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31. Magnetické pole 2 rovnoběžných vodičů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Elektromagnetické dělo - </a:t>
            </a:r>
            <a:r>
              <a:rPr lang="cs-CZ" sz="2400" b="1" dirty="0" err="1" smtClean="0">
                <a:solidFill>
                  <a:srgbClr val="00B0F0"/>
                </a:solidFill>
              </a:rPr>
              <a:t>Railgun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43608" y="142616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https://www.youtube.com/watch?v=_</a:t>
            </a:r>
            <a:r>
              <a:rPr lang="cs-CZ" dirty="0" smtClean="0">
                <a:hlinkClick r:id="rId2"/>
              </a:rPr>
              <a:t>VvXXtT3HoU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C:\Users\imhotep\AppData\Local\Microsoft\Windows\Temporary Internet Files\Content.IE5\3I2829YJ\MC90043691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4821"/>
            <a:ext cx="648072" cy="6120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0" y="1844824"/>
            <a:ext cx="780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cs typeface="Times New Roman" panose="02020603050405020304" pitchFamily="18" charset="0"/>
              </a:rPr>
              <a:t>ychlost projektilu až 9000 km/h, dostřel až 200 km (klasická houfnice 80 km)</a:t>
            </a:r>
            <a:endParaRPr lang="cs-CZ" b="1" dirty="0"/>
          </a:p>
        </p:txBody>
      </p:sp>
      <p:pic>
        <p:nvPicPr>
          <p:cNvPr id="1030" name="Picture 6" descr="https://www.electroboom.com/wp-content/uploads/2016/09/railgu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3" b="6016"/>
          <a:stretch/>
        </p:blipFill>
        <p:spPr bwMode="auto">
          <a:xfrm>
            <a:off x="155575" y="2348880"/>
            <a:ext cx="88582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31. Magnetické pole 2 rovnoběžných vodičů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Elektromagnetické dělo - </a:t>
            </a:r>
            <a:r>
              <a:rPr lang="cs-CZ" sz="2400" b="1" dirty="0" err="1" smtClean="0">
                <a:solidFill>
                  <a:srgbClr val="00B0F0"/>
                </a:solidFill>
              </a:rPr>
              <a:t>Railgun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Elektromagnetické zbraně a jejich potenciál v současném světě | Armádní  no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3002"/>
            <a:ext cx="55816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ktromagnetické zbraně pro turecké námořnictv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70" y="3789040"/>
            <a:ext cx="5254489" cy="29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32. Magnetické pole přímého vodiče a cívky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Přímý vodič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134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Zopakujeme: magnetické pole charakterizuje veličina </a:t>
            </a:r>
            <a:r>
              <a:rPr lang="cs-CZ" sz="2000" b="1" dirty="0" smtClean="0">
                <a:solidFill>
                  <a:srgbClr val="FF0000"/>
                </a:solidFill>
              </a:rPr>
              <a:t>magnetická indukce </a:t>
            </a:r>
            <a:r>
              <a:rPr lang="cs-CZ" sz="2000" b="1" i="1" dirty="0" smtClean="0">
                <a:solidFill>
                  <a:srgbClr val="FF0000"/>
                </a:solidFill>
              </a:rPr>
              <a:t>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měr </a:t>
            </a:r>
            <a:r>
              <a:rPr lang="cs-CZ" sz="2000" b="1" i="1" dirty="0" smtClean="0">
                <a:solidFill>
                  <a:srgbClr val="FF0000"/>
                </a:solidFill>
              </a:rPr>
              <a:t>B</a:t>
            </a:r>
            <a:r>
              <a:rPr lang="cs-CZ" sz="2000" dirty="0" smtClean="0"/>
              <a:t> určujeme Ampérovým pravidlem pravé ruky</a:t>
            </a:r>
            <a:endParaRPr lang="cs-CZ" sz="2000" dirty="0"/>
          </a:p>
        </p:txBody>
      </p:sp>
      <p:pic>
        <p:nvPicPr>
          <p:cNvPr id="1026" name="Picture 2" descr="Electricity and Magnetism B-Fields from Moving Char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33807"/>
            <a:ext cx="3996662" cy="24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55413" y="4941168"/>
                <a:ext cx="2688795" cy="8368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413" y="4941168"/>
                <a:ext cx="2688795" cy="83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35496" y="5805264"/>
            <a:ext cx="5953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000" dirty="0" smtClean="0"/>
              <a:t> – kolmá vzdálenost od vodiče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 smtClean="0"/>
              <a:t> – proud protékající vodičem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000" dirty="0" smtClean="0"/>
              <a:t> – </a:t>
            </a:r>
            <a:r>
              <a:rPr lang="cs-CZ" sz="2000" b="1" dirty="0" smtClean="0">
                <a:solidFill>
                  <a:srgbClr val="FF0000"/>
                </a:solidFill>
              </a:rPr>
              <a:t>intenzita magnetického pole </a:t>
            </a:r>
            <a:r>
              <a:rPr lang="en-GB" sz="2000" dirty="0" smtClean="0"/>
              <a:t>[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dirty="0" smtClean="0"/>
              <a:t>]</a:t>
            </a:r>
            <a:r>
              <a:rPr lang="cs-CZ" sz="2000" dirty="0" smtClean="0"/>
              <a:t> = </a:t>
            </a:r>
            <a:r>
              <a:rPr lang="cs-CZ" sz="2000" dirty="0" err="1" smtClean="0"/>
              <a:t>A·m</a:t>
            </a:r>
            <a:r>
              <a:rPr lang="cs-CZ" sz="2000" baseline="30000" dirty="0" smtClean="0"/>
              <a:t>–1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336220" y="2133806"/>
            <a:ext cx="4772284" cy="2476566"/>
            <a:chOff x="4336220" y="2133806"/>
            <a:chExt cx="4772284" cy="247656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4"/>
            <a:srcRect t="1654"/>
            <a:stretch/>
          </p:blipFill>
          <p:spPr>
            <a:xfrm>
              <a:off x="4336220" y="2133806"/>
              <a:ext cx="4772284" cy="2476566"/>
            </a:xfrm>
            <a:prstGeom prst="rect">
              <a:avLst/>
            </a:prstGeom>
          </p:spPr>
        </p:pic>
        <p:grpSp>
          <p:nvGrpSpPr>
            <p:cNvPr id="9" name="Skupina 8"/>
            <p:cNvGrpSpPr/>
            <p:nvPr/>
          </p:nvGrpSpPr>
          <p:grpSpPr>
            <a:xfrm>
              <a:off x="5796136" y="3203684"/>
              <a:ext cx="1368152" cy="369332"/>
              <a:chOff x="5796136" y="3203684"/>
              <a:chExt cx="1368152" cy="369332"/>
            </a:xfrm>
          </p:grpSpPr>
          <p:cxnSp>
            <p:nvCxnSpPr>
              <p:cNvPr id="7" name="Přímá spojnice se šipkou 6"/>
              <p:cNvCxnSpPr/>
              <p:nvPr/>
            </p:nvCxnSpPr>
            <p:spPr>
              <a:xfrm>
                <a:off x="5796136" y="3501008"/>
                <a:ext cx="1368152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ovéPole 7"/>
              <p:cNvSpPr txBox="1"/>
              <p:nvPr/>
            </p:nvSpPr>
            <p:spPr>
              <a:xfrm>
                <a:off x="6372200" y="320368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cs-CZ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Obdélník 11"/>
          <p:cNvSpPr/>
          <p:nvPr/>
        </p:nvSpPr>
        <p:spPr>
          <a:xfrm>
            <a:off x="0" y="4695526"/>
            <a:ext cx="368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Magnetická indukce přímého vodiče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zonyítvány Csere Mosd fel a padlót csőben folyó áram mágneses teret  Invest ők Szakvélemé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5" y="930228"/>
            <a:ext cx="3205821" cy="21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32. Magnetické pole přímého vodiče a cívky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Solenoid – dlouhá válcová cívka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u</a:t>
            </a:r>
            <a:r>
              <a:rPr lang="cs-CZ" sz="2000" dirty="0" smtClean="0"/>
              <a:t>vnitř vzniká </a:t>
            </a:r>
            <a:r>
              <a:rPr lang="cs-CZ" sz="2000" b="1" dirty="0" smtClean="0">
                <a:solidFill>
                  <a:srgbClr val="FF0000"/>
                </a:solidFill>
              </a:rPr>
              <a:t>homogenní magnetické pole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nější siločáry jsou podobné siločárám </a:t>
            </a:r>
            <a:br>
              <a:rPr lang="cs-CZ" sz="2000" dirty="0" smtClean="0"/>
            </a:br>
            <a:r>
              <a:rPr lang="cs-CZ" sz="2000" dirty="0" smtClean="0"/>
              <a:t>permanentního magnetu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276179" y="4824370"/>
                <a:ext cx="2462772" cy="8368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𝑵𝑰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79" y="4824370"/>
                <a:ext cx="2462772" cy="83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707365" y="566124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/>
              <a:t> – počet závitů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 smtClean="0"/>
              <a:t> – proud protékající vodičem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/>
              <a:t>– délka cívky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168225"/>
            <a:ext cx="3990975" cy="1676400"/>
          </a:xfrm>
          <a:prstGeom prst="rect">
            <a:avLst/>
          </a:prstGeom>
        </p:spPr>
      </p:pic>
      <p:grpSp>
        <p:nvGrpSpPr>
          <p:cNvPr id="17" name="Skupina 16"/>
          <p:cNvGrpSpPr/>
          <p:nvPr/>
        </p:nvGrpSpPr>
        <p:grpSpPr>
          <a:xfrm>
            <a:off x="0" y="2398822"/>
            <a:ext cx="5828878" cy="2105075"/>
            <a:chOff x="467544" y="4797152"/>
            <a:chExt cx="5828878" cy="2105075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5"/>
            <a:srcRect t="16790"/>
            <a:stretch/>
          </p:blipFill>
          <p:spPr>
            <a:xfrm>
              <a:off x="467544" y="4797152"/>
              <a:ext cx="2876550" cy="1735743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872" y="4797152"/>
              <a:ext cx="2876550" cy="1724025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1043608" y="651605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cívka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419872" y="6532895"/>
              <a:ext cx="28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permanentní magnet</a:t>
              </a:r>
              <a:endParaRPr lang="cs-CZ" dirty="0"/>
            </a:p>
          </p:txBody>
        </p:sp>
      </p:grpSp>
      <p:sp>
        <p:nvSpPr>
          <p:cNvPr id="18" name="Obdélník 17"/>
          <p:cNvSpPr/>
          <p:nvPr/>
        </p:nvSpPr>
        <p:spPr>
          <a:xfrm>
            <a:off x="0" y="4521894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Ampérovo pravidlo pravé ruky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prsty ve směru proudu, palec ukazuje severní pól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904655" y="4450739"/>
            <a:ext cx="313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Magnetická indukce </a:t>
            </a: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olenoidu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0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32. Magnetické pole přímého vodiče a cívky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Toroid – prstencová cívka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7505" y="1726940"/>
                <a:ext cx="2704825" cy="8368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𝑵𝑰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726940"/>
                <a:ext cx="2704825" cy="83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906128" y="166770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/>
              <a:t> – počet závitů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 smtClean="0"/>
              <a:t> – proud protékající vodičem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cs-CZ" sz="2000" dirty="0" smtClean="0"/>
              <a:t>– poloměr toroidu</a:t>
            </a:r>
            <a:endParaRPr lang="cs-CZ" sz="2000" dirty="0"/>
          </a:p>
        </p:txBody>
      </p:sp>
      <p:sp>
        <p:nvSpPr>
          <p:cNvPr id="22" name="Obdélník 21"/>
          <p:cNvSpPr/>
          <p:nvPr/>
        </p:nvSpPr>
        <p:spPr>
          <a:xfrm>
            <a:off x="-3515" y="1298377"/>
            <a:ext cx="290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Magnetická indukce toroidu </a:t>
            </a:r>
            <a:endParaRPr lang="cs-CZ" dirty="0"/>
          </a:p>
        </p:txBody>
      </p:sp>
      <p:pic>
        <p:nvPicPr>
          <p:cNvPr id="3074" name="Picture 2" descr="Magnetické pole toroidu — Sbírka pokusů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"/>
          <a:stretch/>
        </p:blipFill>
        <p:spPr bwMode="auto">
          <a:xfrm>
            <a:off x="107505" y="3004105"/>
            <a:ext cx="4032448" cy="3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83968" y="3004105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ilné magnetické pole vzniká uvnitř toroidu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</a:t>
            </a:r>
            <a:r>
              <a:rPr lang="cs-CZ" dirty="0" smtClean="0"/>
              <a:t>imo prstenec: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dirty="0" smtClean="0">
                <a:sym typeface="Symbol" panose="05050102010706020507" pitchFamily="18" charset="2"/>
              </a:rPr>
              <a:t> 0 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ym typeface="Symbol" panose="05050102010706020507" pitchFamily="18" charset="2"/>
              </a:rPr>
              <a:t>Využití: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>
                <a:sym typeface="Symbol" panose="05050102010706020507" pitchFamily="18" charset="2"/>
              </a:rPr>
              <a:t>magnetický záznam zvuku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TOKAMAK (reaktor pro jadernou fúzi)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LHC CERN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581" y="1067544"/>
            <a:ext cx="2355706" cy="17313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840" y="4836812"/>
            <a:ext cx="31527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32. Magnetické pole přímého vodiče a cívky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Helmholtzovy cívky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vojice cívek, mezi kterými uvnitř vzniká </a:t>
            </a:r>
            <a:r>
              <a:rPr lang="cs-CZ" sz="2000" b="1" dirty="0" smtClean="0">
                <a:solidFill>
                  <a:srgbClr val="FF0000"/>
                </a:solidFill>
              </a:rPr>
              <a:t>homogenní magnetické pole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yužití např. ve </a:t>
            </a:r>
            <a:r>
              <a:rPr lang="cs-CZ" sz="2000" b="1" dirty="0" smtClean="0">
                <a:solidFill>
                  <a:srgbClr val="FF0000"/>
                </a:solidFill>
              </a:rPr>
              <a:t>Wehneltově trubici</a:t>
            </a:r>
            <a:r>
              <a:rPr lang="cs-CZ" sz="2000" dirty="0" smtClean="0"/>
              <a:t>, která umožnuje sledovat zakřivení trajektorie elektronu v magnetickém poli</a:t>
            </a:r>
            <a:endParaRPr lang="cs-CZ" sz="2000" dirty="0"/>
          </a:p>
        </p:txBody>
      </p:sp>
      <p:pic>
        <p:nvPicPr>
          <p:cNvPr id="4098" name="Picture 2" descr="Magnetické pole solenoid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 b="4587"/>
          <a:stretch/>
        </p:blipFill>
        <p:spPr bwMode="auto">
          <a:xfrm>
            <a:off x="4427984" y="2924944"/>
            <a:ext cx="448012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o.frederiksen.eu/admin/public/getimage.ashx?image=/Files/images/ecom/products/frederiksen/465000.png&amp;crop=0&amp;Width=1200&amp;AlternativeImage=/Files/Images/ecom/products/_dummy-produ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7770"/>
            <a:ext cx="4211959" cy="43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33. Částice s nábojem v magnetickém poli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Wehneltův válec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13407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homogenní magnetické pole </a:t>
            </a:r>
            <a:r>
              <a:rPr lang="cs-CZ" sz="2000" dirty="0" smtClean="0"/>
              <a:t>vytváří dvojice Helmholtzových cívek</a:t>
            </a:r>
            <a:endParaRPr lang="cs-CZ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ituace 1: elektron vletí kolmo na siločáry magnetického pole</a:t>
            </a:r>
            <a:br>
              <a:rPr lang="cs-CZ" sz="2000" dirty="0" smtClean="0"/>
            </a:br>
            <a:r>
              <a:rPr lang="cs-CZ" sz="2000" dirty="0" smtClean="0">
                <a:sym typeface="Symbol" panose="05050102010706020507" pitchFamily="18" charset="2"/>
              </a:rPr>
              <a:t> vysvětlete zakřivení jeho trajektorie na základě </a:t>
            </a:r>
            <a:r>
              <a:rPr 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Flemingova pravidla levé ruky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126178" y="2630381"/>
            <a:ext cx="9017822" cy="4118181"/>
            <a:chOff x="126178" y="2630381"/>
            <a:chExt cx="9017822" cy="4118181"/>
          </a:xfrm>
        </p:grpSpPr>
        <p:pic>
          <p:nvPicPr>
            <p:cNvPr id="4098" name="Picture 2" descr="Magnetické pole solenoidu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7" b="4587"/>
            <a:stretch/>
          </p:blipFill>
          <p:spPr bwMode="auto">
            <a:xfrm flipV="1">
              <a:off x="126178" y="2636912"/>
              <a:ext cx="5813973" cy="41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no.frederiksen.eu/admin/public/getimage.ashx?image=/Files/images/ecom/products/frederiksen/465000.png&amp;crop=0&amp;Width=1200&amp;AlternativeImage=/Files/Images/ecom/products/_dummy-produc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220" y="2636911"/>
              <a:ext cx="3075780" cy="314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Přímá spojnice se šipkou 2"/>
            <p:cNvCxnSpPr/>
            <p:nvPr/>
          </p:nvCxnSpPr>
          <p:spPr>
            <a:xfrm flipV="1">
              <a:off x="6228184" y="3356992"/>
              <a:ext cx="2664296" cy="64807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 flipV="1">
              <a:off x="6228184" y="3933056"/>
              <a:ext cx="2354289" cy="57606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V="1">
              <a:off x="6372200" y="4368701"/>
              <a:ext cx="2664296" cy="64807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604448" y="2887142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00B0F0"/>
                  </a:solidFill>
                </a:rPr>
                <a:t>B</a:t>
              </a:r>
              <a:endParaRPr lang="cs-CZ" sz="24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1520" y="288714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55576" y="2893673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259632" y="288714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763688" y="2879389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267744" y="289898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771800" y="2893673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275856" y="2876947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51520" y="3348807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55576" y="335699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1520" y="387855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00B0F0"/>
                  </a:solidFill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╳</a:t>
              </a:r>
              <a:endParaRPr lang="cs-CZ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31425" y="2630381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00B0F0"/>
                  </a:solidFill>
                </a:rPr>
                <a:t>B</a:t>
              </a:r>
              <a:endParaRPr lang="cs-CZ" sz="2400" b="1" i="1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H="1">
              <a:off x="2195736" y="4581128"/>
              <a:ext cx="122413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2723712" y="4551511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cs-CZ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 flipH="1">
              <a:off x="4139952" y="3591729"/>
              <a:ext cx="122413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4543969" y="3471391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cs-CZ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Přímá spojnice se šipkou 35"/>
            <p:cNvCxnSpPr/>
            <p:nvPr/>
          </p:nvCxnSpPr>
          <p:spPr>
            <a:xfrm flipV="1">
              <a:off x="5364088" y="3155283"/>
              <a:ext cx="490041" cy="45513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5278066" y="3003471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00B0F0"/>
                  </a:solidFill>
                </a:rPr>
                <a:t>B</a:t>
              </a:r>
              <a:endParaRPr lang="cs-CZ" sz="2400" b="1" i="1" dirty="0">
                <a:solidFill>
                  <a:srgbClr val="00B0F0"/>
                </a:solidFill>
              </a:endParaRPr>
            </a:p>
          </p:txBody>
        </p:sp>
        <p:cxnSp>
          <p:nvCxnSpPr>
            <p:cNvPr id="39" name="Přímá spojnice se šipkou 38"/>
            <p:cNvCxnSpPr/>
            <p:nvPr/>
          </p:nvCxnSpPr>
          <p:spPr>
            <a:xfrm>
              <a:off x="5364088" y="3610417"/>
              <a:ext cx="0" cy="108232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ovéPole 42"/>
            <p:cNvSpPr txBox="1"/>
            <p:nvPr/>
          </p:nvSpPr>
          <p:spPr>
            <a:xfrm>
              <a:off x="5388009" y="4221088"/>
              <a:ext cx="6241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400" b="1" i="1" dirty="0" err="1" smtClean="0">
                  <a:solidFill>
                    <a:schemeClr val="bg1"/>
                  </a:solidFill>
                </a:rPr>
                <a:t>F</a:t>
              </a:r>
              <a:r>
                <a:rPr lang="cs-CZ" sz="2400" b="1" baseline="-25000" dirty="0" err="1" smtClean="0">
                  <a:solidFill>
                    <a:schemeClr val="bg1"/>
                  </a:solidFill>
                </a:rPr>
                <a:t>m</a:t>
              </a:r>
              <a:endParaRPr lang="cs-CZ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1807665" y="4047455"/>
              <a:ext cx="416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cs-CZ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3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33. Částice s nábojem v magnetickém poli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Lorenzova magnetická síla </a:t>
            </a:r>
            <a:r>
              <a:rPr lang="cs-CZ" sz="2400" b="1" i="1" dirty="0" err="1" smtClean="0">
                <a:solidFill>
                  <a:srgbClr val="00B0F0"/>
                </a:solidFill>
              </a:rPr>
              <a:t>F</a:t>
            </a:r>
            <a:r>
              <a:rPr lang="cs-CZ" sz="2400" b="1" baseline="-25000" dirty="0" err="1" smtClean="0">
                <a:solidFill>
                  <a:srgbClr val="00B0F0"/>
                </a:solidFill>
              </a:rPr>
              <a:t>m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Magnetické pole solenoid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 b="4587"/>
          <a:stretch/>
        </p:blipFill>
        <p:spPr bwMode="auto">
          <a:xfrm flipV="1">
            <a:off x="126178" y="2636912"/>
            <a:ext cx="5813973" cy="41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88714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5576" y="289367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59632" y="288714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287938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67744" y="2898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771800" y="289367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75856" y="287694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1520" y="334880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55576" y="33569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387855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╳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1425" y="2630381"/>
            <a:ext cx="4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00B0F0"/>
                </a:solidFill>
              </a:rPr>
              <a:t>B</a:t>
            </a:r>
            <a:endParaRPr lang="cs-CZ" sz="2400" b="1" i="1" dirty="0">
              <a:solidFill>
                <a:srgbClr val="00B0F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195736" y="4581128"/>
            <a:ext cx="122413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723712" y="4551511"/>
            <a:ext cx="4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H="1">
            <a:off x="4139952" y="3591729"/>
            <a:ext cx="122413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543969" y="3471391"/>
            <a:ext cx="4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 flipV="1">
            <a:off x="5364088" y="3155283"/>
            <a:ext cx="490041" cy="4551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278066" y="3003471"/>
            <a:ext cx="4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00B0F0"/>
                </a:solidFill>
              </a:rPr>
              <a:t>B</a:t>
            </a:r>
            <a:endParaRPr lang="cs-CZ" sz="2400" b="1" i="1" dirty="0">
              <a:solidFill>
                <a:srgbClr val="00B0F0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5364088" y="3610417"/>
            <a:ext cx="0" cy="10823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388009" y="4221088"/>
            <a:ext cx="624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chemeClr val="bg1"/>
                </a:solidFill>
              </a:rPr>
              <a:t>F</a:t>
            </a:r>
            <a:r>
              <a:rPr lang="cs-CZ" sz="2400" b="1" baseline="-25000" dirty="0" err="1" smtClean="0">
                <a:solidFill>
                  <a:schemeClr val="bg1"/>
                </a:solidFill>
              </a:rPr>
              <a:t>m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619672" y="3966155"/>
            <a:ext cx="51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chemeClr val="bg1"/>
                </a:solidFill>
              </a:rPr>
              <a:t>F</a:t>
            </a:r>
            <a:r>
              <a:rPr lang="cs-CZ" sz="2400" b="1" baseline="-25000" dirty="0" err="1" smtClean="0">
                <a:solidFill>
                  <a:schemeClr val="bg1"/>
                </a:solidFill>
              </a:rPr>
              <a:t>e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-</a:t>
            </a:r>
            <a:endParaRPr lang="cs-CZ" sz="2400" b="1" baseline="-25000" dirty="0">
              <a:solidFill>
                <a:schemeClr val="bg1"/>
              </a:solidFill>
            </a:endParaRPr>
          </a:p>
          <a:p>
            <a:endParaRPr lang="cs-CZ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60246" y="2634139"/>
            <a:ext cx="3092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Flemingovo pravidlo </a:t>
            </a:r>
            <a:r>
              <a:rPr lang="cs-CZ" b="1" dirty="0">
                <a:solidFill>
                  <a:srgbClr val="FF0000"/>
                </a:solidFill>
                <a:sym typeface="Symbol" panose="05050102010706020507" pitchFamily="18" charset="2"/>
              </a:rPr>
              <a:t>levé 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ruky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ym typeface="Symbol" panose="05050102010706020507" pitchFamily="18" charset="2"/>
              </a:rPr>
              <a:t>prsty ve směru rychlosti </a:t>
            </a:r>
            <a:r>
              <a:rPr lang="cs-CZ" b="1" i="1" dirty="0" smtClean="0">
                <a:sym typeface="Symbol" panose="05050102010706020507" pitchFamily="18" charset="2"/>
              </a:rPr>
              <a:t>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ym typeface="Symbol" panose="05050102010706020507" pitchFamily="18" charset="2"/>
              </a:rPr>
              <a:t>i</a:t>
            </a:r>
            <a:r>
              <a:rPr lang="cs-CZ" dirty="0" smtClean="0">
                <a:sym typeface="Symbol" panose="05050102010706020507" pitchFamily="18" charset="2"/>
              </a:rPr>
              <a:t>ndukční čáry </a:t>
            </a:r>
            <a:r>
              <a:rPr lang="cs-CZ" b="1" i="1" dirty="0" smtClean="0">
                <a:sym typeface="Symbol" panose="05050102010706020507" pitchFamily="18" charset="2"/>
              </a:rPr>
              <a:t>B</a:t>
            </a:r>
            <a:r>
              <a:rPr lang="cs-CZ" dirty="0" smtClean="0">
                <a:sym typeface="Symbol" panose="05050102010706020507" pitchFamily="18" charset="2"/>
              </a:rPr>
              <a:t> do dlaně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ym typeface="Symbol" panose="05050102010706020507" pitchFamily="18" charset="2"/>
              </a:rPr>
              <a:t>palec ukazuje směr magnetické síly </a:t>
            </a:r>
            <a:r>
              <a:rPr lang="cs-CZ" b="1" i="1" dirty="0" smtClean="0">
                <a:sym typeface="Symbol" panose="05050102010706020507" pitchFamily="18" charset="2"/>
              </a:rPr>
              <a:t>F</a:t>
            </a:r>
            <a:r>
              <a:rPr lang="cs-CZ" b="1" dirty="0" smtClean="0">
                <a:sym typeface="Symbol" panose="05050102010706020507" pitchFamily="18" charset="2"/>
              </a:rPr>
              <a:t> působící na 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kladnou částici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ym typeface="Symbol" panose="05050102010706020507" pitchFamily="18" charset="2"/>
              </a:rPr>
              <a:t>elektron je </a:t>
            </a:r>
            <a:r>
              <a:rPr lang="cs-CZ" b="1" dirty="0" smtClean="0">
                <a:solidFill>
                  <a:srgbClr val="00B0F0"/>
                </a:solidFill>
                <a:sym typeface="Symbol" panose="05050102010706020507" pitchFamily="18" charset="2"/>
              </a:rPr>
              <a:t>záporný</a:t>
            </a:r>
            <a:r>
              <a:rPr lang="cs-CZ" dirty="0" smtClean="0">
                <a:sym typeface="Symbol" panose="05050102010706020507" pitchFamily="18" charset="2"/>
              </a:rPr>
              <a:t>, síla působí na opačnou stranu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619672" y="3717032"/>
            <a:ext cx="0" cy="6847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31790" y="1305585"/>
                <a:ext cx="2592038" cy="5148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𝑩𝑸𝒗</m:t>
                      </m:r>
                      <m:func>
                        <m:func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r>
                  <a:rPr lang="cs-CZ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cs-CZ" sz="2400" b="1" dirty="0" smtClean="0">
                    <a:solidFill>
                      <a:srgbClr val="FF0000"/>
                    </a:solidFill>
                  </a:rPr>
                </a:br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0" y="1305585"/>
                <a:ext cx="2592038" cy="514803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611959" y="1946926"/>
                <a:ext cx="2298945" cy="589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acc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59" y="1946926"/>
                <a:ext cx="2298945" cy="589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3527884" y="1298377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 smtClean="0"/>
              <a:t>B</a:t>
            </a:r>
            <a:r>
              <a:rPr lang="cs-CZ" dirty="0" smtClean="0"/>
              <a:t> – magnetická indukce magnetického pole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 smtClean="0"/>
              <a:t>Q</a:t>
            </a:r>
            <a:r>
              <a:rPr lang="cs-CZ" dirty="0" smtClean="0"/>
              <a:t> – náboj částice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/>
              <a:t>v</a:t>
            </a:r>
            <a:r>
              <a:rPr lang="cs-CZ" dirty="0" smtClean="0"/>
              <a:t> – rychlost částice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 smtClean="0"/>
              <a:t>α</a:t>
            </a:r>
            <a:r>
              <a:rPr lang="cs-CZ" dirty="0" smtClean="0"/>
              <a:t> – úhel mezi vektory </a:t>
            </a:r>
            <a:r>
              <a:rPr lang="cs-CZ" b="1" i="1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 a </a:t>
            </a:r>
            <a:r>
              <a:rPr lang="cs-CZ" b="1" i="1" dirty="0" smtClean="0">
                <a:solidFill>
                  <a:srgbClr val="FF0000"/>
                </a:solidFill>
              </a:rPr>
              <a:t>B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z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63" y="5013176"/>
            <a:ext cx="17526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063503"/>
            <a:ext cx="3291086" cy="212380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Magnetické pole vodiče s proudem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5498" y="980728"/>
            <a:ext cx="85635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</a:t>
            </a:r>
            <a:r>
              <a:rPr lang="cs-CZ" sz="2400" dirty="0" smtClean="0">
                <a:ea typeface="Times New Roman"/>
                <a:cs typeface="Times New Roman"/>
              </a:rPr>
              <a:t>ledujme střelku kompasu</a:t>
            </a:r>
            <a:r>
              <a:rPr lang="cs-CZ" sz="2400" dirty="0">
                <a:ea typeface="Times New Roman"/>
                <a:cs typeface="Times New Roman"/>
              </a:rPr>
              <a:t/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3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3"/>
              </a:rPr>
              <a:t>www.youtube.com/watch?v=FPoqvuWiHck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19" name="Obrázek 18" descr="C:\Users\imhotep\AppData\Local\Microsoft\Windows\Temporary Internet Files\Content.IE5\3I2829YJ\MC900436917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5908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1" y="2066072"/>
            <a:ext cx="5220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Oerstedův</a:t>
            </a:r>
            <a:r>
              <a:rPr lang="cs-CZ" sz="2400" b="1" dirty="0" smtClean="0">
                <a:solidFill>
                  <a:srgbClr val="FF0000"/>
                </a:solidFill>
              </a:rPr>
              <a:t> experiment</a:t>
            </a:r>
            <a:r>
              <a:rPr lang="cs-CZ" sz="2400" dirty="0" smtClean="0"/>
              <a:t> (1820)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ychýlení magnetky kompasu v okolí vodiče s proudem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ávěr: kolem vodiče existuje magnetické pole</a:t>
            </a:r>
            <a:endParaRPr lang="cs-CZ" sz="2000" baseline="-25000" dirty="0" smtClean="0"/>
          </a:p>
        </p:txBody>
      </p:sp>
      <p:sp>
        <p:nvSpPr>
          <p:cNvPr id="20" name="TextovéPole 19"/>
          <p:cNvSpPr txBox="1"/>
          <p:nvPr/>
        </p:nvSpPr>
        <p:spPr>
          <a:xfrm>
            <a:off x="1" y="3429000"/>
            <a:ext cx="5220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Permanentní magnet – tyčový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0000"/>
                </a:solidFill>
              </a:rPr>
              <a:t>s</a:t>
            </a:r>
            <a:r>
              <a:rPr lang="cs-CZ" sz="2000" dirty="0" smtClean="0">
                <a:solidFill>
                  <a:srgbClr val="FF0000"/>
                </a:solidFill>
              </a:rPr>
              <a:t>everní pól</a:t>
            </a:r>
            <a:r>
              <a:rPr lang="cs-CZ" sz="2000" dirty="0" smtClean="0"/>
              <a:t>: N (</a:t>
            </a:r>
            <a:r>
              <a:rPr lang="cs-CZ" sz="2000" dirty="0" err="1" smtClean="0"/>
              <a:t>north</a:t>
            </a:r>
            <a:r>
              <a:rPr lang="cs-CZ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B0F0"/>
                </a:solidFill>
              </a:rPr>
              <a:t>j</a:t>
            </a:r>
            <a:r>
              <a:rPr lang="cs-CZ" sz="2000" dirty="0" smtClean="0">
                <a:solidFill>
                  <a:srgbClr val="00B0F0"/>
                </a:solidFill>
              </a:rPr>
              <a:t>ižní pól</a:t>
            </a:r>
            <a:r>
              <a:rPr lang="cs-CZ" sz="2000" dirty="0" smtClean="0"/>
              <a:t>: S (</a:t>
            </a:r>
            <a:r>
              <a:rPr lang="cs-CZ" sz="2000" dirty="0" err="1" smtClean="0"/>
              <a:t>south</a:t>
            </a:r>
            <a:r>
              <a:rPr lang="cs-CZ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měr siločar: </a:t>
            </a:r>
            <a:r>
              <a:rPr lang="cs-CZ" sz="2000" b="1" dirty="0" smtClean="0"/>
              <a:t>dohodou od N do S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91" y="4528712"/>
            <a:ext cx="3931717" cy="2150255"/>
          </a:xfrm>
          <a:prstGeom prst="rect">
            <a:avLst/>
          </a:prstGeom>
        </p:spPr>
      </p:pic>
      <p:pic>
        <p:nvPicPr>
          <p:cNvPr id="5" name="Picture 2" descr="How Magnets 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" y="4725052"/>
            <a:ext cx="32766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33. Částice s nábojem v magnetickém poli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Pohyb elektronu v homogenním magnetickém poli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40994"/>
            <a:ext cx="3658146" cy="256639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248945" y="53052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rajektorie je spirála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80010"/>
            <a:ext cx="3691310" cy="332737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29023" y="53052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rajektorie je kružnice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304771" y="2222711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771" y="2222711"/>
                <a:ext cx="10567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1784849" y="1412776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cs-CZ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849" y="1412776"/>
                <a:ext cx="10567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637597" y="5760449"/>
                <a:ext cx="1797864" cy="748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𝑩𝒆𝒗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7" y="5760449"/>
                <a:ext cx="1797864" cy="748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97375" y="5857527"/>
                <a:ext cx="2245679" cy="56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𝟔𝟎𝟐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75" y="5857527"/>
                <a:ext cx="2245679" cy="566437"/>
              </a:xfrm>
              <a:prstGeom prst="rect">
                <a:avLst/>
              </a:prstGeom>
              <a:blipFill>
                <a:blip r:embed="rId7"/>
                <a:stretch>
                  <a:fillRect l="-1084" t="-2151" r="-3523" b="-161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3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" y="1343002"/>
            <a:ext cx="4620071" cy="267709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33. Částice s nábojem v magnetickém poli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Hmotnostní spektrometr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03848" y="1825511"/>
                <a:ext cx="1267398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825511"/>
                <a:ext cx="1267398" cy="805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motnostní spektrometr – Katedra che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3120281" cy="4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834217"/>
            <a:ext cx="5356076" cy="29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33. Částice s nábojem v magnetickém poli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Hallův jev – Hallova sonda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Hallův jev – WikiSkri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11297" cy="35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09" y="1412776"/>
            <a:ext cx="4853191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DN m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5255" b="910"/>
          <a:stretch/>
        </p:blipFill>
        <p:spPr bwMode="auto">
          <a:xfrm>
            <a:off x="3347864" y="1243960"/>
            <a:ext cx="5472608" cy="51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34. Magnetické vlastnosti látek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836712"/>
            <a:ext cx="3419872" cy="1776393"/>
            <a:chOff x="0" y="836712"/>
            <a:chExt cx="9144000" cy="1776393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Diamagnetické látky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a14:m>
                  <a:endParaRPr lang="cs-CZ" dirty="0" smtClean="0"/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z</a:t>
                  </a:r>
                  <a:r>
                    <a:rPr lang="cs-CZ" dirty="0" smtClean="0"/>
                    <a:t>eslabují magnetické pole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n</a:t>
                  </a:r>
                  <a:r>
                    <a:rPr lang="cs-CZ" dirty="0" smtClean="0"/>
                    <a:t>edají se zmagnetovat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Př.: Au, </a:t>
                  </a:r>
                  <a:r>
                    <a:rPr lang="cs-CZ" dirty="0" err="1" smtClean="0"/>
                    <a:t>Cu</a:t>
                  </a:r>
                  <a:r>
                    <a:rPr lang="cs-CZ" dirty="0" smtClean="0"/>
                    <a:t>, </a:t>
                  </a:r>
                  <a:r>
                    <a:rPr lang="cs-CZ" dirty="0" err="1" smtClean="0"/>
                    <a:t>Hg</a:t>
                  </a:r>
                  <a:r>
                    <a:rPr lang="cs-CZ" dirty="0" smtClean="0"/>
                    <a:t>, inertní plyny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70" t="-1523" b="-710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Skupina 10"/>
          <p:cNvGrpSpPr/>
          <p:nvPr/>
        </p:nvGrpSpPr>
        <p:grpSpPr>
          <a:xfrm>
            <a:off x="0" y="2780928"/>
            <a:ext cx="3419872" cy="1776393"/>
            <a:chOff x="0" y="836712"/>
            <a:chExt cx="9144000" cy="1776393"/>
          </a:xfrm>
        </p:grpSpPr>
        <p:sp>
          <p:nvSpPr>
            <p:cNvPr id="12" name="TextovéPole 11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Paramagnetické látky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cs-CZ" dirty="0" smtClean="0"/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m</a:t>
                  </a:r>
                  <a:r>
                    <a:rPr lang="cs-CZ" dirty="0" smtClean="0"/>
                    <a:t>írně zesilují magnetické pole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dají se zmagnetovat dočasně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Př.: Na, K, Al, </a:t>
                  </a:r>
                  <a:r>
                    <a:rPr lang="cs-CZ" dirty="0" err="1" smtClean="0"/>
                    <a:t>Pt</a:t>
                  </a:r>
                  <a:r>
                    <a:rPr lang="cs-CZ" dirty="0" smtClean="0"/>
                    <a:t>, </a:t>
                  </a:r>
                  <a:r>
                    <a:rPr lang="cs-CZ" dirty="0" err="1" smtClean="0"/>
                    <a:t>Mn</a:t>
                  </a:r>
                  <a:r>
                    <a:rPr lang="cs-CZ" dirty="0" smtClean="0"/>
                    <a:t>, Ca, O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1070" t="-1523" b="-710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Skupina 13"/>
          <p:cNvGrpSpPr/>
          <p:nvPr/>
        </p:nvGrpSpPr>
        <p:grpSpPr>
          <a:xfrm>
            <a:off x="0" y="4869160"/>
            <a:ext cx="3419872" cy="1776393"/>
            <a:chOff x="0" y="836712"/>
            <a:chExt cx="9144000" cy="1776393"/>
          </a:xfrm>
        </p:grpSpPr>
        <p:sp>
          <p:nvSpPr>
            <p:cNvPr id="17" name="TextovéPole 16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Feromagnetické látky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≫1</m:t>
                      </m:r>
                    </m:oMath>
                  </a14:m>
                  <a:r>
                    <a:rPr lang="cs-CZ" dirty="0" smtClean="0"/>
                    <a:t> (10</a:t>
                  </a:r>
                  <a:r>
                    <a:rPr lang="cs-CZ" baseline="30000" dirty="0" smtClean="0"/>
                    <a:t>2</a:t>
                  </a:r>
                  <a:r>
                    <a:rPr lang="cs-CZ" dirty="0" smtClean="0"/>
                    <a:t> – 10</a:t>
                  </a:r>
                  <a:r>
                    <a:rPr lang="cs-CZ" baseline="30000" dirty="0" smtClean="0"/>
                    <a:t>5</a:t>
                  </a:r>
                  <a:r>
                    <a:rPr lang="cs-CZ" dirty="0" smtClean="0"/>
                    <a:t>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hodně zesilují magnetické pole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dají se zmagnetovat trvale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Př.: </a:t>
                  </a:r>
                  <a:r>
                    <a:rPr lang="cs-CZ" dirty="0" err="1" smtClean="0"/>
                    <a:t>Fe</a:t>
                  </a:r>
                  <a:r>
                    <a:rPr lang="cs-CZ" dirty="0" smtClean="0"/>
                    <a:t>, Co, Ni, </a:t>
                  </a:r>
                  <a:endParaRPr lang="cs-CZ" baseline="-25000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12776"/>
                  <a:ext cx="9144000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070" t="-2538" b="-710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23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erity magnety - magnety s širokým rozsahem | ABC 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50" y="850157"/>
            <a:ext cx="2719929" cy="20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34. Magnetické vlastnosti látek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836712"/>
            <a:ext cx="9144000" cy="2330390"/>
            <a:chOff x="0" y="836712"/>
            <a:chExt cx="9144000" cy="2330390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Ferimagnetické látky - ferity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0" y="1412776"/>
                  <a:ext cx="91440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cs-CZ" dirty="0" smtClean="0"/>
                    <a:t>0</a:t>
                  </a:r>
                  <a:r>
                    <a:rPr lang="cs-CZ" baseline="30000" dirty="0" smtClean="0"/>
                    <a:t>4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p</a:t>
                  </a:r>
                  <a:r>
                    <a:rPr lang="cs-CZ" dirty="0" smtClean="0"/>
                    <a:t>atří mezi feromagnetické látky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v</a:t>
                  </a:r>
                  <a:r>
                    <a:rPr lang="cs-CZ" dirty="0" smtClean="0"/>
                    <a:t>yrábí se z keramických oxidů (86 % Fe2O3 + 14 % </a:t>
                  </a:r>
                  <a:r>
                    <a:rPr lang="cs-CZ" dirty="0" err="1" smtClean="0"/>
                    <a:t>BaO</a:t>
                  </a:r>
                  <a:r>
                    <a:rPr lang="cs-CZ" dirty="0" smtClean="0"/>
                    <a:t>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p</a:t>
                  </a:r>
                  <a:r>
                    <a:rPr lang="cs-CZ" dirty="0" smtClean="0"/>
                    <a:t>ermanentní magnety: magnety na tabuli, reproduktory, </a:t>
                  </a:r>
                  <a:br>
                    <a:rPr lang="cs-CZ" dirty="0" smtClean="0"/>
                  </a:br>
                  <a:r>
                    <a:rPr lang="cs-CZ" dirty="0" smtClean="0"/>
                    <a:t>malé alternátory, jádra cívek rádií, magnetické spojky a brzdy, výroba hraček, senzory polohy a otočení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12776"/>
                  <a:ext cx="9144000" cy="1754326"/>
                </a:xfrm>
                <a:prstGeom prst="rect">
                  <a:avLst/>
                </a:prstGeom>
                <a:blipFill>
                  <a:blip r:embed="rId3"/>
                  <a:stretch>
                    <a:fillRect l="-400" t="-2083" b="-45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Skupina 6"/>
          <p:cNvGrpSpPr/>
          <p:nvPr/>
        </p:nvGrpSpPr>
        <p:grpSpPr>
          <a:xfrm>
            <a:off x="5255570" y="3167102"/>
            <a:ext cx="3888432" cy="2722834"/>
            <a:chOff x="5255570" y="3167102"/>
            <a:chExt cx="3888432" cy="2722834"/>
          </a:xfrm>
        </p:grpSpPr>
        <p:pic>
          <p:nvPicPr>
            <p:cNvPr id="6148" name="Picture 4" descr="odrušovací ferit FLF-1302B B8 | lhotsky-elektro.cz | Martin Lhotský, prodej  elektrosoučáste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88"/>
            <a:stretch/>
          </p:blipFill>
          <p:spPr bwMode="auto">
            <a:xfrm>
              <a:off x="5332575" y="3167102"/>
              <a:ext cx="3626915" cy="2353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5255570" y="552060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drušovací ferity pro kabely HDMI, DVI</a:t>
              </a:r>
              <a:endParaRPr lang="cs-CZ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07505" y="3140968"/>
            <a:ext cx="5040560" cy="3717032"/>
            <a:chOff x="107505" y="3140968"/>
            <a:chExt cx="5040560" cy="371703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5"/>
            <a:srcRect r="25823"/>
            <a:stretch/>
          </p:blipFill>
          <p:spPr>
            <a:xfrm>
              <a:off x="107505" y="3140968"/>
              <a:ext cx="5040560" cy="3422868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ovéPole 18"/>
            <p:cNvSpPr txBox="1"/>
            <p:nvPr/>
          </p:nvSpPr>
          <p:spPr>
            <a:xfrm>
              <a:off x="683568" y="6488668"/>
              <a:ext cx="4032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Feritové cívky: PC, NTB, zdroje, TV, rádio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4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34. Magnetické vlastnosti látek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836712"/>
            <a:ext cx="9144000" cy="1635454"/>
            <a:chOff x="0" y="836712"/>
            <a:chExt cx="9144000" cy="1635454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Weissova teorie domén </a:t>
              </a:r>
              <a:r>
                <a:rPr lang="cs-CZ" sz="2400" b="1" dirty="0" smtClean="0">
                  <a:solidFill>
                    <a:srgbClr val="00B0F0"/>
                  </a:solidFill>
                </a:rPr>
                <a:t>feromagnetických </a:t>
              </a:r>
              <a:r>
                <a:rPr lang="cs-CZ" sz="2400" b="1" dirty="0" smtClean="0">
                  <a:solidFill>
                    <a:srgbClr val="00B0F0"/>
                  </a:solidFill>
                </a:rPr>
                <a:t>látek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0" y="1268760"/>
                  <a:ext cx="9144000" cy="1203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 smtClean="0"/>
                    <a:t>vysvětluje trvalou magnetizaci látek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j</a:t>
                  </a:r>
                  <a:r>
                    <a:rPr lang="cs-CZ" dirty="0" smtClean="0"/>
                    <a:t>ednotlivé magnetické domény o velikosti </a:t>
                  </a:r>
                  <a14:m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cs-CZ" dirty="0" smtClean="0"/>
                    <a:t> jsou orientovány náhodně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cs-CZ" dirty="0"/>
                    <a:t>p</a:t>
                  </a:r>
                  <a:r>
                    <a:rPr lang="cs-CZ" dirty="0" smtClean="0"/>
                    <a:t>ůsobením vnějšího magnetického pole dojde ke sjednocení směru orientace všech domén, látka se stává trvalým magnetem i po odstranění vnějšího pole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68760"/>
                  <a:ext cx="9144000" cy="1203406"/>
                </a:xfrm>
                <a:prstGeom prst="rect">
                  <a:avLst/>
                </a:prstGeom>
                <a:blipFill>
                  <a:blip r:embed="rId2"/>
                  <a:stretch>
                    <a:fillRect l="-400" t="-2525" b="-707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Skupina 11"/>
          <p:cNvGrpSpPr/>
          <p:nvPr/>
        </p:nvGrpSpPr>
        <p:grpSpPr>
          <a:xfrm>
            <a:off x="107504" y="2708920"/>
            <a:ext cx="3816424" cy="2365312"/>
            <a:chOff x="107504" y="2930117"/>
            <a:chExt cx="3816424" cy="2365312"/>
          </a:xfrm>
        </p:grpSpPr>
        <p:pic>
          <p:nvPicPr>
            <p:cNvPr id="7170" name="Picture 2" descr="Fichier:Weiss-Bezirk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09" y="293011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107504" y="4926097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Mikrofotografie zrn s orientací domén</a:t>
              </a:r>
              <a:endParaRPr lang="cs-CZ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788024" y="2651522"/>
            <a:ext cx="4226254" cy="3945830"/>
            <a:chOff x="4788024" y="2912170"/>
            <a:chExt cx="4226254" cy="3945830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2912170"/>
              <a:ext cx="4184898" cy="192250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318" y="4928409"/>
              <a:ext cx="4211960" cy="1929591"/>
            </a:xfrm>
            <a:prstGeom prst="rect">
              <a:avLst/>
            </a:prstGeom>
          </p:spPr>
        </p:pic>
        <p:cxnSp>
          <p:nvCxnSpPr>
            <p:cNvPr id="14" name="Přímá spojnice se šipkou 13"/>
            <p:cNvCxnSpPr/>
            <p:nvPr/>
          </p:nvCxnSpPr>
          <p:spPr>
            <a:xfrm>
              <a:off x="4932040" y="3068960"/>
              <a:ext cx="43204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V="1">
              <a:off x="6156176" y="3645024"/>
              <a:ext cx="0" cy="5040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>
              <a:off x="7524328" y="4149080"/>
              <a:ext cx="0" cy="5040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6588224" y="3429000"/>
              <a:ext cx="43204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 flipV="1">
              <a:off x="5580112" y="4473116"/>
              <a:ext cx="360040" cy="25202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H="1">
              <a:off x="6012160" y="6093296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flipH="1">
              <a:off x="4932040" y="5085184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H="1">
              <a:off x="6588224" y="5445224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>
              <a:off x="5692147" y="6597352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 flipH="1">
              <a:off x="7092280" y="6669360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/>
          <p:cNvGrpSpPr/>
          <p:nvPr/>
        </p:nvGrpSpPr>
        <p:grpSpPr>
          <a:xfrm>
            <a:off x="72008" y="5733256"/>
            <a:ext cx="4730310" cy="1073504"/>
            <a:chOff x="251520" y="5445224"/>
            <a:chExt cx="4564591" cy="1073504"/>
          </a:xfrm>
        </p:grpSpPr>
        <p:cxnSp>
          <p:nvCxnSpPr>
            <p:cNvPr id="28" name="Přímá spojnice se šipkou 27"/>
            <p:cNvCxnSpPr/>
            <p:nvPr/>
          </p:nvCxnSpPr>
          <p:spPr>
            <a:xfrm>
              <a:off x="251520" y="5661248"/>
              <a:ext cx="43204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755576" y="5445224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n</a:t>
              </a:r>
              <a:r>
                <a:rPr lang="cs-CZ" b="1" dirty="0" smtClean="0"/>
                <a:t>ahodilá</a:t>
              </a:r>
              <a:r>
                <a:rPr lang="cs-CZ" dirty="0" smtClean="0"/>
                <a:t> orientace </a:t>
              </a:r>
              <a:r>
                <a:rPr lang="cs-CZ" i="1" dirty="0" smtClean="0"/>
                <a:t>B</a:t>
              </a:r>
              <a:r>
                <a:rPr lang="cs-CZ" dirty="0" smtClean="0"/>
                <a:t> </a:t>
              </a:r>
              <a:r>
                <a:rPr lang="cs-CZ" b="1" dirty="0" smtClean="0"/>
                <a:t>jednotlivých</a:t>
              </a:r>
              <a:r>
                <a:rPr lang="cs-CZ" dirty="0" smtClean="0"/>
                <a:t> domén</a:t>
              </a:r>
              <a:endParaRPr lang="cs-CZ" dirty="0"/>
            </a:p>
          </p:txBody>
        </p:sp>
        <p:cxnSp>
          <p:nvCxnSpPr>
            <p:cNvPr id="35" name="Přímá spojnice se šipkou 34"/>
            <p:cNvCxnSpPr/>
            <p:nvPr/>
          </p:nvCxnSpPr>
          <p:spPr>
            <a:xfrm flipH="1">
              <a:off x="251520" y="6021288"/>
              <a:ext cx="432048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ovéPole 35"/>
            <p:cNvSpPr txBox="1"/>
            <p:nvPr/>
          </p:nvSpPr>
          <p:spPr>
            <a:xfrm>
              <a:off x="769870" y="5814556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jednotná</a:t>
              </a:r>
              <a:r>
                <a:rPr lang="cs-CZ" dirty="0" smtClean="0"/>
                <a:t> orientace </a:t>
              </a:r>
              <a:r>
                <a:rPr lang="cs-CZ" i="1" dirty="0" smtClean="0"/>
                <a:t>B</a:t>
              </a:r>
              <a:r>
                <a:rPr lang="cs-CZ" dirty="0" smtClean="0"/>
                <a:t> </a:t>
              </a:r>
              <a:r>
                <a:rPr lang="cs-CZ" b="1" dirty="0" smtClean="0">
                  <a:solidFill>
                    <a:srgbClr val="FF0000"/>
                  </a:solidFill>
                </a:rPr>
                <a:t>všech</a:t>
              </a:r>
              <a:r>
                <a:rPr lang="cs-CZ" dirty="0" smtClean="0"/>
                <a:t> domén</a:t>
              </a:r>
              <a:endParaRPr lang="cs-CZ" dirty="0"/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H="1">
              <a:off x="285772" y="6334062"/>
              <a:ext cx="432048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783663" y="6149396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</a:rPr>
                <a:t>v</a:t>
              </a:r>
              <a:r>
                <a:rPr lang="cs-CZ" b="1" dirty="0" smtClean="0">
                  <a:solidFill>
                    <a:srgbClr val="00B0F0"/>
                  </a:solidFill>
                </a:rPr>
                <a:t>nější magnetické pole </a:t>
              </a:r>
              <a:r>
                <a:rPr lang="cs-CZ" b="1" i="1" dirty="0" smtClean="0">
                  <a:solidFill>
                    <a:srgbClr val="00B0F0"/>
                  </a:solidFill>
                </a:rPr>
                <a:t>B</a:t>
              </a:r>
              <a:r>
                <a:rPr lang="cs-CZ" b="1" baseline="-25000" dirty="0" smtClean="0">
                  <a:solidFill>
                    <a:srgbClr val="00B0F0"/>
                  </a:solidFill>
                </a:rPr>
                <a:t>0</a:t>
              </a:r>
              <a:endParaRPr lang="cs-CZ" b="1" baseline="-250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5" name="Přímá spojnice se šipkou 4"/>
          <p:cNvCxnSpPr/>
          <p:nvPr/>
        </p:nvCxnSpPr>
        <p:spPr>
          <a:xfrm flipH="1">
            <a:off x="4067944" y="4824536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4067944" y="5167146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>
            <a:off x="4067944" y="5517232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>
            <a:off x="4102778" y="6165304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7740352" y="4815463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7740352" y="6309320"/>
            <a:ext cx="64807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34. Magnetické vlastnosti látek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836712"/>
            <a:ext cx="9144000" cy="1632377"/>
            <a:chOff x="0" y="836712"/>
            <a:chExt cx="9144000" cy="1632377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Hysterezní křivka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0" y="1268760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v</a:t>
              </a:r>
              <a:r>
                <a:rPr lang="cs-CZ" dirty="0" smtClean="0"/>
                <a:t>yjadřuje závislost </a:t>
              </a:r>
              <a:r>
                <a:rPr lang="cs-CZ" i="1" dirty="0" smtClean="0"/>
                <a:t>B</a:t>
              </a:r>
              <a:r>
                <a:rPr lang="cs-CZ" dirty="0" smtClean="0"/>
                <a:t> na </a:t>
              </a:r>
              <a:r>
                <a:rPr lang="cs-CZ" i="1" dirty="0" smtClean="0"/>
                <a:t>H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m</a:t>
              </a:r>
              <a:r>
                <a:rPr lang="cs-CZ" dirty="0" smtClean="0"/>
                <a:t>agnetická indukce se mění podle křivky hystereze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k</a:t>
              </a:r>
              <a:r>
                <a:rPr lang="cs-CZ" dirty="0" smtClean="0"/>
                <a:t>řivka prvotní magnetizace: </a:t>
              </a:r>
              <a:r>
                <a:rPr lang="en-GB" dirty="0" smtClean="0"/>
                <a:t>[</a:t>
              </a:r>
              <a:r>
                <a:rPr lang="cs-CZ" dirty="0" smtClean="0"/>
                <a:t>0;0</a:t>
              </a:r>
              <a:r>
                <a:rPr lang="en-GB" dirty="0" smtClean="0"/>
                <a:t>]</a:t>
              </a:r>
              <a:r>
                <a:rPr lang="cs-CZ" dirty="0" smtClean="0"/>
                <a:t> až </a:t>
              </a:r>
              <a:r>
                <a:rPr lang="en-GB" dirty="0" smtClean="0"/>
                <a:t>[</a:t>
              </a:r>
              <a:r>
                <a:rPr lang="cs-CZ" i="1" dirty="0" err="1" smtClean="0"/>
                <a:t>H</a:t>
              </a:r>
              <a:r>
                <a:rPr lang="cs-CZ" baseline="-25000" dirty="0" err="1" smtClean="0"/>
                <a:t>m</a:t>
              </a:r>
              <a:r>
                <a:rPr lang="cs-CZ" dirty="0" err="1" smtClean="0"/>
                <a:t>;</a:t>
              </a:r>
              <a:r>
                <a:rPr lang="cs-CZ" i="1" dirty="0" err="1" smtClean="0"/>
                <a:t>B</a:t>
              </a:r>
              <a:r>
                <a:rPr lang="cs-CZ" baseline="-25000" dirty="0" err="1" smtClean="0"/>
                <a:t>s</a:t>
              </a:r>
              <a:r>
                <a:rPr lang="en-GB" dirty="0" smtClean="0"/>
                <a:t>]</a:t>
              </a:r>
              <a:endParaRPr lang="cs-CZ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i="1" dirty="0" smtClean="0"/>
                <a:t>B</a:t>
              </a:r>
              <a:r>
                <a:rPr lang="cs-CZ" baseline="-25000" dirty="0" smtClean="0"/>
                <a:t>r</a:t>
              </a:r>
              <a:r>
                <a:rPr lang="cs-CZ" dirty="0" smtClean="0"/>
                <a:t> – </a:t>
              </a:r>
              <a:r>
                <a:rPr lang="cs-CZ" dirty="0" smtClean="0"/>
                <a:t>remanentní (zbytková) indukce, která zůstává v materiálu i pro H = 0 A/m</a:t>
              </a:r>
              <a:endParaRPr lang="cs-CZ" dirty="0" smtClean="0"/>
            </a:p>
          </p:txBody>
        </p:sp>
      </p:grpSp>
      <p:pic>
        <p:nvPicPr>
          <p:cNvPr id="9218" name="Picture 2" descr="Magnetické materiá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/>
          <a:stretch/>
        </p:blipFill>
        <p:spPr bwMode="auto">
          <a:xfrm>
            <a:off x="107504" y="2898331"/>
            <a:ext cx="4608512" cy="34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85" y="3429000"/>
            <a:ext cx="4303415" cy="21124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0" y="5556169"/>
            <a:ext cx="225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Magneticky měkké látky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48264" y="5544743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Magneticky tvrdé látky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241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34. Magnetické vlastnosti látek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836712"/>
            <a:ext cx="9144000" cy="2186374"/>
            <a:chOff x="0" y="836712"/>
            <a:chExt cx="9144000" cy="2186374"/>
          </a:xfrm>
        </p:grpSpPr>
        <p:sp>
          <p:nvSpPr>
            <p:cNvPr id="15" name="TextovéPole 14"/>
            <p:cNvSpPr txBox="1"/>
            <p:nvPr/>
          </p:nvSpPr>
          <p:spPr>
            <a:xfrm>
              <a:off x="0" y="83671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Magneticky měkké </a:t>
              </a:r>
              <a:r>
                <a:rPr lang="cs-CZ" sz="2400" b="1" dirty="0" smtClean="0">
                  <a:solidFill>
                    <a:srgbClr val="00B0F0"/>
                  </a:solidFill>
                </a:rPr>
                <a:t>látky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0" y="1268760"/>
              <a:ext cx="914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ú</a:t>
              </a:r>
              <a:r>
                <a:rPr lang="cs-CZ" dirty="0" smtClean="0"/>
                <a:t>zká hysterezní křivka</a:t>
              </a:r>
              <a:endParaRPr lang="cs-CZ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s</a:t>
              </a:r>
              <a:r>
                <a:rPr lang="cs-CZ" dirty="0" smtClean="0"/>
                <a:t>nadno se zmagnetují i slabým polem, snadno se odmagnetují </a:t>
              </a:r>
              <a:r>
                <a:rPr lang="cs-CZ" dirty="0" smtClean="0">
                  <a:sym typeface="Symbol" panose="05050102010706020507" pitchFamily="18" charset="2"/>
                </a:rPr>
                <a:t> dočasné magnety</a:t>
              </a:r>
              <a:endParaRPr lang="cs-CZ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v</a:t>
              </a:r>
              <a:r>
                <a:rPr lang="cs-CZ" dirty="0" smtClean="0"/>
                <a:t>ysoká relativní permeabilita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 smtClean="0"/>
                <a:t>Př.: čisté železo, nízkouhlíkové oceli, slitiny </a:t>
              </a:r>
              <a:r>
                <a:rPr lang="cs-CZ" dirty="0" err="1" smtClean="0"/>
                <a:t>Fe</a:t>
              </a:r>
              <a:r>
                <a:rPr lang="cs-CZ" dirty="0" smtClean="0"/>
                <a:t>-Ni (Permalloy)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v</a:t>
              </a:r>
              <a:r>
                <a:rPr lang="cs-CZ" dirty="0" smtClean="0"/>
                <a:t> praxi: jádra elektromagnetů (zvonky, kytarové snímače, spínací relé), </a:t>
              </a:r>
              <a:br>
                <a:rPr lang="cs-CZ" dirty="0" smtClean="0"/>
              </a:br>
              <a:r>
                <a:rPr lang="cs-CZ" dirty="0" smtClean="0"/>
                <a:t>magnetofonové hlavy, měřící přístroje, magnetické obvody</a:t>
              </a:r>
              <a:endParaRPr lang="cs-CZ" dirty="0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166" y="1988502"/>
            <a:ext cx="1615970" cy="28617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38" y="3134101"/>
            <a:ext cx="3629397" cy="17161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0" y="3134101"/>
            <a:ext cx="2872217" cy="1716137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0" y="4869160"/>
            <a:ext cx="9144000" cy="1944216"/>
            <a:chOff x="0" y="4869160"/>
            <a:chExt cx="9144000" cy="1944216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6733" y="5379293"/>
              <a:ext cx="2171700" cy="1362075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0" y="486916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B0F0"/>
                  </a:solidFill>
                </a:rPr>
                <a:t>Magneticky </a:t>
              </a:r>
              <a:r>
                <a:rPr lang="cs-CZ" sz="2400" b="1" dirty="0" smtClean="0">
                  <a:solidFill>
                    <a:srgbClr val="00B0F0"/>
                  </a:solidFill>
                </a:rPr>
                <a:t>tvrdé </a:t>
              </a:r>
              <a:r>
                <a:rPr lang="cs-CZ" sz="2400" b="1" dirty="0" smtClean="0">
                  <a:solidFill>
                    <a:srgbClr val="00B0F0"/>
                  </a:solidFill>
                </a:rPr>
                <a:t>látky</a:t>
              </a:r>
              <a:endParaRPr lang="cs-CZ" sz="2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52400" y="5336048"/>
              <a:ext cx="70310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 smtClean="0"/>
                <a:t>široká hysterezní křivka</a:t>
              </a:r>
              <a:endParaRPr lang="cs-CZ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 smtClean="0"/>
                <a:t>nes</a:t>
              </a:r>
              <a:r>
                <a:rPr lang="cs-CZ" dirty="0" smtClean="0"/>
                <a:t>nadno se zmagnetují, nesnadno se odmagnetují </a:t>
              </a:r>
              <a:r>
                <a:rPr lang="cs-CZ" dirty="0" smtClean="0">
                  <a:sym typeface="Symbol" panose="05050102010706020507" pitchFamily="18" charset="2"/>
                </a:rPr>
                <a:t> permanentní magnety</a:t>
              </a:r>
              <a:endParaRPr lang="cs-CZ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 smtClean="0"/>
                <a:t>Př.: ferity pro jádra reproduktorů, motory a generátory v AI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m</a:t>
              </a:r>
              <a:r>
                <a:rPr lang="cs-CZ" dirty="0" smtClean="0"/>
                <a:t>agnety vzácných zemin – neodymové magnety (HDD)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0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Magnetické pole vodiče s proudem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" y="836712"/>
            <a:ext cx="52200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Homogenní magnetické pole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ermanentní magnet – podkova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</a:rPr>
              <a:t>iločáry</a:t>
            </a:r>
            <a:r>
              <a:rPr lang="cs-CZ" sz="2000" dirty="0" smtClean="0"/>
              <a:t> uvnitř podkovy </a:t>
            </a:r>
            <a:r>
              <a:rPr lang="cs-CZ" sz="2000" b="1" dirty="0" smtClean="0"/>
              <a:t>jsou</a:t>
            </a:r>
            <a:r>
              <a:rPr lang="cs-CZ" sz="2000" dirty="0" smtClean="0"/>
              <a:t> přibližně </a:t>
            </a:r>
            <a:br>
              <a:rPr lang="cs-CZ" sz="2000" dirty="0" smtClean="0"/>
            </a:br>
            <a:r>
              <a:rPr lang="cs-CZ" sz="2000" b="1" dirty="0" smtClean="0">
                <a:solidFill>
                  <a:srgbClr val="FF0000"/>
                </a:solidFill>
              </a:rPr>
              <a:t>rovnoběžné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Helmholtzovy cívky</a:t>
            </a:r>
            <a:r>
              <a:rPr lang="cs-CZ" sz="2000" dirty="0" smtClean="0"/>
              <a:t> – mezi cívkami je homogenní magnetické pole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72717"/>
            <a:ext cx="4544212" cy="2816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0" y="2831567"/>
            <a:ext cx="3016374" cy="33600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99992" y="3969670"/>
            <a:ext cx="4544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omocí permanentního magnetu lze trvale zmagnetovat předměty vyrobené z magneticky měkké oceli – např. hřebíky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 smtClean="0">
                <a:solidFill>
                  <a:srgbClr val="FF0000"/>
                </a:solidFill>
              </a:rPr>
              <a:t>ouhlasné</a:t>
            </a:r>
            <a:r>
              <a:rPr lang="cs-CZ" dirty="0" smtClean="0"/>
              <a:t> póly se </a:t>
            </a:r>
            <a:r>
              <a:rPr lang="cs-CZ" b="1" dirty="0" smtClean="0">
                <a:solidFill>
                  <a:srgbClr val="FF0000"/>
                </a:solidFill>
              </a:rPr>
              <a:t>odpuzují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b="1" dirty="0" smtClean="0">
                <a:solidFill>
                  <a:srgbClr val="FF0000"/>
                </a:solidFill>
              </a:rPr>
              <a:t>nesouhlasné přitahují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55" y="5445224"/>
            <a:ext cx="37433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60" y="4725143"/>
            <a:ext cx="3855340" cy="214682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Magnetické pole vodiče s proudem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3671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Cívka s proudem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 smtClean="0"/>
              <a:t>mag</a:t>
            </a:r>
            <a:r>
              <a:rPr lang="cs-CZ" sz="2000" dirty="0" smtClean="0"/>
              <a:t>. pole podobné jako u permanentního tyčového magnetu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siločáry</a:t>
            </a:r>
            <a:r>
              <a:rPr lang="cs-CZ" sz="2000" dirty="0" smtClean="0"/>
              <a:t> uvnitř cívky </a:t>
            </a:r>
            <a:r>
              <a:rPr lang="cs-CZ" sz="2000" b="1" dirty="0" smtClean="0"/>
              <a:t>jsou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rovnoběžné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Ampérovo pravidlo pravé ruky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– prsty ve směru proudu, palec ukazuje severní pól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2552303"/>
            <a:ext cx="6943725" cy="202882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-1" y="45811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Přímý vodič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siločáry</a:t>
            </a:r>
            <a:r>
              <a:rPr lang="cs-CZ" sz="2000" dirty="0" smtClean="0"/>
              <a:t> </a:t>
            </a:r>
            <a:r>
              <a:rPr lang="cs-CZ" sz="2000" b="1" dirty="0" smtClean="0"/>
              <a:t>jsou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soustředné kružnice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Ampérovo pravidlo pravé ruky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– palec ve směru proudu, prsty ukazují směr siločar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06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Magnetické pole vodiče s proudem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3671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Magnetická indukční čára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rostorově orientovaná křivka, jejíž tečna v daném bodě určuje směr magnetické indukce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m</a:t>
            </a:r>
            <a:r>
              <a:rPr lang="cs-CZ" sz="2000" b="1" dirty="0" smtClean="0">
                <a:solidFill>
                  <a:srgbClr val="FF0000"/>
                </a:solidFill>
              </a:rPr>
              <a:t>agnetická indukce –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b="1" dirty="0" smtClean="0">
                <a:solidFill>
                  <a:srgbClr val="FF0000"/>
                </a:solidFill>
              </a:rPr>
              <a:t> 	</a:t>
            </a:r>
            <a:r>
              <a:rPr lang="en-GB" sz="2000" b="1" dirty="0" smtClean="0">
                <a:solidFill>
                  <a:srgbClr val="FF0000"/>
                </a:solidFill>
              </a:rPr>
              <a:t>[</a:t>
            </a:r>
            <a:r>
              <a:rPr lang="cs-C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1" dirty="0" smtClean="0">
                <a:solidFill>
                  <a:srgbClr val="FF0000"/>
                </a:solidFill>
              </a:rPr>
              <a:t>]</a:t>
            </a:r>
            <a:r>
              <a:rPr lang="cs-CZ" sz="2000" b="1" dirty="0" smtClean="0">
                <a:solidFill>
                  <a:srgbClr val="FF0000"/>
                </a:solidFill>
              </a:rPr>
              <a:t> = T (</a:t>
            </a:r>
            <a:r>
              <a:rPr lang="cs-CZ" sz="2000" b="1" dirty="0" err="1" smtClean="0">
                <a:solidFill>
                  <a:srgbClr val="FF0000"/>
                </a:solidFill>
              </a:rPr>
              <a:t>tesla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– fyzikální vektorová veličina, kterou popisujeme vlastnosti magnetického pole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29483"/>
            <a:ext cx="3707904" cy="2626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504" y="515620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Homogenní magnetické pole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29483"/>
            <a:ext cx="2466199" cy="262672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23928" y="5156204"/>
            <a:ext cx="246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Přímý vodič</a:t>
            </a:r>
            <a:endParaRPr lang="cs-CZ" dirty="0"/>
          </a:p>
        </p:txBody>
      </p:sp>
      <p:pic>
        <p:nvPicPr>
          <p:cNvPr id="4098" name="Picture 2" descr="https://docplayer.cz/docs-images/35/17213444/images/9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19" y="2529483"/>
            <a:ext cx="2621881" cy="1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526406" y="4077072"/>
            <a:ext cx="246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Podkovovitý magnet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Magnetické pole vodiče s proudem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36712"/>
            <a:ext cx="4758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magnetická indukce –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b="1" dirty="0" smtClean="0">
                <a:solidFill>
                  <a:srgbClr val="FF0000"/>
                </a:solidFill>
              </a:rPr>
              <a:t> 	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– </a:t>
            </a:r>
            <a:r>
              <a:rPr lang="cs-CZ" sz="2000" b="1" dirty="0" smtClean="0"/>
              <a:t>křížek</a:t>
            </a:r>
            <a:r>
              <a:rPr lang="cs-CZ" sz="2000" dirty="0" smtClean="0"/>
              <a:t> v kolečku: vektor indukce směřuje „</a:t>
            </a:r>
            <a:r>
              <a:rPr lang="cs-CZ" sz="2000" b="1" dirty="0" smtClean="0"/>
              <a:t>do tabule</a:t>
            </a:r>
            <a:r>
              <a:rPr lang="cs-CZ" sz="2000" dirty="0" smtClean="0"/>
              <a:t>“</a:t>
            </a:r>
            <a:br>
              <a:rPr lang="cs-CZ" sz="2000" dirty="0" smtClean="0"/>
            </a:br>
            <a:r>
              <a:rPr lang="cs-CZ" sz="2000" dirty="0" smtClean="0"/>
              <a:t>– </a:t>
            </a:r>
            <a:r>
              <a:rPr lang="cs-CZ" sz="2000" b="1" dirty="0" smtClean="0"/>
              <a:t>tečka</a:t>
            </a:r>
            <a:r>
              <a:rPr lang="cs-CZ" sz="2000" dirty="0" smtClean="0"/>
              <a:t> v kolečku: </a:t>
            </a:r>
            <a:r>
              <a:rPr lang="cs-CZ" sz="2000" dirty="0"/>
              <a:t>vektor indukce směřuje </a:t>
            </a:r>
            <a:r>
              <a:rPr lang="cs-CZ" sz="2000" dirty="0" smtClean="0"/>
              <a:t>„</a:t>
            </a:r>
            <a:r>
              <a:rPr lang="cs-CZ" sz="2000" b="1" dirty="0"/>
              <a:t>z</a:t>
            </a:r>
            <a:r>
              <a:rPr lang="cs-CZ" sz="2000" b="1" dirty="0" smtClean="0"/>
              <a:t> </a:t>
            </a:r>
            <a:r>
              <a:rPr lang="cs-CZ" sz="2000" b="1" dirty="0"/>
              <a:t>tabule</a:t>
            </a:r>
            <a:r>
              <a:rPr lang="cs-CZ" sz="2000" dirty="0" smtClean="0"/>
              <a:t>“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467929"/>
            <a:ext cx="3672408" cy="252418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860033" y="836712"/>
            <a:ext cx="4283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m</a:t>
            </a:r>
            <a:r>
              <a:rPr lang="cs-CZ" sz="2000" b="1" dirty="0" smtClean="0">
                <a:solidFill>
                  <a:srgbClr val="FF0000"/>
                </a:solidFill>
              </a:rPr>
              <a:t>agnetické siločáry 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dirty="0"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olidFill>
                  <a:srgbClr val="FF0000"/>
                </a:solidFill>
              </a:rPr>
              <a:t>jsou uzavřené křivky	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dirty="0" smtClean="0">
                <a:sym typeface="Symbol" panose="05050102010706020507" pitchFamily="18" charset="2"/>
              </a:rPr>
              <a:t>magnetické pole je tzv. </a:t>
            </a: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vírové</a:t>
            </a:r>
            <a:b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běžně nelze oddělit severní a jižní pól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1" dirty="0">
                <a:sym typeface="Symbol" panose="05050102010706020507" pitchFamily="18" charset="2"/>
              </a:rPr>
              <a:t>e</a:t>
            </a:r>
            <a:r>
              <a:rPr lang="cs-CZ" b="1" dirty="0" smtClean="0">
                <a:sym typeface="Symbol" panose="05050102010706020507" pitchFamily="18" charset="2"/>
              </a:rPr>
              <a:t>lektrické pole je zřídlové</a:t>
            </a:r>
            <a:r>
              <a:rPr lang="cs-CZ" dirty="0" smtClean="0">
                <a:sym typeface="Symbol" panose="05050102010706020507" pitchFamily="18" charset="2"/>
              </a:rPr>
              <a:t>, existují samostatné kladné i záporné bodové náboje</a:t>
            </a:r>
            <a:endParaRPr lang="cs-CZ" dirty="0" smtClean="0"/>
          </a:p>
        </p:txBody>
      </p:sp>
      <p:pic>
        <p:nvPicPr>
          <p:cNvPr id="6146" name="Picture 2" descr="https://www.osel.cz/_popisky/139_/s_1391081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41650"/>
            <a:ext cx="23717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osel.cz/_popisky/139_/s_1391081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67" y="4441650"/>
            <a:ext cx="2381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860032" y="2968534"/>
            <a:ext cx="4283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magnetické monopóly </a:t>
            </a:r>
            <a:b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 smtClean="0">
                <a:sym typeface="Symbol" panose="05050102010706020507" pitchFamily="18" charset="2"/>
              </a:rPr>
              <a:t>existence byla </a:t>
            </a:r>
            <a:r>
              <a:rPr lang="cs-CZ" dirty="0">
                <a:sym typeface="Symbol" panose="05050102010706020507" pitchFamily="18" charset="2"/>
              </a:rPr>
              <a:t>experimentálně prokázána 2013 na kvantové </a:t>
            </a:r>
            <a:r>
              <a:rPr lang="cs-CZ" dirty="0" smtClean="0">
                <a:sym typeface="Symbol" panose="05050102010706020507" pitchFamily="18" charset="2"/>
              </a:rPr>
              <a:t>úrovni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 přírodě či vesmíru zatím přirozeně neobjeveny</a:t>
            </a:r>
            <a:endParaRPr lang="cs-CZ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14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82" y="3837384"/>
            <a:ext cx="3305175" cy="3048000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30. Magnetická síla. Magnetická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36712"/>
            <a:ext cx="91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Magnetická </a:t>
            </a:r>
            <a:r>
              <a:rPr lang="cs-CZ" sz="2400" b="1" dirty="0" smtClean="0">
                <a:solidFill>
                  <a:srgbClr val="00B0F0"/>
                </a:solidFill>
              </a:rPr>
              <a:t>síla působící na vodič s proudem v magnetickém poli</a:t>
            </a:r>
            <a:endParaRPr lang="cs-CZ" sz="2400" b="1" dirty="0">
              <a:solidFill>
                <a:srgbClr val="00B0F0"/>
              </a:solidFill>
            </a:endParaRPr>
          </a:p>
        </p:txBody>
      </p:sp>
      <p:pic>
        <p:nvPicPr>
          <p:cNvPr id="11" name="Obrázek 10" descr="C:\Users\imhotep\AppData\Local\Microsoft\Windows\Temporary Internet Files\Content.IE5\3I2829YJ\MC90043691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4821"/>
            <a:ext cx="648072" cy="61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761003" y="1335076"/>
            <a:ext cx="85635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</a:t>
            </a:r>
            <a:r>
              <a:rPr lang="cs-CZ" sz="2400" dirty="0" smtClean="0">
                <a:ea typeface="Times New Roman"/>
                <a:cs typeface="Times New Roman"/>
              </a:rPr>
              <a:t>ledujme pohyb vodivé tyčinky</a:t>
            </a:r>
            <a:r>
              <a:rPr lang="cs-CZ" sz="2400" dirty="0">
                <a:ea typeface="Times New Roman"/>
                <a:cs typeface="Times New Roman"/>
              </a:rPr>
              <a:t/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4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4"/>
              </a:rPr>
              <a:t>www.youtube.com/watch?v=IXUw6vZKNp8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5428381"/>
            <a:ext cx="5940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Flemingovo pravidlo levé ruky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p</a:t>
            </a:r>
            <a:r>
              <a:rPr lang="cs-CZ" sz="2000" b="1" dirty="0" smtClean="0"/>
              <a:t>rsty ve směru proudu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indukční čáry magnetického pole směřují do dlaně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ávěr: </a:t>
            </a:r>
            <a:r>
              <a:rPr lang="cs-CZ" sz="2000" b="1" dirty="0" smtClean="0">
                <a:solidFill>
                  <a:srgbClr val="FF0000"/>
                </a:solidFill>
              </a:rPr>
              <a:t>palec ukazuje směr magnetické síly</a:t>
            </a:r>
            <a:endParaRPr lang="cs-CZ" sz="2000" baseline="-25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276872"/>
            <a:ext cx="2219325" cy="29908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83769" y="2276872"/>
            <a:ext cx="6660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iločáry magnetického pole směřují od N k S, čili nahoru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roud míří směrem do tabule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odič se vychýlí směrem ven z podkovy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ři změně polarity zdroje se vodič vychýlí na opačnou stranu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č</a:t>
            </a:r>
            <a:r>
              <a:rPr lang="cs-CZ" sz="2000" dirty="0" smtClean="0"/>
              <a:t>ím větší proud, tím větší výchylka vodiče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30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30. Magnetická síla. Magnetická indukce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836712"/>
            <a:ext cx="59401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Magnetická síla </a:t>
            </a:r>
            <a:r>
              <a:rPr lang="cs-CZ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cs-CZ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b="1" dirty="0" smtClean="0"/>
              <a:t> – magnetická indukce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b="1" dirty="0" smtClean="0"/>
              <a:t> – elektrický proud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000" dirty="0" smtClean="0"/>
              <a:t> </a:t>
            </a:r>
            <a:r>
              <a:rPr lang="cs-CZ" sz="2000" b="1" dirty="0" smtClean="0"/>
              <a:t>– délka vodiče v magnetickém poli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úhel mezi směrem B a směrem I ve vodiči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788024" y="1124744"/>
                <a:ext cx="3734466" cy="5147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𝑩𝑰𝒍</m:t>
                      </m:r>
                      <m:func>
                        <m:func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24744"/>
                <a:ext cx="3734466" cy="514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4419" r="4584" b="7263"/>
          <a:stretch/>
        </p:blipFill>
        <p:spPr>
          <a:xfrm>
            <a:off x="5741998" y="1772816"/>
            <a:ext cx="2790442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2653755"/>
            <a:ext cx="5940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Magnetická indukce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 (</a:t>
            </a:r>
            <a:r>
              <a:rPr lang="cs-CZ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ákladní veličina charakterizující magnetické pole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ektorová veličina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omogenní </a:t>
            </a:r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pole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b="1" dirty="0" smtClean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00" y="4149714"/>
            <a:ext cx="4171950" cy="26955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43296" y="4653136"/>
            <a:ext cx="3400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Magnetická </a:t>
            </a:r>
            <a:r>
              <a:rPr lang="cs-CZ" b="1" dirty="0" smtClean="0">
                <a:solidFill>
                  <a:srgbClr val="FF0000"/>
                </a:solidFill>
              </a:rPr>
              <a:t>síla v praxi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518" y="5018193"/>
            <a:ext cx="1602482" cy="14108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8144" y="515719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cs-CZ" dirty="0" smtClean="0"/>
              <a:t>lektromotor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a</a:t>
            </a:r>
            <a:r>
              <a:rPr lang="cs-CZ" dirty="0" smtClean="0"/>
              <a:t>lternátor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ynamo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ručkové měřící přístroje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smtClean="0"/>
              <a:t> a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31. Magnetické pole 2 rovnoběžných vodičů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C:\Users\imhotep\AppData\Local\Microsoft\Windows\Temporary Internet Files\Content.IE5\3I2829YJ\MC900436917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4821"/>
            <a:ext cx="648072" cy="61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761003" y="1335076"/>
            <a:ext cx="8382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</a:t>
            </a:r>
            <a:r>
              <a:rPr lang="cs-CZ" sz="2400" dirty="0" smtClean="0">
                <a:ea typeface="Times New Roman"/>
                <a:cs typeface="Times New Roman"/>
              </a:rPr>
              <a:t>ledujme pohyb vodičů při paralelním a sériovém zapojení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Times New Roman"/>
              </a:rPr>
              <a:t>Proud jde vodiči opačným </a:t>
            </a:r>
            <a:r>
              <a:rPr lang="cs-CZ" sz="2400" dirty="0">
                <a:ea typeface="Times New Roman"/>
                <a:cs typeface="Times New Roman"/>
              </a:rPr>
              <a:t>směrem:</a:t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3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3"/>
              </a:rPr>
              <a:t>www.youtube.com/watch?v=oW155lbt9fA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Times New Roman"/>
              </a:rPr>
              <a:t>Proud jde vodiči </a:t>
            </a:r>
            <a:r>
              <a:rPr lang="cs-CZ" sz="2400" dirty="0">
                <a:ea typeface="Times New Roman"/>
                <a:cs typeface="Times New Roman"/>
              </a:rPr>
              <a:t>stejným směrem</a:t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4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4"/>
              </a:rPr>
              <a:t>www.youtube.com/watch?v=KmIgTs3ExV8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4005064"/>
            <a:ext cx="8995466" cy="216024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51520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aralelní zapojení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83768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sériové zapojení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57959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odiče se přitahují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20272" y="57959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odiče se odpuzují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9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1150</Words>
  <Application>Microsoft Office PowerPoint</Application>
  <PresentationFormat>Předvádění na obrazovce (4:3)</PresentationFormat>
  <Paragraphs>252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Yu Mincho Light</vt:lpstr>
      <vt:lpstr>Arial</vt:lpstr>
      <vt:lpstr>Calibri</vt:lpstr>
      <vt:lpstr>Cambria Math</vt:lpstr>
      <vt:lpstr>Symbol</vt:lpstr>
      <vt:lpstr>Times New Roman</vt:lpstr>
      <vt:lpstr>Wingdings</vt:lpstr>
      <vt:lpstr>Motiv systému Office</vt:lpstr>
      <vt:lpstr>Stacionární magnetické pole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Kodejška Čeněk</cp:lastModifiedBy>
  <cp:revision>224</cp:revision>
  <dcterms:created xsi:type="dcterms:W3CDTF">2014-08-31T07:20:26Z</dcterms:created>
  <dcterms:modified xsi:type="dcterms:W3CDTF">2023-12-08T09:53:50Z</dcterms:modified>
</cp:coreProperties>
</file>