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2" r:id="rId2"/>
  </p:sldMasterIdLst>
  <p:notesMasterIdLst>
    <p:notesMasterId r:id="rId22"/>
  </p:notesMasterIdLst>
  <p:handoutMasterIdLst>
    <p:handoutMasterId r:id="rId23"/>
  </p:handoutMasterIdLst>
  <p:sldIdLst>
    <p:sldId id="257" r:id="rId3"/>
    <p:sldId id="295" r:id="rId4"/>
    <p:sldId id="296" r:id="rId5"/>
    <p:sldId id="297" r:id="rId6"/>
    <p:sldId id="299" r:id="rId7"/>
    <p:sldId id="298" r:id="rId8"/>
    <p:sldId id="300" r:id="rId9"/>
    <p:sldId id="301" r:id="rId10"/>
    <p:sldId id="302" r:id="rId11"/>
    <p:sldId id="303" r:id="rId12"/>
    <p:sldId id="304" r:id="rId13"/>
    <p:sldId id="305" r:id="rId14"/>
    <p:sldId id="309" r:id="rId15"/>
    <p:sldId id="310" r:id="rId16"/>
    <p:sldId id="306" r:id="rId17"/>
    <p:sldId id="307" r:id="rId18"/>
    <p:sldId id="311" r:id="rId19"/>
    <p:sldId id="308" r:id="rId20"/>
    <p:sldId id="312" r:id="rId21"/>
  </p:sldIdLst>
  <p:sldSz cx="9144000" cy="6858000" type="screen4x3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DDDDDD"/>
    <a:srgbClr val="800000"/>
    <a:srgbClr val="EAEAEA"/>
    <a:srgbClr val="969696"/>
    <a:srgbClr val="6E0000"/>
    <a:srgbClr val="C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 snapToGrid="0">
      <p:cViewPr varScale="1">
        <p:scale>
          <a:sx n="110" d="100"/>
          <a:sy n="110" d="100"/>
        </p:scale>
        <p:origin x="164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116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 noProof="0" smtClean="0"/>
              <a:t>Klepnutím lze upravit styly předlohy textu</a:t>
            </a:r>
          </a:p>
          <a:p>
            <a:pPr lvl="1"/>
            <a:r>
              <a:rPr lang="sk-SK" altLang="cs-CZ" noProof="0" smtClean="0"/>
              <a:t>Druhá úroveň</a:t>
            </a:r>
          </a:p>
          <a:p>
            <a:pPr lvl="2"/>
            <a:r>
              <a:rPr lang="sk-SK" altLang="cs-CZ" noProof="0" smtClean="0"/>
              <a:t>Třetí úroveň</a:t>
            </a:r>
          </a:p>
          <a:p>
            <a:pPr lvl="3"/>
            <a:r>
              <a:rPr lang="sk-SK" altLang="cs-CZ" noProof="0" smtClean="0"/>
              <a:t>Čtvrtá úroveň</a:t>
            </a:r>
          </a:p>
          <a:p>
            <a:pPr lvl="4"/>
            <a:r>
              <a:rPr lang="sk-SK" altLang="cs-CZ" noProof="0" smtClean="0"/>
              <a:t>Pátá úroveň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pPr>
              <a:defRPr/>
            </a:pPr>
            <a:fld id="{FB6965EB-5A96-40CE-8521-74F2D54C9A5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781374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1408DE7-F192-4CF8-A508-7B2C8FF8D3AF}" type="slidenum">
              <a:rPr lang="sk-SK" altLang="cs-CZ" sz="1000" smtClean="0"/>
              <a:pPr>
                <a:spcBef>
                  <a:spcPct val="0"/>
                </a:spcBef>
              </a:pPr>
              <a:t>2</a:t>
            </a:fld>
            <a:endParaRPr lang="sk-SK" altLang="cs-CZ" sz="1000" smtClean="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sk-SK" altLang="cs-CZ" sz="1000" i="1"/>
              <a:t>2</a:t>
            </a:r>
            <a:endParaRPr lang="sk-SK" altLang="cs-CZ" sz="1000" i="1">
              <a:latin typeface="Times New Roman CE" charset="-18"/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3560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1408DE7-F192-4CF8-A508-7B2C8FF8D3AF}" type="slidenum">
              <a:rPr lang="sk-SK" altLang="cs-CZ" sz="1000" smtClean="0"/>
              <a:pPr>
                <a:spcBef>
                  <a:spcPct val="0"/>
                </a:spcBef>
              </a:pPr>
              <a:t>11</a:t>
            </a:fld>
            <a:endParaRPr lang="sk-SK" altLang="cs-CZ" sz="1000" smtClean="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sk-SK" altLang="cs-CZ" sz="1000" i="1"/>
              <a:t>2</a:t>
            </a:r>
            <a:endParaRPr lang="sk-SK" altLang="cs-CZ" sz="1000" i="1">
              <a:latin typeface="Times New Roman CE" charset="-18"/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3560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1408DE7-F192-4CF8-A508-7B2C8FF8D3AF}" type="slidenum">
              <a:rPr lang="sk-SK" altLang="cs-CZ" sz="1000" smtClean="0"/>
              <a:pPr>
                <a:spcBef>
                  <a:spcPct val="0"/>
                </a:spcBef>
              </a:pPr>
              <a:t>12</a:t>
            </a:fld>
            <a:endParaRPr lang="sk-SK" altLang="cs-CZ" sz="1000" smtClean="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sk-SK" altLang="cs-CZ" sz="1000" i="1"/>
              <a:t>2</a:t>
            </a:r>
            <a:endParaRPr lang="sk-SK" altLang="cs-CZ" sz="1000" i="1">
              <a:latin typeface="Times New Roman CE" charset="-18"/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3560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1408DE7-F192-4CF8-A508-7B2C8FF8D3AF}" type="slidenum">
              <a:rPr lang="sk-SK" altLang="cs-CZ" sz="1000" smtClean="0"/>
              <a:pPr>
                <a:spcBef>
                  <a:spcPct val="0"/>
                </a:spcBef>
              </a:pPr>
              <a:t>13</a:t>
            </a:fld>
            <a:endParaRPr lang="sk-SK" altLang="cs-CZ" sz="1000" smtClean="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sk-SK" altLang="cs-CZ" sz="1000" i="1"/>
              <a:t>2</a:t>
            </a:r>
            <a:endParaRPr lang="sk-SK" altLang="cs-CZ" sz="1000" i="1">
              <a:latin typeface="Times New Roman CE" charset="-18"/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3560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1408DE7-F192-4CF8-A508-7B2C8FF8D3AF}" type="slidenum">
              <a:rPr lang="sk-SK" altLang="cs-CZ" sz="1000" smtClean="0"/>
              <a:pPr>
                <a:spcBef>
                  <a:spcPct val="0"/>
                </a:spcBef>
              </a:pPr>
              <a:t>14</a:t>
            </a:fld>
            <a:endParaRPr lang="sk-SK" altLang="cs-CZ" sz="1000" smtClean="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sk-SK" altLang="cs-CZ" sz="1000" i="1"/>
              <a:t>2</a:t>
            </a:r>
            <a:endParaRPr lang="sk-SK" altLang="cs-CZ" sz="1000" i="1">
              <a:latin typeface="Times New Roman CE" charset="-18"/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3560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1408DE7-F192-4CF8-A508-7B2C8FF8D3AF}" type="slidenum">
              <a:rPr lang="sk-SK" altLang="cs-CZ" sz="1000" smtClean="0"/>
              <a:pPr>
                <a:spcBef>
                  <a:spcPct val="0"/>
                </a:spcBef>
              </a:pPr>
              <a:t>15</a:t>
            </a:fld>
            <a:endParaRPr lang="sk-SK" altLang="cs-CZ" sz="1000" smtClean="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sk-SK" altLang="cs-CZ" sz="1000" i="1"/>
              <a:t>2</a:t>
            </a:r>
            <a:endParaRPr lang="sk-SK" altLang="cs-CZ" sz="1000" i="1">
              <a:latin typeface="Times New Roman CE" charset="-18"/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3560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1408DE7-F192-4CF8-A508-7B2C8FF8D3AF}" type="slidenum">
              <a:rPr lang="sk-SK" altLang="cs-CZ" sz="1000" smtClean="0"/>
              <a:pPr>
                <a:spcBef>
                  <a:spcPct val="0"/>
                </a:spcBef>
              </a:pPr>
              <a:t>16</a:t>
            </a:fld>
            <a:endParaRPr lang="sk-SK" altLang="cs-CZ" sz="1000" smtClean="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sk-SK" altLang="cs-CZ" sz="1000" i="1"/>
              <a:t>2</a:t>
            </a:r>
            <a:endParaRPr lang="sk-SK" altLang="cs-CZ" sz="1000" i="1">
              <a:latin typeface="Times New Roman CE" charset="-18"/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3560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1408DE7-F192-4CF8-A508-7B2C8FF8D3AF}" type="slidenum">
              <a:rPr lang="sk-SK" altLang="cs-CZ" sz="1000" smtClean="0"/>
              <a:pPr>
                <a:spcBef>
                  <a:spcPct val="0"/>
                </a:spcBef>
              </a:pPr>
              <a:t>17</a:t>
            </a:fld>
            <a:endParaRPr lang="sk-SK" altLang="cs-CZ" sz="1000" smtClean="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sk-SK" altLang="cs-CZ" sz="1000" i="1"/>
              <a:t>2</a:t>
            </a:r>
            <a:endParaRPr lang="sk-SK" altLang="cs-CZ" sz="1000" i="1">
              <a:latin typeface="Times New Roman CE" charset="-18"/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3560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1408DE7-F192-4CF8-A508-7B2C8FF8D3AF}" type="slidenum">
              <a:rPr lang="sk-SK" altLang="cs-CZ" sz="1000" smtClean="0"/>
              <a:pPr>
                <a:spcBef>
                  <a:spcPct val="0"/>
                </a:spcBef>
              </a:pPr>
              <a:t>18</a:t>
            </a:fld>
            <a:endParaRPr lang="sk-SK" altLang="cs-CZ" sz="1000" smtClean="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sk-SK" altLang="cs-CZ" sz="1000" i="1"/>
              <a:t>2</a:t>
            </a:r>
            <a:endParaRPr lang="sk-SK" altLang="cs-CZ" sz="1000" i="1">
              <a:latin typeface="Times New Roman CE" charset="-18"/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3560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1408DE7-F192-4CF8-A508-7B2C8FF8D3AF}" type="slidenum">
              <a:rPr lang="sk-SK" altLang="cs-CZ" sz="1000" smtClean="0"/>
              <a:pPr>
                <a:spcBef>
                  <a:spcPct val="0"/>
                </a:spcBef>
              </a:pPr>
              <a:t>19</a:t>
            </a:fld>
            <a:endParaRPr lang="sk-SK" altLang="cs-CZ" sz="1000" smtClean="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sk-SK" altLang="cs-CZ" sz="1000" i="1"/>
              <a:t>2</a:t>
            </a:r>
            <a:endParaRPr lang="sk-SK" altLang="cs-CZ" sz="1000" i="1">
              <a:latin typeface="Times New Roman CE" charset="-18"/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3560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51706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1408DE7-F192-4CF8-A508-7B2C8FF8D3AF}" type="slidenum">
              <a:rPr lang="sk-SK" altLang="cs-CZ" sz="1000" smtClean="0"/>
              <a:pPr>
                <a:spcBef>
                  <a:spcPct val="0"/>
                </a:spcBef>
              </a:pPr>
              <a:t>3</a:t>
            </a:fld>
            <a:endParaRPr lang="sk-SK" altLang="cs-CZ" sz="1000" smtClean="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sk-SK" altLang="cs-CZ" sz="1000" i="1"/>
              <a:t>2</a:t>
            </a:r>
            <a:endParaRPr lang="sk-SK" altLang="cs-CZ" sz="1000" i="1">
              <a:latin typeface="Times New Roman CE" charset="-18"/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3560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1408DE7-F192-4CF8-A508-7B2C8FF8D3AF}" type="slidenum">
              <a:rPr lang="sk-SK" altLang="cs-CZ" sz="1000" smtClean="0"/>
              <a:pPr>
                <a:spcBef>
                  <a:spcPct val="0"/>
                </a:spcBef>
              </a:pPr>
              <a:t>4</a:t>
            </a:fld>
            <a:endParaRPr lang="sk-SK" altLang="cs-CZ" sz="1000" smtClean="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sk-SK" altLang="cs-CZ" sz="1000" i="1"/>
              <a:t>2</a:t>
            </a:r>
            <a:endParaRPr lang="sk-SK" altLang="cs-CZ" sz="1000" i="1">
              <a:latin typeface="Times New Roman CE" charset="-18"/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3560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1408DE7-F192-4CF8-A508-7B2C8FF8D3AF}" type="slidenum">
              <a:rPr lang="sk-SK" altLang="cs-CZ" sz="1000" smtClean="0"/>
              <a:pPr>
                <a:spcBef>
                  <a:spcPct val="0"/>
                </a:spcBef>
              </a:pPr>
              <a:t>5</a:t>
            </a:fld>
            <a:endParaRPr lang="sk-SK" altLang="cs-CZ" sz="1000" smtClean="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sk-SK" altLang="cs-CZ" sz="1000" i="1"/>
              <a:t>2</a:t>
            </a:r>
            <a:endParaRPr lang="sk-SK" altLang="cs-CZ" sz="1000" i="1">
              <a:latin typeface="Times New Roman CE" charset="-18"/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3560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1408DE7-F192-4CF8-A508-7B2C8FF8D3AF}" type="slidenum">
              <a:rPr lang="sk-SK" altLang="cs-CZ" sz="1000" smtClean="0"/>
              <a:pPr>
                <a:spcBef>
                  <a:spcPct val="0"/>
                </a:spcBef>
              </a:pPr>
              <a:t>6</a:t>
            </a:fld>
            <a:endParaRPr lang="sk-SK" altLang="cs-CZ" sz="1000" smtClean="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sk-SK" altLang="cs-CZ" sz="1000" i="1"/>
              <a:t>2</a:t>
            </a:r>
            <a:endParaRPr lang="sk-SK" altLang="cs-CZ" sz="1000" i="1">
              <a:latin typeface="Times New Roman CE" charset="-18"/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3560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1408DE7-F192-4CF8-A508-7B2C8FF8D3AF}" type="slidenum">
              <a:rPr lang="sk-SK" altLang="cs-CZ" sz="1000" smtClean="0"/>
              <a:pPr>
                <a:spcBef>
                  <a:spcPct val="0"/>
                </a:spcBef>
              </a:pPr>
              <a:t>7</a:t>
            </a:fld>
            <a:endParaRPr lang="sk-SK" altLang="cs-CZ" sz="1000" smtClean="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sk-SK" altLang="cs-CZ" sz="1000" i="1"/>
              <a:t>2</a:t>
            </a:r>
            <a:endParaRPr lang="sk-SK" altLang="cs-CZ" sz="1000" i="1">
              <a:latin typeface="Times New Roman CE" charset="-18"/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3560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1408DE7-F192-4CF8-A508-7B2C8FF8D3AF}" type="slidenum">
              <a:rPr lang="sk-SK" altLang="cs-CZ" sz="1000" smtClean="0"/>
              <a:pPr>
                <a:spcBef>
                  <a:spcPct val="0"/>
                </a:spcBef>
              </a:pPr>
              <a:t>8</a:t>
            </a:fld>
            <a:endParaRPr lang="sk-SK" altLang="cs-CZ" sz="1000" smtClean="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sk-SK" altLang="cs-CZ" sz="1000" i="1"/>
              <a:t>2</a:t>
            </a:r>
            <a:endParaRPr lang="sk-SK" altLang="cs-CZ" sz="1000" i="1">
              <a:latin typeface="Times New Roman CE" charset="-18"/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3560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1408DE7-F192-4CF8-A508-7B2C8FF8D3AF}" type="slidenum">
              <a:rPr lang="sk-SK" altLang="cs-CZ" sz="1000" smtClean="0"/>
              <a:pPr>
                <a:spcBef>
                  <a:spcPct val="0"/>
                </a:spcBef>
              </a:pPr>
              <a:t>9</a:t>
            </a:fld>
            <a:endParaRPr lang="sk-SK" altLang="cs-CZ" sz="1000" smtClean="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sk-SK" altLang="cs-CZ" sz="1000" i="1"/>
              <a:t>2</a:t>
            </a:r>
            <a:endParaRPr lang="sk-SK" altLang="cs-CZ" sz="1000" i="1">
              <a:latin typeface="Times New Roman CE" charset="-18"/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3560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1408DE7-F192-4CF8-A508-7B2C8FF8D3AF}" type="slidenum">
              <a:rPr lang="sk-SK" altLang="cs-CZ" sz="1000" smtClean="0"/>
              <a:pPr>
                <a:spcBef>
                  <a:spcPct val="0"/>
                </a:spcBef>
              </a:pPr>
              <a:t>10</a:t>
            </a:fld>
            <a:endParaRPr lang="sk-SK" altLang="cs-CZ" sz="1000" smtClean="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sk-SK" altLang="cs-CZ" sz="1000" i="1"/>
              <a:t>2</a:t>
            </a:r>
            <a:endParaRPr lang="sk-SK" altLang="cs-CZ" sz="1000" i="1">
              <a:latin typeface="Times New Roman CE" charset="-18"/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355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3560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5F7FD-DCC0-4162-B052-F8F033FD8670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4020323891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5578E-9A46-4612-BD70-D1DD3C9FA9B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834511310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5D9DA-C758-4CEB-B335-23EE273B92C7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223554506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2AF43-03B2-4B7F-8253-EF23C749477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1029793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C0261-53FE-46E9-A5AA-0093FFAD610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9130943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AD33D-BD66-468D-933E-605599CBC58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76765896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C75F5-0990-4D1C-A985-6AFC49B60C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7175023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28D12-A2E8-418E-B957-C0FE40F5069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77253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2AEE-D3D4-45FA-9BBA-08A88B88FED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4476214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93446-F082-44E4-BACC-08AD47B7C7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5750290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2D1B0-8E66-4999-8684-BF538F2A304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4882311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AA7D7-AA25-407E-81DF-2B9BBB3E3CB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452682439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F1051-C48B-454F-932F-8EC12CEFE30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8201822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E8F58-C3CE-447C-A46C-AEEF6FE011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5082063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52A5C-6821-43B8-8409-929FE650298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876944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6A834-8408-4E06-9E5F-AEDE537F6D2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403518349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C923D-160C-4A53-B805-895BA8EA9655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531217666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7D73C-2B7A-46D9-83D1-8D2513928788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120077348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67297-7765-47DA-B26D-B24A1037F187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994335766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EB6B5-CAFD-4392-9639-9533EF8BEEC9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404796218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3B4A7-50A4-4121-AD27-6C958DDC4D42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62504961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6225D-C8CB-4663-A631-440575EF73A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429540862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 smtClean="0"/>
              <a:t>Klepnutím lze upravit styl předlohy titulu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 smtClean="0"/>
              <a:t>Klepnutím lze upravit styly předlohy textu</a:t>
            </a:r>
          </a:p>
          <a:p>
            <a:pPr lvl="1"/>
            <a:r>
              <a:rPr lang="sk-SK" altLang="cs-CZ" smtClean="0"/>
              <a:t>Druhá úroveň</a:t>
            </a:r>
          </a:p>
          <a:p>
            <a:pPr lvl="2"/>
            <a:r>
              <a:rPr lang="sk-SK" altLang="cs-CZ" smtClean="0"/>
              <a:t>Třetí úroveň</a:t>
            </a:r>
          </a:p>
          <a:p>
            <a:pPr lvl="3"/>
            <a:r>
              <a:rPr lang="sk-SK" altLang="cs-CZ" smtClean="0"/>
              <a:t>Čtvrtá úroveň</a:t>
            </a:r>
          </a:p>
          <a:p>
            <a:pPr lvl="4"/>
            <a:r>
              <a:rPr lang="sk-SK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>
              <a:defRPr sz="1400"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>
              <a:defRPr sz="1400"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400"/>
            </a:lvl1pPr>
          </a:lstStyle>
          <a:p>
            <a:pPr>
              <a:defRPr/>
            </a:pPr>
            <a:fld id="{A2AB50A3-1FA6-4257-84BE-B38BCC4A642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ransition>
    <p:dissolve/>
  </p:transition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en-US" altLang="cs-CZ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>
              <a:defRPr/>
            </a:pPr>
            <a:fld id="{7B5217F5-5219-4774-A795-29BCAFAA96C0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pitchFamily="34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0" y="1924050"/>
            <a:ext cx="9144000" cy="6159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ts val="1200"/>
              </a:spcBef>
              <a:buClr>
                <a:srgbClr val="838995"/>
              </a:buClr>
              <a:buFont typeface="Arial" pitchFamily="34" charset="0"/>
              <a:defRPr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171450" indent="-17145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344488" indent="-16510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517525" indent="-169863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688975" indent="-173038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1146175" indent="-173038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1603375" indent="-173038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2060575" indent="-173038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2517775" indent="-173038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k-SK" altLang="cs-CZ" sz="3400" b="1" dirty="0" smtClean="0">
                <a:latin typeface="Calibri" pitchFamily="34" charset="0"/>
              </a:rPr>
              <a:t>36 </a:t>
            </a:r>
            <a:r>
              <a:rPr lang="sk-SK" altLang="cs-CZ" sz="3400" b="1" dirty="0">
                <a:latin typeface="Calibri" pitchFamily="34" charset="0"/>
              </a:rPr>
              <a:t>– </a:t>
            </a:r>
            <a:r>
              <a:rPr lang="sk-SK" altLang="cs-CZ" sz="3200" b="1" dirty="0" smtClean="0">
                <a:latin typeface="Calibri" pitchFamily="34" charset="0"/>
              </a:rPr>
              <a:t>MAGNETICKÉ POLE VE VESMÍRU</a:t>
            </a:r>
            <a:endParaRPr lang="sk-SK" altLang="cs-CZ" sz="320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0" y="1588"/>
            <a:ext cx="9144000" cy="70852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1714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165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indent="-169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indent="-1730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sk-SK" altLang="cs-CZ" sz="4000" b="1" dirty="0" smtClean="0">
                <a:solidFill>
                  <a:schemeClr val="bg1"/>
                </a:solidFill>
                <a:latin typeface="Calibri" pitchFamily="34" charset="0"/>
              </a:rPr>
              <a:t>36 </a:t>
            </a:r>
            <a:r>
              <a:rPr lang="sk-SK" altLang="cs-CZ" sz="4000" b="1" dirty="0">
                <a:solidFill>
                  <a:schemeClr val="bg1"/>
                </a:solidFill>
                <a:latin typeface="Calibri" pitchFamily="34" charset="0"/>
              </a:rPr>
              <a:t>– </a:t>
            </a:r>
            <a:r>
              <a:rPr lang="sk-SK" altLang="cs-CZ" sz="3600" b="1" dirty="0">
                <a:solidFill>
                  <a:schemeClr val="bg1"/>
                </a:solidFill>
                <a:latin typeface="Calibri" pitchFamily="34" charset="0"/>
              </a:rPr>
              <a:t>MAGNETICKÉ POLE VE </a:t>
            </a:r>
            <a:r>
              <a:rPr lang="sk-SK" altLang="cs-CZ" sz="3600" b="1" dirty="0" smtClean="0">
                <a:solidFill>
                  <a:schemeClr val="bg1"/>
                </a:solidFill>
                <a:latin typeface="Calibri" pitchFamily="34" charset="0"/>
              </a:rPr>
              <a:t>VESMÍRU</a:t>
            </a:r>
            <a:endParaRPr lang="sk-SK" altLang="cs-CZ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712696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Magnetické pole Země – polární záře – princip vzniku</a:t>
            </a:r>
            <a:endParaRPr lang="cs-CZ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9218" name="Picture 2" descr="http://www.osel.cz/_popisky/134_/s_13426188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5916"/>
            <a:ext cx="4396657" cy="288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840941" y="1532965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err="1" smtClean="0">
                <a:latin typeface="Calibri" panose="020F0502020204030204" pitchFamily="34" charset="0"/>
              </a:rPr>
              <a:t>Auroální</a:t>
            </a:r>
            <a:r>
              <a:rPr lang="cs-CZ" dirty="0" smtClean="0">
                <a:latin typeface="Calibri" panose="020F0502020204030204" pitchFamily="34" charset="0"/>
              </a:rPr>
              <a:t> ovál, který se tvoří okolo 70. rovnoběžky severní i jižní šířky</a:t>
            </a:r>
            <a:endParaRPr lang="cs-CZ" dirty="0">
              <a:latin typeface="Calibri" panose="020F0502020204030204" pitchFamily="34" charset="0"/>
            </a:endParaRPr>
          </a:p>
        </p:txBody>
      </p:sp>
      <p:pic>
        <p:nvPicPr>
          <p:cNvPr id="9220" name="Picture 4" descr="http://en.es-static.us/upl/2012/05/what_causes_auroa-e133824083477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071" y="2915412"/>
            <a:ext cx="5351929" cy="394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74156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0" y="1588"/>
            <a:ext cx="9144000" cy="70852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1714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165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indent="-169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indent="-1730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sk-SK" altLang="cs-CZ" sz="4000" b="1" dirty="0" smtClean="0">
                <a:solidFill>
                  <a:schemeClr val="bg1"/>
                </a:solidFill>
                <a:latin typeface="Calibri" pitchFamily="34" charset="0"/>
              </a:rPr>
              <a:t>36 </a:t>
            </a:r>
            <a:r>
              <a:rPr lang="sk-SK" altLang="cs-CZ" sz="4000" b="1" dirty="0">
                <a:solidFill>
                  <a:schemeClr val="bg1"/>
                </a:solidFill>
                <a:latin typeface="Calibri" pitchFamily="34" charset="0"/>
              </a:rPr>
              <a:t>– </a:t>
            </a:r>
            <a:r>
              <a:rPr lang="sk-SK" altLang="cs-CZ" sz="3600" b="1" dirty="0">
                <a:solidFill>
                  <a:schemeClr val="bg1"/>
                </a:solidFill>
                <a:latin typeface="Calibri" pitchFamily="34" charset="0"/>
              </a:rPr>
              <a:t>MAGNETICKÉ POLE VE </a:t>
            </a:r>
            <a:r>
              <a:rPr lang="sk-SK" altLang="cs-CZ" sz="3600" b="1" dirty="0" smtClean="0">
                <a:solidFill>
                  <a:schemeClr val="bg1"/>
                </a:solidFill>
                <a:latin typeface="Calibri" pitchFamily="34" charset="0"/>
              </a:rPr>
              <a:t>VESMÍRU</a:t>
            </a:r>
            <a:endParaRPr lang="sk-SK" altLang="cs-CZ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712696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Magnetické pole Země – orientace živočichů</a:t>
            </a:r>
            <a:endParaRPr lang="cs-CZ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342473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latin typeface="Calibri" panose="020F0502020204030204" pitchFamily="34" charset="0"/>
              </a:rPr>
              <a:t>Pasoucí se skot</a:t>
            </a:r>
            <a:endParaRPr lang="cs-CZ" dirty="0">
              <a:latin typeface="Calibri" panose="020F0502020204030204" pitchFamily="34" charset="0"/>
            </a:endParaRPr>
          </a:p>
        </p:txBody>
      </p:sp>
      <p:pic>
        <p:nvPicPr>
          <p:cNvPr id="10242" name="Picture 2" descr="http://katedry.czu.cz/photos/76637_thumb_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40" b="29159"/>
          <a:stretch/>
        </p:blipFill>
        <p:spPr bwMode="auto">
          <a:xfrm>
            <a:off x="0" y="1804138"/>
            <a:ext cx="3173506" cy="242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katedry.czu.cz/photos/76637_thumb_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530"/>
            <a:ext cx="4303058" cy="242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3274358" y="3867402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latin typeface="Calibri" panose="020F0502020204030204" pitchFamily="34" charset="0"/>
              </a:rPr>
              <a:t>Liška ve skoku</a:t>
            </a:r>
            <a:endParaRPr lang="cs-CZ" dirty="0">
              <a:latin typeface="Calibri" panose="020F0502020204030204" pitchFamily="34" charset="0"/>
            </a:endParaRPr>
          </a:p>
        </p:txBody>
      </p:sp>
      <p:pic>
        <p:nvPicPr>
          <p:cNvPr id="10248" name="Picture 8" descr="http://katedry.czu.cz/photos/76637_thumb_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38685"/>
          <a:stretch/>
        </p:blipFill>
        <p:spPr bwMode="auto">
          <a:xfrm>
            <a:off x="6091456" y="1225913"/>
            <a:ext cx="3039077" cy="563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303058" y="1558972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latin typeface="Calibri" panose="020F0502020204030204" pitchFamily="34" charset="0"/>
              </a:rPr>
              <a:t>Ryby v kádi</a:t>
            </a:r>
            <a:endParaRPr lang="cs-CZ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107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0" y="1588"/>
            <a:ext cx="9144000" cy="70852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1714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165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indent="-169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indent="-1730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sk-SK" altLang="cs-CZ" sz="4000" b="1" dirty="0" smtClean="0">
                <a:solidFill>
                  <a:schemeClr val="bg1"/>
                </a:solidFill>
                <a:latin typeface="Calibri" pitchFamily="34" charset="0"/>
              </a:rPr>
              <a:t>36 </a:t>
            </a:r>
            <a:r>
              <a:rPr lang="sk-SK" altLang="cs-CZ" sz="4000" b="1" dirty="0">
                <a:solidFill>
                  <a:schemeClr val="bg1"/>
                </a:solidFill>
                <a:latin typeface="Calibri" pitchFamily="34" charset="0"/>
              </a:rPr>
              <a:t>– </a:t>
            </a:r>
            <a:r>
              <a:rPr lang="sk-SK" altLang="cs-CZ" sz="3600" b="1" dirty="0">
                <a:solidFill>
                  <a:schemeClr val="bg1"/>
                </a:solidFill>
                <a:latin typeface="Calibri" pitchFamily="34" charset="0"/>
              </a:rPr>
              <a:t>MAGNETICKÉ POLE VE </a:t>
            </a:r>
            <a:r>
              <a:rPr lang="sk-SK" altLang="cs-CZ" sz="3600" b="1" dirty="0" smtClean="0">
                <a:solidFill>
                  <a:schemeClr val="bg1"/>
                </a:solidFill>
                <a:latin typeface="Calibri" pitchFamily="34" charset="0"/>
              </a:rPr>
              <a:t>VESMÍRU</a:t>
            </a:r>
            <a:endParaRPr lang="sk-SK" altLang="cs-CZ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712696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Magnetické pole Země – přepólování</a:t>
            </a:r>
            <a:endParaRPr lang="cs-CZ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573305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latin typeface="Calibri" panose="020F0502020204030204" pitchFamily="34" charset="0"/>
              </a:rPr>
              <a:t>1x za 100.000 až 1.000.000 let</a:t>
            </a:r>
          </a:p>
          <a:p>
            <a:pPr algn="just"/>
            <a:endParaRPr lang="cs-CZ" dirty="0">
              <a:latin typeface="Calibri" panose="020F0502020204030204" pitchFamily="34" charset="0"/>
            </a:endParaRPr>
          </a:p>
          <a:p>
            <a:pPr algn="just"/>
            <a:r>
              <a:rPr lang="cs-CZ" dirty="0" smtClean="0">
                <a:latin typeface="Calibri" panose="020F0502020204030204" pitchFamily="34" charset="0"/>
              </a:rPr>
              <a:t>Poslední: před 750.000 lety</a:t>
            </a:r>
            <a:endParaRPr lang="cs-CZ" dirty="0">
              <a:latin typeface="Calibri" panose="020F0502020204030204" pitchFamily="34" charset="0"/>
            </a:endParaRPr>
          </a:p>
        </p:txBody>
      </p:sp>
      <p:pic>
        <p:nvPicPr>
          <p:cNvPr id="10" name="Obrázek 9" descr="http://petrczernek.files.wordpress.com/2011/07/zmena-magnetickeho-pole-ze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8024" y="1235916"/>
            <a:ext cx="4805975" cy="5622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3192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0" y="1588"/>
            <a:ext cx="9144000" cy="70852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1714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165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indent="-169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indent="-1730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sk-SK" altLang="cs-CZ" sz="4000" b="1" dirty="0" smtClean="0">
                <a:solidFill>
                  <a:schemeClr val="bg1"/>
                </a:solidFill>
                <a:latin typeface="Calibri" pitchFamily="34" charset="0"/>
              </a:rPr>
              <a:t>36 </a:t>
            </a:r>
            <a:r>
              <a:rPr lang="sk-SK" altLang="cs-CZ" sz="4000" b="1" dirty="0">
                <a:solidFill>
                  <a:schemeClr val="bg1"/>
                </a:solidFill>
                <a:latin typeface="Calibri" pitchFamily="34" charset="0"/>
              </a:rPr>
              <a:t>– </a:t>
            </a:r>
            <a:r>
              <a:rPr lang="sk-SK" altLang="cs-CZ" sz="3600" b="1" dirty="0">
                <a:solidFill>
                  <a:schemeClr val="bg1"/>
                </a:solidFill>
                <a:latin typeface="Calibri" pitchFamily="34" charset="0"/>
              </a:rPr>
              <a:t>MAGNETICKÉ POLE VE </a:t>
            </a:r>
            <a:r>
              <a:rPr lang="sk-SK" altLang="cs-CZ" sz="3600" b="1" dirty="0" smtClean="0">
                <a:solidFill>
                  <a:schemeClr val="bg1"/>
                </a:solidFill>
                <a:latin typeface="Calibri" pitchFamily="34" charset="0"/>
              </a:rPr>
              <a:t>VESMÍRU</a:t>
            </a:r>
            <a:endParaRPr lang="sk-SK" altLang="cs-CZ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712696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Magnetické pole Země – satelitní elektrárna</a:t>
            </a:r>
            <a:endParaRPr lang="cs-CZ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573305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latin typeface="Calibri" panose="020F0502020204030204" pitchFamily="34" charset="0"/>
              </a:rPr>
              <a:t>22.2.1996</a:t>
            </a:r>
          </a:p>
          <a:p>
            <a:pPr algn="just"/>
            <a:r>
              <a:rPr lang="cs-CZ" dirty="0" smtClean="0">
                <a:latin typeface="Calibri" panose="020F0502020204030204" pitchFamily="34" charset="0"/>
              </a:rPr>
              <a:t>Americký raketoplán Columbia vynesl italskou družici TSS-1R</a:t>
            </a:r>
          </a:p>
          <a:p>
            <a:pPr algn="just"/>
            <a:endParaRPr lang="cs-CZ" dirty="0">
              <a:latin typeface="Calibri" panose="020F0502020204030204" pitchFamily="34" charset="0"/>
            </a:endParaRPr>
          </a:p>
          <a:p>
            <a:pPr algn="just"/>
            <a:r>
              <a:rPr lang="cs-CZ" dirty="0" smtClean="0">
                <a:latin typeface="Calibri" panose="020F0502020204030204" pitchFamily="34" charset="0"/>
              </a:rPr>
              <a:t>Družice měla být spojena s raketoplánem 20 km kabelem</a:t>
            </a:r>
            <a:endParaRPr lang="cs-CZ" dirty="0">
              <a:latin typeface="Calibri" panose="020F0502020204030204" pitchFamily="34" charset="0"/>
            </a:endParaRPr>
          </a:p>
        </p:txBody>
      </p:sp>
      <p:pic>
        <p:nvPicPr>
          <p:cNvPr id="14338" name="Picture 2" descr="see cap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224" y="1371600"/>
            <a:ext cx="4018776" cy="528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spacefacts.de/mission/patches/sts-75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64" y="3881629"/>
            <a:ext cx="29241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2871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cience.nasa.gov/media/medialibrary/1998/10/14/ast08sep97_1_resources/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68848"/>
            <a:ext cx="50292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0" y="1588"/>
            <a:ext cx="9144000" cy="70852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1714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165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indent="-169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indent="-1730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sk-SK" altLang="cs-CZ" sz="4000" b="1" dirty="0" smtClean="0">
                <a:solidFill>
                  <a:schemeClr val="bg1"/>
                </a:solidFill>
                <a:latin typeface="Calibri" pitchFamily="34" charset="0"/>
              </a:rPr>
              <a:t>36 </a:t>
            </a:r>
            <a:r>
              <a:rPr lang="sk-SK" altLang="cs-CZ" sz="4000" b="1" dirty="0">
                <a:solidFill>
                  <a:schemeClr val="bg1"/>
                </a:solidFill>
                <a:latin typeface="Calibri" pitchFamily="34" charset="0"/>
              </a:rPr>
              <a:t>– </a:t>
            </a:r>
            <a:r>
              <a:rPr lang="sk-SK" altLang="cs-CZ" sz="3600" b="1" dirty="0">
                <a:solidFill>
                  <a:schemeClr val="bg1"/>
                </a:solidFill>
                <a:latin typeface="Calibri" pitchFamily="34" charset="0"/>
              </a:rPr>
              <a:t>MAGNETICKÉ POLE VE </a:t>
            </a:r>
            <a:r>
              <a:rPr lang="sk-SK" altLang="cs-CZ" sz="3600" b="1" dirty="0" smtClean="0">
                <a:solidFill>
                  <a:schemeClr val="bg1"/>
                </a:solidFill>
                <a:latin typeface="Calibri" pitchFamily="34" charset="0"/>
              </a:rPr>
              <a:t>VESMÍRU</a:t>
            </a:r>
            <a:endParaRPr lang="sk-SK" altLang="cs-CZ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712696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Magnetické pole Země – satelitní elektrárna</a:t>
            </a:r>
            <a:endParaRPr lang="cs-CZ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250129"/>
            <a:ext cx="4114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latin typeface="Calibri" panose="020F0502020204030204" pitchFamily="34" charset="0"/>
              </a:rPr>
              <a:t>Pohybem vodiče v magnetickém poli Země se mělo indukovat napětí </a:t>
            </a:r>
          </a:p>
          <a:p>
            <a:pPr algn="just"/>
            <a:r>
              <a:rPr lang="cs-CZ" dirty="0" smtClean="0">
                <a:latin typeface="Calibri" panose="020F0502020204030204" pitchFamily="34" charset="0"/>
              </a:rPr>
              <a:t>cca 3000 V</a:t>
            </a:r>
          </a:p>
          <a:p>
            <a:pPr algn="just"/>
            <a:endParaRPr lang="cs-CZ" dirty="0">
              <a:latin typeface="Calibri" panose="020F0502020204030204" pitchFamily="34" charset="0"/>
            </a:endParaRPr>
          </a:p>
          <a:p>
            <a:pPr algn="just"/>
            <a:r>
              <a:rPr lang="cs-CZ" dirty="0" smtClean="0">
                <a:latin typeface="Calibri" panose="020F0502020204030204" pitchFamily="34" charset="0"/>
              </a:rPr>
              <a:t>Ve chvíli, kdy byl kabel skoro celý odvinut, došlo ke zkratu mezi kabelem a navijákem, vzniklý výboj přepálil jistící lanko a družice v ceně </a:t>
            </a:r>
            <a:r>
              <a:rPr lang="cs-CZ" dirty="0">
                <a:latin typeface="Calibri" panose="020F0502020204030204" pitchFamily="34" charset="0"/>
              </a:rPr>
              <a:t>440 miliónů dolarů </a:t>
            </a:r>
            <a:r>
              <a:rPr lang="cs-CZ" dirty="0" smtClean="0">
                <a:latin typeface="Calibri" panose="020F0502020204030204" pitchFamily="34" charset="0"/>
              </a:rPr>
              <a:t>zmizela ve vesmíru.</a:t>
            </a:r>
          </a:p>
          <a:p>
            <a:pPr algn="just"/>
            <a:endParaRPr lang="cs-CZ" dirty="0" smtClean="0">
              <a:latin typeface="Calibri" panose="020F0502020204030204" pitchFamily="34" charset="0"/>
            </a:endParaRPr>
          </a:p>
          <a:p>
            <a:pPr algn="just"/>
            <a:r>
              <a:rPr lang="cs-CZ" dirty="0" smtClean="0">
                <a:latin typeface="Calibri" panose="020F0502020204030204" pitchFamily="34" charset="0"/>
              </a:rPr>
              <a:t>Kosmonautům zůstalo asi jen 10 m kabelu, který přivezli zpět.</a:t>
            </a:r>
            <a:endParaRPr lang="cs-CZ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5881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0" y="1588"/>
            <a:ext cx="9144000" cy="70852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1714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165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indent="-169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indent="-1730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sk-SK" altLang="cs-CZ" sz="4000" b="1" dirty="0" smtClean="0">
                <a:solidFill>
                  <a:schemeClr val="bg1"/>
                </a:solidFill>
                <a:latin typeface="Calibri" pitchFamily="34" charset="0"/>
              </a:rPr>
              <a:t>36 </a:t>
            </a:r>
            <a:r>
              <a:rPr lang="sk-SK" altLang="cs-CZ" sz="4000" b="1" dirty="0">
                <a:solidFill>
                  <a:schemeClr val="bg1"/>
                </a:solidFill>
                <a:latin typeface="Calibri" pitchFamily="34" charset="0"/>
              </a:rPr>
              <a:t>– </a:t>
            </a:r>
            <a:r>
              <a:rPr lang="sk-SK" altLang="cs-CZ" sz="3600" b="1" dirty="0">
                <a:solidFill>
                  <a:schemeClr val="bg1"/>
                </a:solidFill>
                <a:latin typeface="Calibri" pitchFamily="34" charset="0"/>
              </a:rPr>
              <a:t>MAGNETICKÉ POLE VE </a:t>
            </a:r>
            <a:r>
              <a:rPr lang="sk-SK" altLang="cs-CZ" sz="3600" b="1" dirty="0" smtClean="0">
                <a:solidFill>
                  <a:schemeClr val="bg1"/>
                </a:solidFill>
                <a:latin typeface="Calibri" pitchFamily="34" charset="0"/>
              </a:rPr>
              <a:t>VESMÍRU</a:t>
            </a:r>
            <a:endParaRPr lang="sk-SK" altLang="cs-CZ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712696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Magnetické pole planet</a:t>
            </a:r>
            <a:endParaRPr lang="cs-CZ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573305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latin typeface="Calibri" panose="020F0502020204030204" pitchFamily="34" charset="0"/>
              </a:rPr>
              <a:t>Nejsilnější: Jupiter, Saturn, Uran</a:t>
            </a:r>
          </a:p>
          <a:p>
            <a:pPr algn="just"/>
            <a:endParaRPr lang="cs-CZ" dirty="0">
              <a:latin typeface="Calibri" panose="020F0502020204030204" pitchFamily="34" charset="0"/>
            </a:endParaRPr>
          </a:p>
          <a:p>
            <a:pPr algn="just"/>
            <a:r>
              <a:rPr lang="cs-CZ" dirty="0" smtClean="0">
                <a:latin typeface="Calibri" panose="020F0502020204030204" pitchFamily="34" charset="0"/>
              </a:rPr>
              <a:t>Nejslabší: Venuše, Mars</a:t>
            </a:r>
            <a:endParaRPr lang="cs-CZ" dirty="0">
              <a:latin typeface="Calibri" panose="020F0502020204030204" pitchFamily="34" charset="0"/>
            </a:endParaRPr>
          </a:p>
        </p:txBody>
      </p:sp>
      <p:pic>
        <p:nvPicPr>
          <p:cNvPr id="11266" name="Picture 2" descr="http://www.kosmos.edu.pl/planety/saturn/foto/saturn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73305"/>
            <a:ext cx="49530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planety.astro.cz/obr/planety/jupiter/008fisf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76665"/>
            <a:ext cx="4760259" cy="370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4903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0" y="1588"/>
            <a:ext cx="9144000" cy="70852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1714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165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indent="-169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indent="-1730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sk-SK" altLang="cs-CZ" sz="4000" b="1" dirty="0" smtClean="0">
                <a:solidFill>
                  <a:schemeClr val="bg1"/>
                </a:solidFill>
                <a:latin typeface="Calibri" pitchFamily="34" charset="0"/>
              </a:rPr>
              <a:t>36 </a:t>
            </a:r>
            <a:r>
              <a:rPr lang="sk-SK" altLang="cs-CZ" sz="4000" b="1" dirty="0">
                <a:solidFill>
                  <a:schemeClr val="bg1"/>
                </a:solidFill>
                <a:latin typeface="Calibri" pitchFamily="34" charset="0"/>
              </a:rPr>
              <a:t>– </a:t>
            </a:r>
            <a:r>
              <a:rPr lang="sk-SK" altLang="cs-CZ" sz="3600" b="1" dirty="0">
                <a:solidFill>
                  <a:schemeClr val="bg1"/>
                </a:solidFill>
                <a:latin typeface="Calibri" pitchFamily="34" charset="0"/>
              </a:rPr>
              <a:t>MAGNETICKÉ POLE VE </a:t>
            </a:r>
            <a:r>
              <a:rPr lang="sk-SK" altLang="cs-CZ" sz="3600" b="1" dirty="0" smtClean="0">
                <a:solidFill>
                  <a:schemeClr val="bg1"/>
                </a:solidFill>
                <a:latin typeface="Calibri" pitchFamily="34" charset="0"/>
              </a:rPr>
              <a:t>VESMÍRU</a:t>
            </a:r>
            <a:endParaRPr lang="sk-SK" altLang="cs-CZ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712696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Magnetar</a:t>
            </a:r>
            <a:r>
              <a:rPr lang="cs-CZ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– nejsilnější magnetické pole ve vesmíru</a:t>
            </a:r>
            <a:endParaRPr lang="cs-CZ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48344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Magnetar</a:t>
            </a:r>
            <a:r>
              <a:rPr lang="cs-CZ" dirty="0" smtClean="0">
                <a:latin typeface="Calibri" panose="020F0502020204030204" pitchFamily="34" charset="0"/>
              </a:rPr>
              <a:t> – neutronová hvězda s extra silným magnetickým polem</a:t>
            </a:r>
            <a:endParaRPr lang="cs-CZ" dirty="0">
              <a:latin typeface="Calibri" panose="020F0502020204030204" pitchFamily="34" charset="0"/>
            </a:endParaRPr>
          </a:p>
        </p:txBody>
      </p:sp>
      <p:pic>
        <p:nvPicPr>
          <p:cNvPr id="13314" name="Picture 2" descr="http://i.huffpost.com/gen/1802422/thumbs/o-MAGNETAR-STAR-face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5999"/>
            <a:ext cx="9144000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astro.cz/_data/images/news/2009/02/07/m1_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72358"/>
            <a:ext cx="3192325" cy="319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66272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0" y="1588"/>
            <a:ext cx="9144000" cy="70852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1714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165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indent="-169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indent="-1730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sk-SK" altLang="cs-CZ" sz="4000" b="1" dirty="0" smtClean="0">
                <a:solidFill>
                  <a:schemeClr val="bg1"/>
                </a:solidFill>
                <a:latin typeface="Calibri" pitchFamily="34" charset="0"/>
              </a:rPr>
              <a:t>36 </a:t>
            </a:r>
            <a:r>
              <a:rPr lang="sk-SK" altLang="cs-CZ" sz="4000" b="1" dirty="0">
                <a:solidFill>
                  <a:schemeClr val="bg1"/>
                </a:solidFill>
                <a:latin typeface="Calibri" pitchFamily="34" charset="0"/>
              </a:rPr>
              <a:t>– </a:t>
            </a:r>
            <a:r>
              <a:rPr lang="sk-SK" altLang="cs-CZ" sz="3600" b="1" dirty="0">
                <a:solidFill>
                  <a:schemeClr val="bg1"/>
                </a:solidFill>
                <a:latin typeface="Calibri" pitchFamily="34" charset="0"/>
              </a:rPr>
              <a:t>MAGNETICKÉ POLE VE </a:t>
            </a:r>
            <a:r>
              <a:rPr lang="sk-SK" altLang="cs-CZ" sz="3600" b="1" dirty="0" smtClean="0">
                <a:solidFill>
                  <a:schemeClr val="bg1"/>
                </a:solidFill>
                <a:latin typeface="Calibri" pitchFamily="34" charset="0"/>
              </a:rPr>
              <a:t>VESMÍRU</a:t>
            </a:r>
            <a:endParaRPr lang="sk-SK" altLang="cs-CZ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712696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Magnetické pole Slunce</a:t>
            </a:r>
            <a:endParaRPr lang="cs-CZ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13756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Archimédova spirála </a:t>
            </a:r>
            <a:r>
              <a:rPr lang="cs-CZ" dirty="0" smtClean="0">
                <a:latin typeface="Calibri" panose="020F0502020204030204" pitchFamily="34" charset="0"/>
              </a:rPr>
              <a:t>– tvar magnetických siločar</a:t>
            </a:r>
            <a:endParaRPr lang="cs-CZ" dirty="0">
              <a:latin typeface="Calibri" panose="020F0502020204030204" pitchFamily="34" charset="0"/>
            </a:endParaRPr>
          </a:p>
        </p:txBody>
      </p:sp>
      <p:pic>
        <p:nvPicPr>
          <p:cNvPr id="2" name="Picture 2" descr="http://slunce.astronomie.cz/data/slunce/Navijeni_indukcnich_car_magnetickeho_po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3" y="1931419"/>
            <a:ext cx="6657975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://upload.wikimedia.org/wikipedia/commons/thumb/c/c5/Archimedean_spiral.svg/220px-Archimedean_spiral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48" y="1606456"/>
            <a:ext cx="20955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61030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0" y="1588"/>
            <a:ext cx="9144000" cy="70852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1714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165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indent="-169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indent="-1730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sk-SK" altLang="cs-CZ" sz="4000" b="1" dirty="0" smtClean="0">
                <a:solidFill>
                  <a:schemeClr val="bg1"/>
                </a:solidFill>
                <a:latin typeface="Calibri" pitchFamily="34" charset="0"/>
              </a:rPr>
              <a:t>36 </a:t>
            </a:r>
            <a:r>
              <a:rPr lang="sk-SK" altLang="cs-CZ" sz="4000" b="1" dirty="0">
                <a:solidFill>
                  <a:schemeClr val="bg1"/>
                </a:solidFill>
                <a:latin typeface="Calibri" pitchFamily="34" charset="0"/>
              </a:rPr>
              <a:t>– </a:t>
            </a:r>
            <a:r>
              <a:rPr lang="sk-SK" altLang="cs-CZ" sz="3600" b="1" dirty="0">
                <a:solidFill>
                  <a:schemeClr val="bg1"/>
                </a:solidFill>
                <a:latin typeface="Calibri" pitchFamily="34" charset="0"/>
              </a:rPr>
              <a:t>MAGNETICKÉ POLE VE </a:t>
            </a:r>
            <a:r>
              <a:rPr lang="sk-SK" altLang="cs-CZ" sz="3600" b="1" dirty="0" smtClean="0">
                <a:solidFill>
                  <a:schemeClr val="bg1"/>
                </a:solidFill>
                <a:latin typeface="Calibri" pitchFamily="34" charset="0"/>
              </a:rPr>
              <a:t>VESMÍRU</a:t>
            </a:r>
            <a:endParaRPr lang="sk-SK" altLang="cs-CZ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712696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Magnetické pole Slunce</a:t>
            </a:r>
            <a:endParaRPr lang="cs-CZ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496207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Sluneční skvrny</a:t>
            </a:r>
            <a:r>
              <a:rPr lang="cs-CZ" dirty="0" smtClean="0">
                <a:latin typeface="Calibri" panose="020F0502020204030204" pitchFamily="34" charset="0"/>
              </a:rPr>
              <a:t> – poruchy v magnetickém poli, objeveny 1611, nižší teplota než povrch Slunce (jeví se tmavé), jsou to silné magnety</a:t>
            </a:r>
          </a:p>
          <a:p>
            <a:pPr algn="just"/>
            <a:r>
              <a:rPr lang="cs-CZ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Protuberance</a:t>
            </a:r>
            <a:r>
              <a:rPr lang="cs-CZ" dirty="0" smtClean="0">
                <a:latin typeface="Calibri" panose="020F0502020204030204" pitchFamily="34" charset="0"/>
              </a:rPr>
              <a:t> – chladné plazma vybíhající nad povrch Slunce v podobě smyček</a:t>
            </a:r>
            <a:endParaRPr lang="cs-CZ" dirty="0">
              <a:latin typeface="Calibri" panose="020F0502020204030204" pitchFamily="34" charset="0"/>
            </a:endParaRPr>
          </a:p>
        </p:txBody>
      </p:sp>
      <p:pic>
        <p:nvPicPr>
          <p:cNvPr id="15364" name="Picture 4" descr="http://img.ahaonline.cz/img/18/new_article/1212848-img-slunecni-erup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78207" y="3670064"/>
            <a:ext cx="3787585" cy="257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hn.ihned.cz/attachment.php/13312060/smxyTEOj4aUGHqQN7bpw9ncIzr6AhB5W/Slunecni_skvrn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8903" y="3515032"/>
            <a:ext cx="3792133" cy="288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www.windows.ucar.edu/sun/images/sunspot_horseshoe_magnet_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09843" y="3737858"/>
            <a:ext cx="3787584" cy="24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44068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0" y="1588"/>
            <a:ext cx="9144000" cy="70852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1714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165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indent="-169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indent="-1730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sk-SK" altLang="cs-CZ" sz="4000" b="1" dirty="0" smtClean="0">
                <a:solidFill>
                  <a:schemeClr val="bg1"/>
                </a:solidFill>
                <a:latin typeface="Calibri" pitchFamily="34" charset="0"/>
              </a:rPr>
              <a:t>36 </a:t>
            </a:r>
            <a:r>
              <a:rPr lang="sk-SK" altLang="cs-CZ" sz="4000" b="1" dirty="0">
                <a:solidFill>
                  <a:schemeClr val="bg1"/>
                </a:solidFill>
                <a:latin typeface="Calibri" pitchFamily="34" charset="0"/>
              </a:rPr>
              <a:t>– </a:t>
            </a:r>
            <a:r>
              <a:rPr lang="sk-SK" altLang="cs-CZ" sz="3600" b="1" dirty="0">
                <a:solidFill>
                  <a:schemeClr val="bg1"/>
                </a:solidFill>
                <a:latin typeface="Calibri" pitchFamily="34" charset="0"/>
              </a:rPr>
              <a:t>MAGNETICKÉ POLE VE </a:t>
            </a:r>
            <a:r>
              <a:rPr lang="sk-SK" altLang="cs-CZ" sz="3600" b="1" dirty="0" smtClean="0">
                <a:solidFill>
                  <a:schemeClr val="bg1"/>
                </a:solidFill>
                <a:latin typeface="Calibri" pitchFamily="34" charset="0"/>
              </a:rPr>
              <a:t>VESMÍRU</a:t>
            </a:r>
            <a:endParaRPr lang="sk-SK" altLang="cs-CZ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712696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Magnetické </a:t>
            </a:r>
            <a:r>
              <a:rPr lang="cs-CZ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portály Slunce-Země</a:t>
            </a:r>
            <a:endParaRPr lang="cs-CZ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496207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2008</a:t>
            </a:r>
            <a:r>
              <a:rPr lang="cs-CZ" dirty="0" smtClean="0">
                <a:latin typeface="Calibri" panose="020F0502020204030204" pitchFamily="34" charset="0"/>
              </a:rPr>
              <a:t> </a:t>
            </a:r>
            <a:r>
              <a:rPr lang="cs-CZ" dirty="0" smtClean="0">
                <a:latin typeface="Calibri" panose="020F0502020204030204" pitchFamily="34" charset="0"/>
              </a:rPr>
              <a:t>– </a:t>
            </a:r>
            <a:r>
              <a:rPr lang="cs-CZ" dirty="0" smtClean="0">
                <a:latin typeface="Calibri" panose="020F0502020204030204" pitchFamily="34" charset="0"/>
              </a:rPr>
              <a:t>potvrzena existence těchto portálů výzkumem NASA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dirty="0">
                <a:latin typeface="Calibri" panose="020F0502020204030204" pitchFamily="34" charset="0"/>
              </a:rPr>
              <a:t>k</a:t>
            </a:r>
            <a:r>
              <a:rPr lang="cs-CZ" dirty="0" smtClean="0">
                <a:latin typeface="Calibri" panose="020F0502020204030204" pitchFamily="34" charset="0"/>
              </a:rPr>
              <a:t>aždý den se několikrát propojí magnetické pole Slunce a Země </a:t>
            </a:r>
            <a:br>
              <a:rPr lang="cs-CZ" dirty="0" smtClean="0">
                <a:latin typeface="Calibri" panose="020F0502020204030204" pitchFamily="34" charset="0"/>
              </a:rPr>
            </a:br>
            <a:r>
              <a:rPr lang="cs-CZ" dirty="0" smtClean="0">
                <a:latin typeface="Calibri" panose="020F0502020204030204" pitchFamily="34" charset="0"/>
              </a:rPr>
              <a:t>v místech kde sráží sluneční vítr s </a:t>
            </a:r>
            <a:r>
              <a:rPr lang="cs-CZ" dirty="0" err="1" smtClean="0">
                <a:latin typeface="Calibri" panose="020F0502020204030204" pitchFamily="34" charset="0"/>
              </a:rPr>
              <a:t>mag</a:t>
            </a:r>
            <a:r>
              <a:rPr lang="cs-CZ" dirty="0" smtClean="0">
                <a:latin typeface="Calibri" panose="020F0502020204030204" pitchFamily="34" charset="0"/>
              </a:rPr>
              <a:t>. siločarami Země </a:t>
            </a:r>
            <a:r>
              <a:rPr lang="cs-CZ" dirty="0" smtClean="0">
                <a:latin typeface="Calibri" panose="020F0502020204030204" pitchFamily="34" charset="0"/>
                <a:sym typeface="Symbol" panose="05050102010706020507" pitchFamily="18" charset="2"/>
              </a:rPr>
              <a:t> X-</a:t>
            </a:r>
            <a:r>
              <a:rPr lang="cs-CZ" dirty="0" err="1" smtClean="0">
                <a:latin typeface="Calibri" panose="020F0502020204030204" pitchFamily="34" charset="0"/>
                <a:sym typeface="Symbol" panose="05050102010706020507" pitchFamily="18" charset="2"/>
              </a:rPr>
              <a:t>points</a:t>
            </a:r>
            <a:endParaRPr lang="cs-CZ" dirty="0" smtClean="0"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https://</a:t>
            </a:r>
            <a:r>
              <a:rPr lang="cs-CZ" dirty="0" smtClean="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www.youtube.com/watch?v=jaB4cSPWBN0</a:t>
            </a:r>
            <a:r>
              <a:rPr lang="cs-CZ" dirty="0" smtClean="0"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72" y="3750305"/>
            <a:ext cx="3817077" cy="30324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675" y="3749743"/>
            <a:ext cx="4162697" cy="303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4594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0" y="1588"/>
            <a:ext cx="9144000" cy="70852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1714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165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indent="-169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indent="-1730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sk-SK" altLang="cs-CZ" sz="4000" b="1" dirty="0" smtClean="0">
                <a:solidFill>
                  <a:schemeClr val="bg1"/>
                </a:solidFill>
                <a:latin typeface="Calibri" pitchFamily="34" charset="0"/>
              </a:rPr>
              <a:t>36 </a:t>
            </a:r>
            <a:r>
              <a:rPr lang="sk-SK" altLang="cs-CZ" sz="4000" b="1" dirty="0">
                <a:solidFill>
                  <a:schemeClr val="bg1"/>
                </a:solidFill>
                <a:latin typeface="Calibri" pitchFamily="34" charset="0"/>
              </a:rPr>
              <a:t>– </a:t>
            </a:r>
            <a:r>
              <a:rPr lang="sk-SK" altLang="cs-CZ" sz="3600" b="1" dirty="0">
                <a:solidFill>
                  <a:schemeClr val="bg1"/>
                </a:solidFill>
                <a:latin typeface="Calibri" pitchFamily="34" charset="0"/>
              </a:rPr>
              <a:t>MAGNETICKÉ POLE VE </a:t>
            </a:r>
            <a:r>
              <a:rPr lang="sk-SK" altLang="cs-CZ" sz="3600" b="1" dirty="0" smtClean="0">
                <a:solidFill>
                  <a:schemeClr val="bg1"/>
                </a:solidFill>
                <a:latin typeface="Calibri" pitchFamily="34" charset="0"/>
              </a:rPr>
              <a:t>VESMÍRU</a:t>
            </a:r>
            <a:endParaRPr lang="sk-SK" altLang="cs-CZ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712696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Magnetické pole Země – dipólový charakter</a:t>
            </a:r>
            <a:endParaRPr lang="cs-CZ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http://www.gartier.sk/zapper/images/magnetic%20po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47" y="1613647"/>
            <a:ext cx="4967754" cy="496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emote-lab.fyzika.net/experiment/02/img/zemsky-magnetismu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563" y="2591453"/>
            <a:ext cx="3346823" cy="301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0" y="1588"/>
            <a:ext cx="9144000" cy="70852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1714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165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indent="-169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indent="-1730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sk-SK" altLang="cs-CZ" sz="4000" b="1" dirty="0" smtClean="0">
                <a:solidFill>
                  <a:schemeClr val="bg1"/>
                </a:solidFill>
                <a:latin typeface="Calibri" pitchFamily="34" charset="0"/>
              </a:rPr>
              <a:t>36 </a:t>
            </a:r>
            <a:r>
              <a:rPr lang="sk-SK" altLang="cs-CZ" sz="4000" b="1" dirty="0">
                <a:solidFill>
                  <a:schemeClr val="bg1"/>
                </a:solidFill>
                <a:latin typeface="Calibri" pitchFamily="34" charset="0"/>
              </a:rPr>
              <a:t>– </a:t>
            </a:r>
            <a:r>
              <a:rPr lang="sk-SK" altLang="cs-CZ" sz="3600" b="1" dirty="0">
                <a:solidFill>
                  <a:schemeClr val="bg1"/>
                </a:solidFill>
                <a:latin typeface="Calibri" pitchFamily="34" charset="0"/>
              </a:rPr>
              <a:t>MAGNETICKÉ POLE VE </a:t>
            </a:r>
            <a:r>
              <a:rPr lang="sk-SK" altLang="cs-CZ" sz="3600" b="1" dirty="0" smtClean="0">
                <a:solidFill>
                  <a:schemeClr val="bg1"/>
                </a:solidFill>
                <a:latin typeface="Calibri" pitchFamily="34" charset="0"/>
              </a:rPr>
              <a:t>VESMÍRU</a:t>
            </a:r>
            <a:endParaRPr lang="sk-SK" altLang="cs-CZ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712696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Magnetické pole Země – planetární dynamo</a:t>
            </a:r>
            <a:endParaRPr lang="cs-CZ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http://blog.idnes.cz/blog/9337/162307/earthco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3" y="2249860"/>
            <a:ext cx="3803140" cy="364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2facts.com/stories/graphics/sg05005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33" y="1382245"/>
            <a:ext cx="4762500" cy="53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1724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0" y="1588"/>
            <a:ext cx="9144000" cy="70852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1714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165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indent="-169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indent="-1730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sk-SK" altLang="cs-CZ" sz="4000" b="1" dirty="0" smtClean="0">
                <a:solidFill>
                  <a:schemeClr val="bg1"/>
                </a:solidFill>
                <a:latin typeface="Calibri" pitchFamily="34" charset="0"/>
              </a:rPr>
              <a:t>36 </a:t>
            </a:r>
            <a:r>
              <a:rPr lang="sk-SK" altLang="cs-CZ" sz="4000" b="1" dirty="0">
                <a:solidFill>
                  <a:schemeClr val="bg1"/>
                </a:solidFill>
                <a:latin typeface="Calibri" pitchFamily="34" charset="0"/>
              </a:rPr>
              <a:t>– </a:t>
            </a:r>
            <a:r>
              <a:rPr lang="sk-SK" altLang="cs-CZ" sz="3600" b="1" dirty="0">
                <a:solidFill>
                  <a:schemeClr val="bg1"/>
                </a:solidFill>
                <a:latin typeface="Calibri" pitchFamily="34" charset="0"/>
              </a:rPr>
              <a:t>MAGNETICKÉ POLE VE </a:t>
            </a:r>
            <a:r>
              <a:rPr lang="sk-SK" altLang="cs-CZ" sz="3600" b="1" dirty="0" smtClean="0">
                <a:solidFill>
                  <a:schemeClr val="bg1"/>
                </a:solidFill>
                <a:latin typeface="Calibri" pitchFamily="34" charset="0"/>
              </a:rPr>
              <a:t>VESMÍRU</a:t>
            </a:r>
            <a:endParaRPr lang="sk-SK" altLang="cs-CZ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712696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Magnetické pole Země – ideální tvar siločar</a:t>
            </a:r>
            <a:endParaRPr lang="cs-CZ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 descr="http://www.osel.cz/_popisky/132_/s_13228535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82" y="1437622"/>
            <a:ext cx="6925236" cy="525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2438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0" y="1588"/>
            <a:ext cx="9144000" cy="70852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1714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165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indent="-169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indent="-1730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sk-SK" altLang="cs-CZ" sz="4000" b="1" dirty="0" smtClean="0">
                <a:solidFill>
                  <a:schemeClr val="bg1"/>
                </a:solidFill>
                <a:latin typeface="Calibri" pitchFamily="34" charset="0"/>
              </a:rPr>
              <a:t>36 </a:t>
            </a:r>
            <a:r>
              <a:rPr lang="sk-SK" altLang="cs-CZ" sz="4000" b="1" dirty="0">
                <a:solidFill>
                  <a:schemeClr val="bg1"/>
                </a:solidFill>
                <a:latin typeface="Calibri" pitchFamily="34" charset="0"/>
              </a:rPr>
              <a:t>– </a:t>
            </a:r>
            <a:r>
              <a:rPr lang="sk-SK" altLang="cs-CZ" sz="3600" b="1" dirty="0">
                <a:solidFill>
                  <a:schemeClr val="bg1"/>
                </a:solidFill>
                <a:latin typeface="Calibri" pitchFamily="34" charset="0"/>
              </a:rPr>
              <a:t>MAGNETICKÉ POLE VE </a:t>
            </a:r>
            <a:r>
              <a:rPr lang="sk-SK" altLang="cs-CZ" sz="3600" b="1" dirty="0" smtClean="0">
                <a:solidFill>
                  <a:schemeClr val="bg1"/>
                </a:solidFill>
                <a:latin typeface="Calibri" pitchFamily="34" charset="0"/>
              </a:rPr>
              <a:t>VESMÍRU</a:t>
            </a:r>
            <a:endParaRPr lang="sk-SK" altLang="cs-CZ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712696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Magnetické pole Země – ochrana před slunečním větrem</a:t>
            </a:r>
            <a:endParaRPr lang="cs-CZ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4100" name="Picture 4" descr="http://www.ta3.sk/~zkanuch/apvv/wwwheslar/images/1300879045_Obr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5916"/>
            <a:ext cx="9144000" cy="562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4540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0" y="1588"/>
            <a:ext cx="9144000" cy="70852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1714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165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indent="-169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indent="-1730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sk-SK" altLang="cs-CZ" sz="4000" b="1" dirty="0" smtClean="0">
                <a:solidFill>
                  <a:schemeClr val="bg1"/>
                </a:solidFill>
                <a:latin typeface="Calibri" pitchFamily="34" charset="0"/>
              </a:rPr>
              <a:t>36 </a:t>
            </a:r>
            <a:r>
              <a:rPr lang="sk-SK" altLang="cs-CZ" sz="4000" b="1" dirty="0">
                <a:solidFill>
                  <a:schemeClr val="bg1"/>
                </a:solidFill>
                <a:latin typeface="Calibri" pitchFamily="34" charset="0"/>
              </a:rPr>
              <a:t>– </a:t>
            </a:r>
            <a:r>
              <a:rPr lang="sk-SK" altLang="cs-CZ" sz="3600" b="1" dirty="0">
                <a:solidFill>
                  <a:schemeClr val="bg1"/>
                </a:solidFill>
                <a:latin typeface="Calibri" pitchFamily="34" charset="0"/>
              </a:rPr>
              <a:t>MAGNETICKÉ POLE VE </a:t>
            </a:r>
            <a:r>
              <a:rPr lang="sk-SK" altLang="cs-CZ" sz="3600" b="1" dirty="0" smtClean="0">
                <a:solidFill>
                  <a:schemeClr val="bg1"/>
                </a:solidFill>
                <a:latin typeface="Calibri" pitchFamily="34" charset="0"/>
              </a:rPr>
              <a:t>VESMÍRU</a:t>
            </a:r>
            <a:endParaRPr lang="sk-SK" altLang="cs-CZ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712696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Magnetické pole Země – ochrana před slunečním větrem</a:t>
            </a:r>
            <a:endParaRPr lang="cs-CZ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81" y="1235916"/>
            <a:ext cx="7462838" cy="564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146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0" y="1588"/>
            <a:ext cx="9144000" cy="70852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1714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165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indent="-169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indent="-1730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sk-SK" altLang="cs-CZ" sz="4000" b="1" dirty="0" smtClean="0">
                <a:solidFill>
                  <a:schemeClr val="bg1"/>
                </a:solidFill>
                <a:latin typeface="Calibri" pitchFamily="34" charset="0"/>
              </a:rPr>
              <a:t>36 </a:t>
            </a:r>
            <a:r>
              <a:rPr lang="sk-SK" altLang="cs-CZ" sz="4000" b="1" dirty="0">
                <a:solidFill>
                  <a:schemeClr val="bg1"/>
                </a:solidFill>
                <a:latin typeface="Calibri" pitchFamily="34" charset="0"/>
              </a:rPr>
              <a:t>– </a:t>
            </a:r>
            <a:r>
              <a:rPr lang="sk-SK" altLang="cs-CZ" sz="3600" b="1" dirty="0">
                <a:solidFill>
                  <a:schemeClr val="bg1"/>
                </a:solidFill>
                <a:latin typeface="Calibri" pitchFamily="34" charset="0"/>
              </a:rPr>
              <a:t>MAGNETICKÉ POLE VE </a:t>
            </a:r>
            <a:r>
              <a:rPr lang="sk-SK" altLang="cs-CZ" sz="3600" b="1" dirty="0" smtClean="0">
                <a:solidFill>
                  <a:schemeClr val="bg1"/>
                </a:solidFill>
                <a:latin typeface="Calibri" pitchFamily="34" charset="0"/>
              </a:rPr>
              <a:t>VESMÍRU</a:t>
            </a:r>
            <a:endParaRPr lang="sk-SK" altLang="cs-CZ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712696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Magnetické pole Země – Van Allenovy pásy</a:t>
            </a:r>
            <a:endParaRPr lang="cs-CZ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5122" name="Picture 2" descr="http://www.hvezdarnaplzen.cz/wp-content/uploads/2012/02/van-alle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65" y="1828800"/>
            <a:ext cx="914399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0" y="1353688"/>
            <a:ext cx="9136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Calibri" panose="020F0502020204030204" pitchFamily="34" charset="0"/>
              </a:rPr>
              <a:t>Ve vzdálenosti 400 km až 50.000 km od Země</a:t>
            </a:r>
            <a:endParaRPr lang="cs-CZ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53279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0" y="1588"/>
            <a:ext cx="9144000" cy="70852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1714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165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indent="-169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indent="-1730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sk-SK" altLang="cs-CZ" sz="4000" b="1" dirty="0" smtClean="0">
                <a:solidFill>
                  <a:schemeClr val="bg1"/>
                </a:solidFill>
                <a:latin typeface="Calibri" pitchFamily="34" charset="0"/>
              </a:rPr>
              <a:t>36 </a:t>
            </a:r>
            <a:r>
              <a:rPr lang="sk-SK" altLang="cs-CZ" sz="4000" b="1" dirty="0">
                <a:solidFill>
                  <a:schemeClr val="bg1"/>
                </a:solidFill>
                <a:latin typeface="Calibri" pitchFamily="34" charset="0"/>
              </a:rPr>
              <a:t>– </a:t>
            </a:r>
            <a:r>
              <a:rPr lang="sk-SK" altLang="cs-CZ" sz="3600" b="1" dirty="0">
                <a:solidFill>
                  <a:schemeClr val="bg1"/>
                </a:solidFill>
                <a:latin typeface="Calibri" pitchFamily="34" charset="0"/>
              </a:rPr>
              <a:t>MAGNETICKÉ POLE VE </a:t>
            </a:r>
            <a:r>
              <a:rPr lang="sk-SK" altLang="cs-CZ" sz="3600" b="1" dirty="0" smtClean="0">
                <a:solidFill>
                  <a:schemeClr val="bg1"/>
                </a:solidFill>
                <a:latin typeface="Calibri" pitchFamily="34" charset="0"/>
              </a:rPr>
              <a:t>VESMÍRU</a:t>
            </a:r>
            <a:endParaRPr lang="sk-SK" altLang="cs-CZ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712696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Magnetické pole Země – Van Allenovy pásy</a:t>
            </a:r>
            <a:endParaRPr lang="cs-CZ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7170" name="Picture 2" descr="http://akademon.cz/source/obr/vanall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35917"/>
            <a:ext cx="4381500" cy="255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aldebaran.cz/lab/pohyby/figs/bel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295649"/>
            <a:ext cx="47625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381501" y="1425388"/>
            <a:ext cx="4762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Calibri" panose="020F0502020204030204" pitchFamily="34" charset="0"/>
              </a:rPr>
              <a:t>Nebezpečná silná radiace </a:t>
            </a:r>
          </a:p>
          <a:p>
            <a:pPr algn="ctr"/>
            <a:r>
              <a:rPr lang="cs-CZ" dirty="0" smtClean="0">
                <a:latin typeface="Calibri" panose="020F0502020204030204" pitchFamily="34" charset="0"/>
              </a:rPr>
              <a:t>uvnitř pásů</a:t>
            </a:r>
          </a:p>
          <a:p>
            <a:pPr algn="ctr"/>
            <a:r>
              <a:rPr lang="cs-CZ" dirty="0" smtClean="0">
                <a:latin typeface="Calibri" panose="020F0502020204030204" pitchFamily="34" charset="0"/>
              </a:rPr>
              <a:t>Obsahují i antihmotu – pozitrony a antiprotony</a:t>
            </a:r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4854387"/>
            <a:ext cx="4381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Calibri" panose="020F0502020204030204" pitchFamily="34" charset="0"/>
              </a:rPr>
              <a:t>Pásy fungují jako</a:t>
            </a:r>
          </a:p>
          <a:p>
            <a:pPr algn="ctr"/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</a:rPr>
              <a:t>m</a:t>
            </a:r>
            <a:r>
              <a:rPr lang="cs-CZ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agnetické zrcadlo</a:t>
            </a:r>
            <a:r>
              <a:rPr lang="cs-CZ" dirty="0" smtClean="0">
                <a:latin typeface="Calibri" panose="020F0502020204030204" pitchFamily="34" charset="0"/>
              </a:rPr>
              <a:t>, </a:t>
            </a:r>
          </a:p>
          <a:p>
            <a:pPr algn="ctr"/>
            <a:r>
              <a:rPr lang="cs-CZ" dirty="0">
                <a:latin typeface="Calibri" panose="020F0502020204030204" pitchFamily="34" charset="0"/>
              </a:rPr>
              <a:t>k</a:t>
            </a:r>
            <a:r>
              <a:rPr lang="cs-CZ" dirty="0" smtClean="0">
                <a:latin typeface="Calibri" panose="020F0502020204030204" pitchFamily="34" charset="0"/>
              </a:rPr>
              <a:t>teré odráží sluneční vítr</a:t>
            </a:r>
            <a:endParaRPr lang="cs-CZ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662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0" y="1588"/>
            <a:ext cx="9144000" cy="70852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1714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165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indent="-169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indent="-1730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sk-SK" altLang="cs-CZ" sz="4000" b="1" dirty="0" smtClean="0">
                <a:solidFill>
                  <a:schemeClr val="bg1"/>
                </a:solidFill>
                <a:latin typeface="Calibri" pitchFamily="34" charset="0"/>
              </a:rPr>
              <a:t>36 </a:t>
            </a:r>
            <a:r>
              <a:rPr lang="sk-SK" altLang="cs-CZ" sz="4000" b="1" dirty="0">
                <a:solidFill>
                  <a:schemeClr val="bg1"/>
                </a:solidFill>
                <a:latin typeface="Calibri" pitchFamily="34" charset="0"/>
              </a:rPr>
              <a:t>– </a:t>
            </a:r>
            <a:r>
              <a:rPr lang="sk-SK" altLang="cs-CZ" sz="3600" b="1" dirty="0">
                <a:solidFill>
                  <a:schemeClr val="bg1"/>
                </a:solidFill>
                <a:latin typeface="Calibri" pitchFamily="34" charset="0"/>
              </a:rPr>
              <a:t>MAGNETICKÉ POLE VE </a:t>
            </a:r>
            <a:r>
              <a:rPr lang="sk-SK" altLang="cs-CZ" sz="3600" b="1" dirty="0" smtClean="0">
                <a:solidFill>
                  <a:schemeClr val="bg1"/>
                </a:solidFill>
                <a:latin typeface="Calibri" pitchFamily="34" charset="0"/>
              </a:rPr>
              <a:t>VESMÍRU</a:t>
            </a:r>
            <a:endParaRPr lang="sk-SK" altLang="cs-CZ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712696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Magnetické pole Země – polární záře</a:t>
            </a:r>
            <a:endParaRPr lang="cs-CZ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8194" name="Picture 2" descr="http://cdn.desktopwallpapers4.me/wallpapers/world/1920x1200/2/18469-aurora-borealis-over-hammerfest-1920x1200-world-wallpap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60" y="1235916"/>
            <a:ext cx="4582760" cy="2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.dailymail.co.uk/i/pix/2014/03/13/article-2579940-1C3FF56700000578-76_964x5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253828"/>
            <a:ext cx="4572000" cy="284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transform.fairfaxregional.com.au/transform/v1/resize/frm/storypad-wHYHMmAn7bhNPtaAR3pUhR/1b980ec9-ab4e-41c3-888b-5ab6b3236eae.jpg/w1200_h678_fma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60" y="4349363"/>
            <a:ext cx="4582760" cy="250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fc00.deviantart.net/fs10/i/2006/084/b/2/Southern_Lights__by_Dic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349364"/>
            <a:ext cx="4571999" cy="250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119718" y="4533155"/>
            <a:ext cx="26894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Calibri" panose="020F0502020204030204" pitchFamily="34" charset="0"/>
              </a:rPr>
              <a:t>Aurora </a:t>
            </a:r>
            <a:r>
              <a:rPr lang="cs-CZ" dirty="0" err="1" smtClean="0">
                <a:latin typeface="Calibri" panose="020F0502020204030204" pitchFamily="34" charset="0"/>
              </a:rPr>
              <a:t>australis</a:t>
            </a:r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572000" y="1253827"/>
            <a:ext cx="457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Calibri" panose="020F0502020204030204" pitchFamily="34" charset="0"/>
              </a:rPr>
              <a:t>Aurora </a:t>
            </a:r>
            <a:r>
              <a:rPr lang="cs-CZ" dirty="0" err="1" smtClean="0">
                <a:latin typeface="Calibri" panose="020F0502020204030204" pitchFamily="34" charset="0"/>
              </a:rPr>
              <a:t>borealis</a:t>
            </a:r>
            <a:endParaRPr lang="cs-CZ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2700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3997</TotalTime>
  <Words>482</Words>
  <Application>Microsoft Office PowerPoint</Application>
  <PresentationFormat>Předvádění na obrazovce (4:3)</PresentationFormat>
  <Paragraphs>109</Paragraphs>
  <Slides>19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30" baseType="lpstr">
      <vt:lpstr>Arial</vt:lpstr>
      <vt:lpstr>Calibri</vt:lpstr>
      <vt:lpstr>Corbel</vt:lpstr>
      <vt:lpstr>Symbol</vt:lpstr>
      <vt:lpstr>Tahoma</vt:lpstr>
      <vt:lpstr>Times New Roman</vt:lpstr>
      <vt:lpstr>Times New Roman CE</vt:lpstr>
      <vt:lpstr>Tunga</vt:lpstr>
      <vt:lpstr>Wingdings</vt:lpstr>
      <vt:lpstr>Default Design</vt:lpstr>
      <vt:lpstr>Mylar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Ohmův zákon. Elektrický odpor.</dc:title>
  <dc:subject>fyzika</dc:subject>
  <dc:creator>Čeněk Kodejška</dc:creator>
  <cp:lastModifiedBy>Kodejška Čeněk</cp:lastModifiedBy>
  <cp:revision>812</cp:revision>
  <cp:lastPrinted>1999-08-11T16:37:14Z</cp:lastPrinted>
  <dcterms:created xsi:type="dcterms:W3CDTF">1998-07-07T19:23:32Z</dcterms:created>
  <dcterms:modified xsi:type="dcterms:W3CDTF">2024-02-14T10:21:49Z</dcterms:modified>
</cp:coreProperties>
</file>