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268760"/>
            <a:ext cx="91440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u="sng" dirty="0"/>
              <a:t>Historické </a:t>
            </a:r>
            <a:r>
              <a:rPr lang="cs-CZ" sz="3000" b="1" u="sng" dirty="0" smtClean="0"/>
              <a:t>poznámky</a:t>
            </a:r>
          </a:p>
          <a:p>
            <a:endParaRPr lang="cs-CZ" sz="3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starověké Řecko – jantar, který třeme, přitahuje stébla slámy; pozoroval </a:t>
            </a:r>
            <a:r>
              <a:rPr lang="cs-CZ" sz="2500" b="1" dirty="0"/>
              <a:t>Thales Milétský</a:t>
            </a:r>
            <a:r>
              <a:rPr lang="cs-CZ" sz="2500" dirty="0"/>
              <a:t> (mj. Thaletova věta)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elektron = jantar (řecky), slovo elektřina je odvozené od jantaru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oheň svatého Eliáše – akustický i optický jev způsobený vybitím statické elektřiny na hrotech, vrcholcích stromů, stožárů lodí, apod. Projevuje se modrým světélkováním objektu a může připravit cestu pro úder blesku.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české země v 18. – 19. stol.: </a:t>
            </a:r>
            <a:r>
              <a:rPr lang="cs-CZ" sz="2500" dirty="0" err="1"/>
              <a:t>mluno</a:t>
            </a:r>
            <a:r>
              <a:rPr lang="cs-CZ" sz="2500" dirty="0"/>
              <a:t> a dralo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zánik vzducholodi Hindenburg (1937): plněná H</a:t>
            </a:r>
            <a:r>
              <a:rPr lang="cs-CZ" sz="2500" baseline="-25000" dirty="0"/>
              <a:t>2</a:t>
            </a:r>
            <a:r>
              <a:rPr lang="cs-CZ" sz="2500" dirty="0"/>
              <a:t>, statická elektřina způsobila jiskru a následný požár (z 97 osob na palubě při této katastrofě zahynulo 13 pasažérů a 22 členů posádky)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822186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Elektrostatika v praxi:</a:t>
            </a:r>
            <a:endParaRPr lang="cs-CZ" sz="2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inkoustové tiskárny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r>
              <a:rPr lang="cs-CZ" sz="2400" dirty="0" smtClean="0"/>
              <a:t> </a:t>
            </a:r>
          </a:p>
          <a:p>
            <a:endParaRPr lang="cs-CZ" sz="24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kopírky, laserové tiskárny – </a:t>
            </a:r>
            <a:r>
              <a:rPr lang="cs-CZ" dirty="0" smtClean="0"/>
              <a:t>nosné kuličky o průměru 0,3 mm se díky elektrostatickému přitahování pokryjí barvou v prášku (tonerem); UV světlo (kopírky) nebo laser (tiskárny) vybije osvícená místa, toner se zachytí pouze na nabitých oblastech papíru. Nakonec se prášek tepelně do papíru zapeče.</a:t>
            </a: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24744"/>
            <a:ext cx="3096260" cy="1828800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86593"/>
            <a:ext cx="2167890" cy="2115185"/>
          </a:xfrm>
          <a:prstGeom prst="rect">
            <a:avLst/>
          </a:prstGeom>
        </p:spPr>
      </p:pic>
      <p:pic>
        <p:nvPicPr>
          <p:cNvPr id="8" name="Obrázek 7" descr="http://www.spsemoh.cz/vyuka/ms-dos/images/laser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64" y="4365104"/>
            <a:ext cx="2674620" cy="20281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2843808" y="4502036"/>
            <a:ext cx="3024336" cy="17543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Xerografie</a:t>
            </a:r>
            <a:r>
              <a:rPr lang="cs-CZ" dirty="0"/>
              <a:t> – vytváření kopií elektrostatickým způsobem (</a:t>
            </a:r>
            <a:r>
              <a:rPr lang="cs-CZ" dirty="0" err="1"/>
              <a:t>xero</a:t>
            </a:r>
            <a:r>
              <a:rPr lang="cs-CZ" dirty="0"/>
              <a:t> =  suchý, </a:t>
            </a:r>
            <a:r>
              <a:rPr lang="cs-CZ" dirty="0" err="1"/>
              <a:t>grafo</a:t>
            </a:r>
            <a:r>
              <a:rPr lang="cs-CZ" dirty="0"/>
              <a:t> = psaní), první kopie 1938.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0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pic>
        <p:nvPicPr>
          <p:cNvPr id="5" name="Obrázek 4" descr="http://upload.wikimedia.org/wikipedia/commons/thumb/9/97/Elmo%27s_fire.jpg/640px-Elmo%27s_fir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960440" cy="5040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://www.sme.sk/cdata/3281920/hindenbur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056" y="1052736"/>
            <a:ext cx="4361423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7" descr="P3170053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6" b="7532"/>
          <a:stretch>
            <a:fillRect/>
          </a:stretch>
        </p:blipFill>
        <p:spPr bwMode="auto">
          <a:xfrm>
            <a:off x="1468620" y="3573017"/>
            <a:ext cx="1780492" cy="2088232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626469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u="sng" dirty="0" smtClean="0"/>
              <a:t>Experimenty</a:t>
            </a:r>
          </a:p>
          <a:p>
            <a:endParaRPr lang="cs-CZ" sz="3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hřeben třený o vlasy odkloní pramínek </a:t>
            </a:r>
            <a:r>
              <a:rPr lang="cs-CZ" sz="2500" dirty="0" smtClean="0"/>
              <a:t>vody</a:t>
            </a:r>
          </a:p>
          <a:p>
            <a:pPr lvl="0"/>
            <a:endParaRPr lang="cs-CZ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skleněná tyč třená hedvábím se nabíjí </a:t>
            </a:r>
            <a:r>
              <a:rPr lang="cs-CZ" sz="2500" b="1" dirty="0">
                <a:solidFill>
                  <a:srgbClr val="FF0000"/>
                </a:solidFill>
              </a:rPr>
              <a:t>kladně</a:t>
            </a:r>
            <a:r>
              <a:rPr lang="cs-CZ" sz="2500" b="1" dirty="0"/>
              <a:t> </a:t>
            </a:r>
            <a:r>
              <a:rPr lang="cs-CZ" sz="2500" b="1" dirty="0" smtClean="0"/>
              <a:t>(elektrony přejdou ze skla do látky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500" dirty="0"/>
              <a:t>novodurová tyč třená kožešinou se nabíjí </a:t>
            </a:r>
            <a:r>
              <a:rPr lang="cs-CZ" sz="2500" b="1" dirty="0">
                <a:solidFill>
                  <a:srgbClr val="00B0F0"/>
                </a:solidFill>
              </a:rPr>
              <a:t>záporně </a:t>
            </a:r>
            <a:r>
              <a:rPr lang="cs-CZ" sz="2500" b="1" dirty="0" smtClean="0"/>
              <a:t>(elektrony přejdou z látky na tyč)</a:t>
            </a:r>
            <a:endParaRPr lang="cs-CZ" sz="2500" dirty="0"/>
          </a:p>
        </p:txBody>
      </p:sp>
      <p:pic>
        <p:nvPicPr>
          <p:cNvPr id="7" name="Picture 20" descr="elektrizovanie trením - vodný lúč_000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343"/>
          <a:stretch>
            <a:fillRect/>
          </a:stretch>
        </p:blipFill>
        <p:spPr bwMode="auto">
          <a:xfrm>
            <a:off x="6732240" y="1218672"/>
            <a:ext cx="2104488" cy="233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6" descr="P3170051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1"/>
          <a:stretch>
            <a:fillRect/>
          </a:stretch>
        </p:blipFill>
        <p:spPr bwMode="auto">
          <a:xfrm>
            <a:off x="7036528" y="4049269"/>
            <a:ext cx="1820331" cy="2404946"/>
          </a:xfrm>
          <a:prstGeom prst="rect">
            <a:avLst/>
          </a:prstGeom>
          <a:noFill/>
          <a:ln w="19050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90872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u="sng" dirty="0"/>
              <a:t>Projevy elektrostatiky</a:t>
            </a:r>
            <a:endParaRPr lang="cs-CZ" sz="3000" dirty="0"/>
          </a:p>
          <a:p>
            <a:pPr lvl="0"/>
            <a:endParaRPr lang="cs-CZ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 smtClean="0"/>
              <a:t>elektrostatika </a:t>
            </a:r>
            <a:r>
              <a:rPr lang="cs-CZ" sz="2500" dirty="0"/>
              <a:t>= náboj v klidu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pozorujeme vzájemné přitahování a odpuzování předmětů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existují 2 druhy el. náboje – </a:t>
            </a:r>
            <a:r>
              <a:rPr lang="cs-CZ" sz="2500" b="1" dirty="0">
                <a:solidFill>
                  <a:srgbClr val="FF0000"/>
                </a:solidFill>
              </a:rPr>
              <a:t>kladný</a:t>
            </a:r>
            <a:r>
              <a:rPr lang="cs-CZ" sz="2500" dirty="0"/>
              <a:t> a </a:t>
            </a:r>
            <a:r>
              <a:rPr lang="cs-CZ" sz="2500" b="1" dirty="0">
                <a:solidFill>
                  <a:srgbClr val="00B0F0"/>
                </a:solidFill>
              </a:rPr>
              <a:t>záporný</a:t>
            </a:r>
            <a:r>
              <a:rPr lang="cs-CZ" sz="2500" dirty="0"/>
              <a:t>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definoval </a:t>
            </a:r>
            <a:r>
              <a:rPr lang="cs-CZ" sz="2500" b="1" dirty="0">
                <a:solidFill>
                  <a:srgbClr val="00B050"/>
                </a:solidFill>
              </a:rPr>
              <a:t>Benjamin Franklin (1706 – 1790)</a:t>
            </a:r>
            <a:r>
              <a:rPr lang="cs-CZ" sz="2500" dirty="0"/>
              <a:t>, vynálezce bleskosvodu, zakladatel první americké univerzity a šachových kroužků, státník, diplomat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b="1" dirty="0">
                <a:solidFill>
                  <a:srgbClr val="00B050"/>
                </a:solidFill>
              </a:rPr>
              <a:t>Václav Prokop Diviš (1698 – 1765)</a:t>
            </a:r>
            <a:r>
              <a:rPr lang="cs-CZ" sz="2500" dirty="0"/>
              <a:t>, jako první vynalezl bleskosvod, kněz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chůze po koberci – výboj po dotyku kliky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auta – zemnící pásek; letadla, helikoptéry – nutno po přistání uzemnit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500" dirty="0"/>
              <a:t>usazování prachu na monitorech nebo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0" y="2420888"/>
            <a:ext cx="914400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0" y="1196752"/>
                <a:ext cx="914400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>
                    <a:solidFill>
                      <a:srgbClr val="FF0000"/>
                    </a:solidFill>
                  </a:rPr>
                  <a:t>elektrický náboj –  </a:t>
                </a:r>
                <a:r>
                  <a:rPr lang="cs-CZ" sz="2400" b="1" i="1" dirty="0">
                    <a:solidFill>
                      <a:srgbClr val="FF0000"/>
                    </a:solidFill>
                  </a:rPr>
                  <a:t>Q</a:t>
                </a:r>
                <a:r>
                  <a:rPr lang="cs-CZ" i="1" dirty="0"/>
                  <a:t>	</a:t>
                </a:r>
                <a:r>
                  <a:rPr lang="cs-CZ" dirty="0"/>
                  <a:t>		jednotka: </a:t>
                </a:r>
                <a:r>
                  <a:rPr lang="en-US" dirty="0"/>
                  <a:t>[</a:t>
                </a:r>
                <a:r>
                  <a:rPr lang="cs-CZ" b="1" i="1" dirty="0"/>
                  <a:t>Q</a:t>
                </a:r>
                <a:r>
                  <a:rPr lang="en-US" dirty="0"/>
                  <a:t>] = 1 C (coulomb)</a:t>
                </a:r>
                <a:endParaRPr lang="cs-CZ" dirty="0"/>
              </a:p>
              <a:p>
                <a:r>
                  <a:rPr lang="cs-CZ" dirty="0"/>
                  <a:t> </a:t>
                </a:r>
              </a:p>
              <a:p>
                <a:r>
                  <a:rPr lang="cs-CZ" sz="2000" b="1" dirty="0" smtClean="0">
                    <a:solidFill>
                      <a:srgbClr val="FF0000"/>
                    </a:solidFill>
                  </a:rPr>
                  <a:t>Definice: 1 </a:t>
                </a:r>
                <a:r>
                  <a:rPr lang="cs-CZ" sz="2000" b="1" dirty="0">
                    <a:solidFill>
                      <a:srgbClr val="FF0000"/>
                    </a:solidFill>
                  </a:rPr>
                  <a:t>coulomb je náboj, který je přenesen proudem 1 A během 1 s</a:t>
                </a:r>
                <a:endParaRPr lang="cs-CZ" sz="2000" dirty="0">
                  <a:solidFill>
                    <a:srgbClr val="FF0000"/>
                  </a:solidFill>
                </a:endParaRPr>
              </a:p>
              <a:p>
                <a:endParaRPr lang="cs-CZ" b="1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𝑸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𝑰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∙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𝒕</m:t>
                      </m:r>
                    </m:oMath>
                  </m:oMathPara>
                </a14:m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sz="2400" dirty="0"/>
                  <a:t>Pojmenování jednotky dle </a:t>
                </a:r>
                <a:r>
                  <a:rPr lang="cs-CZ" sz="2400" dirty="0" smtClean="0"/>
                  <a:t/>
                </a:r>
                <a:br>
                  <a:rPr lang="cs-CZ" sz="2400" dirty="0" smtClean="0"/>
                </a:br>
                <a:r>
                  <a:rPr lang="cs-CZ" sz="2400" b="1" dirty="0" smtClean="0">
                    <a:solidFill>
                      <a:srgbClr val="00B050"/>
                    </a:solidFill>
                  </a:rPr>
                  <a:t>Charlese-Augustina </a:t>
                </a:r>
                <a:r>
                  <a:rPr lang="cs-CZ" sz="2400" b="1" dirty="0">
                    <a:solidFill>
                      <a:srgbClr val="00B050"/>
                    </a:solidFill>
                  </a:rPr>
                  <a:t>de Coulomba (1736 – 1806)</a:t>
                </a:r>
                <a:r>
                  <a:rPr lang="cs-CZ" sz="2400" dirty="0"/>
                  <a:t>.  </a:t>
                </a:r>
              </a:p>
              <a:p>
                <a:pPr marL="342900" lvl="0" indent="-342900">
                  <a:buFont typeface="Wingdings" panose="05000000000000000000" pitchFamily="2" charset="2"/>
                  <a:buChar char="Ø"/>
                </a:pPr>
                <a:r>
                  <a:rPr lang="cs-CZ" sz="2400" dirty="0"/>
                  <a:t>zakladatel elektrostatiky (Coulombův zákon); 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cs-CZ" sz="2400" dirty="0"/>
                  <a:t>potomek zámožné šlechtické rodiny, 1800 povolán Napoleonem na Pařížskou univerzitu</a:t>
                </a: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6752"/>
                <a:ext cx="9144000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1000" t="-942" b="-22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http://upload.wikimedia.org/wikipedia/commons/thumb/4/42/Coulomb.jpg/220px-Coulomb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29000"/>
            <a:ext cx="1800200" cy="2105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5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340768"/>
            <a:ext cx="43559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u="sng" dirty="0"/>
              <a:t>Měření el. náboje</a:t>
            </a:r>
            <a:endParaRPr lang="cs-CZ" sz="3000" dirty="0"/>
          </a:p>
          <a:p>
            <a:pPr lvl="0"/>
            <a:endParaRPr lang="cs-CZ" b="1" u="sng" dirty="0" smtClean="0"/>
          </a:p>
          <a:p>
            <a:pPr lvl="0"/>
            <a:r>
              <a:rPr lang="cs-CZ" sz="2400" b="1" u="sng" dirty="0" smtClean="0"/>
              <a:t>elektroskop</a:t>
            </a:r>
            <a:r>
              <a:rPr lang="cs-CZ" sz="2400" dirty="0" smtClean="0"/>
              <a:t> </a:t>
            </a:r>
            <a:r>
              <a:rPr lang="cs-CZ" sz="2400" dirty="0"/>
              <a:t>– pouze kvalitativně, nelze měřit typ náboje nebo jeho přesnou velikost</a:t>
            </a:r>
          </a:p>
          <a:p>
            <a:r>
              <a:rPr lang="cs-CZ" sz="2400" b="1" dirty="0"/>
              <a:t> </a:t>
            </a:r>
            <a:endParaRPr lang="cs-CZ" sz="2400" dirty="0"/>
          </a:p>
          <a:p>
            <a:pPr lvl="0"/>
            <a:endParaRPr lang="cs-CZ" sz="2400" b="1" u="sng" dirty="0" smtClean="0"/>
          </a:p>
          <a:p>
            <a:pPr lvl="0"/>
            <a:r>
              <a:rPr lang="cs-CZ" sz="2400" b="1" u="sng" dirty="0" smtClean="0"/>
              <a:t>elektrometr</a:t>
            </a:r>
            <a:r>
              <a:rPr lang="cs-CZ" sz="2400" dirty="0" smtClean="0"/>
              <a:t> </a:t>
            </a:r>
            <a:r>
              <a:rPr lang="cs-CZ" sz="2400" dirty="0"/>
              <a:t>– se stupnicí nebo digitální, lze určit velikost i typ náboje </a:t>
            </a:r>
          </a:p>
          <a:p>
            <a:endParaRPr lang="cs-CZ" dirty="0"/>
          </a:p>
        </p:txBody>
      </p:sp>
      <p:pic>
        <p:nvPicPr>
          <p:cNvPr id="7" name="Obrázek 6" descr="http://files.elektrostatickepole.webnode.cz/200000007-7437f7531f/Bez%20n%C3%A1zvu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40768"/>
            <a:ext cx="1779002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s://encrypted-tbn1.gstatic.com/images?q=tbn:ANd9GcTs0_OsoN1HWSTDa66t3gs4_ELenJ_RAcMUiidSeVO8eo4CoUgBLQ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t="5824" r="8254" b="10118"/>
          <a:stretch/>
        </p:blipFill>
        <p:spPr bwMode="auto">
          <a:xfrm>
            <a:off x="4230370" y="3978840"/>
            <a:ext cx="1853798" cy="2618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496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0" y="5877272"/>
            <a:ext cx="9144000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892356"/>
            <a:ext cx="615617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u="sng" dirty="0"/>
              <a:t>Dělitelnost el. náboje</a:t>
            </a:r>
            <a:r>
              <a:rPr lang="cs-CZ" sz="3000" dirty="0"/>
              <a:t> </a:t>
            </a:r>
            <a:r>
              <a:rPr lang="cs-CZ" sz="3200" dirty="0"/>
              <a:t>– </a:t>
            </a:r>
            <a:r>
              <a:rPr lang="cs-CZ" sz="2400" dirty="0"/>
              <a:t>el. náboj lze dělit, přenášet z jednoho tělesa na </a:t>
            </a:r>
            <a:r>
              <a:rPr lang="cs-CZ" sz="2400" dirty="0" smtClean="0"/>
              <a:t>druhé</a:t>
            </a:r>
          </a:p>
          <a:p>
            <a:endParaRPr lang="cs-CZ" sz="2400" dirty="0"/>
          </a:p>
          <a:p>
            <a:r>
              <a:rPr lang="cs-CZ" sz="3000" b="1" u="sng" dirty="0"/>
              <a:t>Rozdělení látek</a:t>
            </a:r>
            <a:endParaRPr lang="cs-CZ" sz="3000" dirty="0"/>
          </a:p>
          <a:p>
            <a:pPr lvl="0"/>
            <a:r>
              <a:rPr lang="cs-CZ" sz="2400" b="1" dirty="0" smtClean="0">
                <a:solidFill>
                  <a:srgbClr val="00B0F0"/>
                </a:solidFill>
              </a:rPr>
              <a:t>vodiče</a:t>
            </a:r>
            <a:r>
              <a:rPr lang="cs-CZ" sz="2400" dirty="0"/>
              <a:t>: náboj se přemisťuje snadno </a:t>
            </a:r>
          </a:p>
          <a:p>
            <a:pPr lvl="0"/>
            <a:r>
              <a:rPr lang="cs-CZ" sz="2400" b="1" dirty="0" smtClean="0">
                <a:solidFill>
                  <a:srgbClr val="FF0000"/>
                </a:solidFill>
              </a:rPr>
              <a:t>izolanty</a:t>
            </a:r>
            <a:r>
              <a:rPr lang="cs-CZ" sz="2400" dirty="0"/>
              <a:t>: špatný přenos náboje</a:t>
            </a:r>
          </a:p>
          <a:p>
            <a:endParaRPr lang="cs-CZ" sz="2400" dirty="0" smtClean="0"/>
          </a:p>
          <a:p>
            <a:r>
              <a:rPr lang="cs-CZ" sz="2400" dirty="0" smtClean="0"/>
              <a:t>Lidské </a:t>
            </a:r>
            <a:r>
              <a:rPr lang="cs-CZ" sz="2400" dirty="0"/>
              <a:t>tělo - </a:t>
            </a:r>
            <a:r>
              <a:rPr lang="cs-CZ" sz="2400" dirty="0" smtClean="0"/>
              <a:t>vodič</a:t>
            </a:r>
            <a:endParaRPr lang="cs-CZ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6715437" y="2389337"/>
            <a:ext cx="1879600" cy="2047875"/>
            <a:chOff x="2410" y="2211"/>
            <a:chExt cx="1184" cy="1290"/>
          </a:xfrm>
        </p:grpSpPr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2476" y="2496"/>
              <a:ext cx="1043" cy="925"/>
            </a:xfrm>
            <a:prstGeom prst="rect">
              <a:avLst/>
            </a:prstGeom>
            <a:solidFill>
              <a:srgbClr val="F8F8F8"/>
            </a:solidFill>
            <a:ln w="63500" cmpd="dbl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Rectangle 6"/>
            <p:cNvSpPr>
              <a:spLocks noChangeAspect="1" noChangeArrowheads="1"/>
            </p:cNvSpPr>
            <p:nvPr/>
          </p:nvSpPr>
          <p:spPr bwMode="auto">
            <a:xfrm>
              <a:off x="2410" y="3426"/>
              <a:ext cx="1184" cy="75"/>
            </a:xfrm>
            <a:prstGeom prst="rect">
              <a:avLst/>
            </a:prstGeom>
            <a:solidFill>
              <a:srgbClr val="AFAFAF"/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2595" y="2662"/>
              <a:ext cx="656" cy="657"/>
            </a:xfrm>
            <a:prstGeom prst="rect">
              <a:avLst/>
            </a:prstGeom>
            <a:solidFill>
              <a:srgbClr val="FFFFFF">
                <a:alpha val="58000"/>
              </a:srgbClr>
            </a:solid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rc 8"/>
            <p:cNvSpPr>
              <a:spLocks noChangeAspect="1"/>
            </p:cNvSpPr>
            <p:nvPr/>
          </p:nvSpPr>
          <p:spPr bwMode="auto">
            <a:xfrm>
              <a:off x="2720" y="2658"/>
              <a:ext cx="536" cy="54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367 w 21600"/>
                <a:gd name="T1" fmla="*/ 21599 h 21599"/>
                <a:gd name="T2" fmla="*/ 0 w 21600"/>
                <a:gd name="T3" fmla="*/ 133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</a:path>
                <a:path w="21600" h="21599" stroke="0" extrusionOk="0">
                  <a:moveTo>
                    <a:pt x="21367" y="21598"/>
                  </a:moveTo>
                  <a:cubicBezTo>
                    <a:pt x="9581" y="21471"/>
                    <a:pt x="72" y="11919"/>
                    <a:pt x="0" y="13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F8F8F8"/>
            </a:solidFill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9"/>
            <p:cNvSpPr>
              <a:spLocks noChangeAspect="1" noChangeArrowheads="1"/>
            </p:cNvSpPr>
            <p:nvPr/>
          </p:nvSpPr>
          <p:spPr bwMode="auto">
            <a:xfrm>
              <a:off x="2727" y="2647"/>
              <a:ext cx="519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5" name="Line 10"/>
            <p:cNvSpPr>
              <a:spLocks noChangeAspect="1" noChangeShapeType="1"/>
            </p:cNvSpPr>
            <p:nvPr/>
          </p:nvSpPr>
          <p:spPr bwMode="auto">
            <a:xfrm rot="357590" flipH="1">
              <a:off x="3177" y="3192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" name="Line 11"/>
            <p:cNvSpPr>
              <a:spLocks noChangeAspect="1" noChangeShapeType="1"/>
            </p:cNvSpPr>
            <p:nvPr/>
          </p:nvSpPr>
          <p:spPr bwMode="auto">
            <a:xfrm rot="1157842" flipH="1">
              <a:off x="3032" y="3151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" name="Line 12"/>
            <p:cNvSpPr>
              <a:spLocks noChangeAspect="1" noChangeShapeType="1"/>
            </p:cNvSpPr>
            <p:nvPr/>
          </p:nvSpPr>
          <p:spPr bwMode="auto">
            <a:xfrm rot="2093540" flipH="1">
              <a:off x="2908" y="3076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" name="Line 13"/>
            <p:cNvSpPr>
              <a:spLocks noChangeAspect="1" noChangeShapeType="1"/>
            </p:cNvSpPr>
            <p:nvPr/>
          </p:nvSpPr>
          <p:spPr bwMode="auto">
            <a:xfrm rot="2942748" flipH="1">
              <a:off x="2810" y="2979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" name="Line 14"/>
            <p:cNvSpPr>
              <a:spLocks noChangeAspect="1" noChangeShapeType="1"/>
            </p:cNvSpPr>
            <p:nvPr/>
          </p:nvSpPr>
          <p:spPr bwMode="auto">
            <a:xfrm rot="3896602" flipH="1">
              <a:off x="2737" y="2853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" name="Line 15"/>
            <p:cNvSpPr>
              <a:spLocks noChangeAspect="1" noChangeShapeType="1"/>
            </p:cNvSpPr>
            <p:nvPr/>
          </p:nvSpPr>
          <p:spPr bwMode="auto">
            <a:xfrm rot="4574553" flipH="1">
              <a:off x="2693" y="2710"/>
              <a:ext cx="2" cy="72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" name="Line 16"/>
            <p:cNvSpPr>
              <a:spLocks noChangeAspect="1" noChangeShapeType="1"/>
            </p:cNvSpPr>
            <p:nvPr/>
          </p:nvSpPr>
          <p:spPr bwMode="auto">
            <a:xfrm rot="1958862">
              <a:off x="2977" y="3121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" name="Line 17"/>
            <p:cNvSpPr>
              <a:spLocks noChangeAspect="1" noChangeShapeType="1"/>
            </p:cNvSpPr>
            <p:nvPr/>
          </p:nvSpPr>
          <p:spPr bwMode="auto">
            <a:xfrm rot="876695">
              <a:off x="3117" y="3179"/>
              <a:ext cx="1" cy="40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Aspect="1" noChangeShapeType="1"/>
            </p:cNvSpPr>
            <p:nvPr/>
          </p:nvSpPr>
          <p:spPr bwMode="auto">
            <a:xfrm rot="2481044">
              <a:off x="2868" y="3037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4" name="Line 19"/>
            <p:cNvSpPr>
              <a:spLocks noChangeAspect="1" noChangeShapeType="1"/>
            </p:cNvSpPr>
            <p:nvPr/>
          </p:nvSpPr>
          <p:spPr bwMode="auto">
            <a:xfrm rot="3528592">
              <a:off x="2783" y="2926"/>
              <a:ext cx="1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5" name="Line 20"/>
            <p:cNvSpPr>
              <a:spLocks noChangeAspect="1" noChangeShapeType="1"/>
            </p:cNvSpPr>
            <p:nvPr/>
          </p:nvSpPr>
          <p:spPr bwMode="auto">
            <a:xfrm rot="-17192413">
              <a:off x="2727" y="2795"/>
              <a:ext cx="2" cy="39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6" name="Rectangle 21"/>
            <p:cNvSpPr>
              <a:spLocks noChangeAspect="1" noChangeArrowheads="1"/>
            </p:cNvSpPr>
            <p:nvPr/>
          </p:nvSpPr>
          <p:spPr bwMode="auto">
            <a:xfrm rot="-5400000">
              <a:off x="2999" y="2914"/>
              <a:ext cx="520" cy="41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cs-CZ" altLang="cs-CZ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22" descr="Tmavý šikmo nahor"/>
            <p:cNvSpPr>
              <a:spLocks noChangeAspect="1" noChangeArrowheads="1"/>
            </p:cNvSpPr>
            <p:nvPr/>
          </p:nvSpPr>
          <p:spPr bwMode="auto">
            <a:xfrm>
              <a:off x="3160" y="2430"/>
              <a:ext cx="208" cy="109"/>
            </a:xfrm>
            <a:prstGeom prst="rect">
              <a:avLst/>
            </a:prstGeom>
            <a:pattFill prst="dkUpDiag">
              <a:fgClr>
                <a:srgbClr val="5F5F5F"/>
              </a:fgClr>
              <a:bgClr>
                <a:schemeClr val="tx2"/>
              </a:bgClr>
            </a:pattFill>
            <a:ln w="19050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23"/>
            <p:cNvSpPr>
              <a:spLocks noChangeAspect="1" noChangeShapeType="1"/>
            </p:cNvSpPr>
            <p:nvPr/>
          </p:nvSpPr>
          <p:spPr bwMode="auto">
            <a:xfrm>
              <a:off x="3266" y="2253"/>
              <a:ext cx="0" cy="909"/>
            </a:xfrm>
            <a:prstGeom prst="line">
              <a:avLst/>
            </a:prstGeom>
            <a:noFill/>
            <a:ln w="76200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AutoShape 24"/>
            <p:cNvSpPr>
              <a:spLocks noChangeAspect="1" noChangeArrowheads="1"/>
            </p:cNvSpPr>
            <p:nvPr/>
          </p:nvSpPr>
          <p:spPr bwMode="auto">
            <a:xfrm>
              <a:off x="2963" y="2211"/>
              <a:ext cx="604" cy="4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Aspect="1" noChangeShapeType="1"/>
          </p:cNvSpPr>
          <p:nvPr/>
        </p:nvSpPr>
        <p:spPr bwMode="auto">
          <a:xfrm rot="3054369">
            <a:off x="7722706" y="3126911"/>
            <a:ext cx="1588" cy="612775"/>
          </a:xfrm>
          <a:prstGeom prst="line">
            <a:avLst/>
          </a:prstGeom>
          <a:noFill/>
          <a:ln w="508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7740352" y="3369983"/>
            <a:ext cx="793750" cy="641350"/>
            <a:chOff x="3030" y="2755"/>
            <a:chExt cx="500" cy="404"/>
          </a:xfrm>
        </p:grpSpPr>
        <p:sp>
          <p:nvSpPr>
            <p:cNvPr id="32" name="Text Box 30"/>
            <p:cNvSpPr txBox="1">
              <a:spLocks noChangeAspect="1" noChangeArrowheads="1"/>
            </p:cNvSpPr>
            <p:nvPr/>
          </p:nvSpPr>
          <p:spPr bwMode="auto">
            <a:xfrm>
              <a:off x="3267" y="2755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40000"/>
                </a:lnSpc>
              </a:pPr>
              <a:r>
                <a:rPr lang="en-US" altLang="cs-CZ" sz="3000" dirty="0">
                  <a:solidFill>
                    <a:srgbClr val="333399"/>
                  </a:solidFill>
                  <a:latin typeface="Times New Roman CE" charset="-18"/>
                </a:rPr>
                <a:t>-</a:t>
              </a:r>
            </a:p>
            <a:p>
              <a:pPr>
                <a:lnSpc>
                  <a:spcPct val="40000"/>
                </a:lnSpc>
              </a:pPr>
              <a:r>
                <a:rPr lang="en-US" altLang="cs-CZ" sz="3000" dirty="0">
                  <a:solidFill>
                    <a:srgbClr val="333399"/>
                  </a:solidFill>
                  <a:latin typeface="Times New Roman CE" charset="-18"/>
                </a:rPr>
                <a:t>-</a:t>
              </a:r>
            </a:p>
            <a:p>
              <a:pPr>
                <a:lnSpc>
                  <a:spcPct val="40000"/>
                </a:lnSpc>
              </a:pPr>
              <a:r>
                <a:rPr lang="en-US" altLang="cs-CZ" sz="3000" dirty="0">
                  <a:solidFill>
                    <a:srgbClr val="333399"/>
                  </a:solidFill>
                  <a:latin typeface="Times New Roman CE" charset="-18"/>
                </a:rPr>
                <a:t>- </a:t>
              </a:r>
              <a:endParaRPr lang="sk-SK" altLang="cs-CZ" sz="3000" dirty="0">
                <a:solidFill>
                  <a:srgbClr val="333399"/>
                </a:solidFill>
                <a:latin typeface="Times New Roman CE" charset="-18"/>
              </a:endParaRPr>
            </a:p>
          </p:txBody>
        </p:sp>
        <p:sp>
          <p:nvSpPr>
            <p:cNvPr id="33" name="Text Box 31"/>
            <p:cNvSpPr txBox="1">
              <a:spLocks noChangeAspect="1" noChangeArrowheads="1"/>
            </p:cNvSpPr>
            <p:nvPr/>
          </p:nvSpPr>
          <p:spPr bwMode="auto">
            <a:xfrm>
              <a:off x="3030" y="2756"/>
              <a:ext cx="26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40000"/>
                </a:lnSpc>
              </a:pPr>
              <a:r>
                <a:rPr lang="en-US" altLang="cs-CZ" sz="3000">
                  <a:solidFill>
                    <a:srgbClr val="333399"/>
                  </a:solidFill>
                  <a:latin typeface="Times New Roman CE" charset="-18"/>
                </a:rPr>
                <a:t>-</a:t>
              </a:r>
            </a:p>
            <a:p>
              <a:pPr>
                <a:lnSpc>
                  <a:spcPct val="40000"/>
                </a:lnSpc>
              </a:pPr>
              <a:r>
                <a:rPr lang="en-US" altLang="cs-CZ" sz="3000">
                  <a:solidFill>
                    <a:srgbClr val="333399"/>
                  </a:solidFill>
                  <a:latin typeface="Times New Roman CE" charset="-18"/>
                </a:rPr>
                <a:t>-</a:t>
              </a:r>
            </a:p>
            <a:p>
              <a:pPr>
                <a:lnSpc>
                  <a:spcPct val="40000"/>
                </a:lnSpc>
              </a:pPr>
              <a:r>
                <a:rPr lang="en-US" altLang="cs-CZ" sz="3000">
                  <a:solidFill>
                    <a:srgbClr val="333399"/>
                  </a:solidFill>
                  <a:latin typeface="Times New Roman CE" charset="-18"/>
                </a:rPr>
                <a:t>- </a:t>
              </a:r>
              <a:endParaRPr lang="sk-SK" altLang="cs-CZ" sz="3000">
                <a:solidFill>
                  <a:srgbClr val="333399"/>
                </a:solidFill>
                <a:latin typeface="Times New Roman CE" charset="-18"/>
              </a:endParaRPr>
            </a:p>
          </p:txBody>
        </p:sp>
      </p:grpSp>
      <p:grpSp>
        <p:nvGrpSpPr>
          <p:cNvPr id="34" name="Group 32"/>
          <p:cNvGrpSpPr>
            <a:grpSpLocks/>
          </p:cNvGrpSpPr>
          <p:nvPr/>
        </p:nvGrpSpPr>
        <p:grpSpPr bwMode="auto">
          <a:xfrm>
            <a:off x="4746937" y="1844824"/>
            <a:ext cx="3686175" cy="436563"/>
            <a:chOff x="1170" y="1798"/>
            <a:chExt cx="2322" cy="275"/>
          </a:xfrm>
        </p:grpSpPr>
        <p:sp>
          <p:nvSpPr>
            <p:cNvPr id="35" name="AutoShape 33"/>
            <p:cNvSpPr>
              <a:spLocks noChangeArrowheads="1"/>
            </p:cNvSpPr>
            <p:nvPr/>
          </p:nvSpPr>
          <p:spPr bwMode="auto">
            <a:xfrm rot="719616">
              <a:off x="1170" y="1798"/>
              <a:ext cx="2322" cy="100"/>
            </a:xfrm>
            <a:prstGeom prst="roundRect">
              <a:avLst>
                <a:gd name="adj" fmla="val 38222"/>
              </a:avLst>
            </a:prstGeom>
            <a:solidFill>
              <a:srgbClr val="333399"/>
            </a:soli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352" y="2073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194" y="2036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036" y="1999"/>
              <a:ext cx="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18720" y="4479532"/>
                <a:ext cx="9125279" cy="2711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>
                    <a:solidFill>
                      <a:srgbClr val="FF0000"/>
                    </a:solidFill>
                  </a:rPr>
                  <a:t>Elementární elektrický náboj</a:t>
                </a:r>
                <a:r>
                  <a:rPr lang="cs-CZ" sz="2800" dirty="0">
                    <a:solidFill>
                      <a:srgbClr val="FF0000"/>
                    </a:solidFill>
                  </a:rPr>
                  <a:t> –  </a:t>
                </a:r>
                <a:r>
                  <a:rPr lang="cs-CZ" sz="2800" i="1" dirty="0">
                    <a:solidFill>
                      <a:srgbClr val="FF0000"/>
                    </a:solidFill>
                  </a:rPr>
                  <a:t>e</a:t>
                </a:r>
                <a:r>
                  <a:rPr lang="cs-CZ" i="1" dirty="0"/>
                  <a:t>	</a:t>
                </a:r>
                <a:r>
                  <a:rPr lang="cs-CZ" dirty="0"/>
                  <a:t>		</a:t>
                </a:r>
              </a:p>
              <a:p>
                <a:pPr lvl="0"/>
                <a:r>
                  <a:rPr lang="cs-CZ" dirty="0"/>
                  <a:t>nejmenší elektrický náboj, který nelze dále </a:t>
                </a:r>
                <a:r>
                  <a:rPr lang="cs-CZ" dirty="0" smtClean="0"/>
                  <a:t>dělit, kvarky </a:t>
                </a:r>
                <a:r>
                  <a:rPr lang="cs-CZ" dirty="0"/>
                  <a:t>(jejich náboje) ale počítají s hodnotami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/>
                        </m:ctrlPr>
                      </m:fPr>
                      <m:num>
                        <m:r>
                          <a:rPr lang="cs-CZ" i="1"/>
                          <m:t>1</m:t>
                        </m:r>
                      </m:num>
                      <m:den>
                        <m:r>
                          <a:rPr lang="cs-CZ" i="1"/>
                          <m:t>3</m:t>
                        </m:r>
                      </m:den>
                    </m:f>
                    <m:r>
                      <a:rPr lang="cs-CZ" i="1"/>
                      <m:t>𝑒</m:t>
                    </m:r>
                  </m:oMath>
                </a14:m>
                <a:endParaRPr lang="cs-CZ" dirty="0" smtClean="0"/>
              </a:p>
              <a:p>
                <a:pPr lvl="0"/>
                <a:endParaRPr lang="cs-CZ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𝒆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𝟏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,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𝟔𝟎𝟐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 ∙</m:t>
                      </m:r>
                      <m:r>
                        <a:rPr lang="cs-CZ" sz="2400" b="1" i="1" smtClean="0">
                          <a:solidFill>
                            <a:srgbClr val="FF0000"/>
                          </a:solidFill>
                        </a:rPr>
                        <m:t>𝟏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𝟎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</a:rPr>
                            <m:t>𝟏𝟗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 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</a:rPr>
                        <m:t>𝑪</m:t>
                      </m:r>
                    </m:oMath>
                  </m:oMathPara>
                </a14:m>
                <a:endParaRPr lang="cs-CZ" sz="2400" dirty="0"/>
              </a:p>
              <a:p>
                <a:r>
                  <a:rPr lang="cs-CZ" b="1" dirty="0"/>
                  <a:t> </a:t>
                </a:r>
                <a:r>
                  <a:rPr lang="cs-CZ" b="1" dirty="0" smtClean="0"/>
                  <a:t>	</a:t>
                </a:r>
                <a:endParaRPr lang="cs-CZ" dirty="0"/>
              </a:p>
              <a:p>
                <a:pPr lvl="0"/>
                <a:r>
                  <a:rPr lang="cs-CZ" b="1" u="sng" dirty="0"/>
                  <a:t>kvantování el. náboje</a:t>
                </a:r>
                <a:r>
                  <a:rPr lang="cs-CZ" dirty="0"/>
                  <a:t> </a:t>
                </a:r>
                <a:r>
                  <a:rPr lang="cs-CZ" dirty="0" smtClean="0"/>
                  <a:t>– </a:t>
                </a:r>
                <a:r>
                  <a:rPr lang="cs-CZ" dirty="0"/>
                  <a:t>může existovat náboj </a:t>
                </a:r>
                <a14:m>
                  <m:oMath xmlns:m="http://schemas.openxmlformats.org/officeDocument/2006/math">
                    <m:r>
                      <a:rPr lang="cs-CZ" i="1"/>
                      <m:t>3</m:t>
                    </m:r>
                    <m:r>
                      <a:rPr lang="cs-CZ" i="1"/>
                      <m:t>𝑒</m:t>
                    </m:r>
                    <m:r>
                      <a:rPr lang="cs-CZ" i="1"/>
                      <m:t>, 2</m:t>
                    </m:r>
                    <m:r>
                      <a:rPr lang="cs-CZ" i="1"/>
                      <m:t>𝑒</m:t>
                    </m:r>
                  </m:oMath>
                </a14:m>
                <a:r>
                  <a:rPr lang="cs-CZ" dirty="0"/>
                  <a:t> apod., ale nemůže existovat náboj </a:t>
                </a:r>
                <a14:m>
                  <m:oMath xmlns:m="http://schemas.openxmlformats.org/officeDocument/2006/math">
                    <m:r>
                      <a:rPr lang="cs-CZ" i="1"/>
                      <m:t>3,75 </m:t>
                    </m:r>
                    <m:r>
                      <a:rPr lang="cs-CZ" i="1"/>
                      <m:t>𝑒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0" y="4479532"/>
                <a:ext cx="9125279" cy="2711704"/>
              </a:xfrm>
              <a:prstGeom prst="rect">
                <a:avLst/>
              </a:prstGeom>
              <a:blipFill rotWithShape="1">
                <a:blip r:embed="rId2"/>
                <a:stretch>
                  <a:fillRect l="-1336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63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980728"/>
                <a:ext cx="9144000" cy="6181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u="sng" dirty="0"/>
                  <a:t>Částice v atomu</a:t>
                </a:r>
                <a:endParaRPr lang="cs-CZ" sz="2400" dirty="0"/>
              </a:p>
              <a:p>
                <a:pPr lvl="0"/>
                <a:r>
                  <a:rPr lang="cs-CZ" sz="2000" b="1" dirty="0"/>
                  <a:t>elektron</a:t>
                </a:r>
                <a:r>
                  <a:rPr lang="cs-CZ" sz="2000" dirty="0"/>
                  <a:t> – nese záporný náboj; objeven 1897, nachází se v atomovém obalu</a:t>
                </a:r>
              </a:p>
              <a:p>
                <a:pPr lvl="0"/>
                <a:r>
                  <a:rPr lang="cs-CZ" sz="2000" b="1" dirty="0"/>
                  <a:t>proton</a:t>
                </a:r>
                <a:r>
                  <a:rPr lang="cs-CZ" sz="2000" dirty="0"/>
                  <a:t> – nese kladný náboj; 1836 krát těžší než elektron; objeven 1918, nachází se v jádře atomu</a:t>
                </a:r>
              </a:p>
              <a:p>
                <a:pPr lvl="0"/>
                <a:r>
                  <a:rPr lang="cs-CZ" sz="2000" b="1" dirty="0"/>
                  <a:t>neutron </a:t>
                </a:r>
                <a:r>
                  <a:rPr lang="cs-CZ" sz="2000" dirty="0"/>
                  <a:t>– bez náboje; 1839 krát těžší než elektron; objeven 1932, nachází se v jádře atomu</a:t>
                </a:r>
              </a:p>
              <a:p>
                <a:r>
                  <a:rPr lang="cs-CZ" b="1" dirty="0">
                    <a:solidFill>
                      <a:srgbClr val="FF0000"/>
                    </a:solidFill>
                  </a:rPr>
                  <a:t>Těleso se jeví navenek jako elektricky neutrální.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sz="2400" b="1" i="1" u="sng" dirty="0"/>
                  <a:t>Zákon zachování el. náboje:</a:t>
                </a:r>
                <a:endParaRPr lang="cs-CZ" sz="2400" dirty="0"/>
              </a:p>
              <a:p>
                <a:r>
                  <a:rPr lang="cs-CZ" b="1" dirty="0">
                    <a:solidFill>
                      <a:srgbClr val="FF0000"/>
                    </a:solidFill>
                  </a:rPr>
                  <a:t>Celkový el. náboj izolované soustavy těles vzájemně elektrovaných těles zůstává konstantní.</a:t>
                </a:r>
              </a:p>
              <a:p>
                <a:r>
                  <a:rPr lang="cs-CZ" sz="2400" b="1" u="sng" dirty="0"/>
                  <a:t>Velikost náboje 1 C</a:t>
                </a:r>
                <a:endParaRPr lang="cs-CZ" sz="2400" dirty="0"/>
              </a:p>
              <a:p>
                <a:r>
                  <a:rPr lang="cs-CZ" dirty="0"/>
                  <a:t>Elektrostatická síla je vůči gravitační síle mezi 2 elektrony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i="1"/>
                          <m:t>10</m:t>
                        </m:r>
                      </m:e>
                      <m:sup>
                        <m:r>
                          <a:rPr lang="cs-CZ" i="1"/>
                          <m:t>21</m:t>
                        </m:r>
                      </m:sup>
                    </m:sSup>
                  </m:oMath>
                </a14:m>
                <a:r>
                  <a:rPr lang="cs-CZ" dirty="0"/>
                  <a:t> krát větší. </a:t>
                </a:r>
              </a:p>
              <a:p>
                <a:r>
                  <a:rPr lang="cs-CZ" dirty="0"/>
                  <a:t>1 coulomb je tedy velmi velký náboj.</a:t>
                </a:r>
              </a:p>
              <a:p>
                <a:r>
                  <a:rPr lang="cs-CZ" dirty="0" err="1"/>
                  <a:t>Zelektrovaná</a:t>
                </a:r>
                <a:r>
                  <a:rPr lang="cs-CZ" dirty="0"/>
                  <a:t> tělesa mají náboj řádově </a:t>
                </a:r>
                <a14:m>
                  <m:oMath xmlns:m="http://schemas.openxmlformats.org/officeDocument/2006/math">
                    <m:r>
                      <a:rPr lang="cs-CZ" i="1"/>
                      <m:t>𝑛𝐶</m:t>
                    </m:r>
                    <m:r>
                      <a:rPr lang="cs-CZ" i="1"/>
                      <m:t>, </m:t>
                    </m:r>
                    <m:r>
                      <a:rPr lang="cs-CZ" i="1"/>
                      <m:t>𝜇</m:t>
                    </m:r>
                    <m:r>
                      <a:rPr lang="cs-CZ" i="1"/>
                      <m:t>𝐶</m:t>
                    </m:r>
                  </m:oMath>
                </a14:m>
                <a:endParaRPr lang="cs-CZ" dirty="0"/>
              </a:p>
              <a:p>
                <a:r>
                  <a:rPr lang="cs-CZ" sz="2400" b="1" u="sng" dirty="0"/>
                  <a:t>Jak </a:t>
                </a:r>
                <a:r>
                  <a:rPr lang="cs-CZ" sz="2400" b="1" u="sng" dirty="0" err="1"/>
                  <a:t>zelektrovat</a:t>
                </a:r>
                <a:r>
                  <a:rPr lang="cs-CZ" sz="2400" b="1" u="sng" dirty="0"/>
                  <a:t> těleso:</a:t>
                </a:r>
                <a:endParaRPr lang="cs-CZ" sz="2400" dirty="0"/>
              </a:p>
              <a:p>
                <a:pPr marL="285750" lvl="0" indent="-285750">
                  <a:buFont typeface="Wingdings" panose="05000000000000000000" pitchFamily="2" charset="2"/>
                  <a:buChar char="Ø"/>
                </a:pPr>
                <a:r>
                  <a:rPr lang="cs-CZ" dirty="0"/>
                  <a:t>třením</a:t>
                </a:r>
              </a:p>
              <a:p>
                <a:pPr marL="285750" lvl="0" indent="-285750">
                  <a:buFont typeface="Wingdings" panose="05000000000000000000" pitchFamily="2" charset="2"/>
                  <a:buChar char="Ø"/>
                </a:pPr>
                <a:r>
                  <a:rPr lang="cs-CZ" dirty="0"/>
                  <a:t>zářením – </a:t>
                </a:r>
                <a:r>
                  <a:rPr lang="cs-CZ" dirty="0" err="1"/>
                  <a:t>Zn</a:t>
                </a:r>
                <a:r>
                  <a:rPr lang="cs-CZ" dirty="0"/>
                  <a:t> plech osvícený UV světlem se nabije kladně (Einstein – </a:t>
                </a:r>
                <a:r>
                  <a:rPr lang="cs-CZ" dirty="0" err="1"/>
                  <a:t>fotoel.jev</a:t>
                </a:r>
                <a:r>
                  <a:rPr lang="cs-CZ" dirty="0"/>
                  <a:t>, Nobelova cena)</a:t>
                </a:r>
              </a:p>
              <a:p>
                <a:pPr marL="285750" lvl="0" indent="-285750">
                  <a:buFont typeface="Wingdings" panose="05000000000000000000" pitchFamily="2" charset="2"/>
                  <a:buChar char="Ø"/>
                </a:pPr>
                <a:r>
                  <a:rPr lang="cs-CZ" dirty="0"/>
                  <a:t>zdrojem napětí – lze nabít např. kondenzátor</a:t>
                </a:r>
              </a:p>
              <a:p>
                <a:pPr marL="285750" lvl="0" indent="-285750">
                  <a:buFont typeface="Wingdings" panose="05000000000000000000" pitchFamily="2" charset="2"/>
                  <a:buChar char="Ø"/>
                </a:pPr>
                <a:r>
                  <a:rPr lang="cs-CZ" dirty="0"/>
                  <a:t>srážky částic (polární záře)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80728"/>
                <a:ext cx="9144000" cy="618105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1. Elektrický náboj a jeho vlastnosti</a:t>
            </a:r>
            <a:endParaRPr lang="cs-CZ" sz="4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82218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Elektrostatika v praxi</a:t>
            </a:r>
            <a:r>
              <a:rPr lang="cs-CZ" sz="2800" b="1" u="sng" dirty="0" smtClean="0"/>
              <a:t>:</a:t>
            </a:r>
          </a:p>
          <a:p>
            <a:endParaRPr lang="cs-CZ" sz="2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elektrostatické nanášení barev </a:t>
            </a:r>
          </a:p>
          <a:p>
            <a:r>
              <a:rPr lang="cs-CZ" sz="2400" dirty="0"/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400" dirty="0"/>
              <a:t>odlučovače popílku v komínech 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/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400" dirty="0"/>
          </a:p>
          <a:p>
            <a:pPr lvl="0"/>
            <a:endParaRPr lang="cs-CZ" sz="2400" dirty="0" smtClean="0"/>
          </a:p>
        </p:txBody>
      </p:sp>
      <p:pic>
        <p:nvPicPr>
          <p:cNvPr id="19" name="Obrázek 18" descr="http://www.graco-media.cz/ir/images/ProXs2--c200xt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08720"/>
            <a:ext cx="194867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ek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46750"/>
            <a:ext cx="6408712" cy="1910442"/>
          </a:xfrm>
          <a:prstGeom prst="rect">
            <a:avLst/>
          </a:prstGeom>
        </p:spPr>
      </p:pic>
      <p:pic>
        <p:nvPicPr>
          <p:cNvPr id="21" name="Obrázek 20" descr="http://www.energyweb.cz/web/EE/images/02/25_princip_odl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10874"/>
            <a:ext cx="1948676" cy="3547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9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350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  <vt:lpstr>1. Elektrický náboj a jeho vlastnosti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6</cp:revision>
  <dcterms:created xsi:type="dcterms:W3CDTF">2014-08-31T07:20:26Z</dcterms:created>
  <dcterms:modified xsi:type="dcterms:W3CDTF">2014-08-31T08:26:55Z</dcterms:modified>
</cp:coreProperties>
</file>