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38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97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25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62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63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6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886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46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70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055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28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8FDFF-0F92-42C9-A2D1-5C1E98F5A3F7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88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5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gif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/>
              <a:t>5</a:t>
            </a:r>
            <a:r>
              <a:rPr lang="cs-CZ" sz="4000" dirty="0" smtClean="0"/>
              <a:t>. Elektrická práce. Elektrické napětí.</a:t>
            </a:r>
            <a:endParaRPr lang="cs-CZ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ovéPole 6"/>
              <p:cNvSpPr txBox="1"/>
              <p:nvPr/>
            </p:nvSpPr>
            <p:spPr>
              <a:xfrm>
                <a:off x="0" y="908720"/>
                <a:ext cx="4985196" cy="34901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/>
                  <a:buChar char=""/>
                </a:pPr>
                <a:r>
                  <a:rPr lang="cs-CZ" sz="2400" dirty="0">
                    <a:ea typeface="Times New Roman"/>
                    <a:cs typeface="Times New Roman"/>
                  </a:rPr>
                  <a:t>předpokládáme homogenní el. pole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/>
                  <a:buChar char=""/>
                </a:pPr>
                <a:r>
                  <a:rPr lang="cs-CZ" sz="2400" dirty="0">
                    <a:ea typeface="Times New Roman"/>
                    <a:cs typeface="Times New Roman"/>
                  </a:rPr>
                  <a:t>na částici s nábojem působí elektrická síla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𝐹</m:t>
                        </m:r>
                      </m:e>
                      <m:sub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cs-CZ" sz="2400" dirty="0">
                    <a:ea typeface="Times New Roman"/>
                    <a:cs typeface="Times New Roman"/>
                  </a:rPr>
                  <a:t>, která koná práci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/>
                  <a:buChar char=""/>
                </a:pPr>
                <a:r>
                  <a:rPr lang="cs-CZ" sz="2400" dirty="0">
                    <a:ea typeface="Times New Roman"/>
                    <a:cs typeface="Times New Roman"/>
                  </a:rPr>
                  <a:t>práci obecně spočítáme jako </a:t>
                </a:r>
                <a14:m>
                  <m:oMath xmlns:m="http://schemas.openxmlformats.org/officeDocument/2006/math"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𝑊</m:t>
                    </m:r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𝐹</m:t>
                    </m:r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∙</m:t>
                    </m:r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𝑠</m:t>
                    </m:r>
                  </m:oMath>
                </a14:m>
                <a:endParaRPr lang="cs-CZ" sz="2400" dirty="0">
                  <a:ea typeface="Times New Roman"/>
                  <a:cs typeface="Times New Roman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/>
                  <a:buChar char=""/>
                </a:pPr>
                <a:r>
                  <a:rPr lang="cs-CZ" sz="2400" dirty="0">
                    <a:ea typeface="Times New Roman"/>
                    <a:cs typeface="Times New Roman"/>
                  </a:rPr>
                  <a:t>v tomto vzorci nahradíme obecnou sílu silou elektrickou a</a:t>
                </a:r>
                <a:br>
                  <a:rPr lang="cs-CZ" sz="2400" dirty="0">
                    <a:ea typeface="Times New Roman"/>
                    <a:cs typeface="Times New Roman"/>
                  </a:rPr>
                </a:br>
                <a:r>
                  <a:rPr lang="cs-CZ" sz="2400" dirty="0">
                    <a:ea typeface="Times New Roman"/>
                    <a:cs typeface="Times New Roman"/>
                  </a:rPr>
                  <a:t>dráhu </a:t>
                </a:r>
                <a:r>
                  <a:rPr lang="cs-CZ" sz="2400" b="1" i="1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s</a:t>
                </a:r>
                <a:r>
                  <a:rPr lang="cs-CZ" sz="2400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 </a:t>
                </a:r>
                <a:r>
                  <a:rPr lang="cs-CZ" sz="2400" dirty="0">
                    <a:ea typeface="Times New Roman"/>
                    <a:cs typeface="Times New Roman"/>
                  </a:rPr>
                  <a:t>vzdáleností desek </a:t>
                </a:r>
                <a:r>
                  <a:rPr lang="cs-CZ" sz="2400" b="1" i="1" dirty="0" smtClean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d</a:t>
                </a:r>
                <a:endParaRPr lang="cs-CZ" sz="2400" dirty="0">
                  <a:ea typeface="Times New Roman"/>
                  <a:cs typeface="Times New Roman"/>
                </a:endParaRPr>
              </a:p>
            </p:txBody>
          </p:sp>
        </mc:Choice>
        <mc:Fallback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08720"/>
                <a:ext cx="4985196" cy="3490186"/>
              </a:xfrm>
              <a:prstGeom prst="rect">
                <a:avLst/>
              </a:prstGeom>
              <a:blipFill rotWithShape="1">
                <a:blip r:embed="rId3"/>
                <a:stretch>
                  <a:fillRect l="-1589" t="-524" r="-611" b="-22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4566096" y="1253778"/>
            <a:ext cx="4470400" cy="3525838"/>
            <a:chOff x="352" y="1093"/>
            <a:chExt cx="2816" cy="2221"/>
          </a:xfrm>
        </p:grpSpPr>
        <p:grpSp>
          <p:nvGrpSpPr>
            <p:cNvPr id="9" name="Group 4"/>
            <p:cNvGrpSpPr>
              <a:grpSpLocks/>
            </p:cNvGrpSpPr>
            <p:nvPr/>
          </p:nvGrpSpPr>
          <p:grpSpPr bwMode="auto">
            <a:xfrm>
              <a:off x="769" y="1321"/>
              <a:ext cx="1950" cy="1706"/>
              <a:chOff x="1830" y="1255"/>
              <a:chExt cx="1950" cy="2112"/>
            </a:xfrm>
          </p:grpSpPr>
          <p:sp>
            <p:nvSpPr>
              <p:cNvPr id="19" name="Line 5"/>
              <p:cNvSpPr>
                <a:spLocks noChangeShapeType="1"/>
              </p:cNvSpPr>
              <p:nvPr/>
            </p:nvSpPr>
            <p:spPr bwMode="auto">
              <a:xfrm>
                <a:off x="1838" y="1255"/>
                <a:ext cx="1942" cy="0"/>
              </a:xfrm>
              <a:prstGeom prst="line">
                <a:avLst/>
              </a:prstGeom>
              <a:noFill/>
              <a:ln w="15875">
                <a:solidFill>
                  <a:srgbClr val="777777"/>
                </a:solidFill>
                <a:round/>
                <a:headEnd type="none" w="sm" len="sm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" name="Line 6"/>
              <p:cNvSpPr>
                <a:spLocks noChangeShapeType="1"/>
              </p:cNvSpPr>
              <p:nvPr/>
            </p:nvSpPr>
            <p:spPr bwMode="auto">
              <a:xfrm>
                <a:off x="1830" y="1519"/>
                <a:ext cx="1942" cy="0"/>
              </a:xfrm>
              <a:prstGeom prst="line">
                <a:avLst/>
              </a:prstGeom>
              <a:noFill/>
              <a:ln w="15875">
                <a:solidFill>
                  <a:srgbClr val="777777"/>
                </a:solidFill>
                <a:round/>
                <a:headEnd type="none" w="sm" len="sm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" name="Line 7"/>
              <p:cNvSpPr>
                <a:spLocks noChangeShapeType="1"/>
              </p:cNvSpPr>
              <p:nvPr/>
            </p:nvSpPr>
            <p:spPr bwMode="auto">
              <a:xfrm>
                <a:off x="1830" y="1783"/>
                <a:ext cx="1942" cy="0"/>
              </a:xfrm>
              <a:prstGeom prst="line">
                <a:avLst/>
              </a:prstGeom>
              <a:noFill/>
              <a:ln w="15875">
                <a:solidFill>
                  <a:srgbClr val="777777"/>
                </a:solidFill>
                <a:round/>
                <a:headEnd type="none" w="sm" len="sm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" name="Line 8"/>
              <p:cNvSpPr>
                <a:spLocks noChangeShapeType="1"/>
              </p:cNvSpPr>
              <p:nvPr/>
            </p:nvSpPr>
            <p:spPr bwMode="auto">
              <a:xfrm>
                <a:off x="1838" y="2047"/>
                <a:ext cx="1942" cy="0"/>
              </a:xfrm>
              <a:prstGeom prst="line">
                <a:avLst/>
              </a:prstGeom>
              <a:noFill/>
              <a:ln w="15875">
                <a:solidFill>
                  <a:srgbClr val="777777"/>
                </a:solidFill>
                <a:round/>
                <a:headEnd type="none" w="sm" len="sm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" name="Line 9"/>
              <p:cNvSpPr>
                <a:spLocks noChangeShapeType="1"/>
              </p:cNvSpPr>
              <p:nvPr/>
            </p:nvSpPr>
            <p:spPr bwMode="auto">
              <a:xfrm>
                <a:off x="1838" y="2311"/>
                <a:ext cx="1942" cy="0"/>
              </a:xfrm>
              <a:prstGeom prst="line">
                <a:avLst/>
              </a:prstGeom>
              <a:noFill/>
              <a:ln w="15875">
                <a:solidFill>
                  <a:srgbClr val="777777"/>
                </a:solidFill>
                <a:round/>
                <a:headEnd type="none" w="sm" len="sm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" name="Line 10"/>
              <p:cNvSpPr>
                <a:spLocks noChangeShapeType="1"/>
              </p:cNvSpPr>
              <p:nvPr/>
            </p:nvSpPr>
            <p:spPr bwMode="auto">
              <a:xfrm>
                <a:off x="1830" y="2575"/>
                <a:ext cx="1942" cy="0"/>
              </a:xfrm>
              <a:prstGeom prst="line">
                <a:avLst/>
              </a:prstGeom>
              <a:noFill/>
              <a:ln w="15875">
                <a:solidFill>
                  <a:srgbClr val="777777"/>
                </a:solidFill>
                <a:round/>
                <a:headEnd type="none" w="sm" len="sm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" name="Line 11"/>
              <p:cNvSpPr>
                <a:spLocks noChangeShapeType="1"/>
              </p:cNvSpPr>
              <p:nvPr/>
            </p:nvSpPr>
            <p:spPr bwMode="auto">
              <a:xfrm>
                <a:off x="1830" y="2839"/>
                <a:ext cx="1942" cy="0"/>
              </a:xfrm>
              <a:prstGeom prst="line">
                <a:avLst/>
              </a:prstGeom>
              <a:noFill/>
              <a:ln w="15875">
                <a:solidFill>
                  <a:srgbClr val="777777"/>
                </a:solidFill>
                <a:round/>
                <a:headEnd type="none" w="sm" len="sm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" name="Line 12"/>
              <p:cNvSpPr>
                <a:spLocks noChangeShapeType="1"/>
              </p:cNvSpPr>
              <p:nvPr/>
            </p:nvSpPr>
            <p:spPr bwMode="auto">
              <a:xfrm>
                <a:off x="1830" y="3103"/>
                <a:ext cx="1942" cy="0"/>
              </a:xfrm>
              <a:prstGeom prst="line">
                <a:avLst/>
              </a:prstGeom>
              <a:noFill/>
              <a:ln w="15875">
                <a:solidFill>
                  <a:srgbClr val="777777"/>
                </a:solidFill>
                <a:round/>
                <a:headEnd type="none" w="sm" len="sm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1830" y="3367"/>
                <a:ext cx="1942" cy="0"/>
              </a:xfrm>
              <a:prstGeom prst="line">
                <a:avLst/>
              </a:prstGeom>
              <a:noFill/>
              <a:ln w="15875">
                <a:solidFill>
                  <a:srgbClr val="777777"/>
                </a:solidFill>
                <a:round/>
                <a:headEnd type="none" w="sm" len="sm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" name="AutoShape 14"/>
            <p:cNvSpPr>
              <a:spLocks noChangeArrowheads="1"/>
            </p:cNvSpPr>
            <p:nvPr/>
          </p:nvSpPr>
          <p:spPr bwMode="auto">
            <a:xfrm>
              <a:off x="2715" y="1251"/>
              <a:ext cx="118" cy="1855"/>
            </a:xfrm>
            <a:prstGeom prst="roundRect">
              <a:avLst>
                <a:gd name="adj" fmla="val 16667"/>
              </a:avLst>
            </a:prstGeom>
            <a:solidFill>
              <a:srgbClr val="3366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352" y="1162"/>
              <a:ext cx="2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sk-SK" altLang="cs-CZ" sz="2800" b="1">
                  <a:latin typeface="Arial Black" pitchFamily="34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2867" y="1093"/>
              <a:ext cx="209" cy="3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sk-SK" altLang="cs-CZ" sz="3500" b="1">
                  <a:latin typeface="Arial Black" pitchFamily="34" charset="0"/>
                  <a:cs typeface="Times New Roman" pitchFamily="18" charset="0"/>
                </a:rPr>
                <a:t>-</a:t>
              </a:r>
            </a:p>
          </p:txBody>
        </p:sp>
        <p:grpSp>
          <p:nvGrpSpPr>
            <p:cNvPr id="13" name="Group 17"/>
            <p:cNvGrpSpPr>
              <a:grpSpLocks/>
            </p:cNvGrpSpPr>
            <p:nvPr/>
          </p:nvGrpSpPr>
          <p:grpSpPr bwMode="auto">
            <a:xfrm>
              <a:off x="2830" y="3013"/>
              <a:ext cx="338" cy="301"/>
              <a:chOff x="2830" y="3013"/>
              <a:chExt cx="338" cy="301"/>
            </a:xfrm>
          </p:grpSpPr>
          <p:sp>
            <p:nvSpPr>
              <p:cNvPr id="15" name="Freeform 18"/>
              <p:cNvSpPr>
                <a:spLocks/>
              </p:cNvSpPr>
              <p:nvPr/>
            </p:nvSpPr>
            <p:spPr bwMode="auto">
              <a:xfrm>
                <a:off x="2830" y="3013"/>
                <a:ext cx="228" cy="241"/>
              </a:xfrm>
              <a:custGeom>
                <a:avLst/>
                <a:gdLst>
                  <a:gd name="T0" fmla="*/ 0 w 303"/>
                  <a:gd name="T1" fmla="*/ 0 h 241"/>
                  <a:gd name="T2" fmla="*/ 303 w 303"/>
                  <a:gd name="T3" fmla="*/ 0 h 241"/>
                  <a:gd name="T4" fmla="*/ 303 w 303"/>
                  <a:gd name="T5" fmla="*/ 241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3" h="241">
                    <a:moveTo>
                      <a:pt x="0" y="0"/>
                    </a:moveTo>
                    <a:lnTo>
                      <a:pt x="303" y="0"/>
                    </a:lnTo>
                    <a:lnTo>
                      <a:pt x="303" y="241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" name="Line 19"/>
              <p:cNvSpPr>
                <a:spLocks noChangeShapeType="1"/>
              </p:cNvSpPr>
              <p:nvPr/>
            </p:nvSpPr>
            <p:spPr bwMode="auto">
              <a:xfrm>
                <a:off x="2946" y="3257"/>
                <a:ext cx="22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" name="Line 20"/>
              <p:cNvSpPr>
                <a:spLocks noChangeShapeType="1"/>
              </p:cNvSpPr>
              <p:nvPr/>
            </p:nvSpPr>
            <p:spPr bwMode="auto">
              <a:xfrm>
                <a:off x="2991" y="3285"/>
                <a:ext cx="1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" name="Line 21"/>
              <p:cNvSpPr>
                <a:spLocks noChangeShapeType="1"/>
              </p:cNvSpPr>
              <p:nvPr/>
            </p:nvSpPr>
            <p:spPr bwMode="auto">
              <a:xfrm>
                <a:off x="3037" y="3314"/>
                <a:ext cx="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" name="AutoShape 22"/>
            <p:cNvSpPr>
              <a:spLocks noChangeArrowheads="1"/>
            </p:cNvSpPr>
            <p:nvPr/>
          </p:nvSpPr>
          <p:spPr bwMode="auto">
            <a:xfrm>
              <a:off x="655" y="1245"/>
              <a:ext cx="118" cy="1854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910870"/>
              </p:ext>
            </p:extLst>
          </p:nvPr>
        </p:nvGraphicFramePr>
        <p:xfrm>
          <a:off x="5307458" y="2987328"/>
          <a:ext cx="40005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Rovnica" r:id="rId4" imgW="152280" imgH="203040" progId="Equation.3">
                  <p:embed/>
                </p:oleObj>
              </mc:Choice>
              <mc:Fallback>
                <p:oleObj name="Rovnica" r:id="rId4" imgW="152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7458" y="2987328"/>
                        <a:ext cx="400050" cy="487363"/>
                      </a:xfrm>
                      <a:prstGeom prst="rect">
                        <a:avLst/>
                      </a:prstGeom>
                      <a:solidFill>
                        <a:srgbClr val="FFFF99">
                          <a:alpha val="50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6625634"/>
              </p:ext>
            </p:extLst>
          </p:nvPr>
        </p:nvGraphicFramePr>
        <p:xfrm>
          <a:off x="6493321" y="980728"/>
          <a:ext cx="37465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Rovnica" r:id="rId6" imgW="164880" imgH="164880" progId="Equation.3">
                  <p:embed/>
                </p:oleObj>
              </mc:Choice>
              <mc:Fallback>
                <p:oleObj name="Rovnica" r:id="rId6" imgW="164880" imgH="1648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3321" y="980728"/>
                        <a:ext cx="374650" cy="407988"/>
                      </a:xfrm>
                      <a:prstGeom prst="rect">
                        <a:avLst/>
                      </a:prstGeom>
                      <a:solidFill>
                        <a:srgbClr val="FFFF99">
                          <a:alpha val="50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6274246" y="1456978"/>
            <a:ext cx="9128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31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864840"/>
              </p:ext>
            </p:extLst>
          </p:nvPr>
        </p:nvGraphicFramePr>
        <p:xfrm>
          <a:off x="6598889" y="4856608"/>
          <a:ext cx="366713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Rovnica" r:id="rId8" imgW="139680" imgH="177480" progId="Equation.3">
                  <p:embed/>
                </p:oleObj>
              </mc:Choice>
              <mc:Fallback>
                <p:oleObj name="Rovnica" r:id="rId8" imgW="139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8889" y="4856608"/>
                        <a:ext cx="366713" cy="425450"/>
                      </a:xfrm>
                      <a:prstGeom prst="rect">
                        <a:avLst/>
                      </a:prstGeom>
                      <a:solidFill>
                        <a:srgbClr val="FFFF99">
                          <a:alpha val="50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" name="Group 53"/>
          <p:cNvGrpSpPr>
            <a:grpSpLocks/>
          </p:cNvGrpSpPr>
          <p:nvPr/>
        </p:nvGrpSpPr>
        <p:grpSpPr bwMode="auto">
          <a:xfrm>
            <a:off x="5140770" y="4493071"/>
            <a:ext cx="3282473" cy="576262"/>
            <a:chOff x="942" y="2249"/>
            <a:chExt cx="835" cy="363"/>
          </a:xfrm>
        </p:grpSpPr>
        <p:sp>
          <p:nvSpPr>
            <p:cNvPr id="33" name="Line 48"/>
            <p:cNvSpPr>
              <a:spLocks noChangeShapeType="1"/>
            </p:cNvSpPr>
            <p:nvPr/>
          </p:nvSpPr>
          <p:spPr bwMode="auto">
            <a:xfrm flipH="1">
              <a:off x="942" y="2431"/>
              <a:ext cx="8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Line 50"/>
            <p:cNvSpPr>
              <a:spLocks noChangeShapeType="1"/>
            </p:cNvSpPr>
            <p:nvPr/>
          </p:nvSpPr>
          <p:spPr bwMode="auto">
            <a:xfrm flipH="1">
              <a:off x="1777" y="2250"/>
              <a:ext cx="0" cy="3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Line 52"/>
            <p:cNvSpPr>
              <a:spLocks noChangeShapeType="1"/>
            </p:cNvSpPr>
            <p:nvPr/>
          </p:nvSpPr>
          <p:spPr bwMode="auto">
            <a:xfrm flipH="1">
              <a:off x="942" y="2249"/>
              <a:ext cx="0" cy="3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6" name="Freeform 55"/>
          <p:cNvSpPr>
            <a:spLocks/>
          </p:cNvSpPr>
          <p:nvPr/>
        </p:nvSpPr>
        <p:spPr bwMode="auto">
          <a:xfrm>
            <a:off x="5736083" y="2372966"/>
            <a:ext cx="1328738" cy="590550"/>
          </a:xfrm>
          <a:custGeom>
            <a:avLst/>
            <a:gdLst>
              <a:gd name="T0" fmla="*/ 0 w 837"/>
              <a:gd name="T1" fmla="*/ 369 h 372"/>
              <a:gd name="T2" fmla="*/ 36 w 837"/>
              <a:gd name="T3" fmla="*/ 189 h 372"/>
              <a:gd name="T4" fmla="*/ 135 w 837"/>
              <a:gd name="T5" fmla="*/ 93 h 372"/>
              <a:gd name="T6" fmla="*/ 306 w 837"/>
              <a:gd name="T7" fmla="*/ 18 h 372"/>
              <a:gd name="T8" fmla="*/ 447 w 837"/>
              <a:gd name="T9" fmla="*/ 6 h 372"/>
              <a:gd name="T10" fmla="*/ 600 w 837"/>
              <a:gd name="T11" fmla="*/ 51 h 372"/>
              <a:gd name="T12" fmla="*/ 714 w 837"/>
              <a:gd name="T13" fmla="*/ 111 h 372"/>
              <a:gd name="T14" fmla="*/ 768 w 837"/>
              <a:gd name="T15" fmla="*/ 162 h 372"/>
              <a:gd name="T16" fmla="*/ 810 w 837"/>
              <a:gd name="T17" fmla="*/ 240 h 372"/>
              <a:gd name="T18" fmla="*/ 837 w 837"/>
              <a:gd name="T19" fmla="*/ 372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37" h="372">
                <a:moveTo>
                  <a:pt x="0" y="369"/>
                </a:moveTo>
                <a:cubicBezTo>
                  <a:pt x="7" y="302"/>
                  <a:pt x="14" y="235"/>
                  <a:pt x="36" y="189"/>
                </a:cubicBezTo>
                <a:cubicBezTo>
                  <a:pt x="58" y="143"/>
                  <a:pt x="90" y="121"/>
                  <a:pt x="135" y="93"/>
                </a:cubicBezTo>
                <a:cubicBezTo>
                  <a:pt x="180" y="65"/>
                  <a:pt x="254" y="32"/>
                  <a:pt x="306" y="18"/>
                </a:cubicBezTo>
                <a:cubicBezTo>
                  <a:pt x="358" y="4"/>
                  <a:pt x="398" y="0"/>
                  <a:pt x="447" y="6"/>
                </a:cubicBezTo>
                <a:cubicBezTo>
                  <a:pt x="496" y="12"/>
                  <a:pt x="556" y="34"/>
                  <a:pt x="600" y="51"/>
                </a:cubicBezTo>
                <a:cubicBezTo>
                  <a:pt x="644" y="68"/>
                  <a:pt x="686" y="93"/>
                  <a:pt x="714" y="111"/>
                </a:cubicBezTo>
                <a:cubicBezTo>
                  <a:pt x="742" y="129"/>
                  <a:pt x="752" y="141"/>
                  <a:pt x="768" y="162"/>
                </a:cubicBezTo>
                <a:cubicBezTo>
                  <a:pt x="784" y="183"/>
                  <a:pt x="798" y="205"/>
                  <a:pt x="810" y="240"/>
                </a:cubicBezTo>
                <a:cubicBezTo>
                  <a:pt x="822" y="275"/>
                  <a:pt x="829" y="323"/>
                  <a:pt x="837" y="372"/>
                </a:cubicBezTo>
              </a:path>
            </a:pathLst>
          </a:custGeom>
          <a:noFill/>
          <a:ln w="19050" cap="flat" cmpd="sng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" name="Oval 39"/>
          <p:cNvSpPr>
            <a:spLocks noChangeAspect="1" noChangeArrowheads="1"/>
          </p:cNvSpPr>
          <p:nvPr/>
        </p:nvSpPr>
        <p:spPr bwMode="auto">
          <a:xfrm>
            <a:off x="5659883" y="2890491"/>
            <a:ext cx="158750" cy="158750"/>
          </a:xfrm>
          <a:prstGeom prst="ellipse">
            <a:avLst/>
          </a:prstGeom>
          <a:gradFill rotWithShape="1">
            <a:gsLst>
              <a:gs pos="0">
                <a:srgbClr val="FF0000">
                  <a:gamma/>
                  <a:tint val="20000"/>
                  <a:invGamma/>
                </a:srgbClr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2F2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3600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sk-SK" altLang="cs-CZ" sz="1000">
                <a:latin typeface="Arial Black" pitchFamily="34" charset="0"/>
              </a:rPr>
              <a:t>+</a:t>
            </a:r>
            <a:endParaRPr lang="cs-CZ" altLang="cs-CZ" sz="1000">
              <a:latin typeface="Arial Black" pitchFamily="34" charset="0"/>
            </a:endParaRPr>
          </a:p>
        </p:txBody>
      </p:sp>
      <p:sp>
        <p:nvSpPr>
          <p:cNvPr id="38" name="Oval 54"/>
          <p:cNvSpPr>
            <a:spLocks noChangeAspect="1" noChangeArrowheads="1"/>
          </p:cNvSpPr>
          <p:nvPr/>
        </p:nvSpPr>
        <p:spPr bwMode="auto">
          <a:xfrm>
            <a:off x="5658296" y="2888903"/>
            <a:ext cx="158750" cy="158750"/>
          </a:xfrm>
          <a:prstGeom prst="ellipse">
            <a:avLst/>
          </a:prstGeom>
          <a:gradFill rotWithShape="1">
            <a:gsLst>
              <a:gs pos="0">
                <a:srgbClr val="FF0000">
                  <a:gamma/>
                  <a:tint val="20000"/>
                  <a:invGamma/>
                </a:srgbClr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2F2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3600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sk-SK" altLang="cs-CZ" sz="1000">
                <a:latin typeface="Arial Black" pitchFamily="34" charset="0"/>
              </a:rPr>
              <a:t>+</a:t>
            </a:r>
            <a:endParaRPr lang="cs-CZ" altLang="cs-CZ" sz="1000">
              <a:latin typeface="Arial Black" pitchFamily="34" charset="0"/>
            </a:endParaRPr>
          </a:p>
        </p:txBody>
      </p:sp>
      <p:grpSp>
        <p:nvGrpSpPr>
          <p:cNvPr id="39" name="Group 44"/>
          <p:cNvGrpSpPr>
            <a:grpSpLocks/>
          </p:cNvGrpSpPr>
          <p:nvPr/>
        </p:nvGrpSpPr>
        <p:grpSpPr bwMode="auto">
          <a:xfrm>
            <a:off x="5659883" y="2414241"/>
            <a:ext cx="1057275" cy="635000"/>
            <a:chOff x="894" y="1901"/>
            <a:chExt cx="666" cy="400"/>
          </a:xfrm>
        </p:grpSpPr>
        <p:graphicFrame>
          <p:nvGraphicFramePr>
            <p:cNvPr id="40" name="Object 45"/>
            <p:cNvGraphicFramePr>
              <a:graphicFrameLocks/>
            </p:cNvGraphicFramePr>
            <p:nvPr/>
          </p:nvGraphicFramePr>
          <p:xfrm>
            <a:off x="1106" y="1901"/>
            <a:ext cx="273" cy="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7" name="Rovnica" r:id="rId10" imgW="190440" imgH="228600" progId="Equation.3">
                    <p:embed/>
                  </p:oleObj>
                </mc:Choice>
                <mc:Fallback>
                  <p:oleObj name="Rovnica" r:id="rId10" imgW="190440" imgH="228600" progId="Equation.3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6" y="1901"/>
                          <a:ext cx="273" cy="356"/>
                        </a:xfrm>
                        <a:prstGeom prst="rect">
                          <a:avLst/>
                        </a:prstGeom>
                        <a:solidFill>
                          <a:srgbClr val="FFFF99">
                            <a:alpha val="50000"/>
                          </a:srgbClr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" name="Line 46"/>
            <p:cNvSpPr>
              <a:spLocks noChangeShapeType="1"/>
            </p:cNvSpPr>
            <p:nvPr/>
          </p:nvSpPr>
          <p:spPr bwMode="auto">
            <a:xfrm>
              <a:off x="985" y="2250"/>
              <a:ext cx="5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" name="Oval 47"/>
            <p:cNvSpPr>
              <a:spLocks noChangeAspect="1" noChangeArrowheads="1"/>
            </p:cNvSpPr>
            <p:nvPr/>
          </p:nvSpPr>
          <p:spPr bwMode="auto">
            <a:xfrm>
              <a:off x="894" y="2201"/>
              <a:ext cx="100" cy="10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5960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A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36000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sk-SK" altLang="cs-CZ" sz="1000" dirty="0">
                  <a:solidFill>
                    <a:srgbClr val="FFFFFF"/>
                  </a:solidFill>
                  <a:latin typeface="Arial Black" pitchFamily="34" charset="0"/>
                </a:rPr>
                <a:t>+</a:t>
              </a:r>
              <a:endParaRPr lang="cs-CZ" altLang="cs-CZ" sz="1000" dirty="0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892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00047 L 0.14583 0.00047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repeatCount="200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0069 C 0.00225 -0.00972 0.00225 -0.04143 0.01388 -0.05555 C 0.02552 -0.06967 0.05052 -0.08541 0.06961 -0.08541 C 0.08871 -0.08541 0.11631 -0.0706 0.12899 -0.05625 C 0.14166 -0.04189 0.14218 -0.01111 0.14566 0.0007 " pathEditMode="relative" rAng="0" ptsTypes="aaaaa">
                                      <p:cBhvr>
                                        <p:cTn id="23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2" y="-416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4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1628800"/>
            <a:ext cx="9144000" cy="57791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/>
              <a:t>5. Elektrická práce. Elektrické napětí.</a:t>
            </a:r>
            <a:endParaRPr lang="cs-CZ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ovéPole 2"/>
              <p:cNvSpPr txBox="1"/>
              <p:nvPr/>
            </p:nvSpPr>
            <p:spPr>
              <a:xfrm>
                <a:off x="0" y="1124744"/>
                <a:ext cx="9144000" cy="13470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elektrická práce v homogenním el. poli - </a:t>
                </a:r>
                <a14:m>
                  <m:oMath xmlns:m="http://schemas.openxmlformats.org/officeDocument/2006/math">
                    <m:r>
                      <a:rPr lang="cs-CZ" sz="24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𝑾</m:t>
                    </m:r>
                  </m:oMath>
                </a14:m>
                <a:r>
                  <a:rPr lang="cs-CZ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		</a:t>
                </a:r>
                <a:r>
                  <a:rPr lang="cs-CZ" b="1" dirty="0">
                    <a:ea typeface="Times New Roman"/>
                    <a:cs typeface="Times New Roman"/>
                  </a:rPr>
                  <a:t>jednotka: </a:t>
                </a:r>
                <a:r>
                  <a:rPr lang="en-US" b="1" dirty="0">
                    <a:ea typeface="Times New Roman"/>
                    <a:cs typeface="Times New Roman"/>
                  </a:rPr>
                  <a:t>[</a:t>
                </a:r>
                <a14:m>
                  <m:oMath xmlns:m="http://schemas.openxmlformats.org/officeDocument/2006/math">
                    <m:r>
                      <a:rPr lang="cs-CZ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𝑾</m:t>
                    </m:r>
                  </m:oMath>
                </a14:m>
                <a:r>
                  <a:rPr lang="en-US" b="1" dirty="0">
                    <a:ea typeface="Times New Roman"/>
                    <a:cs typeface="Times New Roman"/>
                  </a:rPr>
                  <a:t>] = 1 J (joule)</a:t>
                </a:r>
                <a:endParaRPr lang="cs-CZ" dirty="0">
                  <a:ea typeface="Times New Roman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𝑾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sSub>
                        <m:sSub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𝑭</m:t>
                          </m:r>
                        </m:e>
                        <m:sub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𝒆</m:t>
                          </m:r>
                        </m:sub>
                      </m:sSub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∙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𝒅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𝑸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∙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𝑬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∙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𝒅</m:t>
                      </m:r>
                    </m:oMath>
                  </m:oMathPara>
                </a14:m>
                <a:endParaRPr lang="cs-CZ" sz="2400" dirty="0">
                  <a:ea typeface="Times New Roman"/>
                  <a:cs typeface="Times New Roman"/>
                </a:endParaRPr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24744"/>
                <a:ext cx="9144000" cy="1347035"/>
              </a:xfrm>
              <a:prstGeom prst="rect">
                <a:avLst/>
              </a:prstGeom>
              <a:blipFill rotWithShape="1">
                <a:blip r:embed="rId2"/>
                <a:stretch>
                  <a:fillRect l="-1000" t="-136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/>
              <p:cNvSpPr txBox="1"/>
              <p:nvPr/>
            </p:nvSpPr>
            <p:spPr>
              <a:xfrm>
                <a:off x="-9092" y="2513276"/>
                <a:ext cx="9144000" cy="3342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cs-CZ" sz="2400" i="1">
                        <a:solidFill>
                          <a:srgbClr val="FF0000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𝑄</m:t>
                    </m:r>
                  </m:oMath>
                </a14:m>
                <a:r>
                  <a:rPr lang="cs-CZ" sz="2400" dirty="0">
                    <a:ea typeface="Times New Roman"/>
                    <a:cs typeface="Times New Roman"/>
                  </a:rPr>
                  <a:t>– přenášený náboj</a:t>
                </a: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cs-CZ" sz="2400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𝐸</m:t>
                    </m:r>
                  </m:oMath>
                </a14:m>
                <a:r>
                  <a:rPr lang="cs-CZ" sz="2400" dirty="0">
                    <a:ea typeface="Times New Roman"/>
                    <a:cs typeface="Times New Roman"/>
                  </a:rPr>
                  <a:t>– intenzita elektrického pole mezi deskami</a:t>
                </a: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i="1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d</a:t>
                </a:r>
                <a:r>
                  <a:rPr lang="cs-CZ" sz="2400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 </a:t>
                </a:r>
                <a:r>
                  <a:rPr lang="cs-CZ" sz="2400" dirty="0">
                    <a:ea typeface="Times New Roman"/>
                    <a:cs typeface="Times New Roman"/>
                  </a:rPr>
                  <a:t>– vzdálenost rovnoběžných desek</a:t>
                </a: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 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Práce vykonaná elektrickým homogenním polem při přesunu náboje </a:t>
                </a:r>
                <a:r>
                  <a:rPr lang="cs-CZ" sz="2400" b="1" i="1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Q</a:t>
                </a:r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 z bodu A do bodu B je NEZÁVISLÁ na typu trajektorie, po které se náboj pohybuje. 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endParaRPr lang="cs-CZ" dirty="0"/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092" y="2513276"/>
                <a:ext cx="9144000" cy="3342453"/>
              </a:xfrm>
              <a:prstGeom prst="rect">
                <a:avLst/>
              </a:prstGeom>
              <a:blipFill rotWithShape="1">
                <a:blip r:embed="rId3"/>
                <a:stretch>
                  <a:fillRect l="-1067" t="-546" r="-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460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5153485"/>
            <a:ext cx="9144000" cy="11558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0" y="3140968"/>
            <a:ext cx="9144000" cy="11558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/>
              <a:t>5. Elektrická práce. Elektrické napětí.</a:t>
            </a:r>
            <a:endParaRPr lang="cs-CZ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/>
              <p:cNvSpPr txBox="1"/>
              <p:nvPr/>
            </p:nvSpPr>
            <p:spPr>
              <a:xfrm>
                <a:off x="0" y="1052736"/>
                <a:ext cx="9144000" cy="5497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elektrické napětí mezi dvěma body A, B – </a:t>
                </a:r>
                <a:r>
                  <a:rPr lang="cs-CZ" sz="2400" b="1" i="1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U</a:t>
                </a:r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  	</a:t>
                </a:r>
                <a:r>
                  <a:rPr lang="cs-CZ" sz="2000" dirty="0" smtClean="0">
                    <a:ea typeface="Times New Roman"/>
                    <a:cs typeface="Times New Roman"/>
                  </a:rPr>
                  <a:t>jednotka </a:t>
                </a:r>
                <a:r>
                  <a:rPr lang="en-US" sz="2000" dirty="0">
                    <a:ea typeface="Times New Roman"/>
                    <a:cs typeface="Times New Roman"/>
                  </a:rPr>
                  <a:t>[</a:t>
                </a:r>
                <a:r>
                  <a:rPr lang="cs-CZ" sz="2000" b="1" i="1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U </a:t>
                </a:r>
                <a:r>
                  <a:rPr lang="en-US" sz="2000" dirty="0">
                    <a:ea typeface="Times New Roman"/>
                    <a:cs typeface="Times New Roman"/>
                  </a:rPr>
                  <a:t>] = 1 V (volt)</a:t>
                </a:r>
                <a:endParaRPr lang="cs-CZ" sz="2000" dirty="0">
                  <a:ea typeface="Times New Roman"/>
                  <a:cs typeface="Times New Roman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/>
                  <a:buChar char=""/>
                </a:pPr>
                <a:r>
                  <a:rPr lang="cs-CZ" sz="2400" dirty="0">
                    <a:ea typeface="Times New Roman"/>
                    <a:cs typeface="Times New Roman"/>
                  </a:rPr>
                  <a:t>je definováno jako podíl elektrické práce (vykonané elektrickou silou při přemístění bodového náboje </a:t>
                </a:r>
                <a:r>
                  <a:rPr lang="cs-CZ" sz="2400" i="1" dirty="0">
                    <a:effectLst/>
                    <a:latin typeface="Times New Roman"/>
                    <a:ea typeface="Times New Roman"/>
                    <a:cs typeface="Times New Roman"/>
                  </a:rPr>
                  <a:t>Q</a:t>
                </a:r>
                <a:r>
                  <a:rPr lang="cs-CZ" sz="2400" dirty="0">
                    <a:ea typeface="Times New Roman"/>
                    <a:cs typeface="Times New Roman"/>
                  </a:rPr>
                  <a:t> z bodu A do bodu B) a velikosti tohoto náboje </a:t>
                </a:r>
                <a:r>
                  <a:rPr lang="cs-CZ" sz="2400" i="1" dirty="0">
                    <a:effectLst/>
                    <a:latin typeface="Times New Roman"/>
                    <a:ea typeface="Times New Roman"/>
                    <a:cs typeface="Times New Roman"/>
                  </a:rPr>
                  <a:t>Q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 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𝑼</m:t>
                          </m:r>
                        </m:e>
                        <m:sub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𝑨𝑩</m:t>
                          </m:r>
                        </m:sub>
                      </m:sSub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𝑾</m:t>
                              </m:r>
                            </m:e>
                            <m:sub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𝑨𝑩</m:t>
                              </m:r>
                            </m:sub>
                          </m:sSub>
                        </m:num>
                        <m:den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𝑸</m:t>
                          </m:r>
                        </m:den>
                      </m:f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𝑬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∙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𝒅</m:t>
                      </m:r>
                    </m:oMath>
                  </m:oMathPara>
                </a14:m>
                <a:endParaRPr lang="cs-CZ" sz="24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 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intenzita elektrického pole – </a:t>
                </a:r>
                <a:r>
                  <a:rPr lang="cs-CZ" sz="2400" b="1" i="1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E</a:t>
                </a:r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 	</a:t>
                </a:r>
                <a:r>
                  <a:rPr lang="cs-CZ" sz="2000" dirty="0" smtClean="0">
                    <a:ea typeface="Times New Roman"/>
                    <a:cs typeface="Times New Roman"/>
                  </a:rPr>
                  <a:t>jednotka </a:t>
                </a:r>
                <a:r>
                  <a:rPr lang="en-US" sz="2000" dirty="0">
                    <a:ea typeface="Times New Roman"/>
                    <a:cs typeface="Times New Roman"/>
                  </a:rPr>
                  <a:t>[</a:t>
                </a:r>
                <a:r>
                  <a:rPr lang="cs-CZ" sz="2000" b="1" i="1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E </a:t>
                </a:r>
                <a:r>
                  <a:rPr lang="en-US" sz="2000" dirty="0">
                    <a:ea typeface="Times New Roman"/>
                    <a:cs typeface="Times New Roman"/>
                  </a:rPr>
                  <a:t>] = Vm</a:t>
                </a:r>
                <a:r>
                  <a:rPr lang="en-US" sz="2000" baseline="30000" dirty="0">
                    <a:ea typeface="Times New Roman"/>
                    <a:cs typeface="Times New Roman"/>
                  </a:rPr>
                  <a:t>-1</a:t>
                </a:r>
                <a:r>
                  <a:rPr lang="en-US" sz="2000" dirty="0">
                    <a:ea typeface="Times New Roman"/>
                    <a:cs typeface="Times New Roman"/>
                  </a:rPr>
                  <a:t> (volt </a:t>
                </a:r>
                <a:r>
                  <a:rPr lang="en-US" sz="2000" dirty="0" err="1">
                    <a:ea typeface="Times New Roman"/>
                    <a:cs typeface="Times New Roman"/>
                  </a:rPr>
                  <a:t>na</a:t>
                </a:r>
                <a:r>
                  <a:rPr lang="en-US" sz="2000" dirty="0">
                    <a:ea typeface="Times New Roman"/>
                    <a:cs typeface="Times New Roman"/>
                  </a:rPr>
                  <a:t> </a:t>
                </a:r>
                <a:r>
                  <a:rPr lang="en-US" sz="2000" dirty="0" err="1">
                    <a:ea typeface="Times New Roman"/>
                    <a:cs typeface="Times New Roman"/>
                  </a:rPr>
                  <a:t>metr</a:t>
                </a:r>
                <a:r>
                  <a:rPr lang="en-US" sz="2000" dirty="0" smtClean="0">
                    <a:ea typeface="Times New Roman"/>
                    <a:cs typeface="Times New Roman"/>
                  </a:rPr>
                  <a:t>)</a:t>
                </a:r>
                <a:endParaRPr lang="cs-CZ" sz="2000" dirty="0" smtClean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endParaRPr lang="cs-CZ" sz="2000" dirty="0">
                  <a:ea typeface="Times New Roman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𝑬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𝑼</m:t>
                          </m:r>
                        </m:num>
                        <m:den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𝒅</m:t>
                          </m:r>
                        </m:den>
                      </m:f>
                    </m:oMath>
                  </m:oMathPara>
                </a14:m>
                <a:endParaRPr lang="cs-CZ" sz="24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endParaRPr lang="cs-CZ" sz="2400" dirty="0"/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52736"/>
                <a:ext cx="9144000" cy="5497852"/>
              </a:xfrm>
              <a:prstGeom prst="rect">
                <a:avLst/>
              </a:prstGeom>
              <a:blipFill rotWithShape="1">
                <a:blip r:embed="rId2"/>
                <a:stretch>
                  <a:fillRect l="-1000" t="-443" r="-5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932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/>
              <a:t>5. Elektrická práce. Elektrické napětí.</a:t>
            </a:r>
            <a:endParaRPr lang="cs-CZ" sz="4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908720"/>
            <a:ext cx="6660232" cy="3065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b="1" u="sng" dirty="0">
                <a:ea typeface="Times New Roman"/>
                <a:cs typeface="Times New Roman"/>
              </a:rPr>
              <a:t>Pozn.</a:t>
            </a:r>
            <a:r>
              <a:rPr lang="cs-CZ" sz="2400" dirty="0">
                <a:ea typeface="Times New Roman"/>
                <a:cs typeface="Times New Roman"/>
              </a:rPr>
              <a:t> </a:t>
            </a:r>
            <a:r>
              <a:rPr lang="cs-CZ" sz="2400" dirty="0" smtClean="0">
                <a:ea typeface="Times New Roman"/>
                <a:cs typeface="Times New Roman"/>
              </a:rPr>
              <a:t>Jednotka </a:t>
            </a:r>
            <a:r>
              <a:rPr lang="cs-CZ" sz="2400" dirty="0">
                <a:ea typeface="Times New Roman"/>
                <a:cs typeface="Times New Roman"/>
              </a:rPr>
              <a:t>volt je pojmenována na počest italského fyzika </a:t>
            </a:r>
            <a:r>
              <a:rPr lang="cs-CZ" sz="2400" b="1" dirty="0">
                <a:solidFill>
                  <a:srgbClr val="00B050"/>
                </a:solidFill>
                <a:ea typeface="Times New Roman"/>
                <a:cs typeface="Times New Roman"/>
              </a:rPr>
              <a:t>Alessandra Volty (1745 – 1827).</a:t>
            </a:r>
            <a:endParaRPr lang="cs-CZ" sz="2400" dirty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>
                <a:ea typeface="Times New Roman"/>
                <a:cs typeface="Times New Roman"/>
              </a:rPr>
              <a:t>vynalezl např. třecí elektřinu, Voltův elektrický článek (Voltův sloup)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 err="1">
                <a:ea typeface="Times New Roman"/>
                <a:cs typeface="Times New Roman"/>
              </a:rPr>
              <a:t>znovuvynalezl</a:t>
            </a:r>
            <a:r>
              <a:rPr lang="cs-CZ" sz="2400" dirty="0">
                <a:ea typeface="Times New Roman"/>
                <a:cs typeface="Times New Roman"/>
              </a:rPr>
              <a:t> a zdokonalil kondenzátor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>
                <a:ea typeface="Times New Roman"/>
                <a:cs typeface="Times New Roman"/>
              </a:rPr>
              <a:t>byl ze 7 dětí a do 7 let nemluvil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>
                <a:ea typeface="Times New Roman"/>
                <a:cs typeface="Times New Roman"/>
              </a:rPr>
              <a:t>sestavil elektrochemickou řadu </a:t>
            </a:r>
            <a:r>
              <a:rPr lang="cs-CZ" sz="2400" dirty="0" smtClean="0">
                <a:ea typeface="Times New Roman"/>
                <a:cs typeface="Times New Roman"/>
              </a:rPr>
              <a:t>kovů</a:t>
            </a:r>
            <a:endParaRPr lang="cs-CZ" sz="2400" dirty="0">
              <a:ea typeface="Times New Roman"/>
              <a:cs typeface="Times New Roman"/>
            </a:endParaRPr>
          </a:p>
        </p:txBody>
      </p:sp>
      <p:pic>
        <p:nvPicPr>
          <p:cNvPr id="7" name="Obrázek 6" descr="http://www.adelaferrer.es/signos/acuario/08-ALESSANDRO-VOLTA-18-2-1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908720"/>
            <a:ext cx="2116569" cy="2664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://www.phil.muni.cz/~konirova/obrazky/elektrika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153618"/>
            <a:ext cx="1872208" cy="2515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http://www.e-chembook.eu/photos/obecna/voltuv_sloup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048" y="4153618"/>
            <a:ext cx="2988048" cy="2515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ek 9" descr="http://www.zslado.cz/vyuka_fyzika/e_kurz/9/elektrickevlastnostilatek/el_vlastnosti_6_soubory/180px-Leid-flasch.gif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153618"/>
            <a:ext cx="1800200" cy="25157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612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121</Words>
  <Application>Microsoft Office PowerPoint</Application>
  <PresentationFormat>Předvádění na obrazovce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6" baseType="lpstr">
      <vt:lpstr>Motiv systému Office</vt:lpstr>
      <vt:lpstr>Microsoft Equation 3.0</vt:lpstr>
      <vt:lpstr>5. Elektrická práce. Elektrické napětí.</vt:lpstr>
      <vt:lpstr>5. Elektrická práce. Elektrické napětí.</vt:lpstr>
      <vt:lpstr>5. Elektrická práce. Elektrické napětí.</vt:lpstr>
      <vt:lpstr>5. Elektrická práce. Elektrické napětí.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Elektrický náboj a jeho vlastnosti</dc:title>
  <dc:creator>imhotep</dc:creator>
  <cp:lastModifiedBy>imhotep</cp:lastModifiedBy>
  <cp:revision>13</cp:revision>
  <dcterms:created xsi:type="dcterms:W3CDTF">2014-08-31T07:20:26Z</dcterms:created>
  <dcterms:modified xsi:type="dcterms:W3CDTF">2014-09-02T12:37:44Z</dcterms:modified>
</cp:coreProperties>
</file>