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</a:t>
            </a:r>
            <a:r>
              <a:rPr lang="cs-CZ" sz="4000" dirty="0" smtClean="0"/>
              <a:t>. Elektrické pole vodivého tělesa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0" y="908720"/>
                <a:ext cx="5652120" cy="4764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Př. duté kulové těleso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rovnoměrné rozmístění náboje na povrchu koule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uvnitř koule je intenzita nulová (</a:t>
                </a:r>
                <a:r>
                  <a:rPr lang="cs-CZ" sz="2400" i="1" dirty="0">
                    <a:effectLst/>
                    <a:latin typeface="Times New Roman"/>
                    <a:ea typeface="Times New Roman"/>
                    <a:cs typeface="Times New Roman"/>
                  </a:rPr>
                  <a:t>E</a:t>
                </a:r>
                <a:r>
                  <a:rPr lang="cs-CZ" sz="2400" dirty="0">
                    <a:ea typeface="Times New Roman"/>
                    <a:cs typeface="Calibri"/>
                  </a:rPr>
                  <a:t> = 0) 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náboj uvnitř je také nulový (</a:t>
                </a:r>
                <a:r>
                  <a:rPr lang="cs-CZ" sz="2400" i="1" dirty="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cs-CZ" sz="2400" dirty="0">
                    <a:ea typeface="Times New Roman"/>
                    <a:cs typeface="Calibri"/>
                  </a:rPr>
                  <a:t> = 0)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kdyby uvnitř koule platilo, že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𝐸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≠0</m:t>
                    </m:r>
                  </m:oMath>
                </a14:m>
                <a:r>
                  <a:rPr lang="cs-CZ" sz="2400" dirty="0">
                    <a:ea typeface="Times New Roman"/>
                    <a:cs typeface="Calibri"/>
                  </a:rPr>
                  <a:t>, na elektrony by působila</a:t>
                </a:r>
                <a:br>
                  <a:rPr lang="cs-CZ" sz="2400" dirty="0">
                    <a:ea typeface="Times New Roman"/>
                    <a:cs typeface="Calibri"/>
                  </a:rPr>
                </a:br>
                <a:r>
                  <a:rPr lang="cs-CZ" sz="2400" dirty="0">
                    <a:ea typeface="Times New Roman"/>
                    <a:cs typeface="Calibri"/>
                  </a:rPr>
                  <a:t>elektrická síla, která by způsobila jejich pohyb </a:t>
                </a:r>
                <a:r>
                  <a:rPr lang="cs-CZ" sz="2400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sz="2400" dirty="0">
                    <a:ea typeface="Times New Roman"/>
                    <a:cs typeface="Calibri"/>
                  </a:rPr>
                  <a:t> vzniknul by neustálý proud, což nepozorujeme 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5652120" cy="4764381"/>
              </a:xfrm>
              <a:prstGeom prst="rect">
                <a:avLst/>
              </a:prstGeom>
              <a:blipFill rotWithShape="1">
                <a:blip r:embed="rId2"/>
                <a:stretch>
                  <a:fillRect l="-1618" t="-384" r="-1079" b="-1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http://www.ux1.eiu.edu/~cfadd/1360/24Gauss/24Images/Shel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3331944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délník 72"/>
          <p:cNvSpPr/>
          <p:nvPr/>
        </p:nvSpPr>
        <p:spPr>
          <a:xfrm>
            <a:off x="0" y="4509120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bdélník 71"/>
          <p:cNvSpPr/>
          <p:nvPr/>
        </p:nvSpPr>
        <p:spPr>
          <a:xfrm>
            <a:off x="-11308" y="2129149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0" y="1052736"/>
                <a:ext cx="9144000" cy="5736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plošná hustota náboje –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𝝈</m:t>
                    </m:r>
                  </m:oMath>
                </a14:m>
                <a:r>
                  <a:rPr lang="cs-CZ" sz="20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				</a:t>
                </a:r>
                <a:r>
                  <a:rPr lang="cs-CZ" sz="2000" dirty="0">
                    <a:ea typeface="Times New Roman"/>
                    <a:cs typeface="Calibri"/>
                  </a:rPr>
                  <a:t>jednotka: </a:t>
                </a:r>
                <a:r>
                  <a:rPr lang="en-US" sz="2000" dirty="0">
                    <a:ea typeface="Times New Roman"/>
                    <a:cs typeface="Calibri"/>
                  </a:rPr>
                  <a:t>[</a:t>
                </a: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𝝈</m:t>
                    </m:r>
                  </m:oMath>
                </a14:m>
                <a:r>
                  <a:rPr lang="en-US" sz="2000" dirty="0">
                    <a:ea typeface="Times New Roman"/>
                    <a:cs typeface="Calibri"/>
                  </a:rPr>
                  <a:t>]=Cm</a:t>
                </a:r>
                <a:r>
                  <a:rPr lang="en-US" sz="2000" baseline="30000" dirty="0">
                    <a:ea typeface="Times New Roman"/>
                    <a:cs typeface="Calibri"/>
                  </a:rPr>
                  <a:t>-2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000" dirty="0">
                    <a:ea typeface="Times New Roman"/>
                    <a:cs typeface="Calibri"/>
                  </a:rPr>
                  <a:t>popisuje rozložení náboje </a:t>
                </a:r>
                <a:r>
                  <a:rPr lang="cs-CZ" sz="2000" i="1" dirty="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cs-CZ" sz="2000" dirty="0">
                    <a:ea typeface="Times New Roman"/>
                    <a:cs typeface="Calibri"/>
                  </a:rPr>
                  <a:t> na dané ploše </a:t>
                </a:r>
                <a:r>
                  <a:rPr lang="cs-CZ" sz="2000" i="1" dirty="0">
                    <a:effectLst/>
                    <a:latin typeface="Times New Roman"/>
                    <a:ea typeface="Times New Roman"/>
                    <a:cs typeface="Times New Roman"/>
                  </a:rPr>
                  <a:t>S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000" dirty="0">
                    <a:ea typeface="Times New Roman"/>
                    <a:cs typeface="Calibri"/>
                  </a:rPr>
                  <a:t> 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𝝈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000" dirty="0">
                    <a:ea typeface="Times New Roman"/>
                    <a:cs typeface="Calibri"/>
                  </a:rPr>
                  <a:t> </a:t>
                </a:r>
                <a:endParaRPr lang="cs-CZ" sz="2000" dirty="0" smtClean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Calibri"/>
                  </a:rPr>
                  <a:t>intenzita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el. pole na povrchu koule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000" dirty="0">
                    <a:ea typeface="Times New Roman"/>
                    <a:cs typeface="Calibri"/>
                  </a:rPr>
                  <a:t>připomeneme, že platí </a:t>
                </a:r>
                <a14:m>
                  <m:oMath xmlns:m="http://schemas.openxmlformats.org/officeDocument/2006/math"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𝐸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𝝅𝜺</m:t>
                        </m:r>
                      </m:den>
                    </m:f>
                    <m:r>
                      <a:rPr lang="cs-CZ" sz="2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∙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𝑸</m:t>
                        </m:r>
                      </m:num>
                      <m:den>
                        <m:sSup>
                          <m:sSupPr>
                            <m:ctrlP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𝑹</m:t>
                            </m:r>
                          </m:e>
                          <m:sup>
                            <m: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cs-CZ" sz="20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𝜺</m:t>
                        </m:r>
                      </m:den>
                    </m:f>
                    <m:r>
                      <a:rPr lang="cs-CZ" sz="20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∙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𝑸</m:t>
                        </m:r>
                      </m:num>
                      <m:den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𝟒</m:t>
                        </m:r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𝝅</m:t>
                        </m:r>
                        <m:sSup>
                          <m:sSupPr>
                            <m:ctrlP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</m:ctrlPr>
                          </m:sSupPr>
                          <m:e>
                            <m: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𝑹</m:t>
                            </m:r>
                          </m:e>
                          <m:sup>
                            <m:r>
                              <a:rPr lang="cs-CZ" sz="2000" b="1" i="1">
                                <a:effectLst/>
                                <a:latin typeface="Cambria Math"/>
                                <a:ea typeface="Times New Roman"/>
                                <a:cs typeface="Calibri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cs-CZ" sz="20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𝜺</m:t>
                        </m:r>
                      </m:den>
                    </m:f>
                    <m:r>
                      <a:rPr lang="cs-CZ" sz="20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∙</m:t>
                    </m:r>
                    <m:f>
                      <m:fPr>
                        <m:ctrlP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𝑸</m:t>
                        </m:r>
                      </m:num>
                      <m:den>
                        <m:r>
                          <a:rPr lang="cs-CZ" sz="2000" b="1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𝑺</m:t>
                        </m:r>
                      </m:den>
                    </m:f>
                  </m:oMath>
                </a14:m>
                <a:endParaRPr lang="cs-CZ" sz="2000" dirty="0">
                  <a:ea typeface="Times New Roman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000" dirty="0">
                    <a:ea typeface="Times New Roman"/>
                    <a:cs typeface="Calibri"/>
                  </a:rPr>
                  <a:t> 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𝑬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𝝈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𝜺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0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 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cs-CZ" sz="20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– permitivita prostředí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𝝈</m:t>
                    </m:r>
                  </m:oMath>
                </a14:m>
                <a:r>
                  <a:rPr lang="cs-CZ" sz="20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– plošná hustota náboje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52736"/>
                <a:ext cx="9144000" cy="5736250"/>
              </a:xfrm>
              <a:prstGeom prst="rect">
                <a:avLst/>
              </a:prstGeom>
              <a:blipFill rotWithShape="1">
                <a:blip r:embed="rId2"/>
                <a:stretch>
                  <a:fillRect l="-1000" t="-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1556792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807425"/>
                <a:ext cx="9144000" cy="3226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elektrický potenciál na povrchu koule</a:t>
                </a:r>
                <a:r>
                  <a:rPr lang="cs-CZ" sz="2400" dirty="0">
                    <a:ea typeface="Times New Roman"/>
                    <a:cs typeface="Calibri"/>
                  </a:rPr>
                  <a:t>									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𝝋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𝝅𝜺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000" dirty="0">
                    <a:ea typeface="Times New Roman"/>
                    <a:cs typeface="Calibri"/>
                  </a:rPr>
                  <a:t>ze vzorce plyne, že je konstantní</a:t>
                </a:r>
                <a:endParaRPr lang="cs-CZ" sz="20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000" dirty="0">
                    <a:ea typeface="Times New Roman"/>
                    <a:cs typeface="Calibri"/>
                  </a:rPr>
                  <a:t>uvnitř koule je stejný jako na jejím povrchu (obecně platí </a:t>
                </a:r>
                <a14:m>
                  <m:oMath xmlns:m="http://schemas.openxmlformats.org/officeDocument/2006/math"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𝑈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𝜑</m:t>
                        </m:r>
                      </m:e>
                      <m:sub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−</m:t>
                    </m:r>
                    <m:sSub>
                      <m:sSubPr>
                        <m:ctrlP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𝜑</m:t>
                        </m:r>
                      </m:e>
                      <m:sub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sub>
                    </m:sSub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𝐸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∙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𝑑</m:t>
                    </m:r>
                  </m:oMath>
                </a14:m>
                <a:r>
                  <a:rPr lang="cs-CZ" sz="2000" dirty="0">
                    <a:ea typeface="Times New Roman"/>
                    <a:cs typeface="Calibri"/>
                  </a:rPr>
                  <a:t>. Jelikož je </a:t>
                </a:r>
                <a14:m>
                  <m:oMath xmlns:m="http://schemas.openxmlformats.org/officeDocument/2006/math"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𝐸</m:t>
                    </m:r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=0</m:t>
                    </m:r>
                  </m:oMath>
                </a14:m>
                <a:r>
                  <a:rPr lang="cs-CZ" sz="2000" dirty="0">
                    <a:ea typeface="Times New Roman"/>
                    <a:cs typeface="Calibri"/>
                  </a:rPr>
                  <a:t>, musí být nutně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𝜑</m:t>
                        </m:r>
                      </m:e>
                      <m:sub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sSubPr>
                      <m:e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𝜑</m:t>
                        </m:r>
                      </m:e>
                      <m:sub>
                        <m:r>
                          <a:rPr lang="cs-CZ" sz="20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2</m:t>
                        </m:r>
                      </m:sub>
                    </m:sSub>
                    <m:r>
                      <a:rPr lang="cs-CZ" sz="2000" i="1">
                        <a:effectLst/>
                        <a:latin typeface="Cambria Math"/>
                        <a:ea typeface="Times New Roman"/>
                        <a:cs typeface="Calibri"/>
                      </a:rPr>
                      <m:t>)</m:t>
                    </m:r>
                  </m:oMath>
                </a14:m>
                <a:endParaRPr lang="cs-CZ" sz="20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7425"/>
                <a:ext cx="9144000" cy="322633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566" b="-16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0" y="4221088"/>
            <a:ext cx="4572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u="sng" dirty="0">
                <a:ea typeface="Times New Roman"/>
                <a:cs typeface="Calibri"/>
              </a:rPr>
              <a:t>P</a:t>
            </a:r>
            <a:r>
              <a:rPr lang="cs-CZ" sz="2000" b="1" u="sng" dirty="0" smtClean="0">
                <a:ea typeface="Times New Roman"/>
                <a:cs typeface="Calibri"/>
              </a:rPr>
              <a:t>růběhu </a:t>
            </a:r>
            <a:r>
              <a:rPr lang="cs-CZ" sz="2000" b="1" u="sng" dirty="0">
                <a:ea typeface="Times New Roman"/>
                <a:cs typeface="Calibri"/>
              </a:rPr>
              <a:t>intenzity a potenciálu ve vzdálenosti </a:t>
            </a:r>
            <a:r>
              <a:rPr lang="cs-CZ" sz="2000" b="1" i="1" u="sng" dirty="0">
                <a:latin typeface="Times New Roman"/>
                <a:ea typeface="Times New Roman"/>
                <a:cs typeface="Times New Roman"/>
              </a:rPr>
              <a:t>r</a:t>
            </a:r>
            <a:r>
              <a:rPr lang="cs-CZ" sz="2000" b="1" u="sng" dirty="0">
                <a:ea typeface="Times New Roman"/>
                <a:cs typeface="Calibri"/>
              </a:rPr>
              <a:t> od povrchu nabité koule o poloměru </a:t>
            </a:r>
            <a:r>
              <a:rPr lang="cs-CZ" sz="2000" b="1" i="1" u="sng" dirty="0">
                <a:latin typeface="Times New Roman"/>
                <a:ea typeface="Times New Roman"/>
                <a:cs typeface="Times New Roman"/>
              </a:rPr>
              <a:t>R</a:t>
            </a:r>
            <a:endParaRPr lang="cs-CZ" sz="2000" b="1" dirty="0">
              <a:ea typeface="Times New Roman"/>
              <a:cs typeface="Times New Roman"/>
            </a:endParaRPr>
          </a:p>
        </p:txBody>
      </p:sp>
      <p:pic>
        <p:nvPicPr>
          <p:cNvPr id="8" name="Obrázek 7" descr="http://kvinta-html.wz.cz/fyzika/elektrina_a_magnetismus/elektricky_naboj_a_elektricke_pole/obrazky/1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127625"/>
            <a:ext cx="2973070" cy="173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www.physics.sjsu.edu/becker/physics51/images/23_19InsulatingSpher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26059"/>
            <a:ext cx="3240360" cy="3031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832175"/>
            <a:ext cx="9144000" cy="2191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u="sng" dirty="0">
                <a:ea typeface="Times New Roman"/>
                <a:cs typeface="Times New Roman"/>
              </a:rPr>
              <a:t>Nepravidelná tělesa: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hroty, hrany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hromadění náboje a zvýšená intenzita na hrotech a místech s malým poloměrem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nerovnoměrné rozložení náboje</a:t>
            </a:r>
            <a:r>
              <a:rPr lang="cs-CZ" sz="2400" dirty="0">
                <a:ea typeface="Times New Roman"/>
                <a:cs typeface="Times New Roman"/>
              </a:rPr>
              <a:t> na tělese</a:t>
            </a:r>
          </a:p>
        </p:txBody>
      </p:sp>
      <p:pic>
        <p:nvPicPr>
          <p:cNvPr id="5" name="Obrázek 4" descr="http://www.schoolphysics.co.uk/age16-19/Electricity%20and%20magnetism/Electrostatics/text/Charge_distribution/images/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84984"/>
            <a:ext cx="424847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807425"/>
            <a:ext cx="9144000" cy="33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u="sng" dirty="0">
                <a:solidFill>
                  <a:srgbClr val="FF0000"/>
                </a:solidFill>
                <a:ea typeface="Times New Roman"/>
                <a:cs typeface="Times New Roman"/>
              </a:rPr>
              <a:t>Elektrický vítr</a:t>
            </a:r>
            <a:r>
              <a:rPr lang="cs-CZ" sz="2800" dirty="0">
                <a:solidFill>
                  <a:srgbClr val="FF0000"/>
                </a:solidFill>
                <a:ea typeface="Times New Roman"/>
                <a:cs typeface="Times New Roman"/>
              </a:rPr>
              <a:t> – </a:t>
            </a:r>
            <a:r>
              <a:rPr lang="cs-CZ" sz="2800" b="1" u="sng" dirty="0">
                <a:solidFill>
                  <a:srgbClr val="FF0000"/>
                </a:solidFill>
                <a:ea typeface="Times New Roman"/>
                <a:cs typeface="Times New Roman"/>
              </a:rPr>
              <a:t>sršení el. </a:t>
            </a:r>
            <a:r>
              <a:rPr lang="cs-CZ" sz="2800" b="1" u="sng" dirty="0" smtClean="0">
                <a:solidFill>
                  <a:srgbClr val="FF0000"/>
                </a:solidFill>
                <a:ea typeface="Times New Roman"/>
                <a:cs typeface="Times New Roman"/>
              </a:rPr>
              <a:t>náboje</a:t>
            </a:r>
            <a:endParaRPr lang="cs-CZ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 smtClean="0">
                <a:ea typeface="Times New Roman"/>
                <a:cs typeface="Times New Roman"/>
              </a:rPr>
              <a:t>v</a:t>
            </a:r>
            <a:r>
              <a:rPr lang="cs-CZ" sz="2000" dirty="0">
                <a:ea typeface="Times New Roman"/>
                <a:cs typeface="Times New Roman"/>
              </a:rPr>
              <a:t> okolí nabitých hrotů dochází k hromadění el. náboje, který následně ionizuje vzduch, který přestane být izolantem. Ionty se souhlasným nábojem strhávají molekuly vzduchu.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000" dirty="0">
                <a:ea typeface="Times New Roman"/>
                <a:cs typeface="Times New Roman"/>
              </a:rPr>
              <a:t>způsobuje ztráty v sítích VVN (velmi vysoké napětí)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000" dirty="0">
                <a:ea typeface="Times New Roman"/>
                <a:cs typeface="Times New Roman"/>
              </a:rPr>
              <a:t>není primárně spojen s optickým vjemem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000" dirty="0">
                <a:ea typeface="Times New Roman"/>
                <a:cs typeface="Times New Roman"/>
              </a:rPr>
              <a:t>elektrický větrník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cs-CZ" sz="2000" dirty="0">
                <a:ea typeface="Times New Roman"/>
                <a:cs typeface="Times New Roman"/>
              </a:rPr>
              <a:t>odklon plamene svíčky od nabitého hrotu</a:t>
            </a:r>
          </a:p>
        </p:txBody>
      </p:sp>
      <p:pic>
        <p:nvPicPr>
          <p:cNvPr id="7" name="Obrázek 6" descr="https://www.thunderbolts.info/wp/wp-content/uploads/2011/08/candle_flame_plasma_in_E-field_450x33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30038"/>
            <a:ext cx="3384376" cy="2611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kvinta-html.wz.cz/fyzika/elektrina_a_magnetismus/elektricky_naboj_a_elektricke_pole/obrazky/14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30038"/>
            <a:ext cx="2088232" cy="1459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http://astarmathsandphysics.com/o-level-physics-notes/o-level-physics-notes-electric-wind-html-m4e57068c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589240"/>
            <a:ext cx="2088232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://www.helago-cz.cz/public/content-images/cz/product/3356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30038"/>
            <a:ext cx="2520280" cy="2611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807425"/>
            <a:ext cx="543609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solidFill>
                  <a:srgbClr val="FF0000"/>
                </a:solidFill>
                <a:ea typeface="Times New Roman"/>
                <a:cs typeface="Times New Roman"/>
              </a:rPr>
              <a:t>Faradayova klec</a:t>
            </a:r>
            <a:endParaRPr lang="cs-CZ" sz="2800" b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ochrana proti elektrostatickému náboji nebo elektromagnetickým polím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drátěná klec – uvnitř je náboj = 0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auto je F. klec – ochrání před úderem blesku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panelák – železobetonová konstrukce se může chovat jako F. klec – uvnitř paneláku může být zhoršený příjem signálu </a:t>
            </a:r>
            <a:r>
              <a:rPr lang="cs-CZ" sz="2400" dirty="0">
                <a:ea typeface="Times New Roman"/>
                <a:cs typeface="Times New Roman"/>
                <a:sym typeface="Wingdings"/>
              </a:rPr>
              <a:t></a:t>
            </a:r>
            <a:r>
              <a:rPr lang="cs-CZ" sz="2400" dirty="0">
                <a:ea typeface="Times New Roman"/>
                <a:cs typeface="Times New Roman"/>
              </a:rPr>
              <a:t> odstíní </a:t>
            </a:r>
            <a:r>
              <a:rPr lang="cs-CZ" sz="2400" dirty="0" err="1">
                <a:ea typeface="Times New Roman"/>
                <a:cs typeface="Times New Roman"/>
              </a:rPr>
              <a:t>elmg</a:t>
            </a:r>
            <a:r>
              <a:rPr lang="cs-CZ" sz="2400" dirty="0">
                <a:ea typeface="Times New Roman"/>
                <a:cs typeface="Times New Roman"/>
              </a:rPr>
              <a:t>. vlny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stínění TV kabelů – koaxiální kabely bývají stíněné (obalené hliníkovou fólií) </a:t>
            </a:r>
            <a:r>
              <a:rPr lang="cs-CZ" sz="2400" dirty="0">
                <a:ea typeface="Times New Roman"/>
                <a:cs typeface="Times New Roman"/>
                <a:sym typeface="Wingdings"/>
              </a:rPr>
              <a:t></a:t>
            </a:r>
            <a:r>
              <a:rPr lang="cs-CZ" sz="2400" dirty="0">
                <a:ea typeface="Times New Roman"/>
                <a:cs typeface="Times New Roman"/>
              </a:rPr>
              <a:t> odstranění rušivých vlivů okolních </a:t>
            </a:r>
            <a:r>
              <a:rPr lang="cs-CZ" sz="2400" dirty="0" err="1">
                <a:ea typeface="Times New Roman"/>
                <a:cs typeface="Times New Roman"/>
              </a:rPr>
              <a:t>elmg</a:t>
            </a:r>
            <a:r>
              <a:rPr lang="cs-CZ" sz="2400" dirty="0">
                <a:ea typeface="Times New Roman"/>
                <a:cs typeface="Times New Roman"/>
              </a:rPr>
              <a:t>. polí na TV </a:t>
            </a:r>
            <a:r>
              <a:rPr lang="cs-CZ" sz="2400" dirty="0" smtClean="0">
                <a:ea typeface="Times New Roman"/>
                <a:cs typeface="Times New Roman"/>
              </a:rPr>
              <a:t>signál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571" y="1412776"/>
            <a:ext cx="2694940" cy="2746375"/>
          </a:xfrm>
          <a:prstGeom prst="rect">
            <a:avLst/>
          </a:prstGeom>
        </p:spPr>
      </p:pic>
      <p:pic>
        <p:nvPicPr>
          <p:cNvPr id="10" name="Obrázek 9" descr="http://files.hardwaresiti.webnode.cz/200000020-9b9c79c910/koaxial%20obrazek%2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571" y="4653136"/>
            <a:ext cx="2694940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78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5040560" cy="367240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07" y="1127244"/>
            <a:ext cx="3372973" cy="547010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1520" y="5157192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Drátěná košile ochrání člověka před výbojem několika desítek až stovek tisíc voltů.</a:t>
            </a:r>
          </a:p>
          <a:p>
            <a:r>
              <a:rPr lang="cs-CZ" dirty="0" smtClean="0"/>
              <a:t>Podmínkou je ale současně dobrá izolace od země.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0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9. Elektrické pole vodivého tělesa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807425"/>
            <a:ext cx="9144000" cy="343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solidFill>
                  <a:srgbClr val="00B050"/>
                </a:solidFill>
                <a:ea typeface="Times New Roman"/>
                <a:cs typeface="Calibri"/>
              </a:rPr>
              <a:t>Nikola Tesla (1856 – 1943)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americký vynálezce srbského původu </a:t>
            </a:r>
            <a:r>
              <a:rPr lang="cs-CZ" sz="24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400" dirty="0">
                <a:ea typeface="Times New Roman"/>
                <a:cs typeface="Calibri"/>
              </a:rPr>
              <a:t> rádio (NC ale </a:t>
            </a:r>
            <a:r>
              <a:rPr lang="cs-CZ" sz="2400" b="1" dirty="0" err="1">
                <a:solidFill>
                  <a:srgbClr val="00B050"/>
                </a:solidFill>
                <a:ea typeface="Times New Roman"/>
                <a:cs typeface="Calibri"/>
              </a:rPr>
              <a:t>Marconi</a:t>
            </a:r>
            <a:r>
              <a:rPr lang="cs-CZ" sz="2400" b="1" dirty="0">
                <a:solidFill>
                  <a:srgbClr val="00B050"/>
                </a:solidFill>
                <a:ea typeface="Times New Roman"/>
                <a:cs typeface="Calibri"/>
              </a:rPr>
              <a:t>(1874 – 1937)</a:t>
            </a:r>
            <a:r>
              <a:rPr lang="cs-CZ" sz="2400" dirty="0">
                <a:ea typeface="Times New Roman"/>
                <a:cs typeface="Calibri"/>
              </a:rPr>
              <a:t>), asynchronní motor, předpověděl bezdrátový přenos obrazu, zvuku i textu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propagátor střídavého proudu, vynalez bezdrátový telegraf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bezdrátový přenos energie na dálku </a:t>
            </a:r>
            <a:r>
              <a:rPr lang="cs-CZ" sz="2400" dirty="0">
                <a:ea typeface="Times New Roman"/>
                <a:cs typeface="Calibri"/>
                <a:sym typeface="Wingdings"/>
              </a:rPr>
              <a:t></a:t>
            </a:r>
            <a:r>
              <a:rPr lang="cs-CZ" sz="2400" dirty="0">
                <a:ea typeface="Times New Roman"/>
                <a:cs typeface="Calibri"/>
              </a:rPr>
              <a:t> tunguzská katastrofa jako nevydařený přenos energie (?)</a:t>
            </a:r>
            <a:endParaRPr lang="cs-CZ" sz="2400" dirty="0">
              <a:ea typeface="Times New Roman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ea typeface="Times New Roman"/>
                <a:cs typeface="Calibri"/>
              </a:rPr>
              <a:t>přítomnost při Filadelfském experimentu </a:t>
            </a:r>
            <a:endParaRPr lang="cs-CZ" sz="2000" dirty="0">
              <a:ea typeface="Times New Roman"/>
              <a:cs typeface="Times New Roman"/>
            </a:endParaRPr>
          </a:p>
        </p:txBody>
      </p:sp>
      <p:pic>
        <p:nvPicPr>
          <p:cNvPr id="7" name="Obrázek 6" descr="https://encrypted-tbn2.gstatic.com/images?q=tbn:ANd9GcQYkQUruM9kLVFvXVyqPyNMgmmczKMLwWLVS8swXOXDf-l0YpM_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2210"/>
            <a:ext cx="4248472" cy="2499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mindspoke.net/wp-content/uploads/2014/04/nikola-tesl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186" y="4247052"/>
            <a:ext cx="4371302" cy="2494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5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253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9. Elektrické pole vodivého tělesa</vt:lpstr>
      <vt:lpstr>9. Elektrické pole vodivého tělesa</vt:lpstr>
      <vt:lpstr>9. Elektrické pole vodivého tělesa</vt:lpstr>
      <vt:lpstr>9. Elektrické pole vodivého tělesa</vt:lpstr>
      <vt:lpstr>9. Elektrické pole vodivého tělesa</vt:lpstr>
      <vt:lpstr>9. Elektrické pole vodivého tělesa</vt:lpstr>
      <vt:lpstr>9. Elektrické pole vodivého tělesa</vt:lpstr>
      <vt:lpstr>9. Elektrické pole vodivého tělesa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20</cp:revision>
  <dcterms:created xsi:type="dcterms:W3CDTF">2014-08-31T07:20:26Z</dcterms:created>
  <dcterms:modified xsi:type="dcterms:W3CDTF">2014-09-02T15:34:23Z</dcterms:modified>
</cp:coreProperties>
</file>