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90" r:id="rId4"/>
    <p:sldId id="279" r:id="rId5"/>
    <p:sldId id="29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20. Elektrická práce a výkon v obvodech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cs-CZ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0" y="828779"/>
                <a:ext cx="9144000" cy="1947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síly el. pole konají při přemístění náboje určitou práci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𝑊</m:t>
                        </m:r>
                      </m:e>
                      <m:sub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𝑒</m:t>
                        </m:r>
                      </m:sub>
                    </m:sSub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𝑄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∙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𝑈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        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𝐼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𝑄</m:t>
                        </m:r>
                      </m:num>
                      <m:den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𝑡</m:t>
                        </m:r>
                      </m:den>
                    </m:f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          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𝑅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𝑈</m:t>
                        </m:r>
                      </m:num>
                      <m:den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𝐼</m:t>
                        </m:r>
                      </m:den>
                    </m:f>
                  </m:oMath>
                </a14:m>
                <a:r>
                  <a:rPr lang="cs-CZ" sz="2400" dirty="0">
                    <a:ea typeface="Times New Roman"/>
                    <a:cs typeface="Calibri"/>
                  </a:rPr>
                  <a:t>  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vzájemnou kombinací předchozích vzorců získáme různá vyjádření pro elektrickou práci:</a:t>
                </a:r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28779"/>
                <a:ext cx="9144000" cy="1947136"/>
              </a:xfrm>
              <a:prstGeom prst="rect">
                <a:avLst/>
              </a:prstGeom>
              <a:blipFill rotWithShape="1">
                <a:blip r:embed="rId2"/>
                <a:stretch>
                  <a:fillRect l="-867" t="-940" b="-62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délník 18"/>
              <p:cNvSpPr/>
              <p:nvPr/>
            </p:nvSpPr>
            <p:spPr>
              <a:xfrm>
                <a:off x="0" y="2781261"/>
                <a:ext cx="9144000" cy="86376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𝑾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𝒆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𝑼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𝑰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𝒕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𝑹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∙</m:t>
                      </m:r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𝑰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𝟐</m:t>
                          </m:r>
                        </m:sup>
                      </m:sSup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𝒕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p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</a:rPr>
                                <m:t>𝑼</m:t>
                              </m:r>
                            </m:e>
                            <m:sup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𝑹</m:t>
                          </m:r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𝒕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81261"/>
                <a:ext cx="9144000" cy="8637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délník 21"/>
              <p:cNvSpPr/>
              <p:nvPr/>
            </p:nvSpPr>
            <p:spPr>
              <a:xfrm>
                <a:off x="0" y="3798408"/>
                <a:ext cx="9144000" cy="532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b="1" dirty="0" smtClean="0">
                    <a:solidFill>
                      <a:srgbClr val="FF0000"/>
                    </a:solidFill>
                  </a:rPr>
                  <a:t>Jouleovo</a:t>
                </a:r>
                <a:r>
                  <a:rPr lang="cs-CZ" sz="2400" b="1" dirty="0">
                    <a:solidFill>
                      <a:srgbClr val="FF0000"/>
                    </a:solidFill>
                  </a:rPr>
                  <a:t> teplo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</a:rPr>
                          <m:t>𝑸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</a:rPr>
                          <m:t>𝑱</m:t>
                        </m:r>
                      </m:sub>
                    </m:sSub>
                  </m:oMath>
                </a14:m>
                <a:r>
                  <a:rPr lang="cs-CZ" b="1" dirty="0"/>
                  <a:t>					</a:t>
                </a:r>
                <a:r>
                  <a:rPr lang="cs-CZ" dirty="0"/>
                  <a:t>jednotka: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r>
                      <a:rPr lang="en-US" b="1" i="1"/>
                      <m:t> </m:t>
                    </m:r>
                    <m:sSub>
                      <m:sSubPr>
                        <m:ctrlPr>
                          <a:rPr lang="cs-CZ" b="1" i="1"/>
                        </m:ctrlPr>
                      </m:sSubPr>
                      <m:e>
                        <m:r>
                          <a:rPr lang="cs-CZ" b="1" i="1"/>
                          <m:t>𝑸</m:t>
                        </m:r>
                      </m:e>
                      <m:sub>
                        <m:r>
                          <a:rPr lang="cs-CZ" b="1" i="1"/>
                          <m:t>𝑱</m:t>
                        </m:r>
                      </m:sub>
                    </m:sSub>
                  </m:oMath>
                </a14:m>
                <a:r>
                  <a:rPr lang="en-US" dirty="0"/>
                  <a:t>] </a:t>
                </a:r>
                <a:r>
                  <a:rPr lang="cs-CZ" dirty="0"/>
                  <a:t>= 1 J (joule)</a:t>
                </a:r>
              </a:p>
            </p:txBody>
          </p:sp>
        </mc:Choice>
        <mc:Fallback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98408"/>
                <a:ext cx="9144000" cy="532775"/>
              </a:xfrm>
              <a:prstGeom prst="rect">
                <a:avLst/>
              </a:prstGeom>
              <a:blipFill rotWithShape="1">
                <a:blip r:embed="rId4"/>
                <a:stretch>
                  <a:fillRect l="-1000" t="-8046" b="-137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bdélník 22"/>
              <p:cNvSpPr/>
              <p:nvPr/>
            </p:nvSpPr>
            <p:spPr>
              <a:xfrm>
                <a:off x="0" y="4331183"/>
                <a:ext cx="9144000" cy="57291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𝑸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𝑱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𝑹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∙</m:t>
                      </m:r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𝑰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𝟐</m:t>
                          </m:r>
                        </m:sup>
                      </m:sSup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𝒕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31183"/>
                <a:ext cx="9144000" cy="5729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bdélník 23"/>
          <p:cNvSpPr/>
          <p:nvPr/>
        </p:nvSpPr>
        <p:spPr>
          <a:xfrm>
            <a:off x="0" y="4904097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při průchodu proudu vodičem dochází k jeho zahřívání </a:t>
            </a:r>
            <a:r>
              <a:rPr lang="cs-CZ" sz="2400" dirty="0">
                <a:sym typeface="Wingdings"/>
              </a:rPr>
              <a:t></a:t>
            </a:r>
            <a:r>
              <a:rPr lang="cs-CZ" sz="2400" dirty="0"/>
              <a:t> princip el. vařiče </a:t>
            </a:r>
            <a:r>
              <a:rPr lang="cs-CZ" sz="2400" dirty="0">
                <a:sym typeface="Wingdings"/>
              </a:rPr>
              <a:t></a:t>
            </a:r>
            <a:r>
              <a:rPr lang="cs-CZ" sz="2400" dirty="0"/>
              <a:t> vzniká </a:t>
            </a:r>
            <a:r>
              <a:rPr lang="cs-CZ" sz="2400" dirty="0" smtClean="0"/>
              <a:t>teplo</a:t>
            </a:r>
          </a:p>
          <a:p>
            <a:r>
              <a:rPr lang="cs-CZ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dirty="0"/>
              <a:t> – odpor vodiče</a:t>
            </a:r>
          </a:p>
          <a:p>
            <a:r>
              <a:rPr lang="cs-CZ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– proud procházející vodičem</a:t>
            </a:r>
          </a:p>
          <a:p>
            <a:r>
              <a:rPr lang="cs-CZ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/>
              <a:t>– doba (čas) průchodu proudu </a:t>
            </a:r>
            <a:r>
              <a:rPr lang="cs-CZ" sz="2400" dirty="0" smtClean="0"/>
              <a:t>vodičem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89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20. Elektrická práce a výkon v obvodech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cs-CZ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0" y="908720"/>
            <a:ext cx="91601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dochází k tzv. </a:t>
            </a:r>
            <a:r>
              <a:rPr kumimoji="0" lang="cs-CZ" altLang="cs-CZ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disipaci energie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nevratná přeměna el. energie na teplo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v praxi: </a:t>
            </a:r>
            <a:r>
              <a:rPr kumimoji="0" lang="cs-CZ" altLang="cs-CZ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v případě střídavého proudu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 se jedná zejména o ztráty při přenosu el. energie 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proto se napětí z generátoru transformuje na VVN (velmi vysoké napětí) řádově 10</a:t>
            </a:r>
            <a:r>
              <a:rPr kumimoji="0" lang="cs-CZ" altLang="cs-C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2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kV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 (omezí se proud vodičem)</a:t>
            </a:r>
          </a:p>
        </p:txBody>
      </p:sp>
      <p:pic>
        <p:nvPicPr>
          <p:cNvPr id="2052" name="Obrázek 69" descr="http://fyzikal.unas.cz/obrazky/jou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653136"/>
            <a:ext cx="1577777" cy="210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6113" y="2988911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James </a:t>
            </a:r>
            <a:r>
              <a:rPr kumimoji="0" lang="cs-CZ" altLang="cs-CZ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Prescott</a:t>
            </a: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Joule (1818 – 1889)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– anglický fyzik; 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spolupracoval s W.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Thompsnem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na vývoji termodynamické teplotní stupnice; 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kvůli poruše páteře nechodil do školy; otec měl pivovar;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1840 objevil zákon o přeměně el. energie na teplo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1846 objevil magnetostrikci (změna délky železné tyče vlivem zmagnetování; dnes využito ve spojení s ultrasonickými zvukovými vlnami)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jeho jménem pojmenována jednotka tepla 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zjistil, že </a:t>
            </a:r>
            <a:r>
              <a:rPr kumimoji="0" lang="cs-CZ" altLang="cs-CZ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teplo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 není tekutina (čemuž se věřilo), ale </a:t>
            </a:r>
            <a:r>
              <a:rPr kumimoji="0" lang="cs-CZ" altLang="cs-CZ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je forma energie</a:t>
            </a:r>
            <a:br>
              <a:rPr kumimoji="0" lang="cs-CZ" altLang="cs-CZ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formuloval zákon zachování energie, čímž byl položen základ</a:t>
            </a:r>
            <a:r>
              <a:rPr kumimoji="0" lang="cs-CZ" alt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termodynamiky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nikdy se nestal profesorem, zůstal celý život pivovarníkem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vynalezl elektrické svařování nebo výtlakovou pumpu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sym typeface="Wingdings" pitchFamily="2" charset="2"/>
              </a:rPr>
              <a:t> 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777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0" y="908720"/>
                <a:ext cx="914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>
                    <a:solidFill>
                      <a:srgbClr val="FF0000"/>
                    </a:solidFill>
                  </a:rPr>
                  <a:t>výkon el. spotřebiče –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</a:rPr>
                      <m:t>𝑷</m:t>
                    </m:r>
                  </m:oMath>
                </a14:m>
                <a:r>
                  <a:rPr lang="cs-CZ" sz="2400" b="1" dirty="0"/>
                  <a:t>			</a:t>
                </a:r>
                <a:r>
                  <a:rPr lang="cs-CZ" sz="2000" dirty="0" smtClean="0"/>
                  <a:t>jednotka</a:t>
                </a:r>
                <a:r>
                  <a:rPr lang="cs-CZ" sz="2000" dirty="0"/>
                  <a:t>: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/>
                      <m:t> </m:t>
                    </m:r>
                    <m:r>
                      <a:rPr lang="cs-CZ" sz="2000" b="1" i="1"/>
                      <m:t>𝑷</m:t>
                    </m:r>
                  </m:oMath>
                </a14:m>
                <a:r>
                  <a:rPr lang="en-US" sz="2000" dirty="0"/>
                  <a:t>] </a:t>
                </a:r>
                <a:r>
                  <a:rPr lang="cs-CZ" sz="2000" dirty="0"/>
                  <a:t>= 1 W (watt)</a:t>
                </a: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914400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000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0" y="1370385"/>
                <a:ext cx="9144000" cy="95269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𝑷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𝑼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𝑰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𝑹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𝑰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𝑼</m:t>
                              </m:r>
                            </m:e>
                            <m:sup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70385"/>
                <a:ext cx="9144000" cy="9526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20. Elektrická práce a výkon v obvodech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cs-CZ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348415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R</a:t>
            </a:r>
            <a:r>
              <a:rPr lang="cs-CZ" sz="2000" dirty="0">
                <a:ea typeface="Times New Roman"/>
                <a:cs typeface="Calibri"/>
              </a:rPr>
              <a:t> – odpor vodiče</a:t>
            </a:r>
            <a:endParaRPr lang="cs-CZ" sz="20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lang="cs-CZ" sz="2000" dirty="0">
                <a:ea typeface="Times New Roman"/>
                <a:cs typeface="Calibri"/>
              </a:rPr>
              <a:t> – proud procházející vodičem</a:t>
            </a:r>
            <a:endParaRPr lang="cs-CZ" sz="20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U</a:t>
            </a:r>
            <a:r>
              <a:rPr lang="cs-CZ" sz="2000" dirty="0">
                <a:ea typeface="Times New Roman"/>
                <a:cs typeface="Calibri"/>
              </a:rPr>
              <a:t> – napětí na vodiči</a:t>
            </a:r>
            <a:endParaRPr lang="cs-CZ" sz="2000" dirty="0">
              <a:ea typeface="Times New Roman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délník 9"/>
              <p:cNvSpPr/>
              <p:nvPr/>
            </p:nvSpPr>
            <p:spPr>
              <a:xfrm>
                <a:off x="14040" y="3710082"/>
                <a:ext cx="9129959" cy="517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účinnost přeměny energie v el. obvodu –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𝜼</m:t>
                    </m:r>
                  </m:oMath>
                </a14:m>
                <a:r>
                  <a:rPr lang="cs-CZ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	</a:t>
                </a:r>
                <a:r>
                  <a:rPr lang="cs-CZ" b="1" dirty="0" smtClean="0">
                    <a:solidFill>
                      <a:srgbClr val="FF0000"/>
                    </a:solidFill>
                    <a:ea typeface="Times New Roman"/>
                    <a:cs typeface="Calibri"/>
                  </a:rPr>
                  <a:t>               </a:t>
                </a:r>
                <a:r>
                  <a:rPr lang="cs-CZ" dirty="0" smtClean="0">
                    <a:ea typeface="Times New Roman"/>
                    <a:cs typeface="Calibri"/>
                  </a:rPr>
                  <a:t>jednotka</a:t>
                </a:r>
                <a:r>
                  <a:rPr lang="cs-CZ" dirty="0">
                    <a:ea typeface="Times New Roman"/>
                    <a:cs typeface="Calibri"/>
                  </a:rPr>
                  <a:t>:</a:t>
                </a:r>
                <a:r>
                  <a:rPr lang="en-US" dirty="0">
                    <a:ea typeface="Times New Roman"/>
                    <a:cs typeface="Calibri"/>
                  </a:rPr>
                  <a:t>[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cs-CZ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𝜼</m:t>
                    </m:r>
                  </m:oMath>
                </a14:m>
                <a:r>
                  <a:rPr lang="en-US" dirty="0">
                    <a:ea typeface="Times New Roman"/>
                    <a:cs typeface="Calibri"/>
                  </a:rPr>
                  <a:t>] </a:t>
                </a:r>
                <a:r>
                  <a:rPr lang="cs-CZ" dirty="0">
                    <a:ea typeface="Times New Roman"/>
                    <a:cs typeface="Calibri"/>
                  </a:rPr>
                  <a:t>= bez rozměru</a:t>
                </a:r>
                <a:endParaRPr lang="cs-CZ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0" y="3710082"/>
                <a:ext cx="9129959" cy="517065"/>
              </a:xfrm>
              <a:prstGeom prst="rect">
                <a:avLst/>
              </a:prstGeom>
              <a:blipFill rotWithShape="1">
                <a:blip r:embed="rId4"/>
                <a:stretch>
                  <a:fillRect l="-1001" t="-3571" b="-226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Obdélník 15"/>
              <p:cNvSpPr/>
              <p:nvPr/>
            </p:nvSpPr>
            <p:spPr>
              <a:xfrm>
                <a:off x="14165" y="4227147"/>
                <a:ext cx="9144000" cy="84593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𝜼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𝑹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𝑹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</a:rPr>
                                <m:t>𝒊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5" y="4227147"/>
                <a:ext cx="9144000" cy="8459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14165" y="5094525"/>
            <a:ext cx="91298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>
                <a:ea typeface="Times New Roman"/>
                <a:cs typeface="Calibri"/>
              </a:rPr>
              <a:t>účinnost je tím větší, čím větší je hodnota odporu </a:t>
            </a:r>
            <a:r>
              <a:rPr lang="cs-CZ" sz="2400" i="1" dirty="0">
                <a:latin typeface="Times New Roman"/>
                <a:ea typeface="Times New Roman"/>
              </a:rPr>
              <a:t>R</a:t>
            </a:r>
            <a:r>
              <a:rPr lang="cs-CZ" sz="2400" dirty="0">
                <a:ea typeface="Times New Roman"/>
                <a:cs typeface="Calibri"/>
              </a:rPr>
              <a:t> oproti vnitřnímu odporu </a:t>
            </a:r>
            <a:r>
              <a:rPr lang="cs-CZ" sz="2400" i="1" dirty="0" err="1">
                <a:latin typeface="Times New Roman"/>
                <a:ea typeface="Times New Roman"/>
              </a:rPr>
              <a:t>R</a:t>
            </a:r>
            <a:r>
              <a:rPr lang="cs-CZ" sz="2400" baseline="-25000" dirty="0" err="1">
                <a:latin typeface="Times New Roman"/>
                <a:ea typeface="Times New Roman"/>
              </a:rPr>
              <a:t>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70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18" y="920654"/>
            <a:ext cx="9143482" cy="49212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dirty="0" smtClean="0">
                <a:ea typeface="Times New Roman"/>
                <a:cs typeface="Calibri"/>
              </a:rPr>
              <a:t>??? Za jakých podmínek je výkon maximální?</a:t>
            </a:r>
            <a:endParaRPr lang="cs-CZ" sz="2400" dirty="0">
              <a:ea typeface="Times New Roman"/>
              <a:cs typeface="Times New Roman"/>
            </a:endParaRP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20. Elektrická práce a výkon v obvodech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cs-CZ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délník 10"/>
              <p:cNvSpPr/>
              <p:nvPr/>
            </p:nvSpPr>
            <p:spPr>
              <a:xfrm>
                <a:off x="518" y="1495563"/>
                <a:ext cx="9143482" cy="493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/>
                        <m:t>𝑃</m:t>
                      </m:r>
                      <m:r>
                        <a:rPr lang="cs-CZ" sz="2400" i="1" smtClean="0"/>
                        <m:t>=</m:t>
                      </m:r>
                      <m:r>
                        <a:rPr lang="cs-CZ" sz="2400" i="1" smtClean="0"/>
                        <m:t>𝑈𝐼</m:t>
                      </m:r>
                      <m:r>
                        <a:rPr lang="cs-CZ" sz="2400" i="1" smtClean="0"/>
                        <m:t>=</m:t>
                      </m:r>
                      <m:d>
                        <m:dPr>
                          <m:ctrlPr>
                            <a:rPr lang="cs-CZ" sz="2400" i="1"/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/>
                              </m:ctrlPr>
                            </m:sSubPr>
                            <m:e>
                              <m:r>
                                <a:rPr lang="cs-CZ" sz="2400" i="1"/>
                                <m:t>𝑈</m:t>
                              </m:r>
                            </m:e>
                            <m:sub>
                              <m:r>
                                <a:rPr lang="cs-CZ" sz="2400" i="1"/>
                                <m:t>𝑒</m:t>
                              </m:r>
                            </m:sub>
                          </m:sSub>
                          <m:r>
                            <a:rPr lang="cs-CZ" sz="2400" i="1"/>
                            <m:t>−</m:t>
                          </m:r>
                          <m:sSub>
                            <m:sSubPr>
                              <m:ctrlPr>
                                <a:rPr lang="cs-CZ" sz="2400" i="1"/>
                              </m:ctrlPr>
                            </m:sSubPr>
                            <m:e>
                              <m:r>
                                <a:rPr lang="cs-CZ" sz="2400" i="1"/>
                                <m:t>𝑅</m:t>
                              </m:r>
                            </m:e>
                            <m:sub>
                              <m:r>
                                <a:rPr lang="cs-CZ" sz="2400" i="1"/>
                                <m:t>𝑖</m:t>
                              </m:r>
                            </m:sub>
                          </m:sSub>
                          <m:r>
                            <a:rPr lang="cs-CZ" sz="2400" i="1"/>
                            <m:t>𝐼</m:t>
                          </m:r>
                        </m:e>
                      </m:d>
                      <m:r>
                        <a:rPr lang="cs-CZ" sz="2400" i="1"/>
                        <m:t>∙</m:t>
                      </m:r>
                      <m:r>
                        <a:rPr lang="cs-CZ" sz="2400" i="1"/>
                        <m:t>𝐼</m:t>
                      </m:r>
                      <m:r>
                        <a:rPr lang="cs-CZ" sz="2400" i="1"/>
                        <m:t>=</m:t>
                      </m:r>
                      <m:sSub>
                        <m:sSubPr>
                          <m:ctrlPr>
                            <a:rPr lang="cs-CZ" sz="2400" i="1"/>
                          </m:ctrlPr>
                        </m:sSubPr>
                        <m:e>
                          <m:r>
                            <a:rPr lang="cs-CZ" sz="2400" i="1"/>
                            <m:t>𝑈</m:t>
                          </m:r>
                        </m:e>
                        <m:sub>
                          <m:r>
                            <a:rPr lang="cs-CZ" sz="2400" i="1"/>
                            <m:t>𝑒</m:t>
                          </m:r>
                        </m:sub>
                      </m:sSub>
                      <m:r>
                        <a:rPr lang="cs-CZ" sz="2400" i="1"/>
                        <m:t>𝐼</m:t>
                      </m:r>
                      <m:r>
                        <a:rPr lang="cs-CZ" sz="2400" i="1"/>
                        <m:t>−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cs-CZ" sz="2400" i="1"/>
                          </m:ctrlPr>
                        </m:sSupPr>
                        <m:e>
                          <m:r>
                            <a:rPr lang="cs-CZ" sz="2400" i="1"/>
                            <m:t>𝐼</m:t>
                          </m:r>
                        </m:e>
                        <m:sup>
                          <m:r>
                            <a:rPr lang="cs-CZ" sz="2400" i="1"/>
                            <m:t>2</m:t>
                          </m:r>
                        </m:sup>
                      </m:sSup>
                      <m:r>
                        <a:rPr lang="cs-CZ" sz="2400" i="1"/>
                        <m:t>=−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cs-CZ" sz="2400" i="1"/>
                          </m:ctrlPr>
                        </m:sSupPr>
                        <m:e>
                          <m:r>
                            <a:rPr lang="cs-CZ" sz="2400" i="1"/>
                            <m:t>𝐼</m:t>
                          </m:r>
                        </m:e>
                        <m:sup>
                          <m:r>
                            <a:rPr lang="cs-CZ" sz="2400" i="1"/>
                            <m:t>2</m:t>
                          </m:r>
                        </m:sup>
                      </m:sSup>
                      <m:r>
                        <a:rPr lang="cs-CZ" sz="2400" i="1"/>
                        <m:t>+</m:t>
                      </m:r>
                      <m:sSub>
                        <m:sSubPr>
                          <m:ctrlPr>
                            <a:rPr lang="cs-CZ" sz="2400" i="1"/>
                          </m:ctrlPr>
                        </m:sSubPr>
                        <m:e>
                          <m:r>
                            <a:rPr lang="cs-CZ" sz="2400" i="1"/>
                            <m:t>𝑈</m:t>
                          </m:r>
                        </m:e>
                        <m:sub>
                          <m:r>
                            <a:rPr lang="cs-CZ" sz="2400" i="1"/>
                            <m:t>𝑒</m:t>
                          </m:r>
                        </m:sub>
                      </m:sSub>
                      <m:r>
                        <a:rPr lang="cs-CZ" sz="2400" i="1"/>
                        <m:t>𝐼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" y="1495563"/>
                <a:ext cx="9143482" cy="4932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bdélník 27"/>
          <p:cNvSpPr/>
          <p:nvPr/>
        </p:nvSpPr>
        <p:spPr>
          <a:xfrm>
            <a:off x="518" y="2020778"/>
            <a:ext cx="9143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dirty="0"/>
              <a:t>z pohledu funkcí se jedná o kvadratickou funkci závislosti výkonu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000" dirty="0"/>
              <a:t> na proudu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ovéPole 28"/>
              <p:cNvSpPr txBox="1"/>
              <p:nvPr/>
            </p:nvSpPr>
            <p:spPr>
              <a:xfrm>
                <a:off x="0" y="2489629"/>
                <a:ext cx="4572259" cy="410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u="sng" dirty="0">
                    <a:ea typeface="Times New Roman"/>
                    <a:cs typeface="Calibri"/>
                  </a:rPr>
                  <a:t>Graf výkonu a napětí v závislosti na proudu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dirty="0">
                    <a:ea typeface="Times New Roman"/>
                    <a:cs typeface="Calibri"/>
                  </a:rPr>
                  <a:t> </a:t>
                </a:r>
                <a:endParaRPr lang="cs-CZ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červená křivka výkonu </a:t>
                </a:r>
                <a:r>
                  <a:rPr lang="cs-CZ" dirty="0">
                    <a:ea typeface="Times New Roman"/>
                    <a:cs typeface="Calibri"/>
                  </a:rPr>
                  <a:t>– parabola (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/>
                        <a:ea typeface="Times New Roman"/>
                        <a:cs typeface="Calibri"/>
                      </a:rPr>
                      <m:t>𝑎</m:t>
                    </m:r>
                    <m:sSup>
                      <m:sSup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pPr>
                      <m:e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𝑥</m:t>
                        </m:r>
                      </m:e>
                      <m:sup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cs-CZ" i="1">
                        <a:effectLst/>
                        <a:latin typeface="Cambria Math"/>
                        <a:ea typeface="Times New Roman"/>
                        <a:cs typeface="Calibri"/>
                      </a:rPr>
                      <m:t>+</m:t>
                    </m:r>
                    <m:r>
                      <a:rPr lang="cs-CZ" i="1">
                        <a:effectLst/>
                        <a:latin typeface="Cambria Math"/>
                        <a:ea typeface="Times New Roman"/>
                        <a:cs typeface="Calibri"/>
                      </a:rPr>
                      <m:t>𝑏𝑥</m:t>
                    </m:r>
                    <m:r>
                      <a:rPr lang="cs-CZ" i="1">
                        <a:effectLst/>
                        <a:latin typeface="Cambria Math"/>
                        <a:ea typeface="Times New Roman"/>
                        <a:cs typeface="Calibri"/>
                      </a:rPr>
                      <m:t>+</m:t>
                    </m:r>
                    <m:r>
                      <a:rPr lang="cs-CZ" i="1">
                        <a:effectLst/>
                        <a:latin typeface="Cambria Math"/>
                        <a:ea typeface="Times New Roman"/>
                        <a:cs typeface="Calibri"/>
                      </a:rPr>
                      <m:t>𝑐</m:t>
                    </m:r>
                  </m:oMath>
                </a14:m>
                <a:r>
                  <a:rPr lang="cs-CZ" dirty="0">
                    <a:ea typeface="Times New Roman"/>
                    <a:cs typeface="Calibri"/>
                  </a:rPr>
                  <a:t>) má vrchol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/>
                        <a:ea typeface="Times New Roman"/>
                        <a:cs typeface="Calibri"/>
                      </a:rPr>
                      <m:t>𝑉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dPr>
                      <m:e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−</m:t>
                        </m:r>
                        <m:f>
                          <m:fPr>
                            <m:ctrlP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fPr>
                          <m:num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𝑏</m:t>
                            </m:r>
                          </m:num>
                          <m:den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2</m:t>
                            </m:r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𝑎</m:t>
                            </m:r>
                          </m:den>
                        </m:f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;</m:t>
                        </m:r>
                        <m:sSub>
                          <m:sSubPr>
                            <m:ctrlP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>
                    <a:ea typeface="Times New Roman"/>
                    <a:cs typeface="Calibri"/>
                  </a:rPr>
                  <a:t> </a:t>
                </a:r>
                <a:r>
                  <a:rPr lang="cs-CZ" dirty="0">
                    <a:ea typeface="Times New Roman"/>
                    <a:cs typeface="Calibri"/>
                    <a:sym typeface="Wingdings"/>
                  </a:rPr>
                  <a:t></a:t>
                </a:r>
                <a:r>
                  <a:rPr lang="cs-CZ" dirty="0">
                    <a:ea typeface="Times New Roman"/>
                    <a:cs typeface="Calibri"/>
                  </a:rPr>
                  <a:t> pro naši funkci výkonu je to konkrétně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/>
                        <a:ea typeface="Times New Roman"/>
                        <a:cs typeface="Calibri"/>
                      </a:rPr>
                      <m:t>𝑉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dPr>
                      <m:e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−</m:t>
                        </m:r>
                        <m:f>
                          <m:fPr>
                            <m:ctrlP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i="1">
                                    <a:effectLst/>
                                    <a:latin typeface="Cambria Math"/>
                                    <a:ea typeface="Times New Roman"/>
                                    <a:cs typeface="Calibri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effectLst/>
                                    <a:latin typeface="Cambria Math"/>
                                    <a:ea typeface="Times New Roman"/>
                                    <a:cs typeface="Calibri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cs-CZ" i="1">
                                    <a:effectLst/>
                                    <a:latin typeface="Cambria Math"/>
                                    <a:ea typeface="Times New Roman"/>
                                    <a:cs typeface="Calibri"/>
                                  </a:rPr>
                                  <m:t>𝑒</m:t>
                                </m:r>
                              </m:sub>
                            </m:sSub>
                          </m:num>
                          <m:den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cs-CZ" i="1">
                                    <a:effectLst/>
                                    <a:latin typeface="Cambria Math"/>
                                    <a:ea typeface="Times New Roman"/>
                                    <a:cs typeface="Calibri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effectLst/>
                                    <a:latin typeface="Cambria Math"/>
                                    <a:ea typeface="Times New Roman"/>
                                    <a:cs typeface="Calibri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cs-CZ" i="1">
                                    <a:effectLst/>
                                    <a:latin typeface="Cambria Math"/>
                                    <a:ea typeface="Times New Roman"/>
                                    <a:cs typeface="Calibri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;</m:t>
                        </m:r>
                        <m:sSub>
                          <m:sSubPr>
                            <m:ctrlP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cs-CZ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dirty="0">
                    <a:ea typeface="Times New Roman"/>
                    <a:cs typeface="Calibri"/>
                  </a:rPr>
                  <a:t>podíl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𝑈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𝑅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>
                    <a:ea typeface="Times New Roman"/>
                    <a:cs typeface="Calibri"/>
                  </a:rPr>
                  <a:t> je roven zkratovému proudu </a:t>
                </a:r>
                <a:r>
                  <a:rPr lang="cs-CZ" i="1" dirty="0" err="1">
                    <a:effectLst/>
                    <a:latin typeface="Times New Roman"/>
                    <a:ea typeface="Times New Roman"/>
                    <a:cs typeface="Times New Roman"/>
                  </a:rPr>
                  <a:t>I</a:t>
                </a:r>
                <a:r>
                  <a:rPr lang="cs-CZ" i="1" baseline="-25000" dirty="0" err="1">
                    <a:effectLst/>
                    <a:latin typeface="Times New Roman"/>
                    <a:ea typeface="Times New Roman"/>
                    <a:cs typeface="Times New Roman"/>
                  </a:rPr>
                  <a:t>k</a:t>
                </a:r>
                <a:r>
                  <a:rPr lang="cs-CZ" dirty="0">
                    <a:effectLst/>
                    <a:latin typeface="Times New Roman"/>
                    <a:ea typeface="Times New Roman"/>
                    <a:cs typeface="Times New Roman"/>
                  </a:rPr>
                  <a:t>; </a:t>
                </a:r>
                <a:r>
                  <a:rPr lang="cs-CZ" dirty="0">
                    <a:ea typeface="Times New Roman"/>
                    <a:cs typeface="Times New Roman"/>
                  </a:rPr>
                  <a:t>vrchol tedy na ose</a:t>
                </a:r>
                <a:r>
                  <a:rPr lang="cs-CZ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cs-CZ" i="1" dirty="0">
                    <a:effectLst/>
                    <a:latin typeface="Times New Roman"/>
                    <a:ea typeface="Times New Roman"/>
                    <a:cs typeface="Times New Roman"/>
                  </a:rPr>
                  <a:t>x</a:t>
                </a:r>
                <a:r>
                  <a:rPr lang="cs-CZ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cs-CZ" dirty="0">
                    <a:ea typeface="Times New Roman"/>
                    <a:cs typeface="Times New Roman"/>
                  </a:rPr>
                  <a:t>odpovídá hodnotě</a:t>
                </a:r>
                <a:r>
                  <a:rPr lang="cs-CZ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𝐼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2</m:t>
                        </m:r>
                      </m:den>
                    </m:f>
                  </m:oMath>
                </a14:m>
                <a:endParaRPr lang="cs-CZ" dirty="0">
                  <a:ea typeface="Times New Roman"/>
                  <a:cs typeface="Times New Roman"/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89629"/>
                <a:ext cx="4572259" cy="4102726"/>
              </a:xfrm>
              <a:prstGeom prst="rect">
                <a:avLst/>
              </a:prstGeom>
              <a:blipFill rotWithShape="1">
                <a:blip r:embed="rId3"/>
                <a:stretch>
                  <a:fillRect l="-2000" t="-4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Obrázek 30" descr="http://fyzika.jreichl.com/data/E_kovy_soubory/image13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8" y="2767258"/>
            <a:ext cx="3540849" cy="4064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8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20. Elektrická práce a výkon v obvodech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cs-CZ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ovéPole 28"/>
              <p:cNvSpPr txBox="1"/>
              <p:nvPr/>
            </p:nvSpPr>
            <p:spPr>
              <a:xfrm>
                <a:off x="0" y="811471"/>
                <a:ext cx="9144000" cy="3766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u="sng" dirty="0" smtClean="0">
                    <a:ea typeface="Times New Roman"/>
                    <a:cs typeface="Calibri"/>
                  </a:rPr>
                  <a:t>Graf výkonu a napětí v závislosti na proudu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dirty="0">
                    <a:ea typeface="Times New Roman"/>
                    <a:cs typeface="Calibri"/>
                  </a:rPr>
                  <a:t> </a:t>
                </a:r>
                <a:endParaRPr lang="cs-CZ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dosadíme-li do Ohmova zákona pro celý obvod, dostaneme vztah</a:t>
                </a:r>
                <a:br>
                  <a:rPr lang="cs-CZ" sz="2400" dirty="0">
                    <a:ea typeface="Times New Roman"/>
                    <a:cs typeface="Times New Roman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𝑈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+</m:t>
                        </m:r>
                        <m:sSub>
                          <m:sSubPr>
                            <m:ctrlP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400" dirty="0">
                    <a:ea typeface="Times New Roman"/>
                    <a:cs typeface="Times New Roman"/>
                  </a:rPr>
                  <a:t>, resp. po úpravě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+</m:t>
                        </m:r>
                        <m:sSub>
                          <m:sSubPr>
                            <m:ctrlP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𝑈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𝑘</m:t>
                            </m:r>
                          </m:sub>
                        </m:sSub>
                      </m:den>
                    </m:f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400" dirty="0">
                    <a:ea typeface="Times New Roman"/>
                    <a:cs typeface="Times New Roman"/>
                  </a:rPr>
                  <a:t>, resp.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Times New Roman"/>
                        <a:cs typeface="Times New Roman"/>
                      </a:rPr>
                      <m:t>𝑅</m:t>
                    </m:r>
                    <m:r>
                      <a:rPr lang="cs-CZ" sz="2400" i="1"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Times New Roman"/>
                        <a:cs typeface="Times New Roman"/>
                      </a:rPr>
                      <m:t>=2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400" dirty="0">
                    <a:ea typeface="Times New Roman"/>
                    <a:cs typeface="Times New Roman"/>
                  </a:rPr>
                  <a:t>, resp.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Times New Roman"/>
                        <a:cs typeface="Times New Roman"/>
                      </a:rPr>
                      <m:t>𝑅</m:t>
                    </m:r>
                    <m:r>
                      <a:rPr lang="cs-CZ" sz="2400" i="1"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𝑖</m:t>
                        </m:r>
                      </m:sub>
                    </m:sSub>
                  </m:oMath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tento výsledek dosadíme do vztahu pro účinnost a máme</a:t>
                </a:r>
                <a:br>
                  <a:rPr lang="cs-CZ" sz="2400" dirty="0">
                    <a:ea typeface="Times New Roman"/>
                    <a:cs typeface="Times New Roman"/>
                  </a:rPr>
                </a:b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𝜂</m:t>
                    </m:r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+</m:t>
                        </m:r>
                        <m:sSub>
                          <m:sSubPr>
                            <m:ctrlP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  <a:ea typeface="Times New Roman"/>
                                <a:cs typeface="Calibri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2</m:t>
                        </m:r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</m:den>
                    </m:f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  <a:ea typeface="Times New Roman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=50</m:t>
                    </m:r>
                    <m:r>
                      <a:rPr lang="cs-CZ" sz="2400" b="0" i="1" smtClean="0"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%</m:t>
                    </m:r>
                  </m:oMath>
                </a14:m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11471"/>
                <a:ext cx="9144000" cy="3766287"/>
              </a:xfrm>
              <a:prstGeom prst="rect">
                <a:avLst/>
              </a:prstGeom>
              <a:blipFill rotWithShape="1">
                <a:blip r:embed="rId2"/>
                <a:stretch>
                  <a:fillRect l="-1000" t="-4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0" y="4653136"/>
            <a:ext cx="9144000" cy="2191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solidFill>
                  <a:srgbClr val="FF0000"/>
                </a:solidFill>
                <a:ea typeface="Times New Roman"/>
                <a:cs typeface="Calibri"/>
              </a:rPr>
              <a:t>nejvyššího výkonu spotřebiče tedy dosáhneme, je-li jeho odpor roven vnitřnímu odporu zdroje a účinnost pak dosáhne 50 % </a:t>
            </a:r>
            <a:r>
              <a:rPr lang="cs-CZ" sz="2400" dirty="0">
                <a:ea typeface="Times New Roman"/>
                <a:cs typeface="Calibri"/>
                <a:sym typeface="Wingdings"/>
              </a:rPr>
              <a:t></a:t>
            </a:r>
            <a:r>
              <a:rPr lang="cs-CZ" sz="2400" dirty="0">
                <a:ea typeface="Times New Roman"/>
                <a:cs typeface="Calibri"/>
              </a:rPr>
              <a:t> lze dosáhnout i větší účinnosti, ale za cenu menšího výkonu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v praxi jsou obvody navrženy tak aby bylo dosaženo rozumného kompromisu mezi maximálním výkonem a maximální </a:t>
            </a:r>
            <a:r>
              <a:rPr lang="cs-CZ" sz="2400" dirty="0" smtClean="0">
                <a:ea typeface="Times New Roman"/>
                <a:cs typeface="Calibri"/>
              </a:rPr>
              <a:t>účinností</a:t>
            </a:r>
            <a:endParaRPr lang="cs-CZ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66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330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Elektrický náboj a jeho vlastnosti</dc:title>
  <dc:creator>imhotep</dc:creator>
  <cp:lastModifiedBy>imhotep</cp:lastModifiedBy>
  <cp:revision>77</cp:revision>
  <dcterms:created xsi:type="dcterms:W3CDTF">2014-08-31T07:20:26Z</dcterms:created>
  <dcterms:modified xsi:type="dcterms:W3CDTF">2014-11-02T14:13:34Z</dcterms:modified>
</cp:coreProperties>
</file>