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9" r:id="rId4"/>
    <p:sldId id="270" r:id="rId5"/>
    <p:sldId id="267" r:id="rId6"/>
    <p:sldId id="268" r:id="rId7"/>
    <p:sldId id="271" r:id="rId8"/>
    <p:sldId id="272" r:id="rId9"/>
    <p:sldId id="273" r:id="rId10"/>
    <p:sldId id="275" r:id="rId11"/>
    <p:sldId id="274" r:id="rId12"/>
    <p:sldId id="276" r:id="rId13"/>
    <p:sldId id="277" r:id="rId14"/>
    <p:sldId id="278" r:id="rId15"/>
    <p:sldId id="281" r:id="rId16"/>
    <p:sldId id="279" r:id="rId17"/>
    <p:sldId id="280" r:id="rId18"/>
    <p:sldId id="282" r:id="rId19"/>
    <p:sldId id="284" r:id="rId20"/>
    <p:sldId id="285" r:id="rId21"/>
    <p:sldId id="287" r:id="rId22"/>
    <p:sldId id="286" r:id="rId23"/>
    <p:sldId id="288" r:id="rId24"/>
    <p:sldId id="283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2" r:id="rId38"/>
    <p:sldId id="306" r:id="rId39"/>
    <p:sldId id="307" r:id="rId40"/>
    <p:sldId id="308" r:id="rId41"/>
    <p:sldId id="303" r:id="rId42"/>
    <p:sldId id="304" r:id="rId43"/>
    <p:sldId id="305" r:id="rId4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4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38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976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25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62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63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6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88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46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7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05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FDFF-0F92-42C9-A2D1-5C1E98F5A3F7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28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FDFF-0F92-42C9-A2D1-5C1E98F5A3F7}" type="datetimeFigureOut">
              <a:rPr lang="cs-CZ" smtClean="0"/>
              <a:t>28.06.2023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8978A-36B1-4EDB-9665-C7EC6102C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88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gif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5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2.gif"/><Relationship Id="rId9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0.png"/><Relationship Id="rId4" Type="http://schemas.openxmlformats.org/officeDocument/2006/relationships/image" Target="../media/image69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corinth3d.com/app/scene/f_vyna_3f_generator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png"/><Relationship Id="rId4" Type="http://schemas.openxmlformats.org/officeDocument/2006/relationships/image" Target="../media/image8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absolvent.cz/sites/default/files/styles/article-square/public/clanky/obrazky/uvodni_fotky_0.png?itok=M28BL8Y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3430323-BDAF-4EF7-92F2-7C1164D82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Střídavý proud a jeho využití v praxi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436096" y="6453336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FF00"/>
                </a:solidFill>
              </a:rPr>
              <a:t>© 2023+ RNDr. Čeněk </a:t>
            </a:r>
            <a:r>
              <a:rPr lang="cs-CZ" dirty="0" err="1">
                <a:solidFill>
                  <a:srgbClr val="FFFF00"/>
                </a:solidFill>
              </a:rPr>
              <a:t>Kodejška</a:t>
            </a:r>
            <a:r>
              <a:rPr lang="cs-CZ" dirty="0">
                <a:solidFill>
                  <a:srgbClr val="FFFF00"/>
                </a:solidFill>
              </a:rPr>
              <a:t>, Ph.D.</a:t>
            </a:r>
          </a:p>
        </p:txBody>
      </p:sp>
    </p:spTree>
    <p:extLst>
      <p:ext uri="{BB962C8B-B14F-4D97-AF65-F5344CB8AC3E}">
        <p14:creationId xmlns:p14="http://schemas.microsoft.com/office/powerpoint/2010/main" val="408630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06D02E-E920-446E-858E-21B367AC7D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1. Střídavý proud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1.3 Obvod střídavého proudu s indukčností L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D08DF92-28AB-4FD1-B89B-E5993218A625}"/>
              </a:ext>
            </a:extLst>
          </p:cNvPr>
          <p:cNvSpPr txBox="1"/>
          <p:nvPr/>
        </p:nvSpPr>
        <p:spPr>
          <a:xfrm>
            <a:off x="0" y="1477836"/>
            <a:ext cx="9156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Frekvenční závislost induktance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1051778" y="1996258"/>
                <a:ext cx="1935896" cy="42240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72000" tIns="72000" rIns="7200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</m:t>
                      </m:r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𝒇𝑳</m:t>
                      </m:r>
                    </m:oMath>
                  </m:oMathPara>
                </a14:m>
                <a:endParaRPr lang="cs-CZ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778" y="1996258"/>
                <a:ext cx="1935896" cy="422405"/>
              </a:xfrm>
              <a:prstGeom prst="rect">
                <a:avLst/>
              </a:prstGeom>
              <a:blipFill>
                <a:blip r:embed="rId2"/>
                <a:stretch>
                  <a:fillRect r="-315" b="-4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38" y="2708920"/>
            <a:ext cx="3457575" cy="2962275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4427984" y="2708920"/>
            <a:ext cx="46085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</a:rPr>
              <a:t>odpor cívky lineárně roste s frekvencí </a:t>
            </a:r>
            <a:r>
              <a:rPr lang="cs-CZ" sz="2000" dirty="0"/>
              <a:t>střídavého proudu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</a:rPr>
              <a:t>indukčnost cívky se zvyšuje s rostoucí frekvencí proudu </a:t>
            </a:r>
            <a:r>
              <a:rPr lang="cs-CZ" sz="2000" dirty="0">
                <a:sym typeface="Symbol" panose="05050102010706020507" pitchFamily="18" charset="2"/>
              </a:rPr>
              <a:t> v cívce se vytváří více a více vířivých proudů</a:t>
            </a:r>
            <a:endParaRPr lang="cs-CZ" sz="20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hustě vinuté cívky s železným jádrem velmi silně zeslabují střídavé proudy </a:t>
            </a:r>
            <a:r>
              <a:rPr lang="cs-CZ" sz="2000" dirty="0">
                <a:sym typeface="Symbol" panose="05050102010706020507" pitchFamily="18" charset="2"/>
              </a:rPr>
              <a:t> t</a:t>
            </a:r>
            <a:r>
              <a:rPr lang="cs-CZ" sz="2000" dirty="0"/>
              <a:t>akové cívky se nazývají </a:t>
            </a:r>
            <a:r>
              <a:rPr lang="cs-CZ" sz="2000" b="1" dirty="0" smtClean="0">
                <a:solidFill>
                  <a:srgbClr val="FF0000"/>
                </a:solidFill>
              </a:rPr>
              <a:t>tlumivky</a:t>
            </a:r>
            <a:r>
              <a:rPr lang="cs-CZ" sz="2000" dirty="0" smtClean="0"/>
              <a:t>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02700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438650" y="1937566"/>
                <a:ext cx="4669854" cy="736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24000" indent="-324000">
                  <a:buFont typeface="Wingdings" panose="05000000000000000000" pitchFamily="2" charset="2"/>
                  <a:buChar char="§"/>
                </a:pPr>
                <a:r>
                  <a:rPr lang="cs-CZ" b="1" dirty="0">
                    <a:solidFill>
                      <a:srgbClr val="FF0000"/>
                    </a:solidFill>
                  </a:rPr>
                  <a:t>proud předbíhá napětí o</a:t>
                </a:r>
                <a:r>
                  <a:rPr lang="cs-CZ" dirty="0"/>
                  <a:t> </a:t>
                </a:r>
                <a:br>
                  <a:rPr lang="cs-CZ" dirty="0"/>
                </a:br>
                <a:r>
                  <a:rPr lang="cs-CZ" b="1" dirty="0">
                    <a:solidFill>
                      <a:srgbClr val="FF0000"/>
                    </a:solidFill>
                  </a:rPr>
                  <a:t>fázový rozdíl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=+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650" y="1937566"/>
                <a:ext cx="4669854" cy="736740"/>
              </a:xfrm>
              <a:prstGeom prst="rect">
                <a:avLst/>
              </a:prstGeom>
              <a:blipFill>
                <a:blip r:embed="rId2"/>
                <a:stretch>
                  <a:fillRect l="-783" t="-4959" b="-49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adpis 1">
            <a:extLst>
              <a:ext uri="{FF2B5EF4-FFF2-40B4-BE49-F238E27FC236}">
                <a16:creationId xmlns:a16="http://schemas.microsoft.com/office/drawing/2014/main" id="{7406D02E-E920-446E-858E-21B367AC7D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1. Střídavý proud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1.4 Obvod střídavého proudu s kapacitou C</a:t>
            </a:r>
            <a:endParaRPr lang="cs-CZ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5940137" y="5661248"/>
                <a:ext cx="1564000" cy="42240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72000" tIns="72000" rIns="7200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func>
                        <m:funcPr>
                          <m:ctrlP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cs-CZ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fun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37" y="5661248"/>
                <a:ext cx="1564000" cy="4224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>
            <a:extLst>
              <a:ext uri="{FF2B5EF4-FFF2-40B4-BE49-F238E27FC236}">
                <a16:creationId xmlns:a16="http://schemas.microsoft.com/office/drawing/2014/main" id="{BD08DF92-28AB-4FD1-B89B-E5993218A625}"/>
              </a:ext>
            </a:extLst>
          </p:cNvPr>
          <p:cNvSpPr txBox="1"/>
          <p:nvPr/>
        </p:nvSpPr>
        <p:spPr>
          <a:xfrm>
            <a:off x="0" y="1477836"/>
            <a:ext cx="403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Schéma zapojení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720DC9D-F535-4C53-9157-BDC419B2F7BA}"/>
              </a:ext>
            </a:extLst>
          </p:cNvPr>
          <p:cNvSpPr txBox="1"/>
          <p:nvPr/>
        </p:nvSpPr>
        <p:spPr>
          <a:xfrm>
            <a:off x="0" y="3828750"/>
            <a:ext cx="403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Kapacitance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480EAB6-B0B1-422A-A1FC-971971753543}"/>
              </a:ext>
            </a:extLst>
          </p:cNvPr>
          <p:cNvSpPr txBox="1"/>
          <p:nvPr/>
        </p:nvSpPr>
        <p:spPr>
          <a:xfrm>
            <a:off x="-2803" y="4254547"/>
            <a:ext cx="444145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nabíjecí proud je největší, když je kondenzátor nenabitý </a:t>
            </a:r>
            <a:r>
              <a:rPr lang="cs-CZ" dirty="0">
                <a:sym typeface="Symbol" panose="05050102010706020507" pitchFamily="18" charset="2"/>
              </a:rPr>
              <a:t> napětí mezi deskami je nulové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b="1" dirty="0">
                <a:solidFill>
                  <a:srgbClr val="FF0000"/>
                </a:solidFill>
              </a:rPr>
              <a:t> – kapacitance</a:t>
            </a:r>
            <a:r>
              <a:rPr lang="cs-CZ" dirty="0"/>
              <a:t>      </a:t>
            </a:r>
            <a:r>
              <a:rPr lang="en-GB" dirty="0"/>
              <a:t>[</a:t>
            </a:r>
            <a:r>
              <a:rPr lang="cs-CZ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dirty="0"/>
              <a:t>]</a:t>
            </a:r>
            <a:r>
              <a:rPr lang="cs-CZ" dirty="0"/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sym typeface="Symbol" panose="05050102010706020507" pitchFamily="18" charset="2"/>
              </a:rPr>
              <a:t></a:t>
            </a:r>
            <a:r>
              <a:rPr lang="cs-CZ" dirty="0"/>
              <a:t> odpor, který klade </a:t>
            </a:r>
            <a:r>
              <a:rPr lang="cs-CZ" b="1" dirty="0">
                <a:solidFill>
                  <a:srgbClr val="FF0000"/>
                </a:solidFill>
              </a:rPr>
              <a:t>kondenzátor</a:t>
            </a:r>
            <a:r>
              <a:rPr lang="cs-CZ" dirty="0"/>
              <a:t> průchodu střídavého</a:t>
            </a:r>
            <a:br>
              <a:rPr lang="cs-CZ" dirty="0"/>
            </a:br>
            <a:r>
              <a:rPr lang="cs-CZ" dirty="0"/>
              <a:t> proudu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EEE0D14-1914-4801-B5AF-F057E93271D3}"/>
              </a:ext>
            </a:extLst>
          </p:cNvPr>
          <p:cNvSpPr txBox="1"/>
          <p:nvPr/>
        </p:nvSpPr>
        <p:spPr>
          <a:xfrm>
            <a:off x="4413548" y="1472343"/>
            <a:ext cx="403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Fázorový diagram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2339752" y="6004712"/>
                <a:ext cx="1727442" cy="71248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72000" tIns="72000" rIns="7200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den>
                      </m:f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den>
                      </m:f>
                    </m:oMath>
                  </m:oMathPara>
                </a14:m>
                <a:endParaRPr lang="cs-CZ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6004712"/>
                <a:ext cx="1727442" cy="7124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700" y="2683949"/>
            <a:ext cx="4686300" cy="2800350"/>
          </a:xfrm>
          <a:prstGeom prst="rect">
            <a:avLst/>
          </a:prstGeom>
        </p:spPr>
      </p:pic>
      <p:pic>
        <p:nvPicPr>
          <p:cNvPr id="1026" name="Picture 2" descr="Obvod střídavého proudu s kapac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44994"/>
            <a:ext cx="2842757" cy="188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216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06D02E-E920-446E-858E-21B367AC7D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1. Střídavý proud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1.4 Obvod střídavého proudu s kapacitou C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D08DF92-28AB-4FD1-B89B-E5993218A625}"/>
              </a:ext>
            </a:extLst>
          </p:cNvPr>
          <p:cNvSpPr txBox="1"/>
          <p:nvPr/>
        </p:nvSpPr>
        <p:spPr>
          <a:xfrm>
            <a:off x="0" y="1477836"/>
            <a:ext cx="9156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Frekvenční závislost kapacitance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211960" y="2132856"/>
            <a:ext cx="48245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</a:rPr>
              <a:t>odpor kondenzátoru hyperbolicky klesá s frekvencí </a:t>
            </a:r>
            <a:r>
              <a:rPr lang="cs-CZ" sz="2000" dirty="0"/>
              <a:t>střídavého proudu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2000" dirty="0"/>
              <a:t>kondenzátor se opakovaně nabíjí a vybíjí </a:t>
            </a:r>
            <a:r>
              <a:rPr lang="cs-CZ" sz="2000" dirty="0">
                <a:sym typeface="Symbol" panose="05050102010706020507" pitchFamily="18" charset="2"/>
              </a:rPr>
              <a:t> </a:t>
            </a:r>
            <a:r>
              <a:rPr lang="cs-CZ" sz="2000" b="1" dirty="0">
                <a:solidFill>
                  <a:srgbClr val="FF0000"/>
                </a:solidFill>
                <a:sym typeface="Symbol" panose="05050102010706020507" pitchFamily="18" charset="2"/>
              </a:rPr>
              <a:t>dielektrikum se střídavě polarizuje</a:t>
            </a:r>
            <a:endParaRPr lang="cs-CZ" sz="2000" b="1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2000" dirty="0"/>
              <a:t>takže i když žádné elektrony mezerou mezi deskami kondenzátoru neprojdou, tak se ve vodičích „před kondenzátorem“ i „za kondenzátorem“ střídavě pohybují tam a zpátky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2000" dirty="0"/>
              <a:t>stejnosměrný proud kondenzátorem neprojde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2000" dirty="0"/>
              <a:t>má-li napětí z nějakého zdroje jak stejnosměrnou, tak střídavou složku, kondenzátor propustí jen střídavou složku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1448126" y="2017812"/>
                <a:ext cx="1143198" cy="61279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cs-CZ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den>
                      </m:f>
                    </m:oMath>
                  </m:oMathPara>
                </a14:m>
                <a:endParaRPr lang="cs-CZ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126" y="2017812"/>
                <a:ext cx="1143198" cy="6127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87" y="2730528"/>
            <a:ext cx="349567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94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du.techmania.cz/sites/default/files/encyklopedie/insert/30_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47" y="4941168"/>
            <a:ext cx="222885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7406D02E-E920-446E-858E-21B367AC7D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1. Střídavý proud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1.5 RLC obvody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D08DF92-28AB-4FD1-B89B-E5993218A625}"/>
              </a:ext>
            </a:extLst>
          </p:cNvPr>
          <p:cNvSpPr txBox="1"/>
          <p:nvPr/>
        </p:nvSpPr>
        <p:spPr>
          <a:xfrm>
            <a:off x="0" y="1477836"/>
            <a:ext cx="421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Sériový RLC obvod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39501"/>
            <a:ext cx="2880320" cy="264548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EEE0D14-1914-4801-B5AF-F057E93271D3}"/>
              </a:ext>
            </a:extLst>
          </p:cNvPr>
          <p:cNvSpPr txBox="1"/>
          <p:nvPr/>
        </p:nvSpPr>
        <p:spPr>
          <a:xfrm>
            <a:off x="0" y="4592513"/>
            <a:ext cx="403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Fázorový diagram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EEE0D14-1914-4801-B5AF-F057E93271D3}"/>
              </a:ext>
            </a:extLst>
          </p:cNvPr>
          <p:cNvSpPr txBox="1"/>
          <p:nvPr/>
        </p:nvSpPr>
        <p:spPr>
          <a:xfrm>
            <a:off x="3680996" y="1472343"/>
            <a:ext cx="5463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Výpočet impedance RLC obvodu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680996" y="2008549"/>
                <a:ext cx="5520999" cy="2101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cs-CZ" i="1" dirty="0">
                  <a:latin typeface="Cambria Math" panose="02040503050406030204" pitchFamily="18" charset="0"/>
                </a:endParaRPr>
              </a:p>
              <a:p>
                <a:pPr/>
                <a:r>
                  <a:rPr lang="cs-CZ" i="1" dirty="0">
                    <a:latin typeface="Cambria Math" panose="02040503050406030204" pitchFamily="18" charset="0"/>
                  </a:rPr>
                  <a:t/>
                </a:r>
                <a:br>
                  <a:rPr lang="cs-CZ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r>
                  <a:rPr lang="cs-CZ" dirty="0"/>
                  <a:t/>
                </a:r>
                <a:br>
                  <a:rPr lang="cs-CZ" dirty="0"/>
                </a:br>
                <a:endParaRPr lang="cs-CZ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996" y="2008549"/>
                <a:ext cx="5520999" cy="21013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ovéPole 13">
            <a:extLst>
              <a:ext uri="{FF2B5EF4-FFF2-40B4-BE49-F238E27FC236}">
                <a16:creationId xmlns:a16="http://schemas.microsoft.com/office/drawing/2014/main" id="{9EEE0D14-1914-4801-B5AF-F057E93271D3}"/>
              </a:ext>
            </a:extLst>
          </p:cNvPr>
          <p:cNvSpPr txBox="1"/>
          <p:nvPr/>
        </p:nvSpPr>
        <p:spPr>
          <a:xfrm>
            <a:off x="3680996" y="4133666"/>
            <a:ext cx="5010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Impedance </a:t>
            </a:r>
            <a:r>
              <a:rPr lang="cs-CZ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sz="2400" b="1" dirty="0">
                <a:solidFill>
                  <a:srgbClr val="FF0000"/>
                </a:solidFill>
              </a:rPr>
              <a:t> 	 	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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cs typeface="Times New Roman" panose="02020603050405020304" pitchFamily="18" charset="0"/>
                <a:sym typeface="Symbol" panose="05050102010706020507" pitchFamily="18" charset="2"/>
              </a:rPr>
              <a:t>impedance obvodu je odpor, který klade průchodu střídavého proudu RLC obvod</a:t>
            </a:r>
            <a:endParaRPr lang="cs-CZ" sz="20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4354931" y="5301208"/>
                <a:ext cx="3991990" cy="9106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cs-CZ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cs-CZ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  <m:r>
                                    <a:rPr lang="cs-CZ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𝑳</m:t>
                                  </m:r>
                                  <m:r>
                                    <a:rPr lang="cs-CZ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cs-CZ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cs-CZ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𝝎</m:t>
                                      </m:r>
                                      <m:r>
                                        <a:rPr lang="cs-CZ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𝑪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cs-CZ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cs-CZ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cs-CZ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cs-CZ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cs-CZ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931" y="5301208"/>
                <a:ext cx="3991990" cy="91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/>
              <p:cNvSpPr/>
              <p:nvPr/>
            </p:nvSpPr>
            <p:spPr>
              <a:xfrm>
                <a:off x="3779912" y="6334043"/>
                <a:ext cx="18902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𝒓𝒆𝒂𝒌𝒕𝒂𝒏𝒄𝒆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6334043"/>
                <a:ext cx="189026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ovéPole 14"/>
          <p:cNvSpPr txBox="1"/>
          <p:nvPr/>
        </p:nvSpPr>
        <p:spPr>
          <a:xfrm>
            <a:off x="5724128" y="6211907"/>
            <a:ext cx="341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Induktance = indukční reaktance</a:t>
            </a:r>
          </a:p>
          <a:p>
            <a:r>
              <a:rPr lang="cs-CZ" dirty="0"/>
              <a:t>Kapacitance = kapacitní reaktance</a:t>
            </a:r>
          </a:p>
        </p:txBody>
      </p:sp>
    </p:spTree>
    <p:extLst>
      <p:ext uri="{BB962C8B-B14F-4D97-AF65-F5344CB8AC3E}">
        <p14:creationId xmlns:p14="http://schemas.microsoft.com/office/powerpoint/2010/main" val="1828801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06D02E-E920-446E-858E-21B367AC7D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1. Střídavý proud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1.5 RLC obvody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D08DF92-28AB-4FD1-B89B-E5993218A625}"/>
              </a:ext>
            </a:extLst>
          </p:cNvPr>
          <p:cNvSpPr txBox="1"/>
          <p:nvPr/>
        </p:nvSpPr>
        <p:spPr>
          <a:xfrm>
            <a:off x="0" y="14778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Rezonanční frekvence – Thomsonův vztah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979712" y="198884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Kdy prochází sériovým RLC obvodem největší proud?</a:t>
            </a:r>
          </a:p>
        </p:txBody>
      </p:sp>
      <p:pic>
        <p:nvPicPr>
          <p:cNvPr id="2050" name="Picture 2" descr="FotkyFoto_fb panáček otazník - SEO konzultant Prostějov | Martin Dřím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1" y="1939501"/>
            <a:ext cx="189547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2123728" y="2636912"/>
                <a:ext cx="6840760" cy="1170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cs-CZ" sz="2000" dirty="0"/>
                  <a:t>největší proud prochází obvodem tehdy, je-li impedance obvodu nejmenší </a:t>
                </a:r>
                <a:r>
                  <a:rPr lang="cs-CZ" sz="2000" dirty="0">
                    <a:sym typeface="Symbol" panose="05050102010706020507" pitchFamily="18" charset="2"/>
                  </a:rPr>
                  <a:t> pro </a:t>
                </a:r>
                <a:r>
                  <a:rPr lang="cs-CZ" sz="20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0</a:t>
                </a:r>
                <a:r>
                  <a:rPr lang="cs-CZ" sz="2000" dirty="0">
                    <a:sym typeface="Symbol" panose="05050102010706020507" pitchFamily="18" charset="2"/>
                  </a:rPr>
                  <a:t> je </a:t>
                </a:r>
                <a:r>
                  <a:rPr 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Z = R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cs-CZ" sz="20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0 </a:t>
                </a:r>
                <a:r>
                  <a:rPr lang="cs-CZ" sz="2000" dirty="0">
                    <a:sym typeface="Symbol" panose="05050102010706020507" pitchFamily="18" charset="2"/>
                  </a:rPr>
                  <a:t>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cs-CZ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cs-CZ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2000" dirty="0">
                    <a:sym typeface="Symbol" panose="05050102010706020507" pitchFamily="18" charset="2"/>
                  </a:rPr>
                  <a:t>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cs-CZ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cs-CZ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2000" dirty="0">
                    <a:sym typeface="Symbol" panose="05050102010706020507" pitchFamily="18" charset="2"/>
                  </a:rPr>
                  <a:t>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cs-CZ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𝜔</m:t>
                        </m:r>
                      </m:e>
                      <m:sup>
                        <m:r>
                          <a:rPr lang="cs-CZ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cs-CZ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cs-CZ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cs-CZ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𝐿𝐶</m:t>
                        </m:r>
                      </m:den>
                    </m:f>
                  </m:oMath>
                </a14:m>
                <a:r>
                  <a:rPr 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2000" dirty="0">
                    <a:sym typeface="Symbol" panose="05050102010706020507" pitchFamily="18" charset="2"/>
                  </a:rPr>
                  <a:t>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2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𝜋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cs-CZ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𝐿𝐶</m:t>
                            </m:r>
                          </m:e>
                        </m:rad>
                      </m:den>
                    </m:f>
                  </m:oMath>
                </a14:m>
                <a:endParaRPr lang="cs-CZ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636912"/>
                <a:ext cx="6840760" cy="1170385"/>
              </a:xfrm>
              <a:prstGeom prst="rect">
                <a:avLst/>
              </a:prstGeom>
              <a:blipFill>
                <a:blip r:embed="rId3"/>
                <a:stretch>
                  <a:fillRect l="-801" t="-3125" b="-5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ovéPole 15">
            <a:extLst>
              <a:ext uri="{FF2B5EF4-FFF2-40B4-BE49-F238E27FC236}">
                <a16:creationId xmlns:a16="http://schemas.microsoft.com/office/drawing/2014/main" id="{9EEE0D14-1914-4801-B5AF-F057E93271D3}"/>
              </a:ext>
            </a:extLst>
          </p:cNvPr>
          <p:cNvSpPr txBox="1"/>
          <p:nvPr/>
        </p:nvSpPr>
        <p:spPr>
          <a:xfrm>
            <a:off x="0" y="4365104"/>
            <a:ext cx="507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Thomsonův vztah a rezonanční křivka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1288573" y="5879673"/>
                <a:ext cx="1462305" cy="71767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72000" tIns="72000" rIns="7200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ad>
                            <m:radPr>
                              <m:degHide m:val="on"/>
                              <m:ctrlP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𝑳𝑪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cs-CZ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573" y="5879673"/>
                <a:ext cx="1462305" cy="717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0" y="4725144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vztah pro </a:t>
            </a:r>
            <a:r>
              <a:rPr lang="cs-CZ" b="1" dirty="0">
                <a:solidFill>
                  <a:srgbClr val="FF0000"/>
                </a:solidFill>
              </a:rPr>
              <a:t>rezonanční frekvenci sériového </a:t>
            </a:r>
            <a:r>
              <a:rPr lang="cs-CZ" dirty="0"/>
              <a:t>RLC obvodu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při </a:t>
            </a:r>
            <a:r>
              <a:rPr lang="cs-CZ" b="1" dirty="0">
                <a:solidFill>
                  <a:srgbClr val="FF0000"/>
                </a:solidFill>
              </a:rPr>
              <a:t>rezonanci</a:t>
            </a:r>
            <a:r>
              <a:rPr lang="cs-CZ" dirty="0"/>
              <a:t> je </a:t>
            </a:r>
            <a:r>
              <a:rPr lang="cs-CZ" b="1" dirty="0">
                <a:solidFill>
                  <a:srgbClr val="FF0000"/>
                </a:solidFill>
              </a:rPr>
              <a:t>proud</a:t>
            </a:r>
            <a:r>
              <a:rPr lang="cs-CZ" dirty="0"/>
              <a:t> procházející obvodem </a:t>
            </a:r>
            <a:r>
              <a:rPr lang="cs-CZ" b="1" dirty="0">
                <a:solidFill>
                  <a:srgbClr val="FF0000"/>
                </a:solidFill>
              </a:rPr>
              <a:t>maximální</a:t>
            </a:r>
            <a:r>
              <a:rPr lang="cs-CZ" dirty="0"/>
              <a:t>, impedance minimální</a:t>
            </a:r>
          </a:p>
        </p:txBody>
      </p:sp>
      <p:grpSp>
        <p:nvGrpSpPr>
          <p:cNvPr id="17" name="Skupina 16"/>
          <p:cNvGrpSpPr/>
          <p:nvPr/>
        </p:nvGrpSpPr>
        <p:grpSpPr>
          <a:xfrm>
            <a:off x="5004048" y="3935500"/>
            <a:ext cx="3960440" cy="2933427"/>
            <a:chOff x="5004048" y="3935500"/>
            <a:chExt cx="3960440" cy="2933427"/>
          </a:xfrm>
        </p:grpSpPr>
        <p:grpSp>
          <p:nvGrpSpPr>
            <p:cNvPr id="11" name="Skupina 10"/>
            <p:cNvGrpSpPr/>
            <p:nvPr/>
          </p:nvGrpSpPr>
          <p:grpSpPr>
            <a:xfrm>
              <a:off x="5004048" y="3935500"/>
              <a:ext cx="3960440" cy="2933427"/>
              <a:chOff x="4943788" y="4140199"/>
              <a:chExt cx="4020700" cy="2933427"/>
            </a:xfrm>
          </p:grpSpPr>
          <p:pic>
            <p:nvPicPr>
              <p:cNvPr id="6" name="Obrázek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43788" y="4140199"/>
                <a:ext cx="4020700" cy="2661852"/>
              </a:xfrm>
              <a:prstGeom prst="rect">
                <a:avLst/>
              </a:prstGeom>
            </p:spPr>
          </p:pic>
          <p:sp>
            <p:nvSpPr>
              <p:cNvPr id="10" name="TextovéPole 9"/>
              <p:cNvSpPr txBox="1"/>
              <p:nvPr/>
            </p:nvSpPr>
            <p:spPr>
              <a:xfrm>
                <a:off x="5436096" y="4221088"/>
                <a:ext cx="1491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>
                    <a:solidFill>
                      <a:srgbClr val="FF0000"/>
                    </a:solidFill>
                  </a:rPr>
                  <a:t>impedance </a:t>
                </a:r>
                <a:r>
                  <a:rPr lang="cs-CZ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  <p:sp>
            <p:nvSpPr>
              <p:cNvPr id="14" name="TextovéPole 13"/>
              <p:cNvSpPr txBox="1"/>
              <p:nvPr/>
            </p:nvSpPr>
            <p:spPr>
              <a:xfrm>
                <a:off x="6876256" y="5002143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proud </a:t>
                </a:r>
                <a:r>
                  <a:rPr lang="cs-CZ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5722694" y="6735072"/>
                <a:ext cx="25838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>
                    <a:solidFill>
                      <a:srgbClr val="00B0F0"/>
                    </a:solidFill>
                  </a:rPr>
                  <a:t>rezonanční frekvence </a:t>
                </a:r>
                <a:r>
                  <a:rPr lang="cs-CZ" sz="1600" i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cs-CZ" sz="1600" i="1" baseline="-250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  <p:cxnSp>
          <p:nvCxnSpPr>
            <p:cNvPr id="13" name="Přímá spojnice se šipkou 12"/>
            <p:cNvCxnSpPr/>
            <p:nvPr/>
          </p:nvCxnSpPr>
          <p:spPr>
            <a:xfrm>
              <a:off x="6732240" y="4385721"/>
              <a:ext cx="0" cy="2067615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9959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06D02E-E920-446E-858E-21B367AC7D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1. Střídavý proud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1.5 RLC obvody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D08DF92-28AB-4FD1-B89B-E5993218A625}"/>
              </a:ext>
            </a:extLst>
          </p:cNvPr>
          <p:cNvSpPr txBox="1"/>
          <p:nvPr/>
        </p:nvSpPr>
        <p:spPr>
          <a:xfrm>
            <a:off x="0" y="14778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Fázový rozdíl napětí a proudu</a:t>
            </a:r>
          </a:p>
        </p:txBody>
      </p:sp>
      <p:pic>
        <p:nvPicPr>
          <p:cNvPr id="18" name="Picture 2" descr="https://edu.techmania.cz/sites/default/files/encyklopedie/insert/30_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820" y="1629379"/>
            <a:ext cx="3240360" cy="275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94891" y="2436565"/>
                <a:ext cx="4602652" cy="11413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72000" tIns="72000" rIns="7200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𝒕𝒈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den>
                      </m:f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den>
                          </m:f>
                        </m:num>
                        <m:den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num>
                        <m:den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cs-CZ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91" y="2436565"/>
                <a:ext cx="4602652" cy="11413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1940396" y="3839628"/>
                <a:ext cx="1456745" cy="5229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396" y="3839628"/>
                <a:ext cx="1456745" cy="522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6308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06D02E-E920-446E-858E-21B367AC7D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1. Střídavý proud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1.5 RLC obvody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D08DF92-28AB-4FD1-B89B-E5993218A625}"/>
              </a:ext>
            </a:extLst>
          </p:cNvPr>
          <p:cNvSpPr txBox="1"/>
          <p:nvPr/>
        </p:nvSpPr>
        <p:spPr>
          <a:xfrm>
            <a:off x="0" y="1477836"/>
            <a:ext cx="421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Paralelní RLC obvod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EEE0D14-1914-4801-B5AF-F057E93271D3}"/>
              </a:ext>
            </a:extLst>
          </p:cNvPr>
          <p:cNvSpPr txBox="1"/>
          <p:nvPr/>
        </p:nvSpPr>
        <p:spPr>
          <a:xfrm>
            <a:off x="0" y="4592513"/>
            <a:ext cx="403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Fázorový diagram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EEE0D14-1914-4801-B5AF-F057E93271D3}"/>
              </a:ext>
            </a:extLst>
          </p:cNvPr>
          <p:cNvSpPr txBox="1"/>
          <p:nvPr/>
        </p:nvSpPr>
        <p:spPr>
          <a:xfrm>
            <a:off x="3680996" y="1472343"/>
            <a:ext cx="5463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Výpočet impedance RLC obvodu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680996" y="2008549"/>
                <a:ext cx="5680851" cy="2101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den>
                              </m:f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cs-CZ" i="1" dirty="0">
                  <a:latin typeface="Cambria Math" panose="02040503050406030204" pitchFamily="18" charset="0"/>
                </a:endParaRPr>
              </a:p>
              <a:p>
                <a:pPr/>
                <a:r>
                  <a:rPr lang="cs-CZ" i="1" dirty="0">
                    <a:latin typeface="Cambria Math" panose="02040503050406030204" pitchFamily="18" charset="0"/>
                  </a:rPr>
                  <a:t/>
                </a:r>
                <a:br>
                  <a:rPr lang="cs-CZ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r>
                  <a:rPr lang="cs-CZ" dirty="0"/>
                  <a:t/>
                </a:r>
                <a:br>
                  <a:rPr lang="cs-CZ" dirty="0"/>
                </a:br>
                <a:endParaRPr lang="cs-CZ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996" y="2008549"/>
                <a:ext cx="5680851" cy="2101344"/>
              </a:xfrm>
              <a:prstGeom prst="rect">
                <a:avLst/>
              </a:prstGeom>
              <a:blipFill>
                <a:blip r:embed="rId2"/>
                <a:stretch>
                  <a:fillRect l="-4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ovéPole 13">
            <a:extLst>
              <a:ext uri="{FF2B5EF4-FFF2-40B4-BE49-F238E27FC236}">
                <a16:creationId xmlns:a16="http://schemas.microsoft.com/office/drawing/2014/main" id="{9EEE0D14-1914-4801-B5AF-F057E93271D3}"/>
              </a:ext>
            </a:extLst>
          </p:cNvPr>
          <p:cNvSpPr txBox="1"/>
          <p:nvPr/>
        </p:nvSpPr>
        <p:spPr>
          <a:xfrm>
            <a:off x="3680996" y="4133666"/>
            <a:ext cx="2403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Impedance </a:t>
            </a:r>
            <a:r>
              <a:rPr lang="cs-CZ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sz="2400" b="1" dirty="0">
                <a:solidFill>
                  <a:srgbClr val="FF0000"/>
                </a:solidFill>
              </a:rPr>
              <a:t> 	 	</a:t>
            </a:r>
            <a:endParaRPr lang="cs-CZ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5080851" y="4826557"/>
                <a:ext cx="2663293" cy="121199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cs-CZ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  <m:sup>
                                      <m:r>
                                        <a:rPr lang="cs-CZ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cs-CZ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cs-CZ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𝝎</m:t>
                                      </m:r>
                                      <m:r>
                                        <a:rPr lang="cs-CZ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𝑪</m:t>
                                      </m:r>
                                      <m:r>
                                        <a:rPr lang="cs-CZ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cs-CZ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cs-CZ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cs-CZ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𝝎</m:t>
                                          </m:r>
                                          <m:r>
                                            <a:rPr lang="cs-CZ" b="1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𝑳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cs-CZ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cs-CZ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851" y="4826557"/>
                <a:ext cx="2663293" cy="1211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931190"/>
            <a:ext cx="2207869" cy="2579982"/>
          </a:xfrm>
          <a:prstGeom prst="rect">
            <a:avLst/>
          </a:prstGeom>
        </p:spPr>
      </p:pic>
      <p:pic>
        <p:nvPicPr>
          <p:cNvPr id="5" name="Picture 2" descr="Obvod RLC | Eduportál Techman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08" y="4933949"/>
            <a:ext cx="227647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718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763" y="4365104"/>
            <a:ext cx="4369741" cy="2463553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7406D02E-E920-446E-858E-21B367AC7D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1. Střídavý proud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1.5 RLC obvody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D08DF92-28AB-4FD1-B89B-E5993218A625}"/>
              </a:ext>
            </a:extLst>
          </p:cNvPr>
          <p:cNvSpPr txBox="1"/>
          <p:nvPr/>
        </p:nvSpPr>
        <p:spPr>
          <a:xfrm>
            <a:off x="0" y="14778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Rezonanční frekvence – Thomsonův vztah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979712" y="1988840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Kdy prochází paralelním RLC obvodem nejmenší proud?</a:t>
            </a:r>
          </a:p>
        </p:txBody>
      </p:sp>
      <p:pic>
        <p:nvPicPr>
          <p:cNvPr id="2050" name="Picture 2" descr="FotkyFoto_fb panáček otazník - SEO konzultant Prostějov | Martin Dřím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1" y="1939501"/>
            <a:ext cx="189547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2123728" y="2636912"/>
                <a:ext cx="6840760" cy="1170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cs-CZ" sz="2000" dirty="0"/>
                  <a:t>nejmenší proud prochází obvodem tehdy, je-li impedance obvodu největší </a:t>
                </a:r>
                <a:r>
                  <a:rPr lang="cs-CZ" sz="2000" dirty="0">
                    <a:sym typeface="Symbol" panose="05050102010706020507" pitchFamily="18" charset="2"/>
                  </a:rPr>
                  <a:t> pro </a:t>
                </a:r>
                <a:r>
                  <a:rPr lang="cs-CZ" sz="20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0</a:t>
                </a:r>
                <a:r>
                  <a:rPr lang="cs-CZ" sz="2000" dirty="0">
                    <a:sym typeface="Symbol" panose="05050102010706020507" pitchFamily="18" charset="2"/>
                  </a:rPr>
                  <a:t> je </a:t>
                </a:r>
                <a:r>
                  <a:rPr 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Z = R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cs-CZ" sz="20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= 0 </a:t>
                </a:r>
                <a:r>
                  <a:rPr lang="cs-CZ" sz="2000" dirty="0">
                    <a:sym typeface="Symbol" panose="05050102010706020507" pitchFamily="18" charset="2"/>
                  </a:rPr>
                  <a:t>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cs-CZ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cs-CZ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cs-CZ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2000" dirty="0">
                    <a:sym typeface="Symbol" panose="05050102010706020507" pitchFamily="18" charset="2"/>
                  </a:rPr>
                  <a:t>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cs-CZ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cs-CZ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2000" dirty="0">
                    <a:sym typeface="Symbol" panose="05050102010706020507" pitchFamily="18" charset="2"/>
                  </a:rPr>
                  <a:t>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cs-CZ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𝜔</m:t>
                        </m:r>
                      </m:e>
                      <m:sup>
                        <m:r>
                          <a:rPr lang="cs-CZ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cs-CZ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cs-CZ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cs-CZ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𝐿𝐶</m:t>
                        </m:r>
                      </m:den>
                    </m:f>
                  </m:oMath>
                </a14:m>
                <a:r>
                  <a:rPr 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2000" dirty="0">
                    <a:sym typeface="Symbol" panose="05050102010706020507" pitchFamily="18" charset="2"/>
                  </a:rPr>
                  <a:t>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2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𝜋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cs-CZ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𝐿𝐶</m:t>
                            </m:r>
                          </m:e>
                        </m:rad>
                      </m:den>
                    </m:f>
                  </m:oMath>
                </a14:m>
                <a:endParaRPr lang="cs-CZ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636912"/>
                <a:ext cx="6840760" cy="1170385"/>
              </a:xfrm>
              <a:prstGeom prst="rect">
                <a:avLst/>
              </a:prstGeom>
              <a:blipFill>
                <a:blip r:embed="rId4"/>
                <a:stretch>
                  <a:fillRect l="-801" t="-3125" b="-5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ovéPole 15">
            <a:extLst>
              <a:ext uri="{FF2B5EF4-FFF2-40B4-BE49-F238E27FC236}">
                <a16:creationId xmlns:a16="http://schemas.microsoft.com/office/drawing/2014/main" id="{9EEE0D14-1914-4801-B5AF-F057E93271D3}"/>
              </a:ext>
            </a:extLst>
          </p:cNvPr>
          <p:cNvSpPr txBox="1"/>
          <p:nvPr/>
        </p:nvSpPr>
        <p:spPr>
          <a:xfrm>
            <a:off x="0" y="4365104"/>
            <a:ext cx="507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Thomsonův vztah a rezonanční křivka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1288573" y="5879673"/>
                <a:ext cx="1462305" cy="71767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72000" tIns="72000" rIns="7200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ad>
                            <m:radPr>
                              <m:degHide m:val="on"/>
                              <m:ctrlP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𝑳𝑪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cs-CZ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573" y="5879673"/>
                <a:ext cx="1462305" cy="7176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0" y="4725144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vztah pro </a:t>
            </a:r>
            <a:r>
              <a:rPr lang="cs-CZ" b="1" dirty="0">
                <a:solidFill>
                  <a:srgbClr val="FF0000"/>
                </a:solidFill>
              </a:rPr>
              <a:t>rezonanční frekvenci paralelního </a:t>
            </a:r>
            <a:r>
              <a:rPr lang="cs-CZ" dirty="0"/>
              <a:t>RLC obvodu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při </a:t>
            </a:r>
            <a:r>
              <a:rPr lang="cs-CZ" b="1" dirty="0">
                <a:solidFill>
                  <a:srgbClr val="FF0000"/>
                </a:solidFill>
              </a:rPr>
              <a:t>rezonanci</a:t>
            </a:r>
            <a:r>
              <a:rPr lang="cs-CZ" dirty="0"/>
              <a:t> je </a:t>
            </a:r>
            <a:r>
              <a:rPr lang="cs-CZ" b="1" dirty="0">
                <a:solidFill>
                  <a:srgbClr val="FF0000"/>
                </a:solidFill>
              </a:rPr>
              <a:t>proud</a:t>
            </a:r>
            <a:r>
              <a:rPr lang="cs-CZ" dirty="0"/>
              <a:t> procházející obvodem </a:t>
            </a:r>
            <a:r>
              <a:rPr lang="cs-CZ" b="1" dirty="0">
                <a:solidFill>
                  <a:srgbClr val="FF0000"/>
                </a:solidFill>
              </a:rPr>
              <a:t>minimální</a:t>
            </a:r>
            <a:r>
              <a:rPr lang="cs-CZ" dirty="0"/>
              <a:t>, impedance maximální</a:t>
            </a:r>
          </a:p>
        </p:txBody>
      </p:sp>
    </p:spTree>
    <p:extLst>
      <p:ext uri="{BB962C8B-B14F-4D97-AF65-F5344CB8AC3E}">
        <p14:creationId xmlns:p14="http://schemas.microsoft.com/office/powerpoint/2010/main" val="1007425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06D02E-E920-446E-858E-21B367AC7D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1. Střídavý proud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1.6 Činný výkon střídavého proudu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D08DF92-28AB-4FD1-B89B-E5993218A625}"/>
              </a:ext>
            </a:extLst>
          </p:cNvPr>
          <p:cNvSpPr txBox="1"/>
          <p:nvPr/>
        </p:nvSpPr>
        <p:spPr>
          <a:xfrm>
            <a:off x="0" y="14778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Střední výkon </a:t>
            </a:r>
            <a:r>
              <a:rPr lang="cs-CZ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400" b="1" baseline="-2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cs-CZ" sz="2400" b="1" baseline="-25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2"/>
          <a:srcRect r="48165"/>
          <a:stretch/>
        </p:blipFill>
        <p:spPr>
          <a:xfrm>
            <a:off x="5148064" y="1629379"/>
            <a:ext cx="3830481" cy="2304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35496" y="1919233"/>
                <a:ext cx="5022191" cy="717679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b>
                        <m:sSub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b>
                        <m:sSub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𝑹𝑰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sSub>
                        <m:sSub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num>
                        <m:den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den>
                      </m:f>
                      <m:sSub>
                        <m:sSub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f>
                        <m:f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f>
                        <m:fPr>
                          <m:ctrlP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num>
                        <m:den>
                          <m:r>
                            <a:rPr lang="cs-CZ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</m:den>
                      </m:f>
                    </m:oMath>
                  </m:oMathPara>
                </a14:m>
                <a:endParaRPr lang="cs-CZ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919233"/>
                <a:ext cx="5022191" cy="7176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Skupina 9"/>
          <p:cNvGrpSpPr/>
          <p:nvPr/>
        </p:nvGrpSpPr>
        <p:grpSpPr>
          <a:xfrm>
            <a:off x="215516" y="2503373"/>
            <a:ext cx="4612777" cy="2005747"/>
            <a:chOff x="215516" y="2931335"/>
            <a:chExt cx="4612777" cy="2005747"/>
          </a:xfrm>
        </p:grpSpPr>
        <p:pic>
          <p:nvPicPr>
            <p:cNvPr id="14" name="Picture 2" descr="https://edu.techmania.cz/sites/default/files/encyklopedie/insert/30_7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16" y="2931335"/>
              <a:ext cx="2358516" cy="2005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ovéPole 5"/>
                <p:cNvSpPr txBox="1"/>
                <p:nvPr/>
              </p:nvSpPr>
              <p:spPr>
                <a:xfrm>
                  <a:off x="2424494" y="3657209"/>
                  <a:ext cx="2403799" cy="56534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cs-CZ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</m:den>
                            </m:f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num>
                              <m:den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</m:den>
                            </m:f>
                          </m:e>
                        </m:func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6" name="TextovéPole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4494" y="3657209"/>
                  <a:ext cx="2403799" cy="56534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Skupina 20"/>
          <p:cNvGrpSpPr/>
          <p:nvPr/>
        </p:nvGrpSpPr>
        <p:grpSpPr>
          <a:xfrm>
            <a:off x="0" y="4426430"/>
            <a:ext cx="5076056" cy="514738"/>
            <a:chOff x="0" y="4626599"/>
            <a:chExt cx="5076056" cy="514738"/>
          </a:xfrm>
        </p:grpSpPr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9EEE0D14-1914-4801-B5AF-F057E93271D3}"/>
                </a:ext>
              </a:extLst>
            </p:cNvPr>
            <p:cNvSpPr txBox="1"/>
            <p:nvPr/>
          </p:nvSpPr>
          <p:spPr>
            <a:xfrm>
              <a:off x="0" y="4653136"/>
              <a:ext cx="5076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>
                  <a:solidFill>
                    <a:srgbClr val="FF0000"/>
                  </a:solidFill>
                </a:rPr>
                <a:t>Činný výkon </a:t>
              </a:r>
              <a:r>
                <a:rPr lang="cs-CZ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ovéPole 10"/>
                <p:cNvSpPr txBox="1"/>
                <p:nvPr/>
              </p:nvSpPr>
              <p:spPr>
                <a:xfrm>
                  <a:off x="2424494" y="4626599"/>
                  <a:ext cx="2062021" cy="514738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72000" tIns="72000" rIns="72000" bIns="7200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𝑼𝑰</m:t>
                        </m:r>
                        <m:func>
                          <m:funcPr>
                            <m:ctrlPr>
                              <a:rPr lang="cs-CZ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cs-CZ" sz="2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cs-CZ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𝝋</m:t>
                            </m:r>
                          </m:e>
                        </m:func>
                        <m: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cs-CZ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ovéPole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4494" y="4626599"/>
                  <a:ext cx="2062021" cy="514738"/>
                </a:xfrm>
                <a:prstGeom prst="rect">
                  <a:avLst/>
                </a:prstGeom>
                <a:blipFill>
                  <a:blip r:embed="rId6"/>
                  <a:stretch>
                    <a:fillRect b="-3529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délník 17"/>
              <p:cNvSpPr/>
              <p:nvPr/>
            </p:nvSpPr>
            <p:spPr>
              <a:xfrm>
                <a:off x="5085473" y="4509120"/>
                <a:ext cx="15906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cs-CZ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cs-CZ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cs-CZ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cs-CZ" sz="2000" dirty="0"/>
                  <a:t>- </a:t>
                </a:r>
                <a:r>
                  <a:rPr lang="cs-CZ" sz="2000" b="1" dirty="0">
                    <a:solidFill>
                      <a:srgbClr val="FF0000"/>
                    </a:solidFill>
                  </a:rPr>
                  <a:t>účiník</a:t>
                </a:r>
              </a:p>
            </p:txBody>
          </p:sp>
        </mc:Choice>
        <mc:Fallback xmlns="">
          <p:sp>
            <p:nvSpPr>
              <p:cNvPr id="18" name="Obdélní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473" y="4509120"/>
                <a:ext cx="1590692" cy="400110"/>
              </a:xfrm>
              <a:prstGeom prst="rect">
                <a:avLst/>
              </a:prstGeom>
              <a:blipFill>
                <a:blip r:embed="rId7"/>
                <a:stretch>
                  <a:fillRect t="-9231" r="-3831" b="-276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ovéPole 18"/>
          <p:cNvSpPr txBox="1"/>
          <p:nvPr/>
        </p:nvSpPr>
        <p:spPr>
          <a:xfrm>
            <a:off x="35496" y="4941168"/>
            <a:ext cx="5049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určuje tu část výkonu střídavého proudu, která se v obvodu </a:t>
            </a:r>
            <a:r>
              <a:rPr lang="cs-CZ" sz="2000" b="1" dirty="0">
                <a:solidFill>
                  <a:srgbClr val="FF0000"/>
                </a:solidFill>
              </a:rPr>
              <a:t>mění na užitečnou práci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5148064" y="4827243"/>
                <a:ext cx="3995936" cy="1194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r>
                            <a:rPr lang="cs-CZ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 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 →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𝑈𝐼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r>
                            <a:rPr lang="cs-CZ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  <m:r>
                            <a:rPr lang="cs-CZ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  <m:r>
                            <a:rPr lang="cs-CZ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cs-CZ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 →</m:t>
                          </m:r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func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𝑜𝑏𝑣𝑜𝑑𝑒𝑚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𝑝𝑟𝑜𝑐h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á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í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𝑡𝑧𝑣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</m:t>
                      </m:r>
                    </m:oMath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𝒋𝒂𝒍𝒐𝒗</m:t>
                      </m:r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ý </m:t>
                      </m:r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𝒑𝒓𝒐𝒖𝒅</m:t>
                      </m:r>
                    </m:oMath>
                  </m:oMathPara>
                </a14:m>
                <a:r>
                  <a:rPr lang="cs-CZ" dirty="0"/>
                  <a:t/>
                </a:r>
                <a:br>
                  <a:rPr lang="cs-CZ" dirty="0"/>
                </a:br>
                <a:endParaRPr lang="cs-CZ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827243"/>
                <a:ext cx="3995936" cy="1194045"/>
              </a:xfrm>
              <a:prstGeom prst="rect">
                <a:avLst/>
              </a:prstGeom>
              <a:blipFill>
                <a:blip r:embed="rId8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Skupina 24"/>
          <p:cNvGrpSpPr/>
          <p:nvPr/>
        </p:nvGrpSpPr>
        <p:grpSpPr>
          <a:xfrm>
            <a:off x="0" y="5758892"/>
            <a:ext cx="5190658" cy="982476"/>
            <a:chOff x="0" y="5902908"/>
            <a:chExt cx="5190658" cy="982476"/>
          </a:xfrm>
        </p:grpSpPr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9EEE0D14-1914-4801-B5AF-F057E93271D3}"/>
                </a:ext>
              </a:extLst>
            </p:cNvPr>
            <p:cNvSpPr txBox="1"/>
            <p:nvPr/>
          </p:nvSpPr>
          <p:spPr>
            <a:xfrm>
              <a:off x="0" y="5902908"/>
              <a:ext cx="5076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>
                  <a:solidFill>
                    <a:srgbClr val="FF0000"/>
                  </a:solidFill>
                </a:rPr>
                <a:t>Ztrátový jalový výkon </a:t>
              </a:r>
              <a:r>
                <a:rPr lang="cs-CZ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cs-CZ" sz="2000" b="1" i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ovéPole 22"/>
                <p:cNvSpPr txBox="1"/>
                <p:nvPr/>
              </p:nvSpPr>
              <p:spPr>
                <a:xfrm>
                  <a:off x="3347864" y="5904946"/>
                  <a:ext cx="1842794" cy="453183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72000" tIns="72000" rIns="72000" bIns="7200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cs-CZ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sub>
                        </m:sSub>
                        <m: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𝑼𝑰</m:t>
                        </m:r>
                        <m:func>
                          <m:funcPr>
                            <m:ctrlPr>
                              <a:rPr lang="cs-CZ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cs-CZ" sz="20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cs-CZ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𝝋</m:t>
                            </m:r>
                          </m:e>
                        </m:func>
                        <m:r>
                          <a:rPr lang="cs-CZ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cs-CZ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ovéPole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7864" y="5904946"/>
                  <a:ext cx="1842794" cy="453183"/>
                </a:xfrm>
                <a:prstGeom prst="rect">
                  <a:avLst/>
                </a:prstGeom>
                <a:blipFill>
                  <a:blip r:embed="rId9"/>
                  <a:stretch>
                    <a:fillRect b="-1351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ovéPole 23"/>
            <p:cNvSpPr txBox="1"/>
            <p:nvPr/>
          </p:nvSpPr>
          <p:spPr>
            <a:xfrm>
              <a:off x="0" y="6239053"/>
              <a:ext cx="50499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cs-CZ" dirty="0"/>
                <a:t>určuje tu část výkonu střídavého proudu, která se v obvodu </a:t>
              </a:r>
              <a:r>
                <a:rPr lang="cs-CZ" b="1" dirty="0">
                  <a:solidFill>
                    <a:srgbClr val="FF0000"/>
                  </a:solidFill>
                </a:rPr>
                <a:t>mění na ztrátové teplo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9053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06D02E-E920-446E-858E-21B367AC7D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1. Střídavý proud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1.7 Usměrňovač a zesilovač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D08DF92-28AB-4FD1-B89B-E5993218A625}"/>
              </a:ext>
            </a:extLst>
          </p:cNvPr>
          <p:cNvSpPr txBox="1"/>
          <p:nvPr/>
        </p:nvSpPr>
        <p:spPr>
          <a:xfrm>
            <a:off x="0" y="14778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Usměrňovač</a:t>
            </a:r>
            <a:endParaRPr lang="cs-CZ" sz="2400" b="1" baseline="-25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939501"/>
            <a:ext cx="91439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Mění střídavý proud (sinusový průběh) na stejnosměrný (konstantní průběh)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a) jednocestný usměrňovač – </a:t>
            </a:r>
            <a:r>
              <a:rPr lang="cs-CZ" sz="2000" b="1" dirty="0">
                <a:solidFill>
                  <a:srgbClr val="FF0000"/>
                </a:solidFill>
              </a:rPr>
              <a:t>pulzní napětí  a </a:t>
            </a:r>
            <a:r>
              <a:rPr lang="cs-CZ" sz="2000" b="1" dirty="0">
                <a:solidFill>
                  <a:srgbClr val="00B0F0"/>
                </a:solidFill>
              </a:rPr>
              <a:t>tepavý proud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na výstupu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b) dvoucestný usměrňovač – usměrnění obou půlperiod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" t="18077" r="12633" b="58423"/>
          <a:stretch/>
        </p:blipFill>
        <p:spPr bwMode="auto">
          <a:xfrm>
            <a:off x="694085" y="2780928"/>
            <a:ext cx="7755828" cy="140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3" t="66883" r="2883" b="2387"/>
          <a:stretch/>
        </p:blipFill>
        <p:spPr bwMode="auto">
          <a:xfrm>
            <a:off x="1187624" y="5004622"/>
            <a:ext cx="6784357" cy="16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86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918" y="1629379"/>
                <a:ext cx="9143081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cs-CZ" dirty="0"/>
                  <a:t>proměnné napětí i proud s harmonickým (sinusovým) průběhem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cs-CZ" dirty="0"/>
                  <a:t>Jde o harmonické elektrické kmitání</a:t>
                </a:r>
              </a:p>
              <a:p>
                <a:pPr>
                  <a:lnSpc>
                    <a:spcPct val="150000"/>
                  </a:lnSpc>
                </a:pPr>
                <a:endParaRPr lang="cs-CZ" sz="2200" dirty="0"/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cs-CZ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cs-CZ" dirty="0"/>
                  <a:t> – okamžitá hodnota napětí, </a:t>
                </a:r>
                <a:r>
                  <a:rPr lang="en-GB" dirty="0"/>
                  <a:t>[</a:t>
                </a:r>
                <a:r>
                  <a:rPr lang="cs-CZ" i="1" dirty="0"/>
                  <a:t>u</a:t>
                </a:r>
                <a:r>
                  <a:rPr lang="en-GB" dirty="0"/>
                  <a:t>]</a:t>
                </a:r>
                <a:r>
                  <a:rPr lang="cs-CZ" dirty="0"/>
                  <a:t> = V (volt)</a:t>
                </a:r>
                <a:br>
                  <a:rPr lang="cs-CZ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cs-CZ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cs-CZ" dirty="0"/>
                  <a:t> – amplituda napětí </a:t>
                </a:r>
                <a:br>
                  <a:rPr lang="cs-CZ" dirty="0"/>
                </a:br>
                <a14:m>
                  <m:oMath xmlns:m="http://schemas.openxmlformats.org/officeDocument/2006/math">
                    <m:r>
                      <a:rPr lang="cs-CZ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</m:oMath>
                </a14:m>
                <a:r>
                  <a:rPr lang="cs-CZ" dirty="0"/>
                  <a:t> – úhlová frekvence, </a:t>
                </a:r>
                <a:r>
                  <a:rPr lang="en-GB" dirty="0"/>
                  <a:t>[</a:t>
                </a:r>
                <a14:m>
                  <m:oMath xmlns:m="http://schemas.openxmlformats.org/officeDocument/2006/math">
                    <m:r>
                      <a:rPr lang="cs-CZ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</m:oMath>
                </a14:m>
                <a:r>
                  <a:rPr lang="en-GB" dirty="0"/>
                  <a:t>]</a:t>
                </a:r>
                <a:r>
                  <a:rPr lang="cs-CZ" dirty="0"/>
                  <a:t> = rad s</a:t>
                </a:r>
                <a:r>
                  <a:rPr lang="cs-CZ" baseline="30000" dirty="0"/>
                  <a:t>-1</a:t>
                </a:r>
                <a:r>
                  <a:rPr lang="cs-CZ" dirty="0"/>
                  <a:t/>
                </a:r>
                <a:br>
                  <a:rPr lang="cs-CZ" dirty="0"/>
                </a:br>
                <a14:m>
                  <m:oMath xmlns:m="http://schemas.openxmlformats.org/officeDocument/2006/math">
                    <m:r>
                      <a:rPr lang="cs-CZ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cs-CZ" dirty="0"/>
                  <a:t> – čas, </a:t>
                </a:r>
                <a14:m>
                  <m:oMath xmlns:m="http://schemas.openxmlformats.org/officeDocument/2006/math">
                    <m:r>
                      <a:rPr lang="cs-CZ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cs-CZ" b="1" dirty="0"/>
                  <a:t> </a:t>
                </a:r>
                <a:r>
                  <a:rPr lang="cs-CZ" b="1" dirty="0">
                    <a:solidFill>
                      <a:srgbClr val="FF0000"/>
                    </a:solidFill>
                  </a:rPr>
                  <a:t>– frekvence střídavého proudu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cs-CZ" b="1" dirty="0">
                    <a:solidFill>
                      <a:srgbClr val="FF0000"/>
                    </a:solidFill>
                  </a:rPr>
                  <a:t>Alternátor</a:t>
                </a:r>
                <a:r>
                  <a:rPr lang="cs-CZ" dirty="0"/>
                  <a:t> – </a:t>
                </a:r>
                <a:r>
                  <a:rPr lang="cs-CZ" dirty="0">
                    <a:solidFill>
                      <a:srgbClr val="FF0000"/>
                    </a:solidFill>
                  </a:rPr>
                  <a:t>generátor střídavého proudu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cs-CZ" b="1" dirty="0"/>
                  <a:t>Značka střídavého a </a:t>
                </a:r>
                <a:r>
                  <a:rPr lang="cs-CZ" b="1" dirty="0" err="1"/>
                  <a:t>ss</a:t>
                </a:r>
                <a:r>
                  <a:rPr lang="cs-CZ" b="1" dirty="0"/>
                  <a:t> proudu:</a:t>
                </a:r>
                <a:r>
                  <a:rPr lang="cs-CZ" dirty="0"/>
                  <a:t> 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cs-CZ" dirty="0"/>
                  <a:t>Pozn.1: </a:t>
                </a:r>
                <a:r>
                  <a:rPr lang="cs-CZ" b="1" dirty="0">
                    <a:solidFill>
                      <a:srgbClr val="FF0000"/>
                    </a:solidFill>
                  </a:rPr>
                  <a:t>dynamo</a:t>
                </a:r>
                <a:r>
                  <a:rPr lang="cs-CZ" dirty="0"/>
                  <a:t> – generátor stejnosměrného proudu 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cs-CZ" dirty="0"/>
                  <a:t>Pozn.2: </a:t>
                </a:r>
                <a:r>
                  <a:rPr lang="cs-CZ" b="1" dirty="0"/>
                  <a:t>„dynamo“ na kole </a:t>
                </a:r>
                <a:r>
                  <a:rPr lang="cs-CZ" dirty="0"/>
                  <a:t>– kdysi </a:t>
                </a:r>
                <a:r>
                  <a:rPr lang="cs-CZ" dirty="0" smtClean="0"/>
                  <a:t>se používalo </a:t>
                </a:r>
                <a:r>
                  <a:rPr lang="cs-CZ" dirty="0"/>
                  <a:t>jako zdroj elektrické energie pro žárovky </a:t>
                </a:r>
                <a:br>
                  <a:rPr lang="cs-CZ" dirty="0"/>
                </a:br>
                <a:r>
                  <a:rPr lang="cs-CZ" dirty="0"/>
                  <a:t>v předním a zadním světle; ve skutečnosti jde o </a:t>
                </a:r>
                <a:r>
                  <a:rPr lang="cs-CZ" b="1" dirty="0"/>
                  <a:t>malý alternátor</a:t>
                </a: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" y="1629379"/>
                <a:ext cx="9143081" cy="5170646"/>
              </a:xfrm>
              <a:prstGeom prst="rect">
                <a:avLst/>
              </a:prstGeom>
              <a:blipFill>
                <a:blip r:embed="rId2"/>
                <a:stretch>
                  <a:fillRect l="-400" b="-1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adpis 1">
            <a:extLst>
              <a:ext uri="{FF2B5EF4-FFF2-40B4-BE49-F238E27FC236}">
                <a16:creationId xmlns:a16="http://schemas.microsoft.com/office/drawing/2014/main" id="{7406D02E-E920-446E-858E-21B367AC7D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1. Střídavý proud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1.1 Základní vlastnosti střídavého proudu a napětí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Střídavý proud – Wikipe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50241"/>
            <a:ext cx="2088232" cy="211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2848972" y="2564904"/>
                <a:ext cx="1666592" cy="42240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72000" tIns="72000" rIns="7200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func>
                        <m:funcPr>
                          <m:ctrlP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cs-CZ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func>
                    </m:oMath>
                  </m:oMathPara>
                </a14:m>
                <a:endParaRPr lang="cs-CZ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972" y="2564904"/>
                <a:ext cx="1666592" cy="4224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960357" y="3798683"/>
                <a:ext cx="1110414" cy="42240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72000" tIns="72000" rIns="7200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  <m:r>
                        <a:rPr lang="cs-CZ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cs-CZ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cs-CZ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357" y="3798683"/>
                <a:ext cx="1110414" cy="422405"/>
              </a:xfrm>
              <a:prstGeom prst="rect">
                <a:avLst/>
              </a:prstGeom>
              <a:blipFill>
                <a:blip r:embed="rId5"/>
                <a:stretch>
                  <a:fillRect r="-549" b="-57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áze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7447" y="4421943"/>
            <a:ext cx="3505689" cy="11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24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06D02E-E920-446E-858E-21B367AC7D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1. Střídavý proud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1.7 Usměrňovač a zesilovač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D08DF92-28AB-4FD1-B89B-E5993218A625}"/>
              </a:ext>
            </a:extLst>
          </p:cNvPr>
          <p:cNvSpPr txBox="1"/>
          <p:nvPr/>
        </p:nvSpPr>
        <p:spPr>
          <a:xfrm>
            <a:off x="0" y="14778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Usměrňovač</a:t>
            </a:r>
            <a:endParaRPr lang="cs-CZ" sz="2400" b="1" baseline="-25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-12612" y="1939501"/>
            <a:ext cx="8736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k</a:t>
            </a:r>
            <a:r>
              <a:rPr lang="cs-CZ" dirty="0" smtClean="0"/>
              <a:t>ondenzátor </a:t>
            </a:r>
            <a:r>
              <a:rPr lang="cs-CZ" dirty="0"/>
              <a:t>zabraňuje poklesu napětí </a:t>
            </a:r>
            <a:r>
              <a:rPr lang="cs-CZ" dirty="0">
                <a:latin typeface="Times New Roman"/>
                <a:cs typeface="Times New Roman"/>
              </a:rPr>
              <a:t>→ </a:t>
            </a:r>
            <a:r>
              <a:rPr lang="cs-CZ" dirty="0">
                <a:cs typeface="Times New Roman"/>
              </a:rPr>
              <a:t>místo pulzního napětí je na výstupu pilovité napětí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cs typeface="Times New Roman"/>
              </a:rPr>
              <a:t>p</a:t>
            </a:r>
            <a:r>
              <a:rPr lang="cs-CZ" dirty="0" smtClean="0">
                <a:cs typeface="Times New Roman"/>
              </a:rPr>
              <a:t>ři </a:t>
            </a:r>
            <a:r>
              <a:rPr lang="cs-CZ" b="1" dirty="0">
                <a:solidFill>
                  <a:srgbClr val="FF0000"/>
                </a:solidFill>
                <a:cs typeface="Times New Roman"/>
              </a:rPr>
              <a:t>větší kapacitě kondenzátoru </a:t>
            </a:r>
            <a:r>
              <a:rPr lang="cs-CZ" dirty="0">
                <a:cs typeface="Times New Roman"/>
              </a:rPr>
              <a:t>je pokles menší a tím je </a:t>
            </a:r>
            <a:r>
              <a:rPr lang="cs-CZ" b="1" dirty="0">
                <a:solidFill>
                  <a:srgbClr val="FF0000"/>
                </a:solidFill>
                <a:cs typeface="Times New Roman"/>
              </a:rPr>
              <a:t>menší zvlnění </a:t>
            </a:r>
            <a:r>
              <a:rPr lang="cs-CZ" dirty="0">
                <a:cs typeface="Times New Roman"/>
              </a:rPr>
              <a:t>křivky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cs typeface="Times New Roman"/>
              </a:rPr>
              <a:t>l</a:t>
            </a:r>
            <a:r>
              <a:rPr lang="cs-CZ" dirty="0" smtClean="0">
                <a:cs typeface="Times New Roman"/>
              </a:rPr>
              <a:t>ze </a:t>
            </a:r>
            <a:r>
              <a:rPr lang="cs-CZ" dirty="0">
                <a:cs typeface="Times New Roman"/>
              </a:rPr>
              <a:t>dosáhnout téměř konstantní závislosti (jako u stejnosměrného proudu)</a:t>
            </a:r>
            <a:endParaRPr lang="cs-CZ" dirty="0"/>
          </a:p>
        </p:txBody>
      </p:sp>
      <p:grpSp>
        <p:nvGrpSpPr>
          <p:cNvPr id="39" name="Skupina 38"/>
          <p:cNvGrpSpPr/>
          <p:nvPr/>
        </p:nvGrpSpPr>
        <p:grpSpPr>
          <a:xfrm>
            <a:off x="107504" y="3601496"/>
            <a:ext cx="8869326" cy="2952182"/>
            <a:chOff x="107504" y="3601496"/>
            <a:chExt cx="8869326" cy="2952182"/>
          </a:xfrm>
        </p:grpSpPr>
        <p:pic>
          <p:nvPicPr>
            <p:cNvPr id="10" name="Picture 2" descr="http://dlabos.wz.cz/en/35-Zvlneni_a_filtrace_usmerneneho_napeti_html_m5a0a096c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33" r="18925"/>
            <a:stretch/>
          </p:blipFill>
          <p:spPr bwMode="auto">
            <a:xfrm>
              <a:off x="107504" y="3601496"/>
              <a:ext cx="8869326" cy="2952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323528" y="4941168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>
                  <a:solidFill>
                    <a:srgbClr val="FF0000"/>
                  </a:solidFill>
                </a:rPr>
                <a:t>+</a:t>
              </a:r>
            </a:p>
          </p:txBody>
        </p:sp>
        <p:cxnSp>
          <p:nvCxnSpPr>
            <p:cNvPr id="11" name="Přímá spojnice se šipkou 10"/>
            <p:cNvCxnSpPr/>
            <p:nvPr/>
          </p:nvCxnSpPr>
          <p:spPr>
            <a:xfrm>
              <a:off x="827584" y="5173161"/>
              <a:ext cx="50405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se šipkou 12"/>
            <p:cNvCxnSpPr/>
            <p:nvPr/>
          </p:nvCxnSpPr>
          <p:spPr>
            <a:xfrm>
              <a:off x="1691680" y="5097576"/>
              <a:ext cx="288032" cy="27564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se šipkou 14"/>
            <p:cNvCxnSpPr/>
            <p:nvPr/>
          </p:nvCxnSpPr>
          <p:spPr>
            <a:xfrm>
              <a:off x="2267744" y="5373216"/>
              <a:ext cx="50405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se šipkou 16"/>
            <p:cNvCxnSpPr/>
            <p:nvPr/>
          </p:nvCxnSpPr>
          <p:spPr>
            <a:xfrm>
              <a:off x="3203848" y="5589240"/>
              <a:ext cx="0" cy="57606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se šipkou 19"/>
            <p:cNvCxnSpPr/>
            <p:nvPr/>
          </p:nvCxnSpPr>
          <p:spPr>
            <a:xfrm>
              <a:off x="1331640" y="5517232"/>
              <a:ext cx="198022" cy="20121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se šipkou 21"/>
            <p:cNvCxnSpPr/>
            <p:nvPr/>
          </p:nvCxnSpPr>
          <p:spPr>
            <a:xfrm flipH="1">
              <a:off x="755576" y="6021288"/>
              <a:ext cx="57606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ovéPole 22"/>
            <p:cNvSpPr txBox="1"/>
            <p:nvPr/>
          </p:nvSpPr>
          <p:spPr>
            <a:xfrm>
              <a:off x="395536" y="5821233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179512" y="4941168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>
                  <a:solidFill>
                    <a:srgbClr val="00B0F0"/>
                  </a:solidFill>
                </a:rPr>
                <a:t>-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179512" y="5831191"/>
              <a:ext cx="2880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>
                  <a:solidFill>
                    <a:srgbClr val="00B0F0"/>
                  </a:solidFill>
                </a:rPr>
                <a:t>+</a:t>
              </a:r>
            </a:p>
          </p:txBody>
        </p:sp>
        <p:cxnSp>
          <p:nvCxnSpPr>
            <p:cNvPr id="27" name="Přímá spojnice se šipkou 26"/>
            <p:cNvCxnSpPr/>
            <p:nvPr/>
          </p:nvCxnSpPr>
          <p:spPr>
            <a:xfrm>
              <a:off x="755576" y="6093296"/>
              <a:ext cx="648072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se šipkou 28"/>
            <p:cNvCxnSpPr/>
            <p:nvPr/>
          </p:nvCxnSpPr>
          <p:spPr>
            <a:xfrm flipV="1">
              <a:off x="1619672" y="5661248"/>
              <a:ext cx="288032" cy="288032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se šipkou 30"/>
            <p:cNvCxnSpPr/>
            <p:nvPr/>
          </p:nvCxnSpPr>
          <p:spPr>
            <a:xfrm>
              <a:off x="2267744" y="5445224"/>
              <a:ext cx="504056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se šipkou 31"/>
            <p:cNvCxnSpPr/>
            <p:nvPr/>
          </p:nvCxnSpPr>
          <p:spPr>
            <a:xfrm>
              <a:off x="3347864" y="5596399"/>
              <a:ext cx="0" cy="576064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se šipkou 32"/>
            <p:cNvCxnSpPr/>
            <p:nvPr/>
          </p:nvCxnSpPr>
          <p:spPr>
            <a:xfrm flipV="1">
              <a:off x="1223628" y="5344883"/>
              <a:ext cx="288032" cy="288032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se šipkou 37"/>
            <p:cNvCxnSpPr/>
            <p:nvPr/>
          </p:nvCxnSpPr>
          <p:spPr>
            <a:xfrm flipH="1">
              <a:off x="827584" y="5077587"/>
              <a:ext cx="504056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6813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06D02E-E920-446E-858E-21B367AC7D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1. Střídavý proud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1.7 Usměrňovač a zesilovač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D08DF92-28AB-4FD1-B89B-E5993218A625}"/>
              </a:ext>
            </a:extLst>
          </p:cNvPr>
          <p:cNvSpPr txBox="1"/>
          <p:nvPr/>
        </p:nvSpPr>
        <p:spPr>
          <a:xfrm>
            <a:off x="0" y="14778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Zesilovač</a:t>
            </a:r>
            <a:endParaRPr lang="cs-CZ" sz="2400" b="1" baseline="-25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189214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základní činnost tranzistoru spočívá v zesílení signálu (napětí)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plní tedy funkci jednoduchého </a:t>
            </a:r>
            <a:r>
              <a:rPr lang="cs-CZ" sz="2000" b="1" dirty="0">
                <a:solidFill>
                  <a:srgbClr val="FF0000"/>
                </a:solidFill>
              </a:rPr>
              <a:t>zesilovače </a:t>
            </a: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jsou základem všech integrovaných obvodů (IO) </a:t>
            </a:r>
            <a:r>
              <a:rPr lang="cs-CZ" sz="2000" dirty="0">
                <a:latin typeface="Times New Roman"/>
                <a:cs typeface="Times New Roman"/>
              </a:rPr>
              <a:t>→ </a:t>
            </a:r>
            <a:r>
              <a:rPr lang="cs-CZ" sz="2000" dirty="0">
                <a:cs typeface="Times New Roman"/>
              </a:rPr>
              <a:t>procesory, </a:t>
            </a:r>
            <a:r>
              <a:rPr lang="cs-CZ" sz="2000" dirty="0" smtClean="0">
                <a:cs typeface="Times New Roman"/>
              </a:rPr>
              <a:t>paměti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FF0000"/>
                </a:solidFill>
                <a:cs typeface="Times New Roman"/>
              </a:rPr>
              <a:t>z</a:t>
            </a:r>
            <a:r>
              <a:rPr lang="cs-CZ" sz="2000" b="1" dirty="0" smtClean="0">
                <a:solidFill>
                  <a:srgbClr val="FF0000"/>
                </a:solidFill>
                <a:cs typeface="Times New Roman"/>
              </a:rPr>
              <a:t>esílené napětí na výstupu zesilovače má opačnou fázi </a:t>
            </a:r>
            <a:r>
              <a:rPr lang="cs-CZ" sz="2000" dirty="0" smtClean="0">
                <a:cs typeface="Times New Roman"/>
              </a:rPr>
              <a:t>než vstupní napětí</a:t>
            </a:r>
            <a:endParaRPr lang="cs-CZ" sz="2000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683568" y="3325664"/>
            <a:ext cx="7128792" cy="2047552"/>
            <a:chOff x="539552" y="2032597"/>
            <a:chExt cx="7128792" cy="2047552"/>
          </a:xfrm>
        </p:grpSpPr>
        <p:pic>
          <p:nvPicPr>
            <p:cNvPr id="14" name="Picture 2" descr="PRVNÍ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051323"/>
              <a:ext cx="2562225" cy="2028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ovéPole 14"/>
            <p:cNvSpPr txBox="1"/>
            <p:nvPr/>
          </p:nvSpPr>
          <p:spPr>
            <a:xfrm>
              <a:off x="4572000" y="2032597"/>
              <a:ext cx="3096344" cy="425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15000"/>
                </a:lnSpc>
                <a:spcAft>
                  <a:spcPts val="0"/>
                </a:spcAft>
              </a:pPr>
              <a:r>
                <a:rPr lang="cs-CZ" b="1" dirty="0">
                  <a:solidFill>
                    <a:srgbClr val="FF0000"/>
                  </a:solidFill>
                  <a:ea typeface="Times New Roman"/>
                  <a:cs typeface="Times New Roman"/>
                </a:rPr>
                <a:t>Proudový zesilovací činitel – </a:t>
              </a:r>
              <a:r>
                <a:rPr lang="el-GR" b="1" i="1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</a:rPr>
                <a:t>β</a:t>
              </a:r>
              <a:endParaRPr lang="cs-CZ" b="1" i="1" dirty="0">
                <a:solidFill>
                  <a:srgbClr val="FF0000"/>
                </a:solidFill>
                <a:ea typeface="Times New Roman"/>
                <a:cs typeface="Times New Roma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ovéPole 15"/>
                <p:cNvSpPr txBox="1"/>
                <p:nvPr/>
              </p:nvSpPr>
              <p:spPr>
                <a:xfrm>
                  <a:off x="4572000" y="2708920"/>
                  <a:ext cx="3096344" cy="740780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:pPr lvl="0">
                    <a:lnSpc>
                      <a:spcPct val="115000"/>
                    </a:lnSpc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𝜷</m:t>
                        </m:r>
                        <m:r>
                          <a:rPr lang="cs-CZ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=</m:t>
                        </m:r>
                        <m:f>
                          <m:fPr>
                            <m:ctrlPr>
                              <a:rPr lang="cs-CZ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cs-CZ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cs-CZ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𝑪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cs-CZ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cs-CZ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cs-CZ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𝑩</m:t>
                                </m:r>
                              </m:sub>
                            </m:sSub>
                          </m:den>
                        </m:f>
                        <m:r>
                          <a:rPr lang="cs-CZ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 ~ </m:t>
                        </m:r>
                        <m:sSup>
                          <m:sSupPr>
                            <m:ctrlPr>
                              <a:rPr lang="cs-CZ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cs-CZ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𝟏𝟎</m:t>
                            </m:r>
                          </m:e>
                          <m:sup>
                            <m:r>
                              <a:rPr lang="cs-CZ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cs-CZ" b="1" i="1" dirty="0">
                    <a:solidFill>
                      <a:srgbClr val="FF0000"/>
                    </a:solidFill>
                    <a:ea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1" name="TextovéPole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2708920"/>
                  <a:ext cx="3096344" cy="74078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4931205"/>
            <a:ext cx="5153744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03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111" y="4183933"/>
            <a:ext cx="4096322" cy="191479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2204864"/>
            <a:ext cx="1548029" cy="1890977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7406D02E-E920-446E-858E-21B367AC7D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1. Střídavý proud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1.7 Usměrňovač a zesilovač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D08DF92-28AB-4FD1-B89B-E5993218A625}"/>
              </a:ext>
            </a:extLst>
          </p:cNvPr>
          <p:cNvSpPr txBox="1"/>
          <p:nvPr/>
        </p:nvSpPr>
        <p:spPr>
          <a:xfrm>
            <a:off x="0" y="14778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Zesilovač – zajímavosti</a:t>
            </a:r>
            <a:endParaRPr lang="cs-CZ" sz="2400" b="1" baseline="-25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0" y="1939501"/>
            <a:ext cx="91566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>
                <a:solidFill>
                  <a:srgbClr val="FF0000"/>
                </a:solidFill>
              </a:rPr>
              <a:t>běžné tranzistory</a:t>
            </a:r>
            <a:r>
              <a:rPr lang="cs-CZ" dirty="0"/>
              <a:t>: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cs-CZ" dirty="0"/>
              <a:t>slouží pro zpracování signálu ať už jako jednotlivé „diskrétní“ součástky, či součástky v </a:t>
            </a:r>
            <a:r>
              <a:rPr lang="cs-CZ" b="1" dirty="0"/>
              <a:t>čipech</a:t>
            </a:r>
            <a:r>
              <a:rPr lang="cs-CZ" dirty="0"/>
              <a:t> a mikročipech </a:t>
            </a:r>
            <a:r>
              <a:rPr lang="cs-CZ" b="1" dirty="0"/>
              <a:t>integrovaných obvodů</a:t>
            </a:r>
            <a:endParaRPr lang="cs-CZ" dirty="0"/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cs-CZ" dirty="0"/>
              <a:t>jsou dnes základním prvkem spotřební i nespotřební elektroniky (televize, </a:t>
            </a:r>
            <a:r>
              <a:rPr lang="cs-CZ" dirty="0">
                <a:solidFill>
                  <a:schemeClr val="bg1"/>
                </a:solidFill>
              </a:rPr>
              <a:t>rádia</a:t>
            </a:r>
            <a:r>
              <a:rPr lang="cs-CZ" dirty="0"/>
              <a:t>, počítače, mobilní telefony…)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cs-CZ" dirty="0"/>
              <a:t>běžné tranzistory obvykle zpracovávají signál v jednotkách voltů, proud přitom bývá nejvýše v řádu miliampérů</a:t>
            </a:r>
          </a:p>
          <a:p>
            <a:pPr algn="just"/>
            <a:r>
              <a:rPr lang="cs-CZ" b="1" dirty="0">
                <a:solidFill>
                  <a:srgbClr val="FF0000"/>
                </a:solidFill>
              </a:rPr>
              <a:t>výkonové tranzistory</a:t>
            </a:r>
            <a:r>
              <a:rPr lang="cs-CZ" dirty="0"/>
              <a:t>: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cs-CZ" dirty="0"/>
              <a:t>jsou klíčovým prvkem používaným ve </a:t>
            </a:r>
            <a:r>
              <a:rPr lang="cs-CZ" b="1" dirty="0"/>
              <a:t>výkonové </a:t>
            </a:r>
            <a:r>
              <a:rPr lang="cs-CZ" b="1" dirty="0">
                <a:solidFill>
                  <a:schemeClr val="bg1"/>
                </a:solidFill>
              </a:rPr>
              <a:t>elektronice</a:t>
            </a:r>
            <a:r>
              <a:rPr lang="cs-CZ" dirty="0">
                <a:solidFill>
                  <a:schemeClr val="bg1"/>
                </a:solidFill>
              </a:rPr>
              <a:t>, například v oblasti </a:t>
            </a:r>
            <a:r>
              <a:rPr lang="cs-CZ" b="1" dirty="0">
                <a:solidFill>
                  <a:schemeClr val="bg1"/>
                </a:solidFill>
              </a:rPr>
              <a:t>spínaných </a:t>
            </a:r>
            <a:r>
              <a:rPr lang="cs-CZ" b="1" dirty="0"/>
              <a:t>zdrojů</a:t>
            </a:r>
            <a:r>
              <a:rPr lang="cs-CZ" dirty="0"/>
              <a:t> nebo </a:t>
            </a:r>
            <a:r>
              <a:rPr lang="cs-CZ" b="1" dirty="0"/>
              <a:t>frekvenčních měničů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cs-CZ" dirty="0"/>
              <a:t>výkonová elektronika je rovněž klíčová při </a:t>
            </a:r>
            <a:r>
              <a:rPr lang="cs-CZ" b="1" dirty="0"/>
              <a:t>rea</a:t>
            </a:r>
            <a:r>
              <a:rPr lang="cs-CZ" b="1" dirty="0">
                <a:solidFill>
                  <a:schemeClr val="bg1"/>
                </a:solidFill>
              </a:rPr>
              <a:t>lizaci moderních zdrojů světla </a:t>
            </a:r>
            <a:r>
              <a:rPr lang="cs-CZ" dirty="0">
                <a:solidFill>
                  <a:schemeClr val="bg1"/>
                </a:solidFill>
              </a:rPr>
              <a:t>(úsporná</a:t>
            </a:r>
            <a:r>
              <a:rPr lang="cs-CZ" dirty="0"/>
              <a:t> žárovka, LED), moderních trakčních vozidel s async</a:t>
            </a:r>
            <a:r>
              <a:rPr lang="cs-CZ" dirty="0">
                <a:solidFill>
                  <a:schemeClr val="bg1"/>
                </a:solidFill>
              </a:rPr>
              <a:t>hronními motory, </a:t>
            </a:r>
            <a:r>
              <a:rPr lang="cs-CZ" b="1" dirty="0">
                <a:solidFill>
                  <a:schemeClr val="bg1"/>
                </a:solidFill>
              </a:rPr>
              <a:t>hybridních automobilů a</a:t>
            </a:r>
            <a:r>
              <a:rPr lang="cs-CZ" b="1" dirty="0"/>
              <a:t> elektromobilů</a:t>
            </a:r>
            <a:r>
              <a:rPr lang="cs-CZ" dirty="0"/>
              <a:t>, </a:t>
            </a:r>
            <a:r>
              <a:rPr lang="cs-CZ" b="1" dirty="0"/>
              <a:t>fotovoltaických a větrných elektrár</a:t>
            </a:r>
            <a:r>
              <a:rPr lang="cs-CZ" b="1" dirty="0">
                <a:solidFill>
                  <a:schemeClr val="bg1"/>
                </a:solidFill>
              </a:rPr>
              <a:t>en</a:t>
            </a:r>
            <a:r>
              <a:rPr lang="cs-CZ" dirty="0"/>
              <a:t>.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cs-CZ" dirty="0"/>
              <a:t>současné výkonové tranzistory jsou schopny ve spí</a:t>
            </a:r>
            <a:r>
              <a:rPr lang="cs-CZ" dirty="0">
                <a:solidFill>
                  <a:schemeClr val="bg1"/>
                </a:solidFill>
              </a:rPr>
              <a:t>nacím režimu pracovat s </a:t>
            </a:r>
            <a:r>
              <a:rPr lang="cs-CZ" b="1" dirty="0">
                <a:solidFill>
                  <a:schemeClr val="bg1"/>
                </a:solidFill>
              </a:rPr>
              <a:t>napětím až v řádu</a:t>
            </a:r>
            <a:r>
              <a:rPr lang="cs-CZ" b="1" dirty="0"/>
              <a:t> kilovoltů</a:t>
            </a:r>
            <a:r>
              <a:rPr lang="cs-CZ" dirty="0"/>
              <a:t> a s </a:t>
            </a:r>
            <a:r>
              <a:rPr lang="cs-CZ" b="1" dirty="0"/>
              <a:t>proudy v řádu 10</a:t>
            </a:r>
            <a:r>
              <a:rPr lang="cs-CZ" b="1" baseline="30000" dirty="0"/>
              <a:t>2</a:t>
            </a:r>
            <a:r>
              <a:rPr lang="cs-CZ" b="1" dirty="0"/>
              <a:t> až 10</a:t>
            </a:r>
            <a:r>
              <a:rPr lang="cs-CZ" b="1" baseline="30000" dirty="0"/>
              <a:t>3</a:t>
            </a:r>
            <a:r>
              <a:rPr lang="cs-CZ" b="1" dirty="0"/>
              <a:t> A</a:t>
            </a:r>
            <a:r>
              <a:rPr lang="cs-CZ" dirty="0"/>
              <a:t> 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0" y="638132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70C0"/>
                </a:solidFill>
              </a:rPr>
              <a:t>v procesoru Intel Pentium 4 je cca 42 000 000 tranzistorů se spoji o šířce 0,18 </a:t>
            </a:r>
            <a:r>
              <a:rPr lang="el-GR" dirty="0">
                <a:solidFill>
                  <a:srgbClr val="0070C0"/>
                </a:solidFill>
                <a:latin typeface="Times New Roman"/>
                <a:cs typeface="Times New Roman"/>
              </a:rPr>
              <a:t>μ</a:t>
            </a:r>
            <a:r>
              <a:rPr lang="cs-CZ" dirty="0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3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06D02E-E920-446E-858E-21B367AC7D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1. Střídavý proud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1.7 Usměrňovač a zesilovač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D08DF92-28AB-4FD1-B89B-E5993218A625}"/>
              </a:ext>
            </a:extLst>
          </p:cNvPr>
          <p:cNvSpPr txBox="1"/>
          <p:nvPr/>
        </p:nvSpPr>
        <p:spPr>
          <a:xfrm>
            <a:off x="0" y="126876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Integrovaný obvod</a:t>
            </a:r>
            <a:endParaRPr lang="cs-CZ" sz="2400" b="1" baseline="-25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1628800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složen z desítek miniaturních tranzistorů, rezistorů, kondenzátorů, OZ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jako celek jde o elektrický obvod, který vykonává určitou funkci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první IO vytvořen v roce 1958 v Texas Instruments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meze integrace součástek závisí krom jiného i na </a:t>
            </a:r>
            <a:r>
              <a:rPr lang="cs-CZ" sz="1600" b="1" dirty="0">
                <a:solidFill>
                  <a:srgbClr val="FF0000"/>
                </a:solidFill>
              </a:rPr>
              <a:t>Heisenbergových relacích neurčitosti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>
                <a:latin typeface="Times New Roman"/>
                <a:cs typeface="Times New Roman"/>
              </a:rPr>
              <a:t>→ </a:t>
            </a:r>
            <a:r>
              <a:rPr lang="cs-CZ" sz="1600" dirty="0">
                <a:cs typeface="Times New Roman"/>
              </a:rPr>
              <a:t>součástky i jejich počet na mm</a:t>
            </a:r>
            <a:r>
              <a:rPr lang="cs-CZ" sz="1600" baseline="30000" dirty="0">
                <a:cs typeface="Times New Roman"/>
              </a:rPr>
              <a:t>2</a:t>
            </a:r>
            <a:r>
              <a:rPr lang="cs-CZ" sz="1600" dirty="0">
                <a:cs typeface="Times New Roman"/>
              </a:rPr>
              <a:t> nelze zmenšovat do nekonečna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0" y="2924944"/>
            <a:ext cx="49320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B050"/>
                </a:solidFill>
              </a:rPr>
              <a:t>Využití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veškeré spotřební elektronice, ale i různá vědecká zařízení, např. na </a:t>
            </a:r>
            <a:r>
              <a:rPr lang="cs-CZ" sz="1600" b="1" dirty="0"/>
              <a:t>umělých družicích</a:t>
            </a:r>
            <a:r>
              <a:rPr lang="cs-CZ" sz="160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televize, videa, satelitní přijímače, dálková ovládání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rádia, CD či MP3 i MP4 přehrávače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digitální hodinky, kalkulačky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mobilní telefony, vysílačky, GPS přijímače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fotoaparáty, digitální fotoaparáty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počítače, tiskárny, monitory, PDA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automobily, letadla a další dopravní prostředky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lékařské, vědecké a měřicí přístroje</a:t>
            </a:r>
          </a:p>
        </p:txBody>
      </p:sp>
      <p:pic>
        <p:nvPicPr>
          <p:cNvPr id="13" name="Picture 2" descr="Integrované obvody všude kolem ná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477" y="2974300"/>
            <a:ext cx="3395921" cy="268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ntegrovaný obvod – Wikiped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509" y="1359063"/>
            <a:ext cx="1602890" cy="98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0" y="5725130"/>
            <a:ext cx="53056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B050"/>
                </a:solidFill>
              </a:rPr>
              <a:t>Zajímavosti</a:t>
            </a:r>
          </a:p>
          <a:p>
            <a:r>
              <a:rPr lang="cs-CZ" sz="1200" b="1" dirty="0"/>
              <a:t>Nejmenší IO na světě: </a:t>
            </a:r>
            <a:r>
              <a:rPr lang="cs-CZ" sz="1200" dirty="0"/>
              <a:t>Vědci z IBM dokázali vytvořit </a:t>
            </a:r>
            <a:r>
              <a:rPr lang="cs-CZ" sz="1200" b="1" dirty="0"/>
              <a:t>nejmenší logický obvod na světě sestávající z jediné molekuly kysličníku uhelnatého</a:t>
            </a:r>
            <a:r>
              <a:rPr lang="cs-CZ" sz="1200" dirty="0"/>
              <a:t>. Tento obvod má rozměr menší než jedna triliontina čtverečního palce (a je tedy 260 000 x menší než obdobný obvod na křemíkové bázi).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166540" y="5755908"/>
            <a:ext cx="3395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Nejmenší tranzistor na světě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cs-CZ" sz="1200" dirty="0"/>
              <a:t>výzkumníci z MIT vytvořili 3D tranzistory o průměru pouhých 2,5 nanometrů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cs-CZ" sz="1200" dirty="0"/>
              <a:t>Na jediný mikročip o velikosti nehtu lze umístit až desítky miliard těchto drobných tranzistorů</a:t>
            </a:r>
          </a:p>
        </p:txBody>
      </p:sp>
    </p:spTree>
    <p:extLst>
      <p:ext uri="{BB962C8B-B14F-4D97-AF65-F5344CB8AC3E}">
        <p14:creationId xmlns:p14="http://schemas.microsoft.com/office/powerpoint/2010/main" val="3471259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06D02E-E920-446E-858E-21B367AC7D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2. Střídavý proud v praxi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2.1 Třífázový generátor střídavého proudu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D08DF92-28AB-4FD1-B89B-E5993218A625}"/>
              </a:ext>
            </a:extLst>
          </p:cNvPr>
          <p:cNvSpPr txBox="1"/>
          <p:nvPr/>
        </p:nvSpPr>
        <p:spPr>
          <a:xfrm>
            <a:off x="0" y="14778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Válka proudů – výhody střídavého proudu nad stejnosměrným</a:t>
            </a:r>
            <a:endParaRPr lang="cs-CZ" sz="2400" b="1" baseline="-25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1868046"/>
            <a:ext cx="914400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700" b="1" dirty="0">
                <a:solidFill>
                  <a:srgbClr val="00B050"/>
                </a:solidFill>
              </a:rPr>
              <a:t>1882 – 1892 </a:t>
            </a:r>
            <a:r>
              <a:rPr lang="cs-CZ" sz="1700" dirty="0"/>
              <a:t/>
            </a:r>
            <a:br>
              <a:rPr lang="cs-CZ" sz="1700" dirty="0"/>
            </a:br>
            <a:r>
              <a:rPr lang="cs-CZ" sz="1700" b="1" dirty="0">
                <a:solidFill>
                  <a:srgbClr val="FF0000"/>
                </a:solidFill>
              </a:rPr>
              <a:t>válka proudů </a:t>
            </a:r>
            <a:r>
              <a:rPr lang="cs-CZ" sz="1700" dirty="0"/>
              <a:t>mezi </a:t>
            </a:r>
            <a:r>
              <a:rPr lang="cs-CZ" sz="1700" b="1" dirty="0">
                <a:solidFill>
                  <a:srgbClr val="00B050"/>
                </a:solidFill>
              </a:rPr>
              <a:t>T. A. Edisonem (1847 – 1931) </a:t>
            </a:r>
            <a:r>
              <a:rPr lang="cs-CZ" sz="1700" dirty="0"/>
              <a:t>(zastánce stejnosměrného proudu, který používal k napájení osvětlení domácností žárovkami) a </a:t>
            </a:r>
            <a:br>
              <a:rPr lang="cs-CZ" sz="1700" dirty="0"/>
            </a:br>
            <a:r>
              <a:rPr lang="cs-CZ" sz="1700" b="1" dirty="0">
                <a:solidFill>
                  <a:srgbClr val="00B050"/>
                </a:solidFill>
              </a:rPr>
              <a:t>G. </a:t>
            </a:r>
            <a:r>
              <a:rPr lang="cs-CZ" sz="1700" b="1" dirty="0" err="1">
                <a:solidFill>
                  <a:srgbClr val="00B050"/>
                </a:solidFill>
              </a:rPr>
              <a:t>Westinghousem</a:t>
            </a:r>
            <a:r>
              <a:rPr lang="cs-CZ" sz="1700" b="1" dirty="0">
                <a:solidFill>
                  <a:srgbClr val="00B050"/>
                </a:solidFill>
              </a:rPr>
              <a:t> ()</a:t>
            </a:r>
            <a:r>
              <a:rPr lang="cs-CZ" sz="1700" dirty="0"/>
              <a:t> (zastánce střídavého proudu, který používal k napájení veřejného osvětlení obloukovými lampami nebo k pohonu elektrických strojů; </a:t>
            </a:r>
            <a:br>
              <a:rPr lang="cs-CZ" sz="1700" dirty="0"/>
            </a:br>
            <a:r>
              <a:rPr lang="cs-CZ" sz="1700" dirty="0"/>
              <a:t>N. Tesla jeho zaměstnanec vynalezl většinu zařízení na střídavý proud; 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700" dirty="0"/>
              <a:t>tři aspekty války: ostrý konkurenční boj, řada smrtelných úrazů způsobených rozvody střídavého proudu a zákulisní manévry spojené se zaváděním elektrického křesla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700" b="1" dirty="0">
                <a:solidFill>
                  <a:srgbClr val="00B050"/>
                </a:solidFill>
              </a:rPr>
              <a:t>1882</a:t>
            </a:r>
            <a:r>
              <a:rPr lang="cs-CZ" sz="1700" dirty="0"/>
              <a:t> – Edison: </a:t>
            </a:r>
            <a:r>
              <a:rPr lang="cs-CZ" sz="1700" dirty="0" err="1"/>
              <a:t>ss</a:t>
            </a:r>
            <a:r>
              <a:rPr lang="cs-CZ" sz="1700" dirty="0"/>
              <a:t> rozvody do domácností měly nahradit svícení plynem a petrolejem; nevýhoda: rozvody do vzdálenosti max. několika km, pak velké ztráty, každé město by muselo mít svoji elektrárnu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700" b="1" dirty="0">
                <a:solidFill>
                  <a:srgbClr val="00B050"/>
                </a:solidFill>
              </a:rPr>
              <a:t>1886</a:t>
            </a:r>
            <a:r>
              <a:rPr lang="cs-CZ" sz="1700" dirty="0"/>
              <a:t> – </a:t>
            </a:r>
            <a:r>
              <a:rPr lang="cs-CZ" sz="1700" dirty="0" err="1"/>
              <a:t>Westinghouse</a:t>
            </a:r>
            <a:r>
              <a:rPr lang="cs-CZ" sz="1700" dirty="0"/>
              <a:t>: střídavé rozvody, malý proud, vysoké napětí, levnější přenos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700" b="1" dirty="0">
                <a:solidFill>
                  <a:srgbClr val="00B050"/>
                </a:solidFill>
              </a:rPr>
              <a:t>1892</a:t>
            </a:r>
            <a:r>
              <a:rPr lang="cs-CZ" sz="1700" dirty="0"/>
              <a:t> – konec sporů: Edison odešel z podnikání s elektřinou, jeho společnost splynula s Thomson-Houston Electric a přešla na střídavý proud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700" b="1" dirty="0">
                <a:solidFill>
                  <a:srgbClr val="00B050"/>
                </a:solidFill>
              </a:rPr>
              <a:t>1893</a:t>
            </a:r>
            <a:r>
              <a:rPr lang="cs-CZ" sz="1700" dirty="0"/>
              <a:t> – </a:t>
            </a:r>
            <a:r>
              <a:rPr lang="cs-CZ" sz="1700" dirty="0" err="1"/>
              <a:t>Westinghouse</a:t>
            </a:r>
            <a:r>
              <a:rPr lang="cs-CZ" sz="1700" dirty="0"/>
              <a:t> získal kontrakt na osvětlení Světové výstavy v Chicagu a stavbu elektrárny u Niagarských vodopádů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700" dirty="0"/>
              <a:t>V některých městských částech přetrvaly </a:t>
            </a:r>
            <a:r>
              <a:rPr lang="cs-CZ" sz="1700" dirty="0" err="1"/>
              <a:t>ss</a:t>
            </a:r>
            <a:r>
              <a:rPr lang="cs-CZ" sz="1700" dirty="0"/>
              <a:t> elektrárny po celé 20. století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FF0000"/>
                </a:solidFill>
              </a:rPr>
              <a:t>Nový Bydžov 1895-1920: </a:t>
            </a:r>
            <a:r>
              <a:rPr lang="cs-CZ" sz="1600" dirty="0"/>
              <a:t>byl mezi prvními městy při zavádějí elektrické energie. Městská </a:t>
            </a:r>
            <a:r>
              <a:rPr lang="cs-CZ" sz="1600" dirty="0" err="1"/>
              <a:t>ss</a:t>
            </a:r>
            <a:r>
              <a:rPr lang="cs-CZ" sz="1600" dirty="0"/>
              <a:t> elektrárna zahájila činnost již v roce </a:t>
            </a:r>
            <a:r>
              <a:rPr lang="cs-CZ" sz="1600" b="1" dirty="0">
                <a:solidFill>
                  <a:srgbClr val="FF0000"/>
                </a:solidFill>
              </a:rPr>
              <a:t>1895</a:t>
            </a:r>
            <a:r>
              <a:rPr lang="cs-CZ" sz="1600" dirty="0"/>
              <a:t>. Elektrické osvětlení města bylo slavnostně zahájeno 23. července.</a:t>
            </a:r>
          </a:p>
        </p:txBody>
      </p:sp>
    </p:spTree>
    <p:extLst>
      <p:ext uri="{BB962C8B-B14F-4D97-AF65-F5344CB8AC3E}">
        <p14:creationId xmlns:p14="http://schemas.microsoft.com/office/powerpoint/2010/main" val="3416855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06D02E-E920-446E-858E-21B367AC7D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2. Střídavý proud v praxi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2.1 Třífázový generátor střídavého proudu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D08DF92-28AB-4FD1-B89B-E5993218A625}"/>
              </a:ext>
            </a:extLst>
          </p:cNvPr>
          <p:cNvSpPr txBox="1"/>
          <p:nvPr/>
        </p:nvSpPr>
        <p:spPr>
          <a:xfrm>
            <a:off x="0" y="14778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Třífázový </a:t>
            </a:r>
            <a:r>
              <a:rPr lang="cs-CZ" sz="2400" b="1" dirty="0" smtClean="0">
                <a:solidFill>
                  <a:srgbClr val="00B0F0"/>
                </a:solidFill>
              </a:rPr>
              <a:t>generátor – princip </a:t>
            </a:r>
            <a:endParaRPr lang="cs-CZ" sz="2400" b="1" baseline="-25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186804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Rotor – pohyblivá cívka s jádrem (elektromagnet</a:t>
            </a:r>
            <a:r>
              <a:rPr lang="cs-CZ" sz="1600" dirty="0" smtClean="0"/>
              <a:t>)</a:t>
            </a:r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Stator – 3 pevné cívky, ve kterých se indukuje proud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492896"/>
            <a:ext cx="3554724" cy="3217638"/>
          </a:xfrm>
          <a:prstGeom prst="rect">
            <a:avLst/>
          </a:prstGeom>
        </p:spPr>
      </p:pic>
      <p:pic>
        <p:nvPicPr>
          <p:cNvPr id="1026" name="Picture 2" descr="Generátor střídavého proudu :: M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52821"/>
            <a:ext cx="4867390" cy="184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6012160" y="4548172"/>
                <a:ext cx="2427524" cy="15217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cs-CZ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cs-CZ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s-CZ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cs-CZ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cs-CZ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cs-CZ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cs-CZ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cs-CZ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s-CZ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cs-CZ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r>
                  <a:rPr lang="cs-CZ" dirty="0"/>
                  <a:t/>
                </a:r>
                <a:br>
                  <a:rPr lang="cs-CZ" dirty="0"/>
                </a:br>
                <a:endParaRPr lang="cs-CZ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4548172"/>
                <a:ext cx="2427524" cy="1521763"/>
              </a:xfrm>
              <a:prstGeom prst="rect">
                <a:avLst/>
              </a:prstGeom>
              <a:blipFill>
                <a:blip r:embed="rId4"/>
                <a:stretch>
                  <a:fillRect l="-2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6012160" y="6069935"/>
                <a:ext cx="1967828" cy="42240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72000" tIns="72000" rIns="7200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acc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cs-CZ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6069935"/>
                <a:ext cx="1967828" cy="4224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719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06D02E-E920-446E-858E-21B367AC7D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2. Střídavý proud v praxi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2.1 Třífázový generátor střídavého proudu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D08DF92-28AB-4FD1-B89B-E5993218A625}"/>
              </a:ext>
            </a:extLst>
          </p:cNvPr>
          <p:cNvSpPr txBox="1"/>
          <p:nvPr/>
        </p:nvSpPr>
        <p:spPr>
          <a:xfrm>
            <a:off x="0" y="14778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Třífázový </a:t>
            </a:r>
            <a:r>
              <a:rPr lang="cs-CZ" sz="2400" b="1" dirty="0" smtClean="0">
                <a:solidFill>
                  <a:srgbClr val="00B0F0"/>
                </a:solidFill>
              </a:rPr>
              <a:t>generátor – provedení</a:t>
            </a:r>
            <a:endParaRPr lang="cs-CZ" sz="2400" b="1" baseline="-25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186804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Rotor – pohyblivá cívka s jádrem (elektromagnet)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Stator – dvojice pólových nástavců naproti sobě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03DEC3B-0CC4-705E-B598-B01FF1F23B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61"/>
          <a:stretch/>
        </p:blipFill>
        <p:spPr>
          <a:xfrm>
            <a:off x="5652120" y="1629379"/>
            <a:ext cx="3312368" cy="3857816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0" y="2922320"/>
            <a:ext cx="6750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online.corinth3d.com/app/scene/f_vyna_3f_generator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D08DF92-28AB-4FD1-B89B-E5993218A625}"/>
              </a:ext>
            </a:extLst>
          </p:cNvPr>
          <p:cNvSpPr txBox="1"/>
          <p:nvPr/>
        </p:nvSpPr>
        <p:spPr>
          <a:xfrm>
            <a:off x="0" y="246065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00B0F0"/>
                </a:solidFill>
              </a:rPr>
              <a:t>Corinth</a:t>
            </a:r>
            <a:r>
              <a:rPr lang="cs-CZ" sz="2400" b="1" dirty="0" smtClean="0">
                <a:solidFill>
                  <a:srgbClr val="00B0F0"/>
                </a:solidFill>
              </a:rPr>
              <a:t> 3D – model generátoru</a:t>
            </a:r>
            <a:endParaRPr lang="cs-CZ" sz="2400" b="1" baseline="-25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429000"/>
            <a:ext cx="4584128" cy="328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88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" y="1868046"/>
            <a:ext cx="4067944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b="1" dirty="0"/>
              <a:t>Černý</a:t>
            </a:r>
            <a:r>
              <a:rPr lang="cs-CZ" sz="1600" dirty="0"/>
              <a:t> nebo </a:t>
            </a:r>
            <a:r>
              <a:rPr lang="cs-CZ" sz="1600" b="1" dirty="0">
                <a:solidFill>
                  <a:srgbClr val="C44100"/>
                </a:solidFill>
              </a:rPr>
              <a:t>hnědý</a:t>
            </a:r>
            <a:r>
              <a:rPr lang="cs-CZ" sz="1600" dirty="0"/>
              <a:t> – fáze L, pod napětím vůči zemi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B0F0"/>
                </a:solidFill>
              </a:rPr>
              <a:t>Modrý</a:t>
            </a:r>
            <a:r>
              <a:rPr lang="cs-CZ" sz="1600" dirty="0"/>
              <a:t> – nulovací vodič 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92D050"/>
                </a:solidFill>
              </a:rPr>
              <a:t>Zeleno</a:t>
            </a:r>
            <a:r>
              <a:rPr lang="cs-CZ" sz="1600" b="1" dirty="0">
                <a:solidFill>
                  <a:srgbClr val="FFFF00"/>
                </a:solidFill>
              </a:rPr>
              <a:t>žlutý</a:t>
            </a:r>
            <a:r>
              <a:rPr lang="cs-CZ" sz="1600" dirty="0"/>
              <a:t> – ochranný vodič (zemnění) PE</a:t>
            </a:r>
          </a:p>
        </p:txBody>
      </p:sp>
      <p:pic>
        <p:nvPicPr>
          <p:cNvPr id="1026" name="Picture 2" descr="http://ok1ike.c-a-v.com/soubory/prace_230v_soubory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901" y="1472343"/>
            <a:ext cx="452459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7406D02E-E920-446E-858E-21B367AC7D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2. Střídavý proud v praxi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2.2 Třífázová soustava střídavého proudu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D08DF92-28AB-4FD1-B89B-E5993218A625}"/>
              </a:ext>
            </a:extLst>
          </p:cNvPr>
          <p:cNvSpPr txBox="1"/>
          <p:nvPr/>
        </p:nvSpPr>
        <p:spPr>
          <a:xfrm>
            <a:off x="0" y="14778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Fázové vodiče</a:t>
            </a:r>
            <a:endParaRPr lang="cs-CZ" sz="2400" b="1" baseline="-25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D08DF92-28AB-4FD1-B89B-E5993218A625}"/>
              </a:ext>
            </a:extLst>
          </p:cNvPr>
          <p:cNvSpPr txBox="1"/>
          <p:nvPr/>
        </p:nvSpPr>
        <p:spPr>
          <a:xfrm>
            <a:off x="0" y="361540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Zapojení spotřebiče do hvězdy nebo trojúhelníku</a:t>
            </a:r>
            <a:endParaRPr lang="cs-CZ" sz="2400" b="1" baseline="-25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932040" y="4155803"/>
            <a:ext cx="4104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FF0000"/>
                </a:solidFill>
              </a:rPr>
              <a:t>Zapojení do hvězdy</a:t>
            </a:r>
            <a:r>
              <a:rPr lang="cs-CZ" dirty="0"/>
              <a:t> – využívá </a:t>
            </a:r>
            <a:r>
              <a:rPr lang="cs-CZ" b="1" dirty="0">
                <a:solidFill>
                  <a:srgbClr val="FF0000"/>
                </a:solidFill>
              </a:rPr>
              <a:t>fázového napětí 230 V</a:t>
            </a:r>
            <a:r>
              <a:rPr lang="cs-CZ" dirty="0"/>
              <a:t> mezi nějakou fází a nulovacím vodičem</a:t>
            </a:r>
            <a:br>
              <a:rPr lang="cs-CZ" dirty="0"/>
            </a:br>
            <a:r>
              <a:rPr lang="cs-CZ" dirty="0"/>
              <a:t>Př.: Rádio, počítač, domácí spotřebiče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FF0000"/>
                </a:solidFill>
              </a:rPr>
              <a:t>Zapojení do trojúhelníku </a:t>
            </a:r>
            <a:r>
              <a:rPr lang="cs-CZ" dirty="0"/>
              <a:t>– využívá </a:t>
            </a:r>
            <a:r>
              <a:rPr lang="cs-CZ" b="1" dirty="0">
                <a:solidFill>
                  <a:srgbClr val="FF0000"/>
                </a:solidFill>
              </a:rPr>
              <a:t>sdruženého napětí 400 V mezi fázemi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Př.: výkonové spotřebiče: pila, čerpadlo</a:t>
            </a:r>
          </a:p>
        </p:txBody>
      </p:sp>
      <p:grpSp>
        <p:nvGrpSpPr>
          <p:cNvPr id="13" name="Skupina 12"/>
          <p:cNvGrpSpPr/>
          <p:nvPr/>
        </p:nvGrpSpPr>
        <p:grpSpPr>
          <a:xfrm>
            <a:off x="107504" y="4207707"/>
            <a:ext cx="4572099" cy="2173621"/>
            <a:chOff x="107504" y="4207707"/>
            <a:chExt cx="4572099" cy="2173621"/>
          </a:xfrm>
        </p:grpSpPr>
        <p:pic>
          <p:nvPicPr>
            <p:cNvPr id="1028" name="Picture 4" descr="Zapojení spotřebičů v trojfázových sítíc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207707"/>
              <a:ext cx="4572099" cy="2173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Přímá spojnice se šipkou 5"/>
            <p:cNvCxnSpPr/>
            <p:nvPr/>
          </p:nvCxnSpPr>
          <p:spPr>
            <a:xfrm>
              <a:off x="899592" y="4293096"/>
              <a:ext cx="0" cy="72008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ovéPole 9"/>
            <p:cNvSpPr txBox="1"/>
            <p:nvPr/>
          </p:nvSpPr>
          <p:spPr>
            <a:xfrm>
              <a:off x="827584" y="44278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cs-CZ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14" name="Přímá spojnice se šipkou 13"/>
            <p:cNvCxnSpPr/>
            <p:nvPr/>
          </p:nvCxnSpPr>
          <p:spPr>
            <a:xfrm>
              <a:off x="3275856" y="4252446"/>
              <a:ext cx="0" cy="47269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ovéPole 15"/>
            <p:cNvSpPr txBox="1"/>
            <p:nvPr/>
          </p:nvSpPr>
          <p:spPr>
            <a:xfrm>
              <a:off x="3257650" y="4427820"/>
              <a:ext cx="5222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cs-CZ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6991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06D02E-E920-446E-858E-21B367AC7D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2. Střídavý proud v praxi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2.2 Třífázová soustava střídavého proudu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D08DF92-28AB-4FD1-B89B-E5993218A625}"/>
              </a:ext>
            </a:extLst>
          </p:cNvPr>
          <p:cNvSpPr txBox="1"/>
          <p:nvPr/>
        </p:nvSpPr>
        <p:spPr>
          <a:xfrm>
            <a:off x="0" y="14778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Sdružené napětí</a:t>
            </a:r>
            <a:endParaRPr lang="cs-CZ" sz="2400" b="1" baseline="-25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186804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FF0000"/>
                </a:solidFill>
              </a:rPr>
              <a:t>mezi dvěma fázemi</a:t>
            </a:r>
            <a:r>
              <a:rPr lang="cs-CZ" sz="1600" dirty="0"/>
              <a:t>, např. </a:t>
            </a:r>
            <a:r>
              <a:rPr lang="cs-CZ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sz="16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cs-CZ" sz="1600" dirty="0"/>
              <a:t> viz obr.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b="1" dirty="0"/>
              <a:t>fázová napětí</a:t>
            </a:r>
            <a:r>
              <a:rPr lang="cs-CZ" sz="1600" dirty="0"/>
              <a:t> </a:t>
            </a:r>
            <a:r>
              <a:rPr lang="cs-CZ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230 V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D08DF92-28AB-4FD1-B89B-E5993218A625}"/>
              </a:ext>
            </a:extLst>
          </p:cNvPr>
          <p:cNvSpPr txBox="1"/>
          <p:nvPr/>
        </p:nvSpPr>
        <p:spPr>
          <a:xfrm>
            <a:off x="0" y="361540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Zapojení zásuvky 230 V</a:t>
            </a:r>
            <a:endParaRPr lang="cs-CZ" sz="2400" b="1" baseline="-25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221" y="1466671"/>
            <a:ext cx="2629267" cy="23244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107504" y="2575303"/>
                <a:ext cx="6307881" cy="7096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60°</m:t>
                          </m:r>
                        </m:e>
                      </m:func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=1,732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∙230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≅400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575303"/>
                <a:ext cx="6307881" cy="7096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ovéPole 11"/>
          <p:cNvSpPr txBox="1"/>
          <p:nvPr/>
        </p:nvSpPr>
        <p:spPr>
          <a:xfrm>
            <a:off x="12612" y="4077072"/>
            <a:ext cx="59275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FF0000"/>
                </a:solidFill>
              </a:rPr>
              <a:t>nulovací vodič nesmí být přerušen! </a:t>
            </a:r>
            <a:br>
              <a:rPr lang="cs-CZ" sz="1600" b="1" dirty="0">
                <a:solidFill>
                  <a:srgbClr val="FF0000"/>
                </a:solidFill>
              </a:rPr>
            </a:br>
            <a:r>
              <a:rPr lang="cs-CZ" sz="1600" b="1" dirty="0">
                <a:solidFill>
                  <a:srgbClr val="FF0000"/>
                </a:solidFill>
              </a:rPr>
              <a:t>(např. pojistkou – ta musí být zásadně na fázovém vodiči)</a:t>
            </a:r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B050"/>
                </a:solidFill>
              </a:rPr>
              <a:t>Spotřebiče 1. třídy</a:t>
            </a:r>
            <a:r>
              <a:rPr lang="cs-CZ" sz="1600" b="1" dirty="0"/>
              <a:t> – kovový obal spotřebiče (např. PC) – ochrana zemněním </a:t>
            </a:r>
            <a:r>
              <a:rPr lang="cs-CZ" sz="1600" dirty="0">
                <a:sym typeface="Symbol" panose="05050102010706020507" pitchFamily="18" charset="2"/>
              </a:rPr>
              <a:t> zelenožlutý vodič spojený s kovovým obalem</a:t>
            </a:r>
            <a:br>
              <a:rPr lang="cs-CZ" sz="1600" dirty="0">
                <a:sym typeface="Symbol" panose="05050102010706020507" pitchFamily="18" charset="2"/>
              </a:rPr>
            </a:br>
            <a:r>
              <a:rPr lang="cs-CZ" sz="1600" b="1" dirty="0"/>
              <a:t> </a:t>
            </a:r>
            <a:r>
              <a:rPr lang="cs-CZ" sz="1600" dirty="0">
                <a:sym typeface="Symbol" panose="05050102010706020507" pitchFamily="18" charset="2"/>
              </a:rPr>
              <a:t> spojí-li se fázový vodič s kostrou spotřebiče, spojí se přes PE vodič se zemí, dojde ke zkratu, přepálí se pojistka nebo vypne jistič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B050"/>
                </a:solidFill>
              </a:rPr>
              <a:t>Spotřebiče 2. třídy </a:t>
            </a:r>
            <a:r>
              <a:rPr lang="cs-CZ" sz="1600" b="1" dirty="0"/>
              <a:t>– izolovaný nevodivý povrch (např. fén)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B050"/>
                </a:solidFill>
              </a:rPr>
              <a:t>Spotřebiče 3. třídy </a:t>
            </a:r>
            <a:r>
              <a:rPr lang="cs-CZ" sz="1600" b="1" dirty="0"/>
              <a:t>– do 50 V (bezpečné napětí)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b="1" dirty="0">
                <a:cs typeface="Times New Roman" panose="02020603050405020304" pitchFamily="18" charset="0"/>
              </a:rPr>
              <a:t>Délka prodlužovacího kabelu 220 V – max. 12 m </a:t>
            </a:r>
            <a:br>
              <a:rPr lang="cs-CZ" sz="1600" b="1" dirty="0">
                <a:cs typeface="Times New Roman" panose="02020603050405020304" pitchFamily="18" charset="0"/>
              </a:rPr>
            </a:br>
            <a:r>
              <a:rPr lang="cs-CZ" sz="1600" dirty="0">
                <a:sym typeface="Symbol" panose="05050102010706020507" pitchFamily="18" charset="2"/>
              </a:rPr>
              <a:t></a:t>
            </a:r>
            <a:r>
              <a:rPr lang="cs-CZ" sz="1600" b="1" dirty="0">
                <a:cs typeface="Times New Roman" panose="02020603050405020304" pitchFamily="18" charset="0"/>
              </a:rPr>
              <a:t> při větší délce má nulovací vodič velký odpor a pojistka nejistí</a:t>
            </a:r>
          </a:p>
        </p:txBody>
      </p:sp>
      <p:pic>
        <p:nvPicPr>
          <p:cNvPr id="2050" name="Picture 2" descr="Zapojení zásuvky svépomocí - jen pod dohledem odborné osoby -  Zapojenizasuvky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0248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572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06D02E-E920-446E-858E-21B367AC7D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2. Střídavý proud v praxi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2.2 Třífázová soustava střídavého proudu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D08DF92-28AB-4FD1-B89B-E5993218A625}"/>
              </a:ext>
            </a:extLst>
          </p:cNvPr>
          <p:cNvSpPr txBox="1"/>
          <p:nvPr/>
        </p:nvSpPr>
        <p:spPr>
          <a:xfrm>
            <a:off x="0" y="14778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Třídy ochrany spotřebičů a bezpečná napětí</a:t>
            </a:r>
            <a:endParaRPr lang="cs-CZ" sz="2400" b="1" baseline="-25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939501"/>
            <a:ext cx="4320480" cy="2797465"/>
          </a:xfrm>
          <a:prstGeom prst="rect">
            <a:avLst/>
          </a:prstGeom>
        </p:spPr>
      </p:pic>
      <p:pic>
        <p:nvPicPr>
          <p:cNvPr id="1026" name="Picture 2" descr="https://eluc.ikap.cz/uploads/images/6786/content_dovolena_nape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6" y="4869159"/>
            <a:ext cx="6124618" cy="194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572000" y="1939501"/>
            <a:ext cx="4464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/>
              <a:t>Normální</a:t>
            </a:r>
            <a:r>
              <a:rPr lang="cs-CZ" dirty="0"/>
              <a:t> – suchá, izolovaná místa, která svou podstatou zabraňují úrazu el. proudem </a:t>
            </a:r>
            <a:r>
              <a:rPr lang="cs-CZ" dirty="0">
                <a:sym typeface="Symbol" panose="05050102010706020507" pitchFamily="18" charset="2"/>
              </a:rPr>
              <a:t> dětský pokoj</a:t>
            </a:r>
            <a:r>
              <a:rPr lang="cs-CZ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/>
              <a:t>Nebezpečné</a:t>
            </a:r>
            <a:r>
              <a:rPr lang="cs-CZ" dirty="0"/>
              <a:t> – vlhké, horké, hrozí nebezpečí úrazu el. proudem </a:t>
            </a:r>
            <a:r>
              <a:rPr lang="cs-CZ" dirty="0">
                <a:sym typeface="Symbol" panose="05050102010706020507" pitchFamily="18" charset="2"/>
              </a:rPr>
              <a:t> koupelna, kuchyň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>
                <a:sym typeface="Symbol" panose="05050102010706020507" pitchFamily="18" charset="2"/>
              </a:rPr>
              <a:t>Zvlášť nebezpečné</a:t>
            </a:r>
            <a:r>
              <a:rPr lang="cs-CZ" dirty="0">
                <a:sym typeface="Symbol" panose="05050102010706020507" pitchFamily="18" charset="2"/>
              </a:rPr>
              <a:t> – mokré s extrémní korozní aktivitou  vlhké sklepy, studny, jeskyně, kovové nádrže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0522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06D02E-E920-446E-858E-21B367AC7D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1. Střídavý proud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1.1 Základní vlastnosti střídavého proudu a napětí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4" y="2894208"/>
            <a:ext cx="5082842" cy="39191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955" y="1484784"/>
            <a:ext cx="3474541" cy="230364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20B8C0F-4EE3-4E97-B47D-C440A6197339}"/>
              </a:ext>
            </a:extLst>
          </p:cNvPr>
          <p:cNvSpPr txBox="1"/>
          <p:nvPr/>
        </p:nvSpPr>
        <p:spPr>
          <a:xfrm>
            <a:off x="5478325" y="3789040"/>
            <a:ext cx="36656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největší napětí se indukuje v čase v čase ¼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dirty="0"/>
              <a:t>  a ¾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dirty="0"/>
              <a:t>   (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dirty="0"/>
              <a:t> – perioda)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FF0000"/>
                </a:solidFill>
              </a:rPr>
              <a:t>stator</a:t>
            </a:r>
            <a:r>
              <a:rPr lang="cs-CZ" dirty="0"/>
              <a:t> je v praxi tvořen soustavou cívek, které vytváří soustavu elektromagnetů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FF0000"/>
                </a:solidFill>
              </a:rPr>
              <a:t>rotor</a:t>
            </a:r>
            <a:r>
              <a:rPr lang="cs-CZ" dirty="0"/>
              <a:t> – cívka, jejíž dva vývody jsou spojeny se 2 prstenci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FF0000"/>
                </a:solidFill>
              </a:rPr>
              <a:t>sběrače</a:t>
            </a:r>
            <a:r>
              <a:rPr lang="cs-CZ" dirty="0"/>
              <a:t> – měděné nebo ocelové kartáčky dotýkající s prstenců a odvádějící střídavý proud z alternátoru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0" y="1465620"/>
            <a:ext cx="8952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Alternátor – generátor střídavého proudu</a:t>
            </a:r>
          </a:p>
        </p:txBody>
      </p:sp>
      <p:sp>
        <p:nvSpPr>
          <p:cNvPr id="5" name="Obdélník 4"/>
          <p:cNvSpPr/>
          <p:nvPr/>
        </p:nvSpPr>
        <p:spPr>
          <a:xfrm>
            <a:off x="-1" y="1916832"/>
            <a:ext cx="5478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FF0000"/>
                </a:solidFill>
              </a:rPr>
              <a:t>princip elektromagnetické indukce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při otáčení cívky (rotor) v magnetickém poli magnetu (stator) se na jejích vývodech indukuje střídavé napětí</a:t>
            </a:r>
          </a:p>
        </p:txBody>
      </p:sp>
    </p:spTree>
    <p:extLst>
      <p:ext uri="{BB962C8B-B14F-4D97-AF65-F5344CB8AC3E}">
        <p14:creationId xmlns:p14="http://schemas.microsoft.com/office/powerpoint/2010/main" val="1964172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06D02E-E920-446E-858E-21B367AC7D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2. Střídavý proud v praxi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2.2 Třífázová soustava střídavého proudu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D08DF92-28AB-4FD1-B89B-E5993218A625}"/>
              </a:ext>
            </a:extLst>
          </p:cNvPr>
          <p:cNvSpPr txBox="1"/>
          <p:nvPr/>
        </p:nvSpPr>
        <p:spPr>
          <a:xfrm>
            <a:off x="0" y="14778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Účinky elektrického proudu na lidský organismus</a:t>
            </a:r>
            <a:endParaRPr lang="cs-CZ" sz="2400" b="1" baseline="-25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9501"/>
            <a:ext cx="3886743" cy="230537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801" y="1952149"/>
            <a:ext cx="5153105" cy="23897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581128"/>
            <a:ext cx="5761190" cy="2161157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BD08DF92-28AB-4FD1-B89B-E5993218A625}"/>
              </a:ext>
            </a:extLst>
          </p:cNvPr>
          <p:cNvSpPr txBox="1"/>
          <p:nvPr/>
        </p:nvSpPr>
        <p:spPr>
          <a:xfrm>
            <a:off x="5868694" y="4551511"/>
            <a:ext cx="3275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Max. bezpečný proud</a:t>
            </a:r>
            <a:endParaRPr lang="cs-CZ" sz="2400" b="1" baseline="-25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868694" y="5085184"/>
            <a:ext cx="3167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stejnosměrný – </a:t>
            </a:r>
            <a:r>
              <a:rPr lang="cs-CZ" b="1" dirty="0">
                <a:solidFill>
                  <a:srgbClr val="FF0000"/>
                </a:solidFill>
              </a:rPr>
              <a:t>10 mA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střídavý – </a:t>
            </a:r>
            <a:r>
              <a:rPr lang="cs-CZ" b="1" dirty="0">
                <a:solidFill>
                  <a:srgbClr val="FF0000"/>
                </a:solidFill>
              </a:rPr>
              <a:t>3,5 mA</a:t>
            </a:r>
          </a:p>
        </p:txBody>
      </p:sp>
    </p:spTree>
    <p:extLst>
      <p:ext uri="{BB962C8B-B14F-4D97-AF65-F5344CB8AC3E}">
        <p14:creationId xmlns:p14="http://schemas.microsoft.com/office/powerpoint/2010/main" val="1610701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06D02E-E920-446E-858E-21B367AC7D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2. Střídavý proud v praxi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2.3 Elektromotor na střídavý proud</a:t>
            </a:r>
            <a:endParaRPr lang="cs-CZ" sz="2800" dirty="0">
              <a:solidFill>
                <a:srgbClr val="FF0000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0" y="1484784"/>
            <a:ext cx="9144000" cy="1543051"/>
            <a:chOff x="0" y="332656"/>
            <a:chExt cx="9144000" cy="1543051"/>
          </a:xfrm>
        </p:grpSpPr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BD08DF92-28AB-4FD1-B89B-E5993218A625}"/>
                </a:ext>
              </a:extLst>
            </p:cNvPr>
            <p:cNvSpPr txBox="1"/>
            <p:nvPr/>
          </p:nvSpPr>
          <p:spPr>
            <a:xfrm>
              <a:off x="0" y="332656"/>
              <a:ext cx="914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>
                  <a:solidFill>
                    <a:srgbClr val="00B0F0"/>
                  </a:solidFill>
                </a:rPr>
                <a:t>Točivé magnetické pole</a:t>
              </a:r>
              <a:endParaRPr lang="cs-CZ" sz="2400" b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0" y="722866"/>
              <a:ext cx="651621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cs-CZ" sz="1600" dirty="0"/>
                <a:t>rotor – permanentní magnet (malé </a:t>
              </a:r>
              <a:r>
                <a:rPr lang="cs-CZ" sz="1600" dirty="0" err="1"/>
                <a:t>synchr.m</a:t>
              </a:r>
              <a:r>
                <a:rPr lang="cs-CZ" sz="1600" dirty="0"/>
                <a:t>.), elektromagnet (větší </a:t>
              </a:r>
              <a:r>
                <a:rPr lang="cs-CZ" sz="1600" dirty="0" err="1"/>
                <a:t>synchr.m</a:t>
              </a:r>
              <a:r>
                <a:rPr lang="cs-CZ" sz="1600" dirty="0"/>
                <a:t>.) nebo kotva nakrátko (</a:t>
              </a:r>
              <a:r>
                <a:rPr lang="cs-CZ" sz="1600" dirty="0" err="1"/>
                <a:t>asynchr.m</a:t>
              </a:r>
              <a:r>
                <a:rPr lang="cs-CZ" sz="1600" dirty="0"/>
                <a:t>.)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cs-CZ" sz="1600" dirty="0"/>
                <a:t>stator – 3 cívky, ve kterých vzniká v dutině statoru tzv. </a:t>
              </a:r>
              <a:r>
                <a:rPr lang="cs-CZ" sz="1600" b="1" dirty="0">
                  <a:solidFill>
                    <a:srgbClr val="FF0000"/>
                  </a:solidFill>
                </a:rPr>
                <a:t>točivé magnetické pole </a:t>
              </a:r>
              <a:r>
                <a:rPr lang="cs-CZ" sz="1600" dirty="0">
                  <a:sym typeface="Symbol" panose="05050102010706020507" pitchFamily="18" charset="2"/>
                </a:rPr>
                <a:t> vektor </a:t>
              </a:r>
              <a:r>
                <a:rPr lang="cs-CZ" sz="1600" b="1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</a:t>
              </a:r>
              <a:r>
                <a:rPr lang="cs-CZ" sz="1600" dirty="0">
                  <a:sym typeface="Symbol" panose="05050102010706020507" pitchFamily="18" charset="2"/>
                </a:rPr>
                <a:t> se otáčí s frekvencí </a:t>
              </a:r>
              <a:r>
                <a:rPr lang="cs-CZ" sz="16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f</a:t>
              </a:r>
              <a:endPara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0" name="Picture 2" descr="Asynchronní stroje - konstrukce, princip funkce a řízení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332656"/>
              <a:ext cx="2095500" cy="1543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D08DF92-28AB-4FD1-B89B-E5993218A625}"/>
              </a:ext>
            </a:extLst>
          </p:cNvPr>
          <p:cNvSpPr txBox="1"/>
          <p:nvPr/>
        </p:nvSpPr>
        <p:spPr>
          <a:xfrm>
            <a:off x="0" y="30416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Synchronní a asynchronní elektromotor</a:t>
            </a:r>
            <a:endParaRPr lang="cs-CZ" sz="2400" b="1" baseline="-25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3431902"/>
            <a:ext cx="91440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b="1" dirty="0"/>
              <a:t>elektromotor</a:t>
            </a:r>
            <a:r>
              <a:rPr lang="cs-CZ" sz="1600" dirty="0"/>
              <a:t> – mění elektrickou energii na mechanickou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dirty="0"/>
              <a:t>princip – </a:t>
            </a:r>
            <a:r>
              <a:rPr lang="cs-CZ" sz="1600" b="1" dirty="0">
                <a:solidFill>
                  <a:srgbClr val="FF0000"/>
                </a:solidFill>
              </a:rPr>
              <a:t>pohyb vodiče s proudem v magnetickém poli statoru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600" b="1" dirty="0"/>
              <a:t>Synchronní elektromotor </a:t>
            </a:r>
            <a:r>
              <a:rPr lang="cs-CZ" sz="1600" dirty="0"/>
              <a:t>– rotor se otáčí s frekvencí točivého magnetického pole</a:t>
            </a:r>
            <a:br>
              <a:rPr lang="cs-CZ" sz="1600" dirty="0"/>
            </a:br>
            <a:r>
              <a:rPr lang="cs-CZ" sz="1600" dirty="0">
                <a:sym typeface="Symbol" panose="05050102010706020507" pitchFamily="18" charset="2"/>
              </a:rPr>
              <a:t> elektromobily, motory s velkým výkonem a konstantními otáčkami, krokové motory, CD-ROM, hračky</a:t>
            </a:r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b="1" dirty="0"/>
              <a:t>Asynchronní elektromotor</a:t>
            </a:r>
            <a:r>
              <a:rPr lang="cs-CZ" sz="1600" dirty="0"/>
              <a:t> – otáčky motoru nižší než je frekvence točivého pole, velikost proudu se mění podle zatížení</a:t>
            </a:r>
            <a:br>
              <a:rPr lang="cs-CZ" sz="1600" dirty="0"/>
            </a:br>
            <a:r>
              <a:rPr lang="cs-CZ" sz="1600" dirty="0">
                <a:sym typeface="Symbol" panose="05050102010706020507" pitchFamily="18" charset="2"/>
              </a:rPr>
              <a:t> cirkulárka, pračka, gramofony, ventilátory, ledničky, vrtačky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8125482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06D02E-E920-446E-858E-21B367AC7D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2. Střídavý proud v praxi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2.3 Elektromotor na střídavý proud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D08DF92-28AB-4FD1-B89B-E5993218A625}"/>
              </a:ext>
            </a:extLst>
          </p:cNvPr>
          <p:cNvSpPr txBox="1"/>
          <p:nvPr/>
        </p:nvSpPr>
        <p:spPr>
          <a:xfrm>
            <a:off x="0" y="14551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Moderní diskový synchronní elektromotor</a:t>
            </a:r>
            <a:endParaRPr lang="cs-CZ" sz="2400" b="1" baseline="-25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04864"/>
            <a:ext cx="7416824" cy="4538881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0" y="1874994"/>
            <a:ext cx="6516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využití: elektromobily</a:t>
            </a:r>
            <a:endParaRPr lang="cs-CZ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434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06D02E-E920-446E-858E-21B367AC7D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2. Střídavý proud v praxi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2.3 Elektromotor na střídavý proud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D08DF92-28AB-4FD1-B89B-E5993218A625}"/>
              </a:ext>
            </a:extLst>
          </p:cNvPr>
          <p:cNvSpPr txBox="1"/>
          <p:nvPr/>
        </p:nvSpPr>
        <p:spPr>
          <a:xfrm>
            <a:off x="0" y="14551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Asynchronní elektromotor</a:t>
            </a:r>
            <a:endParaRPr lang="cs-CZ" sz="2400" b="1" baseline="-25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Asynchronní stroje - konstrukce, princip funkce a řízení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9"/>
          <a:stretch/>
        </p:blipFill>
        <p:spPr bwMode="auto">
          <a:xfrm>
            <a:off x="971600" y="1916831"/>
            <a:ext cx="7272808" cy="481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0318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06D02E-E920-446E-858E-21B367AC7D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2. Střídavý proud v praxi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2.4 Transformátor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D08DF92-28AB-4FD1-B89B-E5993218A625}"/>
              </a:ext>
            </a:extLst>
          </p:cNvPr>
          <p:cNvSpPr txBox="1"/>
          <p:nvPr/>
        </p:nvSpPr>
        <p:spPr>
          <a:xfrm>
            <a:off x="0" y="14551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Jednofázový transformátor</a:t>
            </a:r>
            <a:endParaRPr lang="cs-CZ" sz="2400" b="1" baseline="-25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87499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2 cívky na společném jádře z magneticky měkkých vzájemně izolovaných plechů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princip </a:t>
            </a:r>
            <a:r>
              <a:rPr lang="cs-CZ" sz="2000" b="1" dirty="0">
                <a:solidFill>
                  <a:srgbClr val="FF0000"/>
                </a:solidFill>
              </a:rPr>
              <a:t>elektromagnetické indukce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>
                <a:cs typeface="Times New Roman" panose="02020603050405020304" pitchFamily="18" charset="0"/>
              </a:rPr>
              <a:t>zvyšuje nebo snižuje hodnoty </a:t>
            </a:r>
            <a:r>
              <a:rPr lang="cs-CZ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střídavého napětí a proudu </a:t>
            </a:r>
            <a:r>
              <a:rPr lang="cs-CZ" dirty="0">
                <a:cs typeface="Times New Roman" panose="02020603050405020304" pitchFamily="18" charset="0"/>
              </a:rPr>
              <a:t>(</a:t>
            </a:r>
            <a:r>
              <a:rPr lang="cs-CZ" dirty="0" err="1">
                <a:cs typeface="Times New Roman" panose="02020603050405020304" pitchFamily="18" charset="0"/>
              </a:rPr>
              <a:t>ss</a:t>
            </a:r>
            <a:r>
              <a:rPr lang="cs-CZ" dirty="0">
                <a:cs typeface="Times New Roman" panose="02020603050405020304" pitchFamily="18" charset="0"/>
              </a:rPr>
              <a:t>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dirty="0">
                <a:cs typeface="Times New Roman" panose="02020603050405020304" pitchFamily="18" charset="0"/>
              </a:rPr>
              <a:t> se transformovat nedá)</a:t>
            </a:r>
          </a:p>
        </p:txBody>
      </p:sp>
      <p:pic>
        <p:nvPicPr>
          <p:cNvPr id="5122" name="Picture 2" descr="Transformátor – Wikipe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670" y="3373784"/>
            <a:ext cx="3238998" cy="242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Skupina 7"/>
          <p:cNvGrpSpPr/>
          <p:nvPr/>
        </p:nvGrpSpPr>
        <p:grpSpPr>
          <a:xfrm>
            <a:off x="-36512" y="2896071"/>
            <a:ext cx="3648508" cy="3854408"/>
            <a:chOff x="5508104" y="2958968"/>
            <a:chExt cx="3648508" cy="3854408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41461" y="3436681"/>
              <a:ext cx="3181794" cy="1792519"/>
            </a:xfrm>
            <a:prstGeom prst="rect">
              <a:avLst/>
            </a:prstGeom>
          </p:spPr>
        </p:pic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BD08DF92-28AB-4FD1-B89B-E5993218A625}"/>
                </a:ext>
              </a:extLst>
            </p:cNvPr>
            <p:cNvSpPr txBox="1"/>
            <p:nvPr/>
          </p:nvSpPr>
          <p:spPr>
            <a:xfrm>
              <a:off x="5508104" y="2958968"/>
              <a:ext cx="3648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>
                  <a:solidFill>
                    <a:srgbClr val="00B0F0"/>
                  </a:solidFill>
                </a:rPr>
                <a:t>Transformátor naprázdno</a:t>
              </a:r>
              <a:endParaRPr lang="cs-CZ" sz="2400" b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ovéPole 3"/>
                <p:cNvSpPr txBox="1"/>
                <p:nvPr/>
              </p:nvSpPr>
              <p:spPr>
                <a:xfrm>
                  <a:off x="6209752" y="6104097"/>
                  <a:ext cx="2070420" cy="709279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72000" tIns="72000" rIns="72000" bIns="7200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cs-CZ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cs-CZ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cs-CZ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cs-CZ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cs-CZ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  <m:r>
                          <a:rPr lang="cs-CZ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cs-CZ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cs-CZ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cs-CZ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  <m:r>
                          <a:rPr lang="cs-CZ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cs-CZ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cs-CZ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cs-CZ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cs-CZ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ovéPo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9752" y="6104097"/>
                  <a:ext cx="2070420" cy="70927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ovéPole 4"/>
            <p:cNvSpPr txBox="1"/>
            <p:nvPr/>
          </p:nvSpPr>
          <p:spPr>
            <a:xfrm>
              <a:off x="5741461" y="5189711"/>
              <a:ext cx="300700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FF0000"/>
                  </a:solidFill>
                </a:rPr>
                <a:t>transformační poměr</a:t>
              </a:r>
              <a:r>
                <a:rPr lang="cs-CZ" dirty="0"/>
                <a:t> … </a:t>
              </a:r>
              <a:r>
                <a:rPr lang="cs-CZ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br>
                <a:rPr lang="cs-CZ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cs-CZ" sz="1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cs-CZ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&gt; </a:t>
              </a:r>
              <a:r>
                <a:rPr lang="cs-CZ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cs-CZ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… transformace nahoru</a:t>
              </a:r>
              <a:br>
                <a:rPr lang="cs-CZ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cs-CZ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 &lt; </a:t>
              </a:r>
              <a:r>
                <a:rPr lang="cs-CZ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cs-CZ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… transformace dolů</a:t>
              </a:r>
            </a:p>
          </p:txBody>
        </p:sp>
      </p:grpSp>
      <p:pic>
        <p:nvPicPr>
          <p:cNvPr id="5124" name="Picture 4" descr="Jednofázový oddělovací transformátor, 230V / 24-42-110V, max.100VA,  Oddělovací transformátory – Jednofázové nízkonapěťové oddělovací  transformátory – Automatizační prvky – Tracon Electr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668" y="3933056"/>
            <a:ext cx="2479332" cy="281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777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06D02E-E920-446E-858E-21B367AC7D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2. Střídavý proud v praxi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2.4 Transformátor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D08DF92-28AB-4FD1-B89B-E5993218A625}"/>
              </a:ext>
            </a:extLst>
          </p:cNvPr>
          <p:cNvSpPr txBox="1"/>
          <p:nvPr/>
        </p:nvSpPr>
        <p:spPr>
          <a:xfrm>
            <a:off x="0" y="1484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Třífázový transformátor</a:t>
            </a:r>
            <a:endParaRPr lang="cs-CZ" sz="2400" b="1" baseline="-25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87499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trojice cívek v primárním i sekundárním obvodu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využití – energetika, výrobní sektor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727139"/>
            <a:ext cx="4279699" cy="2358045"/>
          </a:xfrm>
          <a:prstGeom prst="rect">
            <a:avLst/>
          </a:prstGeom>
        </p:spPr>
      </p:pic>
      <p:pic>
        <p:nvPicPr>
          <p:cNvPr id="7170" name="Picture 2" descr="Transformátor třífázový 250kV - Blansko | Bazoš.c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2" r="35760"/>
          <a:stretch/>
        </p:blipFill>
        <p:spPr bwMode="auto">
          <a:xfrm>
            <a:off x="5652120" y="2535160"/>
            <a:ext cx="3384376" cy="423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F26B3E9-1A38-4B0E-9046-4C60293C1400}"/>
              </a:ext>
            </a:extLst>
          </p:cNvPr>
          <p:cNvSpPr txBox="1"/>
          <p:nvPr/>
        </p:nvSpPr>
        <p:spPr>
          <a:xfrm>
            <a:off x="0" y="5229200"/>
            <a:ext cx="5652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B0F0"/>
                </a:solidFill>
              </a:rPr>
              <a:t>Ztráty při přenosu – </a:t>
            </a:r>
            <a:r>
              <a:rPr lang="cs-CZ" sz="2000" b="1" dirty="0" err="1">
                <a:solidFill>
                  <a:srgbClr val="00B0F0"/>
                </a:solidFill>
              </a:rPr>
              <a:t>Jouleovo</a:t>
            </a:r>
            <a:r>
              <a:rPr lang="cs-CZ" sz="2000" b="1" dirty="0">
                <a:solidFill>
                  <a:srgbClr val="00B0F0"/>
                </a:solidFill>
              </a:rPr>
              <a:t> teplo</a:t>
            </a:r>
            <a:endParaRPr lang="cs-CZ" sz="2000" b="1" baseline="-25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FD18A60-FC77-4A87-B0B1-4DEE4A243CC6}"/>
              </a:ext>
            </a:extLst>
          </p:cNvPr>
          <p:cNvSpPr txBox="1"/>
          <p:nvPr/>
        </p:nvSpPr>
        <p:spPr>
          <a:xfrm>
            <a:off x="0" y="5661248"/>
            <a:ext cx="5724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při transformaci dochází ke ztrátám energie vlivem tepla, vířivých proudů, periodického přemagnetování jádra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ztráty omezíme malým proudem a vysokým napětím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A9B5F511-62D7-4872-85A0-4322E26A1751}"/>
                  </a:ext>
                </a:extLst>
              </p:cNvPr>
              <p:cNvSpPr txBox="1"/>
              <p:nvPr/>
            </p:nvSpPr>
            <p:spPr>
              <a:xfrm>
                <a:off x="4139952" y="5205051"/>
                <a:ext cx="1216084" cy="45619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72000" tIns="72000" rIns="7200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𝑱</m:t>
                          </m:r>
                        </m:sub>
                      </m:sSub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sSup>
                        <m:sSupPr>
                          <m:ctrlP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p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cs-CZ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A9B5F511-62D7-4872-85A0-4322E26A1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5205051"/>
                <a:ext cx="1216084" cy="456197"/>
              </a:xfrm>
              <a:prstGeom prst="rect">
                <a:avLst/>
              </a:prstGeom>
              <a:blipFill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42747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06D02E-E920-446E-858E-21B367AC7D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2. Střídavý proud v praxi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2.5 Přenos elektrické energie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D08DF92-28AB-4FD1-B89B-E5993218A625}"/>
              </a:ext>
            </a:extLst>
          </p:cNvPr>
          <p:cNvSpPr txBox="1"/>
          <p:nvPr/>
        </p:nvSpPr>
        <p:spPr>
          <a:xfrm>
            <a:off x="0" y="14127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Přenosové schéma</a:t>
            </a:r>
            <a:endParaRPr lang="cs-CZ" sz="2400" b="1" baseline="-25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31DC886-90FC-4CEC-816D-A4AF4FA27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03" y="1874441"/>
            <a:ext cx="7382594" cy="487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107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06D02E-E920-446E-858E-21B367AC7D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2. Střídavý proud v praxi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2.5 Přenos elektrické energie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6A66279-8328-4555-B466-76595528A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61" y="1624696"/>
            <a:ext cx="8451478" cy="500098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7CF2190-EB82-43CE-B185-76E0D9B423E7}"/>
              </a:ext>
            </a:extLst>
          </p:cNvPr>
          <p:cNvSpPr txBox="1"/>
          <p:nvPr/>
        </p:nvSpPr>
        <p:spPr>
          <a:xfrm>
            <a:off x="6084168" y="3059668"/>
            <a:ext cx="610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VVN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C03FDAE-ACC5-463E-8856-BFB081320DE8}"/>
              </a:ext>
            </a:extLst>
          </p:cNvPr>
          <p:cNvSpPr txBox="1"/>
          <p:nvPr/>
        </p:nvSpPr>
        <p:spPr>
          <a:xfrm>
            <a:off x="2123728" y="4509120"/>
            <a:ext cx="610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VVN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92C187E-8194-42AE-93F2-72AE28148348}"/>
              </a:ext>
            </a:extLst>
          </p:cNvPr>
          <p:cNvSpPr txBox="1"/>
          <p:nvPr/>
        </p:nvSpPr>
        <p:spPr>
          <a:xfrm>
            <a:off x="5292080" y="472514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VN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988EAA3-EB2E-4074-9897-4A8971D00630}"/>
              </a:ext>
            </a:extLst>
          </p:cNvPr>
          <p:cNvSpPr txBox="1"/>
          <p:nvPr/>
        </p:nvSpPr>
        <p:spPr>
          <a:xfrm>
            <a:off x="7164288" y="469378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NN</a:t>
            </a:r>
          </a:p>
        </p:txBody>
      </p:sp>
    </p:spTree>
    <p:extLst>
      <p:ext uri="{BB962C8B-B14F-4D97-AF65-F5344CB8AC3E}">
        <p14:creationId xmlns:p14="http://schemas.microsoft.com/office/powerpoint/2010/main" val="28632710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06D02E-E920-446E-858E-21B367AC7D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2. Střídavý proud v praxi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2.5 Přenos elektrické energie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4440"/>
            <a:ext cx="4952586" cy="242636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D08DF92-28AB-4FD1-B89B-E5993218A625}"/>
              </a:ext>
            </a:extLst>
          </p:cNvPr>
          <p:cNvSpPr txBox="1"/>
          <p:nvPr/>
        </p:nvSpPr>
        <p:spPr>
          <a:xfrm>
            <a:off x="0" y="14127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Poezie stožárů VVN</a:t>
            </a:r>
            <a:endParaRPr lang="cs-CZ" sz="2400" b="1" baseline="-25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459" y="4300807"/>
            <a:ext cx="5363605" cy="255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581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06D02E-E920-446E-858E-21B367AC7D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2. Střídavý proud v praxi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2.5 Přenos elektrické energie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D08DF92-28AB-4FD1-B89B-E5993218A625}"/>
              </a:ext>
            </a:extLst>
          </p:cNvPr>
          <p:cNvSpPr txBox="1"/>
          <p:nvPr/>
        </p:nvSpPr>
        <p:spPr>
          <a:xfrm>
            <a:off x="0" y="14127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Městské rozvodny</a:t>
            </a:r>
            <a:endParaRPr lang="cs-CZ" sz="2400" b="1" baseline="-25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24" y="1874441"/>
            <a:ext cx="8017752" cy="472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7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06D02E-E920-446E-858E-21B367AC7D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1. Střídavý proud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1.1 Základní vlastnosti střídavého proudu a napětí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20B8C0F-4EE3-4E97-B47D-C440A6197339}"/>
              </a:ext>
            </a:extLst>
          </p:cNvPr>
          <p:cNvSpPr txBox="1"/>
          <p:nvPr/>
        </p:nvSpPr>
        <p:spPr>
          <a:xfrm>
            <a:off x="6084558" y="2056780"/>
            <a:ext cx="29799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na výstupu je pulzní tepavý proud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k vyhlazení výstupního napětí do téměř konstantní přímky je třeba použít </a:t>
            </a:r>
            <a:r>
              <a:rPr lang="cs-CZ" b="1" dirty="0">
                <a:solidFill>
                  <a:srgbClr val="FF0000"/>
                </a:solidFill>
              </a:rPr>
              <a:t>kondenzátor</a:t>
            </a:r>
            <a:r>
              <a:rPr lang="cs-CZ" dirty="0"/>
              <a:t>, paralelně připojený ke spotřebiči R</a:t>
            </a:r>
          </a:p>
        </p:txBody>
      </p:sp>
      <p:sp>
        <p:nvSpPr>
          <p:cNvPr id="4" name="Obdélník 3"/>
          <p:cNvSpPr/>
          <p:nvPr/>
        </p:nvSpPr>
        <p:spPr>
          <a:xfrm>
            <a:off x="701976" y="581803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FF0000"/>
                </a:solidFill>
              </a:rPr>
              <a:t>komutátor</a:t>
            </a:r>
            <a:r>
              <a:rPr lang="cs-CZ" dirty="0"/>
              <a:t> – dva vzájemně izolované půlprstence, díky kterým je polarita napětí na výstupu stále stejná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1477836"/>
            <a:ext cx="8952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Dynamo – generátor stejnosměrného proudu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16" y="2061517"/>
            <a:ext cx="5962082" cy="36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368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06D02E-E920-446E-858E-21B367AC7D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2. Střídavý proud v praxi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2.5 Přenos elektrické energie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D08DF92-28AB-4FD1-B89B-E5993218A625}"/>
              </a:ext>
            </a:extLst>
          </p:cNvPr>
          <p:cNvSpPr txBox="1"/>
          <p:nvPr/>
        </p:nvSpPr>
        <p:spPr>
          <a:xfrm>
            <a:off x="0" y="14127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F0"/>
                </a:solidFill>
              </a:rPr>
              <a:t>Obecní transformátory</a:t>
            </a:r>
            <a:endParaRPr lang="cs-CZ" sz="2400" b="1" baseline="-25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229" y="1874441"/>
            <a:ext cx="4903542" cy="489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706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06D02E-E920-446E-858E-21B367AC7D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2. Střídavý proud v praxi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2.5 Přenos elektrické energie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87B33CE-0209-4B0E-907E-500FB3F11183}"/>
              </a:ext>
            </a:extLst>
          </p:cNvPr>
          <p:cNvSpPr txBox="1"/>
          <p:nvPr/>
        </p:nvSpPr>
        <p:spPr>
          <a:xfrm>
            <a:off x="0" y="14127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Procentuální rozložení výroby energie v EU a ve světě</a:t>
            </a:r>
            <a:endParaRPr lang="cs-CZ" sz="2400" b="1" baseline="-25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vropská energetika: Jaký je aktuální stav a kam směřuje? | Česká spořitelna">
            <a:extLst>
              <a:ext uri="{FF2B5EF4-FFF2-40B4-BE49-F238E27FC236}">
                <a16:creationId xmlns:a16="http://schemas.microsoft.com/office/drawing/2014/main" id="{14D29BC7-22E2-4542-A226-E2AC8840B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" y="1874441"/>
            <a:ext cx="408622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2259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06D02E-E920-446E-858E-21B367AC7D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2. Střídavý proud v praxi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2.5 Přenos elektrické energie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87B33CE-0209-4B0E-907E-500FB3F11183}"/>
              </a:ext>
            </a:extLst>
          </p:cNvPr>
          <p:cNvSpPr txBox="1"/>
          <p:nvPr/>
        </p:nvSpPr>
        <p:spPr>
          <a:xfrm>
            <a:off x="0" y="14127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Procentuální rozložení výroby energie v ČR v roce 2013</a:t>
            </a:r>
            <a:endParaRPr lang="cs-CZ" sz="2400" b="1" baseline="-25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Výroba elektřiny v ČR: vedou uhelné elektrárny | Elektřina.cz">
            <a:extLst>
              <a:ext uri="{FF2B5EF4-FFF2-40B4-BE49-F238E27FC236}">
                <a16:creationId xmlns:a16="http://schemas.microsoft.com/office/drawing/2014/main" id="{B32ADBFB-6242-47ED-B265-5F7AF84CB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323" y="1871731"/>
            <a:ext cx="4933354" cy="444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8340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06D02E-E920-446E-858E-21B367AC7D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2. Střídavý proud v praxi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2.5 Přenos elektrické energie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87B33CE-0209-4B0E-907E-500FB3F11183}"/>
              </a:ext>
            </a:extLst>
          </p:cNvPr>
          <p:cNvSpPr txBox="1"/>
          <p:nvPr/>
        </p:nvSpPr>
        <p:spPr>
          <a:xfrm>
            <a:off x="0" y="14127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Procentuální rozložení výroby energie v ČR v roce 2017</a:t>
            </a:r>
            <a:endParaRPr lang="cs-CZ" sz="2400" b="1" baseline="-25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E5B6738-34E5-46D0-989B-3B86CB91A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1908625"/>
            <a:ext cx="7372350" cy="36576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51520" y="5373216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Pokles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černé uhlí z 6 % na 5%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j</a:t>
            </a:r>
            <a:r>
              <a:rPr lang="cs-CZ" dirty="0" smtClean="0"/>
              <a:t>ádro z 36 % na 33 %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v</a:t>
            </a:r>
            <a:r>
              <a:rPr lang="cs-CZ" dirty="0" smtClean="0"/>
              <a:t>odní z 5 % na 2 %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254847" y="5373216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Růst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hnědé uhlí ze 40 % na 42 %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z</a:t>
            </a:r>
            <a:r>
              <a:rPr lang="cs-CZ" dirty="0" smtClean="0"/>
              <a:t>emní plyn ze 2 % na 4%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v</a:t>
            </a:r>
            <a:r>
              <a:rPr lang="cs-CZ" dirty="0" smtClean="0"/>
              <a:t>ětrné a solární ze 3 % na 4 %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b</a:t>
            </a:r>
            <a:r>
              <a:rPr lang="cs-CZ" dirty="0" smtClean="0"/>
              <a:t>iomasa, bioplyn ze 4 % na 6 %</a:t>
            </a:r>
          </a:p>
        </p:txBody>
      </p:sp>
    </p:spTree>
    <p:extLst>
      <p:ext uri="{BB962C8B-B14F-4D97-AF65-F5344CB8AC3E}">
        <p14:creationId xmlns:p14="http://schemas.microsoft.com/office/powerpoint/2010/main" val="1351134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918" y="1629379"/>
            <a:ext cx="4499073" cy="1708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FF0000"/>
                </a:solidFill>
              </a:rPr>
              <a:t>energetika:</a:t>
            </a:r>
            <a:r>
              <a:rPr lang="cs-CZ" dirty="0"/>
              <a:t>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cs-CZ" dirty="0"/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50 – 60 Hz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(turbogenerátor: 3000-3600 </a:t>
            </a:r>
            <a:r>
              <a:rPr lang="cs-CZ" dirty="0" err="1"/>
              <a:t>ot</a:t>
            </a:r>
            <a:r>
              <a:rPr lang="cs-CZ" dirty="0"/>
              <a:t>/min)</a:t>
            </a:r>
            <a:endParaRPr lang="cs-CZ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FF0000"/>
                </a:solidFill>
              </a:rPr>
              <a:t>oscilační obvody:</a:t>
            </a:r>
            <a:r>
              <a:rPr lang="cs-CZ" dirty="0"/>
              <a:t>  řádově </a:t>
            </a:r>
            <a:r>
              <a:rPr lang="cs-CZ" dirty="0">
                <a:solidFill>
                  <a:srgbClr val="FF0000"/>
                </a:solidFill>
              </a:rPr>
              <a:t>10 kHz – 10 GHz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cs-CZ" dirty="0">
                <a:sym typeface="Symbol" panose="05050102010706020507" pitchFamily="18" charset="2"/>
              </a:rPr>
              <a:t> radiové signály, televize, </a:t>
            </a:r>
            <a:r>
              <a:rPr lang="cs-CZ" dirty="0" err="1">
                <a:sym typeface="Symbol" panose="05050102010706020507" pitchFamily="18" charset="2"/>
              </a:rPr>
              <a:t>WiFi</a:t>
            </a:r>
            <a:r>
              <a:rPr lang="cs-CZ" dirty="0">
                <a:sym typeface="Symbol" panose="05050102010706020507" pitchFamily="18" charset="2"/>
              </a:rPr>
              <a:t>, GSM</a:t>
            </a:r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06D02E-E920-446E-858E-21B367AC7D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1. Střídavý proud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1.1 Základní vlastnosti střídavého proudu a napětí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030" y="1629379"/>
            <a:ext cx="4214893" cy="287974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418567"/>
            <a:ext cx="2427997" cy="334669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0632" y="3420586"/>
            <a:ext cx="2147392" cy="334467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1472" y="4970744"/>
            <a:ext cx="2694864" cy="179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20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438650" y="1937566"/>
                <a:ext cx="466985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24000" indent="-324000">
                  <a:buFont typeface="Wingdings" panose="05000000000000000000" pitchFamily="2" charset="2"/>
                  <a:buChar char="§"/>
                </a:pPr>
                <a:r>
                  <a:rPr lang="cs-CZ" dirty="0" smtClean="0"/>
                  <a:t>grafické </a:t>
                </a:r>
                <a:r>
                  <a:rPr lang="cs-CZ" dirty="0"/>
                  <a:t>znázornění veličin </a:t>
                </a:r>
                <a:r>
                  <a:rPr lang="cs-CZ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cs-CZ" dirty="0"/>
                  <a:t> a </a:t>
                </a:r>
                <a:r>
                  <a:rPr lang="cs-CZ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cs-CZ" b="1" dirty="0">
                  <a:solidFill>
                    <a:srgbClr val="FF0000"/>
                  </a:solidFill>
                </a:endParaRPr>
              </a:p>
              <a:p>
                <a:pPr marL="324000" indent="-324000">
                  <a:buFont typeface="Wingdings" panose="05000000000000000000" pitchFamily="2" charset="2"/>
                  <a:buChar char="§"/>
                </a:pPr>
                <a:r>
                  <a:rPr lang="cs-CZ" b="1" dirty="0">
                    <a:solidFill>
                      <a:srgbClr val="FF0000"/>
                    </a:solidFill>
                  </a:rPr>
                  <a:t>proud i napětí jsou tzv. ve fázi</a:t>
                </a:r>
                <a:r>
                  <a:rPr lang="cs-CZ" dirty="0"/>
                  <a:t>: </a:t>
                </a:r>
                <a:br>
                  <a:rPr lang="cs-CZ" dirty="0"/>
                </a:br>
                <a:r>
                  <a:rPr lang="cs-CZ" b="1" dirty="0">
                    <a:solidFill>
                      <a:srgbClr val="FF0000"/>
                    </a:solidFill>
                  </a:rPr>
                  <a:t>fázový rozdíl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650" y="1937566"/>
                <a:ext cx="4669854" cy="923330"/>
              </a:xfrm>
              <a:prstGeom prst="rect">
                <a:avLst/>
              </a:prstGeom>
              <a:blipFill>
                <a:blip r:embed="rId2"/>
                <a:stretch>
                  <a:fillRect l="-783" t="-4636" b="-99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adpis 1">
            <a:extLst>
              <a:ext uri="{FF2B5EF4-FFF2-40B4-BE49-F238E27FC236}">
                <a16:creationId xmlns:a16="http://schemas.microsoft.com/office/drawing/2014/main" id="{7406D02E-E920-446E-858E-21B367AC7D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1. Střídavý proud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1.2 Obvod střídavého proudu s rezistorem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Vznik a transformace, výkon a obvody střídavého proudu a napětí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12"/>
          <a:stretch/>
        </p:blipFill>
        <p:spPr bwMode="auto">
          <a:xfrm>
            <a:off x="0" y="1817639"/>
            <a:ext cx="3024336" cy="190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650" y="3218656"/>
            <a:ext cx="4705350" cy="2514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395536" y="5719177"/>
                <a:ext cx="3316018" cy="66215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72000" tIns="72000" rIns="7200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cs-CZ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num>
                        <m:den>
                          <m: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r>
                        <a:rPr lang="cs-CZ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num>
                        <m:den>
                          <m: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func>
                        <m:funcPr>
                          <m:ctrlP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cs-CZ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func>
                      <m:r>
                        <a:rPr lang="cs-CZ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func>
                        <m:funcPr>
                          <m:ctrlP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cs-CZ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fun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719177"/>
                <a:ext cx="3316018" cy="6621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>
            <a:extLst>
              <a:ext uri="{FF2B5EF4-FFF2-40B4-BE49-F238E27FC236}">
                <a16:creationId xmlns:a16="http://schemas.microsoft.com/office/drawing/2014/main" id="{BD08DF92-28AB-4FD1-B89B-E5993218A625}"/>
              </a:ext>
            </a:extLst>
          </p:cNvPr>
          <p:cNvSpPr txBox="1"/>
          <p:nvPr/>
        </p:nvSpPr>
        <p:spPr>
          <a:xfrm>
            <a:off x="0" y="1477836"/>
            <a:ext cx="403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Schéma zapojení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720DC9D-F535-4C53-9157-BDC419B2F7BA}"/>
              </a:ext>
            </a:extLst>
          </p:cNvPr>
          <p:cNvSpPr txBox="1"/>
          <p:nvPr/>
        </p:nvSpPr>
        <p:spPr>
          <a:xfrm>
            <a:off x="0" y="3828750"/>
            <a:ext cx="403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Ohmův zákon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480EAB6-B0B1-422A-A1FC-971971753543}"/>
              </a:ext>
            </a:extLst>
          </p:cNvPr>
          <p:cNvSpPr txBox="1"/>
          <p:nvPr/>
        </p:nvSpPr>
        <p:spPr>
          <a:xfrm>
            <a:off x="-2803" y="4254547"/>
            <a:ext cx="47053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FF0000"/>
                </a:solidFill>
              </a:rPr>
              <a:t>Ohmův zákon</a:t>
            </a:r>
            <a:r>
              <a:rPr lang="cs-CZ" dirty="0"/>
              <a:t> platí stejně jako u stejnosměrného proudu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b="1" dirty="0">
                <a:solidFill>
                  <a:srgbClr val="FF0000"/>
                </a:solidFill>
              </a:rPr>
              <a:t> – rezistance</a:t>
            </a:r>
            <a:r>
              <a:rPr lang="cs-CZ" dirty="0"/>
              <a:t> </a:t>
            </a:r>
            <a:r>
              <a:rPr lang="cs-CZ" dirty="0">
                <a:sym typeface="Symbol" panose="05050102010706020507" pitchFamily="18" charset="2"/>
              </a:rPr>
              <a:t></a:t>
            </a:r>
            <a:r>
              <a:rPr lang="cs-CZ" dirty="0"/>
              <a:t> odpor rezistoru v obvodu střídavého proudu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EEE0D14-1914-4801-B5AF-F057E93271D3}"/>
              </a:ext>
            </a:extLst>
          </p:cNvPr>
          <p:cNvSpPr txBox="1"/>
          <p:nvPr/>
        </p:nvSpPr>
        <p:spPr>
          <a:xfrm>
            <a:off x="4413548" y="1472343"/>
            <a:ext cx="403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Fázorový diagram</a:t>
            </a:r>
          </a:p>
        </p:txBody>
      </p:sp>
    </p:spTree>
    <p:extLst>
      <p:ext uri="{BB962C8B-B14F-4D97-AF65-F5344CB8AC3E}">
        <p14:creationId xmlns:p14="http://schemas.microsoft.com/office/powerpoint/2010/main" val="1068040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06D02E-E920-446E-858E-21B367AC7D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1. Střídavý proud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1.2 Obvod střídavého proudu s rezistorem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D08DF92-28AB-4FD1-B89B-E5993218A625}"/>
              </a:ext>
            </a:extLst>
          </p:cNvPr>
          <p:cNvSpPr txBox="1"/>
          <p:nvPr/>
        </p:nvSpPr>
        <p:spPr>
          <a:xfrm>
            <a:off x="0" y="1477836"/>
            <a:ext cx="403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Efektivní hodnoty U a I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480EAB6-B0B1-422A-A1FC-971971753543}"/>
              </a:ext>
            </a:extLst>
          </p:cNvPr>
          <p:cNvSpPr txBox="1"/>
          <p:nvPr/>
        </p:nvSpPr>
        <p:spPr>
          <a:xfrm>
            <a:off x="0" y="1939501"/>
            <a:ext cx="43559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/>
              <a:t>jsou takové hodnoty napětí a proudu, které v součinu dávají</a:t>
            </a:r>
            <a:r>
              <a:rPr lang="cs-CZ" b="1" dirty="0">
                <a:solidFill>
                  <a:srgbClr val="FF0000"/>
                </a:solidFill>
              </a:rPr>
              <a:t> stejný střední výkon, jako by obvodem protékal stejnosměrný proud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FF0000"/>
                </a:solidFill>
              </a:rPr>
              <a:t>tyto hodnoty měří střídavé voltmetry a ampérmetry, resp. multimetry</a:t>
            </a:r>
            <a:endParaRPr lang="cs-CZ" dirty="0"/>
          </a:p>
        </p:txBody>
      </p:sp>
      <p:pic>
        <p:nvPicPr>
          <p:cNvPr id="1026" name="Picture 2" descr="zaklady_st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9379"/>
            <a:ext cx="4369668" cy="218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9720DC9D-F535-4C53-9157-BDC419B2F7BA}"/>
              </a:ext>
            </a:extLst>
          </p:cNvPr>
          <p:cNvSpPr txBox="1"/>
          <p:nvPr/>
        </p:nvSpPr>
        <p:spPr>
          <a:xfrm>
            <a:off x="0" y="4839543"/>
            <a:ext cx="403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Maximální hodnoty </a:t>
            </a:r>
            <a:r>
              <a:rPr lang="cs-CZ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sz="2400" b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2400" b="1" dirty="0">
                <a:solidFill>
                  <a:srgbClr val="00B0F0"/>
                </a:solidFill>
              </a:rPr>
              <a:t> a </a:t>
            </a:r>
            <a:r>
              <a:rPr lang="cs-CZ" sz="24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sz="2400" b="1" baseline="-25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cs-CZ" sz="2400" b="1" baseline="-25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2117304" y="3971249"/>
            <a:ext cx="4909391" cy="715820"/>
            <a:chOff x="519979" y="3861047"/>
            <a:chExt cx="4909391" cy="7158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ovéPole 4"/>
                <p:cNvSpPr txBox="1"/>
                <p:nvPr/>
              </p:nvSpPr>
              <p:spPr>
                <a:xfrm>
                  <a:off x="519979" y="3861048"/>
                  <a:ext cx="2325362" cy="715819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72000" tIns="72000" rIns="72000" bIns="7200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  <m:r>
                          <a:rPr lang="cs-CZ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cs-CZ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den>
                        </m:f>
                        <m:r>
                          <a:rPr lang="cs-CZ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cs-CZ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𝟕𝟎𝟕</m:t>
                        </m:r>
                        <m:sSub>
                          <m:sSubPr>
                            <m:ctrlPr>
                              <a:rPr lang="cs-CZ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cs-CZ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5" name="TextovéPole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79" y="3861048"/>
                  <a:ext cx="2325362" cy="71581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bdélník 5"/>
                <p:cNvSpPr/>
                <p:nvPr/>
              </p:nvSpPr>
              <p:spPr>
                <a:xfrm>
                  <a:off x="3282582" y="3861047"/>
                  <a:ext cx="2146788" cy="715819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72000" tIns="72000" rIns="72000" bIns="7200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cs-CZ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cs-CZ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cs-CZ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den>
                        </m:f>
                        <m:r>
                          <a:rPr lang="cs-CZ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cs-CZ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𝟕𝟎𝟕</m:t>
                        </m:r>
                        <m:sSub>
                          <m:sSubPr>
                            <m:ctrlPr>
                              <a:rPr lang="cs-CZ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cs-CZ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6" name="Obdélník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2582" y="3861047"/>
                  <a:ext cx="2146788" cy="71581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Obdélník 7"/>
          <p:cNvSpPr/>
          <p:nvPr/>
        </p:nvSpPr>
        <p:spPr>
          <a:xfrm>
            <a:off x="0" y="53012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jsou maximální hodnoty napětí a proudu, odpovídající </a:t>
            </a:r>
            <a:r>
              <a:rPr lang="cs-CZ" b="1" dirty="0">
                <a:solidFill>
                  <a:srgbClr val="FF0000"/>
                </a:solidFill>
              </a:rPr>
              <a:t>amplitudě napětí</a:t>
            </a:r>
            <a:r>
              <a:rPr lang="cs-CZ" dirty="0"/>
              <a:t>, resp. </a:t>
            </a:r>
            <a:r>
              <a:rPr lang="cs-CZ" b="1" dirty="0">
                <a:solidFill>
                  <a:srgbClr val="FF0000"/>
                </a:solidFill>
              </a:rPr>
              <a:t>amplitudě proudu</a:t>
            </a:r>
          </a:p>
        </p:txBody>
      </p:sp>
    </p:spTree>
    <p:extLst>
      <p:ext uri="{BB962C8B-B14F-4D97-AF65-F5344CB8AC3E}">
        <p14:creationId xmlns:p14="http://schemas.microsoft.com/office/powerpoint/2010/main" val="1885324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06D02E-E920-446E-858E-21B367AC7D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1. Střídavý proud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1.2 Obvod střídavého proudu s rezistorem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D08DF92-28AB-4FD1-B89B-E5993218A625}"/>
              </a:ext>
            </a:extLst>
          </p:cNvPr>
          <p:cNvSpPr txBox="1"/>
          <p:nvPr/>
        </p:nvSpPr>
        <p:spPr>
          <a:xfrm>
            <a:off x="0" y="14778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Výkon střídavého proudu v obvodu s rezistorem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2480EAB6-B0B1-422A-A1FC-971971753543}"/>
                  </a:ext>
                </a:extLst>
              </p:cNvPr>
              <p:cNvSpPr txBox="1"/>
              <p:nvPr/>
            </p:nvSpPr>
            <p:spPr>
              <a:xfrm>
                <a:off x="0" y="1939501"/>
                <a:ext cx="3923928" cy="46628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cs-CZ" dirty="0"/>
                  <a:t>= proud: </a:t>
                </a:r>
                <a:r>
                  <a:rPr lang="cs-CZ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= U I = R I</a:t>
                </a:r>
                <a:r>
                  <a:rPr lang="cs-CZ" baseline="30000" dirty="0"/>
                  <a:t>2</a:t>
                </a:r>
              </a:p>
              <a:p>
                <a:pPr marL="285750" indent="-285750" algn="just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cs-CZ" dirty="0">
                    <a:sym typeface="Symbol" panose="05050102010706020507" pitchFamily="18" charset="2"/>
                  </a:rPr>
                  <a:t> proud: </a:t>
                </a:r>
                <a:r>
                  <a:rPr lang="cs-CZ" b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okamžitý výkon </a:t>
                </a:r>
                <a:r>
                  <a:rPr lang="cs-CZ" dirty="0">
                    <a:sym typeface="Symbol" panose="05050102010706020507" pitchFamily="18" charset="2"/>
                  </a:rPr>
                  <a:t>…</a:t>
                </a:r>
              </a:p>
              <a:p>
                <a:pPr marL="285750" indent="-285750" algn="just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cs-CZ" b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amplituda výkonu 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𝑷</m:t>
                        </m:r>
                      </m:e>
                      <m:sub>
                        <m:r>
                          <a:rPr lang="cs-CZ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𝒎</m:t>
                        </m:r>
                      </m:sub>
                    </m:sSub>
                  </m:oMath>
                </a14:m>
                <a:endParaRPr lang="cs-CZ" b="1" dirty="0">
                  <a:solidFill>
                    <a:srgbClr val="FF0000"/>
                  </a:solidFill>
                </a:endParaRPr>
              </a:p>
              <a:p>
                <a:pPr algn="just">
                  <a:spcAft>
                    <a:spcPts val="600"/>
                  </a:spcAft>
                </a:pPr>
                <a:endParaRPr lang="cs-CZ" b="1" dirty="0">
                  <a:solidFill>
                    <a:srgbClr val="FF0000"/>
                  </a:solidFill>
                </a:endParaRPr>
              </a:p>
              <a:p>
                <a:pPr marL="285750" indent="-285750" algn="just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cs-CZ" b="1" dirty="0">
                    <a:solidFill>
                      <a:srgbClr val="FF0000"/>
                    </a:solidFill>
                  </a:rPr>
                  <a:t>celková práce za jednu periodu … </a:t>
                </a:r>
                <a:r>
                  <a:rPr lang="cs-CZ" b="1" i="1" dirty="0">
                    <a:solidFill>
                      <a:srgbClr val="FF0000"/>
                    </a:solidFill>
                  </a:rPr>
                  <a:t>W</a:t>
                </a:r>
                <a:r>
                  <a:rPr lang="cs-CZ" b="1" dirty="0">
                    <a:solidFill>
                      <a:srgbClr val="FF0000"/>
                    </a:solidFill>
                  </a:rPr>
                  <a:t/>
                </a:r>
                <a:br>
                  <a:rPr lang="cs-CZ" b="1" dirty="0">
                    <a:solidFill>
                      <a:srgbClr val="FF0000"/>
                    </a:solidFill>
                  </a:rPr>
                </a:b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 </a:t>
                </a:r>
                <a:r>
                  <a:rPr lang="cs-CZ" b="1" dirty="0">
                    <a:solidFill>
                      <a:srgbClr val="FF0000"/>
                    </a:solidFill>
                  </a:rPr>
                  <a:t>číselně rovna obsahu plochy pod křivkou okamžitého výkonu = číselně obsahu obdélníku o stranách 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𝑷</m:t>
                        </m:r>
                      </m:e>
                      <m:sub>
                        <m:r>
                          <a:rPr lang="cs-CZ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cs-CZ" b="1" dirty="0">
                    <a:solidFill>
                      <a:srgbClr val="FF0000"/>
                    </a:solidFill>
                  </a:rPr>
                  <a:t> a </a:t>
                </a:r>
                <a:r>
                  <a:rPr lang="cs-CZ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</a:p>
              <a:p>
                <a:pPr marL="285750" indent="-285750" algn="just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endParaRPr lang="cs-CZ" b="1" dirty="0">
                  <a:solidFill>
                    <a:srgbClr val="FF0000"/>
                  </a:solidFill>
                </a:endParaRPr>
              </a:p>
              <a:p>
                <a:pPr marL="285750" indent="-285750" algn="just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endParaRPr lang="cs-CZ" b="1" dirty="0">
                  <a:solidFill>
                    <a:srgbClr val="FF0000"/>
                  </a:solidFill>
                </a:endParaRPr>
              </a:p>
              <a:p>
                <a:pPr marL="285750" indent="-285750" algn="just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endParaRPr lang="cs-CZ" b="1" dirty="0">
                  <a:solidFill>
                    <a:srgbClr val="FF0000"/>
                  </a:solidFill>
                </a:endParaRPr>
              </a:p>
              <a:p>
                <a:pPr marL="285750" indent="-285750" algn="just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cs-CZ" b="1" dirty="0">
                    <a:solidFill>
                      <a:srgbClr val="FF0000"/>
                    </a:solidFill>
                  </a:rPr>
                  <a:t>střední výkon … </a:t>
                </a:r>
                <a:r>
                  <a:rPr lang="cs-CZ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</a:p>
              <a:p>
                <a:pPr marL="285750" indent="-285750" algn="just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cs-CZ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efektivní hodnoty … </a:t>
                </a:r>
                <a:r>
                  <a:rPr lang="cs-CZ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U, I</a:t>
                </a: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2480EAB6-B0B1-422A-A1FC-971971753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39501"/>
                <a:ext cx="3923928" cy="4662815"/>
              </a:xfrm>
              <a:prstGeom prst="rect">
                <a:avLst/>
              </a:prstGeom>
              <a:blipFill>
                <a:blip r:embed="rId2"/>
                <a:stretch>
                  <a:fillRect l="-932" t="-784" r="-1242" b="-11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3059832" y="2254142"/>
                <a:ext cx="3391295" cy="42862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72000" tIns="72000" rIns="72000" bIns="7200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𝒑</m:t>
                      </m:r>
                      <m:r>
                        <a:rPr lang="cs-CZ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cs-CZ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𝒖</m:t>
                      </m:r>
                      <m:r>
                        <a:rPr lang="cs-CZ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∙</m:t>
                      </m:r>
                      <m:r>
                        <a:rPr lang="cs-CZ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𝒊</m:t>
                      </m:r>
                      <m:r>
                        <a:rPr lang="cs-CZ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cs-CZ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𝑹</m:t>
                      </m:r>
                      <m:sSup>
                        <m:sSupPr>
                          <m:ctrlP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𝒊</m:t>
                          </m:r>
                        </m:e>
                        <m:sup>
                          <m: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𝟐</m:t>
                          </m:r>
                        </m:sup>
                      </m:sSup>
                      <m:r>
                        <a:rPr lang="cs-CZ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cs-CZ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𝑹</m:t>
                      </m:r>
                      <m:sSubSup>
                        <m:sSubSupPr>
                          <m:ctrlP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𝑰</m:t>
                          </m:r>
                        </m:e>
                        <m:sub>
                          <m: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𝒎</m:t>
                          </m:r>
                        </m:sub>
                        <m:sup>
                          <m: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𝟐</m:t>
                          </m:r>
                        </m:sup>
                      </m:sSubSup>
                      <m:r>
                        <a:rPr lang="cs-CZ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sSup>
                        <m:sSupPr>
                          <m:ctrlP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cs-CZ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𝐬𝐢𝐧</m:t>
                          </m:r>
                        </m:e>
                        <m:sup>
                          <m: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𝟐</m:t>
                          </m:r>
                        </m:sup>
                      </m:sSup>
                      <m:r>
                        <a:rPr lang="cs-CZ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(</m:t>
                      </m:r>
                      <m:r>
                        <a:rPr lang="cs-CZ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𝝎</m:t>
                      </m:r>
                      <m:r>
                        <a:rPr lang="cs-CZ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𝒕</m:t>
                      </m:r>
                      <m:r>
                        <a:rPr lang="cs-CZ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254142"/>
                <a:ext cx="3391295" cy="428625"/>
              </a:xfrm>
              <a:prstGeom prst="rect">
                <a:avLst/>
              </a:prstGeom>
              <a:blipFill>
                <a:blip r:embed="rId3"/>
                <a:stretch>
                  <a:fillRect r="-180" b="-57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3059832" y="2766235"/>
                <a:ext cx="1289006" cy="42862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72000" tIns="72000" rIns="72000" bIns="7200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𝑷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𝒎</m:t>
                          </m:r>
                        </m:sub>
                      </m:sSub>
                      <m:r>
                        <a:rPr lang="cs-CZ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cs-CZ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𝑹</m:t>
                      </m:r>
                      <m:sSubSup>
                        <m:sSubSupPr>
                          <m:ctrlP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𝑰</m:t>
                          </m:r>
                        </m:e>
                        <m:sub>
                          <m: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𝒎</m:t>
                          </m:r>
                        </m:sub>
                        <m:sup>
                          <m: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766235"/>
                <a:ext cx="1289006" cy="4286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5"/>
          <a:srcRect r="48165"/>
          <a:stretch/>
        </p:blipFill>
        <p:spPr>
          <a:xfrm>
            <a:off x="5004048" y="2766235"/>
            <a:ext cx="4068864" cy="24482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/>
              <p:cNvSpPr/>
              <p:nvPr/>
            </p:nvSpPr>
            <p:spPr>
              <a:xfrm>
                <a:off x="1276144" y="4830880"/>
                <a:ext cx="1371639" cy="6640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72000" tIns="72000" rIns="72000" bIns="7200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𝑾</m:t>
                      </m:r>
                      <m:r>
                        <a:rPr lang="cs-CZ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𝟏</m:t>
                          </m:r>
                        </m:num>
                        <m:den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𝟐</m:t>
                          </m:r>
                        </m:den>
                      </m:f>
                      <m:sSub>
                        <m:sSubPr>
                          <m:ctrlP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𝑷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𝒎</m:t>
                          </m:r>
                        </m:sub>
                      </m:sSub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𝑻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144" y="4830880"/>
                <a:ext cx="1371639" cy="6640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5004048" y="5494890"/>
                <a:ext cx="4066993" cy="71767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72000" tIns="72000" rIns="7200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b>
                        <m:sSubPr>
                          <m:ctrlP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b>
                        <m:sSubPr>
                          <m:ctrlP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sSub>
                        <m:sSubPr>
                          <m:ctrlP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𝑼</m:t>
                      </m:r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cs-CZ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494890"/>
                <a:ext cx="4066993" cy="7176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délník 15"/>
              <p:cNvSpPr/>
              <p:nvPr/>
            </p:nvSpPr>
            <p:spPr>
              <a:xfrm>
                <a:off x="4998468" y="6195254"/>
                <a:ext cx="1040606" cy="662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cs-CZ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Obdélní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468" y="6195254"/>
                <a:ext cx="1040606" cy="6627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délník 17"/>
              <p:cNvSpPr/>
              <p:nvPr/>
            </p:nvSpPr>
            <p:spPr>
              <a:xfrm>
                <a:off x="6228184" y="6195254"/>
                <a:ext cx="929357" cy="662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cs-CZ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cs-CZ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Obdélní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6195254"/>
                <a:ext cx="929357" cy="6627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06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438650" y="1937566"/>
                <a:ext cx="4669854" cy="736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24000" indent="-324000">
                  <a:buFont typeface="Wingdings" panose="05000000000000000000" pitchFamily="2" charset="2"/>
                  <a:buChar char="§"/>
                </a:pPr>
                <a:r>
                  <a:rPr lang="cs-CZ" b="1" dirty="0">
                    <a:solidFill>
                      <a:srgbClr val="FF0000"/>
                    </a:solidFill>
                  </a:rPr>
                  <a:t>proud opožděn za napětím o</a:t>
                </a:r>
                <a:r>
                  <a:rPr lang="cs-CZ" dirty="0"/>
                  <a:t> </a:t>
                </a:r>
                <a:br>
                  <a:rPr lang="cs-CZ" dirty="0"/>
                </a:br>
                <a:r>
                  <a:rPr lang="cs-CZ" b="1" dirty="0">
                    <a:solidFill>
                      <a:srgbClr val="FF0000"/>
                    </a:solidFill>
                  </a:rPr>
                  <a:t>fázový rozdíl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650" y="1937566"/>
                <a:ext cx="4669854" cy="736740"/>
              </a:xfrm>
              <a:prstGeom prst="rect">
                <a:avLst/>
              </a:prstGeom>
              <a:blipFill>
                <a:blip r:embed="rId2"/>
                <a:stretch>
                  <a:fillRect l="-783" t="-4959" b="-49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Nadpis 1">
            <a:extLst>
              <a:ext uri="{FF2B5EF4-FFF2-40B4-BE49-F238E27FC236}">
                <a16:creationId xmlns:a16="http://schemas.microsoft.com/office/drawing/2014/main" id="{7406D02E-E920-446E-858E-21B367AC7DC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92087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1. Střídavý proud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949123"/>
            <a:ext cx="915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1.3 Obvod střídavého proudu s indukčností </a:t>
            </a:r>
            <a:r>
              <a:rPr lang="cs-CZ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cs-CZ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5940137" y="5661248"/>
                <a:ext cx="1737124" cy="42240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72000" tIns="72000" rIns="7200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func>
                        <m:funcPr>
                          <m:ctrlP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cs-CZ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cs-CZ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fun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37" y="5661248"/>
                <a:ext cx="1737124" cy="4224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>
            <a:extLst>
              <a:ext uri="{FF2B5EF4-FFF2-40B4-BE49-F238E27FC236}">
                <a16:creationId xmlns:a16="http://schemas.microsoft.com/office/drawing/2014/main" id="{BD08DF92-28AB-4FD1-B89B-E5993218A625}"/>
              </a:ext>
            </a:extLst>
          </p:cNvPr>
          <p:cNvSpPr txBox="1"/>
          <p:nvPr/>
        </p:nvSpPr>
        <p:spPr>
          <a:xfrm>
            <a:off x="0" y="1477836"/>
            <a:ext cx="403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Schéma zapojení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720DC9D-F535-4C53-9157-BDC419B2F7BA}"/>
              </a:ext>
            </a:extLst>
          </p:cNvPr>
          <p:cNvSpPr txBox="1"/>
          <p:nvPr/>
        </p:nvSpPr>
        <p:spPr>
          <a:xfrm>
            <a:off x="0" y="3828750"/>
            <a:ext cx="403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Induktance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480EAB6-B0B1-422A-A1FC-971971753543}"/>
              </a:ext>
            </a:extLst>
          </p:cNvPr>
          <p:cNvSpPr txBox="1"/>
          <p:nvPr/>
        </p:nvSpPr>
        <p:spPr>
          <a:xfrm>
            <a:off x="-2803" y="4254547"/>
            <a:ext cx="444145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střídavý proud indukuje v cívce napětí, které dle </a:t>
            </a:r>
            <a:r>
              <a:rPr lang="cs-CZ" dirty="0" err="1"/>
              <a:t>Lenzova</a:t>
            </a:r>
            <a:r>
              <a:rPr lang="cs-CZ" dirty="0"/>
              <a:t> zákona působí proti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dirty="0"/>
              <a:t> zdroje </a:t>
            </a:r>
            <a:r>
              <a:rPr lang="cs-CZ" dirty="0">
                <a:sym typeface="Symbol" panose="05050102010706020507" pitchFamily="18" charset="2"/>
              </a:rPr>
              <a:t> to způsobí opoždění proudu za napětím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b="1" dirty="0">
                <a:solidFill>
                  <a:srgbClr val="FF0000"/>
                </a:solidFill>
              </a:rPr>
              <a:t> – induktance</a:t>
            </a:r>
            <a:r>
              <a:rPr lang="cs-CZ" dirty="0"/>
              <a:t>      </a:t>
            </a:r>
            <a:r>
              <a:rPr lang="en-GB" dirty="0"/>
              <a:t>[</a:t>
            </a:r>
            <a:r>
              <a:rPr lang="cs-CZ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dirty="0"/>
              <a:t>]</a:t>
            </a:r>
            <a:r>
              <a:rPr lang="cs-CZ" dirty="0"/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sym typeface="Symbol" panose="05050102010706020507" pitchFamily="18" charset="2"/>
              </a:rPr>
              <a:t></a:t>
            </a:r>
            <a:r>
              <a:rPr lang="cs-CZ" dirty="0"/>
              <a:t> odpor, který klade </a:t>
            </a:r>
            <a:r>
              <a:rPr lang="cs-CZ" b="1" dirty="0">
                <a:solidFill>
                  <a:srgbClr val="FF0000"/>
                </a:solidFill>
              </a:rPr>
              <a:t>cívka</a:t>
            </a:r>
            <a:r>
              <a:rPr lang="cs-CZ" dirty="0"/>
              <a:t> průchodu střídavého proudu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EEE0D14-1914-4801-B5AF-F057E93271D3}"/>
              </a:ext>
            </a:extLst>
          </p:cNvPr>
          <p:cNvSpPr txBox="1"/>
          <p:nvPr/>
        </p:nvSpPr>
        <p:spPr>
          <a:xfrm>
            <a:off x="4413548" y="1472343"/>
            <a:ext cx="403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</a:rPr>
              <a:t>Fázorový diagram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930766"/>
            <a:ext cx="2443510" cy="189513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787" y="2712690"/>
            <a:ext cx="4695825" cy="2876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2217924" y="6004712"/>
                <a:ext cx="1713015" cy="71062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72000" tIns="72000" rIns="7200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cs-CZ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den>
                      </m:f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  <m:r>
                        <a:rPr lang="cs-CZ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cs-CZ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924" y="6004712"/>
                <a:ext cx="1713015" cy="7106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ovéPole 13"/>
          <p:cNvSpPr txBox="1"/>
          <p:nvPr/>
        </p:nvSpPr>
        <p:spPr>
          <a:xfrm>
            <a:off x="4388779" y="6093296"/>
            <a:ext cx="4647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reálná cívka má i vlastní odpor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dirty="0"/>
              <a:t> </a:t>
            </a:r>
            <a:r>
              <a:rPr lang="cs-CZ" dirty="0">
                <a:sym typeface="Symbol" panose="05050102010706020507" pitchFamily="18" charset="2"/>
              </a:rPr>
              <a:t> chová se jako sériový RL obvod </a:t>
            </a:r>
            <a:endParaRPr lang="cs-CZ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0272" y="6453336"/>
            <a:ext cx="1622698" cy="33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694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1968</Words>
  <Application>Microsoft Office PowerPoint</Application>
  <PresentationFormat>Předvádění na obrazovce (4:3)</PresentationFormat>
  <Paragraphs>371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0" baseType="lpstr">
      <vt:lpstr>Arial</vt:lpstr>
      <vt:lpstr>Calibri</vt:lpstr>
      <vt:lpstr>Cambria Math</vt:lpstr>
      <vt:lpstr>Symbol</vt:lpstr>
      <vt:lpstr>Times New Roman</vt:lpstr>
      <vt:lpstr>Wingdings</vt:lpstr>
      <vt:lpstr>Motiv systému Office</vt:lpstr>
      <vt:lpstr>Střídavý proud a jeho využití v praxi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Elektrický náboj a jeho vlastnosti</dc:title>
  <dc:creator>imhotep</dc:creator>
  <cp:lastModifiedBy>uzivatel</cp:lastModifiedBy>
  <cp:revision>146</cp:revision>
  <dcterms:created xsi:type="dcterms:W3CDTF">2014-08-31T07:20:26Z</dcterms:created>
  <dcterms:modified xsi:type="dcterms:W3CDTF">2023-06-28T07:27:29Z</dcterms:modified>
</cp:coreProperties>
</file>