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61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5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29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7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09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1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09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21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3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8444-AEAD-4000-8A06-A02FE2D47F69}" type="datetimeFigureOut">
              <a:rPr lang="cs-CZ" smtClean="0"/>
              <a:t>15.6.2021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6DD2-9E77-4530-89CF-6271FC8A0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47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" y="2636912"/>
            <a:ext cx="2571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3" y="3903191"/>
            <a:ext cx="6059785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ELEKTROMAGNETICKÉ VLNĚNÍ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196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9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Vlastnosti elektromagnetického vlnění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</a:t>
            </a:r>
            <a:r>
              <a:rPr lang="cs-CZ" b="1" dirty="0" smtClean="0">
                <a:solidFill>
                  <a:srgbClr val="FF0000"/>
                </a:solidFill>
              </a:rPr>
              <a:t>Difrakce – ohyb vlnění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1967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Překážka musí být vodivá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4975"/>
            <a:ext cx="67056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7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RADAR</a:t>
            </a:r>
            <a:endParaRPr lang="cs-CZ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78052"/>
            <a:ext cx="4248472" cy="23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90872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RA</a:t>
            </a:r>
            <a:r>
              <a:rPr lang="cs-CZ" dirty="0" err="1" smtClean="0"/>
              <a:t>dio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</a:t>
            </a:r>
            <a:r>
              <a:rPr lang="cs-CZ" dirty="0" err="1" smtClean="0"/>
              <a:t>etecting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nd </a:t>
            </a:r>
            <a:r>
              <a:rPr lang="cs-CZ" b="1" dirty="0" err="1" smtClean="0">
                <a:solidFill>
                  <a:srgbClr val="FF0000"/>
                </a:solidFill>
              </a:rPr>
              <a:t>R</a:t>
            </a:r>
            <a:r>
              <a:rPr lang="cs-CZ" dirty="0" err="1" smtClean="0"/>
              <a:t>anging</a:t>
            </a:r>
            <a:r>
              <a:rPr lang="cs-CZ" dirty="0" smtClean="0"/>
              <a:t> – rádiová detekce a určení polohy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1278052"/>
            <a:ext cx="4211960" cy="23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386104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1935 – první radarové zařízení</a:t>
            </a:r>
          </a:p>
          <a:p>
            <a:endParaRPr lang="cs-CZ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Určení polohy, rozměru, rychlosti tělesa pomocí </a:t>
            </a:r>
            <a:r>
              <a:rPr lang="cs-CZ" b="1" dirty="0" smtClean="0">
                <a:solidFill>
                  <a:srgbClr val="FF0000"/>
                </a:solidFill>
              </a:rPr>
              <a:t>mikrovln s vlnovou délkou cm nebo dm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</a:rPr>
              <a:t>Rozměry cíle musí být mnohem větší než vlnová délka vln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Př. – policejní radar, letištní radar: cm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Mapování zemského povrchu: mm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Astronomové: několik metrů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29" y="3832983"/>
            <a:ext cx="4349477" cy="28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Maxwellovy rovnice</a:t>
            </a:r>
            <a:endParaRPr lang="cs-CZ" sz="36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251520" y="4297617"/>
            <a:ext cx="8816082" cy="2371743"/>
            <a:chOff x="251520" y="2272804"/>
            <a:chExt cx="8816082" cy="2371743"/>
          </a:xfrm>
        </p:grpSpPr>
        <p:sp>
          <p:nvSpPr>
            <p:cNvPr id="4" name="TextovéPole 3"/>
            <p:cNvSpPr txBox="1"/>
            <p:nvPr/>
          </p:nvSpPr>
          <p:spPr>
            <a:xfrm>
              <a:off x="1907704" y="2272804"/>
              <a:ext cx="33843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B050"/>
                  </a:solidFill>
                </a:rPr>
                <a:t>H. Hertz (1857-1894) – německý fyzik</a:t>
              </a:r>
            </a:p>
            <a:p>
              <a:r>
                <a:rPr lang="cs-CZ" dirty="0" smtClean="0"/>
                <a:t>Žák </a:t>
              </a:r>
              <a:r>
                <a:rPr lang="cs-CZ" dirty="0" err="1" smtClean="0"/>
                <a:t>Helmholtze</a:t>
              </a:r>
              <a:r>
                <a:rPr lang="cs-CZ" dirty="0" smtClean="0"/>
                <a:t> a </a:t>
              </a:r>
              <a:r>
                <a:rPr lang="cs-CZ" dirty="0" err="1" smtClean="0"/>
                <a:t>Kirchhoffa</a:t>
              </a:r>
              <a:r>
                <a:rPr lang="cs-CZ" dirty="0" smtClean="0"/>
                <a:t>, objev fotoelektrického jevu (Einstein NC 1905 za vysvětlení)</a:t>
              </a:r>
            </a:p>
            <a:p>
              <a:r>
                <a:rPr lang="cs-CZ" b="1" dirty="0" smtClean="0"/>
                <a:t>1887</a:t>
              </a:r>
              <a:r>
                <a:rPr lang="cs-CZ" dirty="0" smtClean="0"/>
                <a:t> – experimentálně ověřil Maxwellovu teorii  </a:t>
              </a:r>
            </a:p>
            <a:p>
              <a:endParaRPr lang="cs-CZ" dirty="0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48880"/>
              <a:ext cx="1596578" cy="1963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272804"/>
              <a:ext cx="3775522" cy="237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ovéPole 4"/>
          <p:cNvSpPr txBox="1"/>
          <p:nvPr/>
        </p:nvSpPr>
        <p:spPr>
          <a:xfrm>
            <a:off x="1719796" y="939436"/>
            <a:ext cx="3572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J.C. Maxwell (1831-1879)</a:t>
            </a:r>
          </a:p>
          <a:p>
            <a:r>
              <a:rPr lang="cs-CZ" b="1" dirty="0" smtClean="0"/>
              <a:t>1870</a:t>
            </a:r>
            <a:r>
              <a:rPr lang="cs-CZ" dirty="0" smtClean="0"/>
              <a:t> – formuloval rovnice matematicky popisující vzájemné přeměny elektrického a magnetického pole</a:t>
            </a:r>
          </a:p>
          <a:p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2" y="939436"/>
            <a:ext cx="1339974" cy="195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02" y="836712"/>
            <a:ext cx="4145260" cy="311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83" y="2564904"/>
            <a:ext cx="2753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4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Elektromagnetické spektrum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1" cy="32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3933056"/>
            <a:ext cx="161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Rádiové vlny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74675" cy="9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75656" y="3933056"/>
            <a:ext cx="161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Mikrovlny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3942101"/>
            <a:ext cx="994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IČ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84168" y="3920645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UV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20272" y="393305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RTG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72400" y="3942679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Gama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r25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1249882" cy="8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ires_48_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19047" r="17163" b="23131"/>
          <a:stretch/>
        </p:blipFill>
        <p:spPr bwMode="auto">
          <a:xfrm>
            <a:off x="827584" y="5373215"/>
            <a:ext cx="1363925" cy="11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572000" y="3947202"/>
            <a:ext cx="994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světlo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6" descr="t_604_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34027" b="11610"/>
          <a:stretch/>
        </p:blipFill>
        <p:spPr bwMode="auto">
          <a:xfrm>
            <a:off x="2262597" y="5392577"/>
            <a:ext cx="581211" cy="1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2987824" y="4272534"/>
            <a:ext cx="1498875" cy="1820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M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á vlnovou délku mezi 760 </a:t>
            </a:r>
            <a:r>
              <a:rPr lang="cs-CZ" sz="1000" dirty="0" err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nm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a 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</a:rPr>
              <a:t>1mm.</a:t>
            </a:r>
          </a:p>
          <a:p>
            <a:pPr marL="0" indent="0">
              <a:buNone/>
            </a:pPr>
            <a:endParaRPr lang="cs-CZ" sz="10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cs-CZ" sz="1000" b="1" dirty="0" smtClean="0">
                <a:solidFill>
                  <a:srgbClr val="000000"/>
                </a:solidFill>
                <a:latin typeface="Trebuchet MS" pitchFamily="34" charset="0"/>
              </a:rPr>
              <a:t>dálkové ovladače 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</a:rPr>
              <a:t>– IR dioda </a:t>
            </a:r>
          </a:p>
          <a:p>
            <a:pPr marL="0" indent="0">
              <a:buNone/>
            </a:pPr>
            <a:r>
              <a:rPr lang="cs-CZ" sz="1000" b="1" dirty="0" smtClean="0">
                <a:solidFill>
                  <a:srgbClr val="000000"/>
                </a:solidFill>
                <a:latin typeface="Trebuchet MS" pitchFamily="34" charset="0"/>
              </a:rPr>
              <a:t>Noktovizory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</a:rPr>
              <a:t> -  noční vidění</a:t>
            </a:r>
          </a:p>
          <a:p>
            <a:pPr marL="0" indent="0">
              <a:buNone/>
            </a:pPr>
            <a:r>
              <a:rPr lang="cs-CZ" sz="1000" b="1" dirty="0" smtClean="0">
                <a:solidFill>
                  <a:srgbClr val="000000"/>
                </a:solidFill>
                <a:latin typeface="Trebuchet MS" pitchFamily="34" charset="0"/>
              </a:rPr>
              <a:t>Infrakamery</a:t>
            </a:r>
            <a:r>
              <a:rPr lang="cs-CZ" sz="1000" dirty="0" smtClean="0">
                <a:solidFill>
                  <a:srgbClr val="000000"/>
                </a:solidFill>
                <a:latin typeface="Trebuchet MS" pitchFamily="34" charset="0"/>
              </a:rPr>
              <a:t> - tepelným čidlům</a:t>
            </a:r>
            <a:endParaRPr lang="cs-CZ" sz="1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4678287" y="4279298"/>
            <a:ext cx="1261865" cy="498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Optické přístroje, lasery, žárovky, LED</a:t>
            </a:r>
            <a:endParaRPr lang="cs-CZ" sz="1000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9" name="Picture 5" descr="332px-Infrared_d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5877272"/>
            <a:ext cx="1870720" cy="95253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77391"/>
            <a:ext cx="13906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4293096"/>
            <a:ext cx="1044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UVA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400 – 315 </a:t>
            </a:r>
            <a:r>
              <a:rPr lang="cs-CZ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UVB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315 – 280 </a:t>
            </a:r>
            <a:r>
              <a:rPr lang="cs-CZ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UVC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kratší než 280 </a:t>
            </a:r>
            <a:r>
              <a:rPr lang="cs-CZ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nm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 descr="rentgen_zdjecie1_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5733256"/>
            <a:ext cx="1338808" cy="1057944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7164288" y="4361408"/>
            <a:ext cx="104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ékařská diagnostika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Krystalografie</a:t>
            </a: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08404" y="4377298"/>
            <a:ext cx="9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vysoce energetické ionizující záření</a:t>
            </a:r>
            <a:endParaRPr lang="cs-CZ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gama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9040" y="5091023"/>
            <a:ext cx="742823" cy="7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Elektromagnetický oscilátor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7"/>
            <a:ext cx="41936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092362" y="4114824"/>
                <a:ext cx="1792029" cy="8552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62" y="4114824"/>
                <a:ext cx="1792029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95" y="1034160"/>
            <a:ext cx="4842805" cy="297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7" y="4077072"/>
            <a:ext cx="6477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Rovnice postupné </a:t>
            </a:r>
            <a:r>
              <a:rPr lang="cs-CZ" sz="3600" dirty="0" err="1" smtClean="0"/>
              <a:t>elmg</a:t>
            </a:r>
            <a:r>
              <a:rPr lang="cs-CZ" sz="3600" dirty="0" smtClean="0"/>
              <a:t>. vlny</a:t>
            </a:r>
            <a:endParaRPr lang="cs-CZ" sz="36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6688" y="814387"/>
            <a:ext cx="8736012" cy="49911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dirty="0" smtClean="0"/>
              <a:t>Při velké frekvenci zdroje napětí bude napětí mezi vodiči záviset nejen na čase, ale i na vzdálenosti od zdroje. Jestliže pro okamžité napětí zdroje platí vztah </a:t>
            </a:r>
            <a:r>
              <a:rPr lang="cs-CZ" sz="2200" i="1" dirty="0" smtClean="0"/>
              <a:t>u = </a:t>
            </a:r>
            <a:r>
              <a:rPr lang="cs-CZ" sz="2200" i="1" dirty="0" err="1" smtClean="0"/>
              <a:t>U</a:t>
            </a:r>
            <a:r>
              <a:rPr lang="cs-CZ" sz="2200" i="1" baseline="-33000" dirty="0" err="1" smtClean="0"/>
              <a:t>m</a:t>
            </a:r>
            <a:r>
              <a:rPr lang="cs-CZ" sz="2200" i="1" dirty="0" err="1" smtClean="0"/>
              <a:t>sin</a:t>
            </a:r>
            <a:r>
              <a:rPr lang="cs-CZ" sz="2200" i="1" dirty="0" err="1" smtClean="0">
                <a:cs typeface="Arial" charset="0"/>
              </a:rPr>
              <a:t>ω</a:t>
            </a:r>
            <a:r>
              <a:rPr lang="cs-CZ" sz="2200" i="1" dirty="0" err="1" smtClean="0"/>
              <a:t>t</a:t>
            </a:r>
            <a:r>
              <a:rPr lang="cs-CZ" sz="2200" dirty="0" smtClean="0"/>
              <a:t>, pak v bodě </a:t>
            </a:r>
            <a:r>
              <a:rPr lang="cs-CZ" sz="2200" i="1" dirty="0" smtClean="0"/>
              <a:t>M</a:t>
            </a:r>
            <a:r>
              <a:rPr lang="cs-CZ" sz="2200" dirty="0" smtClean="0"/>
              <a:t> ve vzdálenosti </a:t>
            </a:r>
            <a:r>
              <a:rPr lang="cs-CZ" sz="2200" i="1" dirty="0" smtClean="0"/>
              <a:t>x</a:t>
            </a:r>
            <a:r>
              <a:rPr lang="cs-CZ" sz="2200" dirty="0" smtClean="0"/>
              <a:t> od zdroje bude určité okamžité napětí později o dobu </a:t>
            </a:r>
            <a:r>
              <a:rPr lang="cs-CZ" sz="2200" i="1" dirty="0" smtClean="0">
                <a:cs typeface="Arial" charset="0"/>
              </a:rPr>
              <a:t>τ</a:t>
            </a:r>
            <a:r>
              <a:rPr lang="cs-CZ" sz="2200" i="1" dirty="0" smtClean="0"/>
              <a:t> = x/c</a:t>
            </a:r>
            <a:r>
              <a:rPr lang="cs-CZ" sz="2200" dirty="0" smtClean="0"/>
              <a:t>. Pro napětí mezi vodiči v bodě M tedy platí</a:t>
            </a:r>
          </a:p>
          <a:p>
            <a:pPr>
              <a:lnSpc>
                <a:spcPct val="93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200" dirty="0" smtClean="0"/>
          </a:p>
          <a:p>
            <a:pPr>
              <a:lnSpc>
                <a:spcPct val="93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200" dirty="0" smtClean="0"/>
          </a:p>
          <a:p>
            <a:pPr>
              <a:lnSpc>
                <a:spcPct val="93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200" dirty="0" smtClean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b="1" dirty="0" smtClean="0">
                <a:solidFill>
                  <a:srgbClr val="FF0000"/>
                </a:solidFill>
              </a:rPr>
              <a:t>Dvouvodičovým vedením </a:t>
            </a:r>
            <a:r>
              <a:rPr lang="cs-CZ" sz="2200" dirty="0" smtClean="0"/>
              <a:t>se šíří postupné elektromagnetické vlnění popsané rovnicí</a:t>
            </a:r>
            <a:endParaRPr lang="cs-CZ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983114"/>
            <a:ext cx="4906765" cy="26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17658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7" y="2598241"/>
            <a:ext cx="1892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4194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91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Elektromagnetická vlna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245738" cy="358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4509120"/>
            <a:ext cx="524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smtClean="0"/>
              <a:t> – vektor intenzity elektrického pole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/>
              <a:t> – vektor magnetické indukce</a:t>
            </a:r>
          </a:p>
          <a:p>
            <a:r>
              <a:rPr lang="cs-CZ" b="1" i="1" dirty="0"/>
              <a:t>c</a:t>
            </a:r>
            <a:r>
              <a:rPr lang="cs-CZ" dirty="0" smtClean="0"/>
              <a:t> – rychlost šíření vlnění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896366" y="4770730"/>
                <a:ext cx="135126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66" y="4770730"/>
                <a:ext cx="135126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218918" y="5438130"/>
                <a:ext cx="3223959" cy="5706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𝟐𝟗𝟗𝟕𝟗𝟐𝟒𝟓𝟖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𝒗𝒆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𝒗𝒂𝒌𝒖𝒖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18" y="5438130"/>
                <a:ext cx="3223959" cy="570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4788024" y="764704"/>
            <a:ext cx="4320480" cy="2365733"/>
            <a:chOff x="4788024" y="980728"/>
            <a:chExt cx="4320480" cy="2365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6732240" y="1628800"/>
                  <a:ext cx="1293111" cy="63171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m:oMathPara>
                  </a14:m>
                  <a:endParaRPr lang="cs-CZ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1628800"/>
                  <a:ext cx="1293111" cy="6317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ovéPole 6"/>
            <p:cNvSpPr txBox="1"/>
            <p:nvPr/>
          </p:nvSpPr>
          <p:spPr>
            <a:xfrm>
              <a:off x="5425250" y="980728"/>
              <a:ext cx="3683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</a:rPr>
                <a:t>Rychlost šíření v prostředí</a:t>
              </a:r>
              <a:endParaRPr lang="cs-CZ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788024" y="2481224"/>
              <a:ext cx="4320480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lnSpc>
                  <a:spcPct val="93000"/>
                </a:lnSpc>
                <a:buFont typeface="Arial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cs-CZ" i="1" dirty="0" err="1" smtClean="0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cs-CZ" baseline="-33000" dirty="0" err="1" smtClean="0">
                  <a:cs typeface="Arial" charset="0"/>
                </a:rPr>
                <a:t>r</a:t>
              </a:r>
              <a:r>
                <a:rPr lang="cs-CZ" dirty="0" smtClean="0">
                  <a:cs typeface="Arial" charset="0"/>
                </a:rPr>
                <a:t> – relativní permitivita prostředí</a:t>
              </a:r>
            </a:p>
            <a:p>
              <a:pPr lvl="2">
                <a:lnSpc>
                  <a:spcPct val="93000"/>
                </a:lnSpc>
                <a:buFont typeface="Arial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cs-CZ" i="1" dirty="0" err="1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cs-CZ" baseline="-33000" dirty="0" err="1" smtClean="0">
                  <a:cs typeface="Arial" charset="0"/>
                </a:rPr>
                <a:t>r</a:t>
              </a:r>
              <a:r>
                <a:rPr lang="cs-CZ" baseline="-33000" dirty="0" smtClean="0">
                  <a:cs typeface="Arial" charset="0"/>
                </a:rPr>
                <a:t> </a:t>
              </a:r>
              <a:r>
                <a:rPr lang="cs-CZ" dirty="0" smtClean="0">
                  <a:cs typeface="Arial" charset="0"/>
                </a:rPr>
                <a:t>– relativní permeabilita prostředí</a:t>
              </a:r>
              <a:endParaRPr lang="cs-CZ" dirty="0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425250" y="3068960"/>
            <a:ext cx="3683254" cy="367705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b="1" dirty="0" smtClean="0">
                <a:solidFill>
                  <a:srgbClr val="FF0000"/>
                </a:solidFill>
              </a:rPr>
              <a:t>Elektromagnetické vlnění</a:t>
            </a:r>
            <a:r>
              <a:rPr lang="cs-CZ" sz="1800" dirty="0" smtClean="0"/>
              <a:t> je přenos energie v nestacionárním elektromagnetickém poli a </a:t>
            </a:r>
            <a:r>
              <a:rPr lang="cs-CZ" sz="1800" b="1" dirty="0" smtClean="0">
                <a:solidFill>
                  <a:srgbClr val="FF0000"/>
                </a:solidFill>
              </a:rPr>
              <a:t>šíří se nezávisle na hmotném prostředí</a:t>
            </a:r>
            <a:r>
              <a:rPr lang="cs-CZ" sz="1800" dirty="0" smtClean="0"/>
              <a:t>.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Při šíření vln prostorem </a:t>
            </a:r>
            <a:r>
              <a:rPr lang="cs-CZ" sz="1800" b="1" dirty="0" smtClean="0"/>
              <a:t>závisí na jejich vlnové délce</a:t>
            </a:r>
            <a:r>
              <a:rPr lang="cs-CZ" sz="1800" dirty="0" smtClean="0"/>
              <a:t>.</a:t>
            </a:r>
          </a:p>
          <a:p>
            <a:pPr lvl="1"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U </a:t>
            </a:r>
            <a:r>
              <a:rPr lang="cs-CZ" sz="1800" b="1" dirty="0" smtClean="0">
                <a:solidFill>
                  <a:srgbClr val="FF0000"/>
                </a:solidFill>
              </a:rPr>
              <a:t>dlouhých a středních vln</a:t>
            </a:r>
            <a:r>
              <a:rPr lang="cs-CZ" sz="1800" dirty="0" smtClean="0"/>
              <a:t> dochází k </a:t>
            </a:r>
            <a:r>
              <a:rPr lang="cs-CZ" sz="1800" b="1" dirty="0" smtClean="0">
                <a:solidFill>
                  <a:srgbClr val="FF0000"/>
                </a:solidFill>
              </a:rPr>
              <a:t>ohybu</a:t>
            </a:r>
            <a:r>
              <a:rPr lang="cs-CZ" sz="1800" dirty="0" smtClean="0"/>
              <a:t>, takže se šíří i za velké překážky</a:t>
            </a:r>
          </a:p>
          <a:p>
            <a:pPr lvl="1"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b="1" dirty="0" smtClean="0">
                <a:solidFill>
                  <a:srgbClr val="FF0000"/>
                </a:solidFill>
              </a:rPr>
              <a:t>Krátké vlny </a:t>
            </a:r>
            <a:r>
              <a:rPr lang="cs-CZ" sz="1800" dirty="0" smtClean="0"/>
              <a:t>se šíří spíše </a:t>
            </a:r>
            <a:r>
              <a:rPr lang="cs-CZ" sz="1800" b="1" dirty="0" smtClean="0">
                <a:solidFill>
                  <a:srgbClr val="FF0000"/>
                </a:solidFill>
              </a:rPr>
              <a:t>přímočaře</a:t>
            </a:r>
            <a:r>
              <a:rPr lang="cs-CZ" sz="1800" dirty="0" smtClean="0"/>
              <a:t> – při rozhlasovém vysílání se využívá </a:t>
            </a:r>
            <a:r>
              <a:rPr lang="cs-CZ" sz="1800" b="1" dirty="0" smtClean="0">
                <a:solidFill>
                  <a:srgbClr val="FF0000"/>
                </a:solidFill>
              </a:rPr>
              <a:t>odrazu od ionosféry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62373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Foton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částice zprostředkující elektromagnetickou interakci.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56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Šíření rádiových vln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389"/>
            <a:ext cx="9143999" cy="53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5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Elektromagnetický dipól – anténa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5"/>
            <a:ext cx="429119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5" y="3717032"/>
            <a:ext cx="5328592" cy="295232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Pomocí něj se vyvolává nucené elektromagnetické vlnění – dochází k </a:t>
            </a:r>
            <a:r>
              <a:rPr lang="cs-CZ" sz="1800" b="1" dirty="0" smtClean="0">
                <a:solidFill>
                  <a:srgbClr val="FF0000"/>
                </a:solidFill>
              </a:rPr>
              <a:t>přeměně elektrické energie na energii elektromagnetických vln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Konstrukce elektromagnetického dipólu spočívá v </a:t>
            </a:r>
            <a:r>
              <a:rPr lang="cs-CZ" sz="1800" b="1" dirty="0" smtClean="0">
                <a:solidFill>
                  <a:srgbClr val="FF0000"/>
                </a:solidFill>
              </a:rPr>
              <a:t>rozevření konce dvouvodičového vedení o délce </a:t>
            </a:r>
            <a:r>
              <a:rPr lang="cs-CZ" sz="1800" b="1" dirty="0" smtClean="0">
                <a:solidFill>
                  <a:srgbClr val="FF0000"/>
                </a:solidFill>
                <a:cs typeface="Arial" charset="0"/>
              </a:rPr>
              <a:t>λ</a:t>
            </a:r>
            <a:r>
              <a:rPr lang="cs-CZ" sz="1800" b="1" dirty="0" smtClean="0">
                <a:solidFill>
                  <a:srgbClr val="FF0000"/>
                </a:solidFill>
              </a:rPr>
              <a:t>/4 do směru kolmého k vedení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Jednoduchý dipól se označuje jako </a:t>
            </a:r>
            <a:r>
              <a:rPr lang="cs-CZ" sz="1800" b="1" dirty="0" err="1" smtClean="0">
                <a:solidFill>
                  <a:srgbClr val="FF0000"/>
                </a:solidFill>
              </a:rPr>
              <a:t>půlvlnný</a:t>
            </a:r>
            <a:r>
              <a:rPr lang="cs-CZ" sz="1800" b="1" dirty="0" smtClean="0">
                <a:solidFill>
                  <a:srgbClr val="FF0000"/>
                </a:solidFill>
              </a:rPr>
              <a:t> dipól </a:t>
            </a:r>
            <a:r>
              <a:rPr lang="cs-CZ" sz="1800" dirty="0" smtClean="0"/>
              <a:t>– délka je rovna polovině vlnové délky elektromagnetického vlnění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Elektromagnetický dipól se používá jako anténa u vysílačů a přijímačů ve sdělovací technice. 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V okolí dipólu vzniká nerozdělitelné elektromagnetické pole.</a:t>
            </a:r>
          </a:p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1800" dirty="0" smtClean="0"/>
              <a:t>Pro 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800" dirty="0" smtClean="0"/>
              <a:t> &gt;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jsou E a B ve fázi, </a:t>
            </a:r>
            <a:r>
              <a:rPr lang="cs-C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elektrické i magnetické siločáry jsou uzavřené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59" y="1124744"/>
            <a:ext cx="4033881" cy="17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73" y="4653136"/>
            <a:ext cx="325476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3717032"/>
            <a:ext cx="306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Dipól nevyzařuje ve směru své osy.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6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23" y="4221088"/>
            <a:ext cx="270033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Vlastnosti elektromagnetického vlnění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b="1" dirty="0" smtClean="0">
                <a:solidFill>
                  <a:srgbClr val="FF0000"/>
                </a:solidFill>
              </a:rPr>
              <a:t>Příčné vlnění </a:t>
            </a:r>
            <a:r>
              <a:rPr lang="cs-CZ" dirty="0" smtClean="0"/>
              <a:t>– směr kmitů je kolmý na směr šíření vln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0" y="1340768"/>
            <a:ext cx="4646662" cy="19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Poytingův</a:t>
            </a:r>
            <a:r>
              <a:rPr lang="cs-CZ" b="1" dirty="0" smtClean="0">
                <a:solidFill>
                  <a:srgbClr val="FF0000"/>
                </a:solidFill>
              </a:rPr>
              <a:t> vektor</a:t>
            </a:r>
            <a:endParaRPr lang="cs-CZ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148867" y="1206044"/>
                <a:ext cx="1733680" cy="7223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67" y="1206044"/>
                <a:ext cx="1733680" cy="72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256584" y="1988840"/>
            <a:ext cx="4067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Směr rychlosti šíření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Udává </a:t>
            </a:r>
            <a:r>
              <a:rPr lang="cs-CZ" b="1" dirty="0" smtClean="0">
                <a:solidFill>
                  <a:srgbClr val="FF0000"/>
                </a:solidFill>
              </a:rPr>
              <a:t>hustotu toku energie </a:t>
            </a:r>
            <a:r>
              <a:rPr lang="cs-CZ" dirty="0" smtClean="0"/>
              <a:t>ve W/m</a:t>
            </a:r>
            <a:r>
              <a:rPr lang="cs-CZ" baseline="30000" dirty="0" smtClean="0"/>
              <a:t>2</a:t>
            </a:r>
            <a:r>
              <a:rPr lang="cs-CZ" dirty="0" smtClean="0"/>
              <a:t> – energie prošlá za jednotku času kolmou plochou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</a:rPr>
              <a:t>Sluneční konstanta: 1360 W/m</a:t>
            </a:r>
            <a:r>
              <a:rPr lang="cs-CZ" b="1" baseline="30000" dirty="0" smtClean="0">
                <a:solidFill>
                  <a:srgbClr val="FF0000"/>
                </a:solidFill>
              </a:rPr>
              <a:t>2</a:t>
            </a:r>
            <a:r>
              <a:rPr lang="cs-CZ" baseline="30000" dirty="0" smtClean="0"/>
              <a:t/>
            </a:r>
            <a:br>
              <a:rPr lang="cs-CZ" baseline="30000" dirty="0" smtClean="0"/>
            </a:br>
            <a:r>
              <a:rPr lang="cs-CZ" sz="1400" dirty="0" smtClean="0"/>
              <a:t>tok sluneční energie procházející 	plochou 1 m², kolmou na směr paprsků, za 1 s ve střední vzdálenosti Země od Slunce měřený mimo zemskou atmosféru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2460" y="3501008"/>
            <a:ext cx="52236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Lineárně polarizované vlnění </a:t>
            </a:r>
            <a:r>
              <a:rPr lang="cs-CZ" dirty="0" smtClean="0"/>
              <a:t>– </a:t>
            </a:r>
            <a:br>
              <a:rPr lang="cs-CZ" dirty="0" smtClean="0"/>
            </a:br>
            <a:r>
              <a:rPr lang="cs-CZ" dirty="0" smtClean="0"/>
              <a:t>směr kmitů </a:t>
            </a:r>
            <a:r>
              <a:rPr lang="cs-CZ" i="1" dirty="0" smtClean="0"/>
              <a:t>E</a:t>
            </a:r>
            <a:r>
              <a:rPr lang="cs-CZ" dirty="0" smtClean="0"/>
              <a:t> a </a:t>
            </a:r>
            <a:r>
              <a:rPr lang="cs-CZ" i="1" dirty="0" smtClean="0"/>
              <a:t>B</a:t>
            </a:r>
            <a:r>
              <a:rPr lang="cs-CZ" dirty="0" smtClean="0"/>
              <a:t> se nemění: </a:t>
            </a:r>
            <a:r>
              <a:rPr lang="cs-CZ" b="1" i="1" dirty="0" smtClean="0"/>
              <a:t>E</a:t>
            </a:r>
            <a:r>
              <a:rPr lang="cs-CZ" dirty="0" smtClean="0"/>
              <a:t> v rovině dipólu, </a:t>
            </a:r>
            <a:r>
              <a:rPr lang="cs-CZ" b="1" i="1" dirty="0" smtClean="0"/>
              <a:t>B</a:t>
            </a:r>
            <a:r>
              <a:rPr lang="cs-CZ" dirty="0" smtClean="0"/>
              <a:t> kolmo</a:t>
            </a:r>
          </a:p>
          <a:p>
            <a:pPr algn="just"/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Ze zdroje vlnění může vycházet příčné vlnění, které </a:t>
            </a:r>
            <a:r>
              <a:rPr lang="cs-CZ" sz="1600" b="1" dirty="0" smtClean="0">
                <a:solidFill>
                  <a:srgbClr val="FF0000"/>
                </a:solidFill>
              </a:rPr>
              <a:t>má stejné vlastnosti ve všech směrech kolmých ke směru šíření vlny</a:t>
            </a:r>
            <a:r>
              <a:rPr lang="cs-CZ" sz="1600" dirty="0" smtClean="0"/>
              <a:t>. Pokud se bude směr kmitů měnit velmi rychle a zcela nepravidelně, bude se také příčná vlna chovat vzhledem ke směru šíření symetricky. Taková </a:t>
            </a:r>
            <a:r>
              <a:rPr lang="cs-CZ" sz="1600" b="1" dirty="0" smtClean="0">
                <a:solidFill>
                  <a:srgbClr val="FF0000"/>
                </a:solidFill>
              </a:rPr>
              <a:t>vlna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se označuje jako </a:t>
            </a:r>
            <a:r>
              <a:rPr lang="cs-CZ" sz="1600" b="1" dirty="0" smtClean="0">
                <a:solidFill>
                  <a:srgbClr val="FF0000"/>
                </a:solidFill>
              </a:rPr>
              <a:t>nepolarizovaná</a:t>
            </a:r>
            <a:r>
              <a:rPr lang="cs-CZ" sz="1600" dirty="0" smtClean="0"/>
              <a:t>. </a:t>
            </a:r>
            <a:br>
              <a:rPr lang="cs-CZ" sz="1600" dirty="0" smtClean="0"/>
            </a:br>
            <a:r>
              <a:rPr lang="cs-CZ" sz="1600" dirty="0" smtClean="0"/>
              <a:t>Vybereme-li pouze kmity určitého směru, bude mít vlnění </a:t>
            </a:r>
            <a:r>
              <a:rPr lang="cs-CZ" sz="1600" b="1" dirty="0" smtClean="0">
                <a:solidFill>
                  <a:srgbClr val="FF0000"/>
                </a:solidFill>
              </a:rPr>
              <a:t>v různých směrech kolmých ke směru šíření různé vlastnosti</a:t>
            </a:r>
            <a:r>
              <a:rPr lang="cs-CZ" sz="1600" dirty="0" smtClean="0"/>
              <a:t>. Taková vlna se označuje jako </a:t>
            </a:r>
            <a:r>
              <a:rPr lang="cs-CZ" sz="1600" b="1" dirty="0" smtClean="0">
                <a:solidFill>
                  <a:srgbClr val="FF0000"/>
                </a:solidFill>
              </a:rPr>
              <a:t>polarizovaná vlna.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436096" y="5517232"/>
            <a:ext cx="3660754" cy="1262957"/>
            <a:chOff x="5436096" y="4509120"/>
            <a:chExt cx="3660754" cy="126295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/>
            <a:stretch/>
          </p:blipFill>
          <p:spPr bwMode="auto">
            <a:xfrm>
              <a:off x="6942114" y="4509120"/>
              <a:ext cx="2154736" cy="1262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94"/>
            <a:stretch/>
          </p:blipFill>
          <p:spPr bwMode="auto">
            <a:xfrm>
              <a:off x="5436096" y="4509120"/>
              <a:ext cx="1658005" cy="1262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1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Vlastnosti elektromagnetického vlnění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Odraz a lom </a:t>
            </a:r>
            <a:r>
              <a:rPr lang="cs-CZ" dirty="0" smtClean="0"/>
              <a:t>– zákon odrazu a lomu (světlo)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34076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Elmg</a:t>
            </a:r>
            <a:r>
              <a:rPr lang="cs-CZ" dirty="0" smtClean="0"/>
              <a:t>. vlnění se odráží od vodivých (kovových) překážek</a:t>
            </a:r>
          </a:p>
          <a:p>
            <a:r>
              <a:rPr lang="cs-CZ" dirty="0" smtClean="0"/>
              <a:t>Nevodivé prostředí </a:t>
            </a:r>
            <a:r>
              <a:rPr lang="cs-CZ" dirty="0" err="1" smtClean="0"/>
              <a:t>elmg</a:t>
            </a:r>
            <a:r>
              <a:rPr lang="cs-CZ" dirty="0" smtClean="0"/>
              <a:t>. vlnu propustí.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41936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00054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28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529</Words>
  <Application>Microsoft Office PowerPoint</Application>
  <PresentationFormat>Předvádění na obrazovce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ELEKTROMAGNETICKÉ VLNĚNÍ</vt:lpstr>
      <vt:lpstr>Elektromagnetické spektrum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ELEKTROMAGNETICKÉ VLNĚNÍ</dc:title>
  <dc:creator>admin</dc:creator>
  <cp:lastModifiedBy>admin</cp:lastModifiedBy>
  <cp:revision>19</cp:revision>
  <dcterms:created xsi:type="dcterms:W3CDTF">2021-06-11T06:27:14Z</dcterms:created>
  <dcterms:modified xsi:type="dcterms:W3CDTF">2021-06-15T06:47:59Z</dcterms:modified>
</cp:coreProperties>
</file>