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69" r:id="rId33"/>
    <p:sldId id="296" r:id="rId34"/>
    <p:sldId id="289" r:id="rId35"/>
    <p:sldId id="290" r:id="rId36"/>
    <p:sldId id="291" r:id="rId37"/>
    <p:sldId id="293" r:id="rId38"/>
    <p:sldId id="294" r:id="rId39"/>
    <p:sldId id="295" r:id="rId40"/>
    <p:sldId id="292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5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Obdélní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A911B29-E94E-4BB8-95AC-578D706A488B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5E6BC0A-C093-4221-AA51-A39F6C32FD0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92896"/>
            <a:ext cx="3490236" cy="262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Stĺpy stvorenia - Vedá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2192"/>
            <a:ext cx="5122872" cy="51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ASTROFYZIKA</a:t>
            </a:r>
            <a:endParaRPr lang="cs-CZ" dirty="0"/>
          </a:p>
        </p:txBody>
      </p:sp>
      <p:pic>
        <p:nvPicPr>
          <p:cNvPr id="1028" name="Picture 4" descr="Zajímavosti o galaxiích: Naše Mléčná dráha se otáčí rychlostí 250 kilometrů  za sekundu | Prima Zo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230"/>
            <a:ext cx="3974475" cy="223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Galaxie - Mlhoviny - NGC 7293 – Heli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8" descr="Galaxie - Mlhoviny - NGC 7293 – Heli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10" descr="Galaxie - Mlhoviny - NGC 7293 – Helix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20072" y="644404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© 2022+ RNDr. Čeněk </a:t>
            </a:r>
            <a:r>
              <a:rPr lang="cs-CZ" dirty="0" err="1" smtClean="0">
                <a:solidFill>
                  <a:srgbClr val="FFFF00"/>
                </a:solidFill>
              </a:rPr>
              <a:t>Kodejška</a:t>
            </a:r>
            <a:r>
              <a:rPr lang="cs-CZ" dirty="0" smtClean="0">
                <a:solidFill>
                  <a:srgbClr val="FFFF00"/>
                </a:solidFill>
              </a:rPr>
              <a:t>, Ph.D.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10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Základní údaje o hvězdách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9167"/>
            <a:ext cx="3260562" cy="5254209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Zdroj energie hvězd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– jaderné reakce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b="1" dirty="0" smtClean="0"/>
              <a:t>většina *: 75 % H2, 20 % He, 5% těžší prvky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Proton-protonový řetězec</a:t>
            </a:r>
            <a:r>
              <a:rPr lang="cs-CZ" sz="2400" b="1" dirty="0" smtClean="0"/>
              <a:t>: slučování protonů na jádra hélia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CNO cyklus </a:t>
            </a:r>
            <a:r>
              <a:rPr lang="cs-CZ" sz="2400" b="1" dirty="0" smtClean="0"/>
              <a:t>– hmotnější hvězdy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Stavový diagram hvězd </a:t>
            </a:r>
            <a:r>
              <a:rPr lang="cs-CZ" sz="2400" b="1" dirty="0" smtClean="0"/>
              <a:t>– </a:t>
            </a:r>
            <a:r>
              <a:rPr lang="cs-CZ" sz="2400" b="1" dirty="0" err="1" smtClean="0"/>
              <a:t>Hertzsprungův-Russelův</a:t>
            </a:r>
            <a:r>
              <a:rPr lang="cs-CZ" sz="2400" b="1" dirty="0" smtClean="0"/>
              <a:t> diagram</a:t>
            </a:r>
            <a:br>
              <a:rPr lang="cs-CZ" sz="2400" b="1" dirty="0" smtClean="0"/>
            </a:br>
            <a:endParaRPr lang="cs-CZ" sz="2400" b="1" dirty="0" smtClean="0"/>
          </a:p>
        </p:txBody>
      </p:sp>
      <p:pic>
        <p:nvPicPr>
          <p:cNvPr id="3074" name="Picture 2" descr="FYZIKA PRO IV. ROČNÍK GYMNÁZIA ASTROFYZIKA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22" y="1700808"/>
            <a:ext cx="5879638" cy="440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768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Vývoj hvězd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9167"/>
            <a:ext cx="5940152" cy="525420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000" b="1" dirty="0" err="1" smtClean="0">
                <a:solidFill>
                  <a:srgbClr val="FF0000"/>
                </a:solidFill>
              </a:rPr>
              <a:t>Protohvězda</a:t>
            </a:r>
            <a:r>
              <a:rPr lang="cs-CZ" sz="2000" b="1" dirty="0" smtClean="0">
                <a:solidFill>
                  <a:srgbClr val="FF0000"/>
                </a:solidFill>
              </a:rPr>
              <a:t/>
            </a:r>
            <a:br>
              <a:rPr lang="cs-CZ" sz="2000" b="1" dirty="0" smtClean="0">
                <a:solidFill>
                  <a:srgbClr val="FF0000"/>
                </a:solidFill>
              </a:rPr>
            </a:br>
            <a:r>
              <a:rPr lang="cs-CZ" sz="2000" dirty="0" smtClean="0"/>
              <a:t>vzniká gravitačním smrštěním mezihvězdného plynu (H a He) a prachu; v centru narůstá teplota a tlak; začnou probíhat jaderné reakce</a:t>
            </a:r>
          </a:p>
          <a:p>
            <a:pPr>
              <a:spcAft>
                <a:spcPts val="600"/>
              </a:spcAft>
            </a:pPr>
            <a:r>
              <a:rPr lang="cs-CZ" sz="2000" b="1" dirty="0" smtClean="0">
                <a:solidFill>
                  <a:srgbClr val="FF0000"/>
                </a:solidFill>
              </a:rPr>
              <a:t>Sloupy stvoření – Orlí mlhovina M16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-  3 útvary z hustého plynu a prachu ležící na JV okraji mlhoviny</a:t>
            </a:r>
            <a:br>
              <a:rPr lang="cs-CZ" sz="2000" dirty="0" smtClean="0"/>
            </a:br>
            <a:r>
              <a:rPr lang="cs-CZ" sz="2000" dirty="0" smtClean="0"/>
              <a:t>- vysoké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cs-CZ" sz="2000" dirty="0" smtClean="0"/>
              <a:t>, vzdálené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7000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- obsahuje mladou otevřenou hvězdokupu s hvězdami na počátku svého vývoje</a:t>
            </a:r>
            <a:br>
              <a:rPr lang="cs-CZ" sz="2000" dirty="0" smtClean="0"/>
            </a:br>
            <a:r>
              <a:rPr lang="cs-CZ" sz="2000" dirty="0" smtClean="0"/>
              <a:t>- </a:t>
            </a:r>
            <a:r>
              <a:rPr lang="cs-CZ" sz="2000" dirty="0" err="1" smtClean="0"/>
              <a:t>Spitzerův</a:t>
            </a:r>
            <a:r>
              <a:rPr lang="cs-CZ" sz="2000" dirty="0" smtClean="0"/>
              <a:t> dalekohled v roce 2007 odhalil zničení sloupů rázovou vlnou z výbuchu supernovy před 6000 lety</a:t>
            </a:r>
            <a:br>
              <a:rPr lang="cs-CZ" sz="2000" dirty="0" smtClean="0"/>
            </a:br>
            <a:r>
              <a:rPr lang="cs-CZ" sz="2000" dirty="0" smtClean="0"/>
              <a:t>- nová podoba M16 bude na Zemi vidět až za 1000 let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/>
          <a:stretch/>
        </p:blipFill>
        <p:spPr bwMode="auto">
          <a:xfrm>
            <a:off x="6642015" y="1570896"/>
            <a:ext cx="242828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tĺpy stvorenia - Vedá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28930"/>
            <a:ext cx="3202154" cy="320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789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Vývoj hvězd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9167"/>
            <a:ext cx="5292080" cy="525420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Hvězda hlavní posloupnosti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dirty="0" smtClean="0"/>
              <a:t>čím větší hmotnost *, tím rychlejší vývoj i poloha na hlavní p-ti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spotřeba 10 % vodíku za 10</a:t>
            </a:r>
            <a:r>
              <a:rPr lang="cs-CZ" sz="2400" baseline="30000" dirty="0" smtClean="0"/>
              <a:t>10 </a:t>
            </a:r>
            <a:r>
              <a:rPr lang="cs-CZ" sz="2400" dirty="0" smtClean="0"/>
              <a:t>let (Slunce) až 10</a:t>
            </a:r>
            <a:r>
              <a:rPr lang="cs-CZ" sz="2400" baseline="30000" dirty="0" smtClean="0"/>
              <a:t>6</a:t>
            </a:r>
            <a:r>
              <a:rPr lang="cs-CZ" sz="2400" dirty="0" smtClean="0"/>
              <a:t> let (těžké *)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největší *: 500 M</a:t>
            </a:r>
            <a:r>
              <a:rPr lang="cs-CZ" sz="2400" baseline="-25000" dirty="0" smtClean="0"/>
              <a:t>S </a:t>
            </a:r>
            <a:r>
              <a:rPr lang="cs-CZ" sz="2400" dirty="0" smtClean="0"/>
              <a:t>ve </a:t>
            </a:r>
            <a:r>
              <a:rPr lang="cs-CZ" sz="2400" dirty="0" err="1" smtClean="0"/>
              <a:t>Spitzerově</a:t>
            </a:r>
            <a:r>
              <a:rPr lang="cs-CZ" sz="2400" dirty="0" smtClean="0"/>
              <a:t> temné mlhovině 11000 </a:t>
            </a:r>
            <a:r>
              <a:rPr lang="cs-CZ" sz="2400" dirty="0" err="1" smtClean="0"/>
              <a:t>ly</a:t>
            </a:r>
            <a:endParaRPr lang="cs-CZ" sz="2400" baseline="-25000" dirty="0" smtClean="0"/>
          </a:p>
          <a:p>
            <a:pPr marL="118872" indent="0">
              <a:spcAft>
                <a:spcPts val="600"/>
              </a:spcAft>
              <a:buNone/>
            </a:pPr>
            <a:r>
              <a:rPr lang="cs-CZ" sz="2400" b="1" dirty="0" smtClean="0"/>
              <a:t/>
            </a:r>
            <a:br>
              <a:rPr lang="cs-CZ" sz="2400" b="1" dirty="0" smtClean="0"/>
            </a:br>
            <a:endParaRPr lang="cs-CZ" sz="24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43680" y="2421216"/>
            <a:ext cx="5240440" cy="351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595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Vývoj hvězd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556792"/>
            <a:ext cx="88074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3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Vývoj hvězd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556792"/>
            <a:ext cx="8470900" cy="526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8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Vývoj hvězd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608410"/>
            <a:ext cx="85153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43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Konečná stádia vývoje hvězd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578570"/>
            <a:ext cx="876935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232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Bílí </a:t>
            </a:r>
            <a:r>
              <a:rPr lang="cs-CZ" dirty="0" err="1" smtClean="0"/>
              <a:t>trpaslící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561802"/>
            <a:ext cx="84010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70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Bílí </a:t>
            </a:r>
            <a:r>
              <a:rPr lang="cs-CZ" dirty="0" err="1" smtClean="0"/>
              <a:t>trpaslící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654894"/>
            <a:ext cx="866775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640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Neutronové hvězdy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52736"/>
            <a:ext cx="843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361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Sluneční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9167"/>
            <a:ext cx="6159310" cy="5298833"/>
          </a:xfrm>
        </p:spPr>
        <p:txBody>
          <a:bodyPr>
            <a:normAutofit lnSpcReduction="10000"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Slunce</a:t>
            </a:r>
            <a:r>
              <a:rPr lang="cs-CZ" sz="2400" dirty="0" smtClean="0"/>
              <a:t>: hvězda střední velikosti; představuje 99,9 % hmotnosti sluneční soustavy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Sluneční skvrny</a:t>
            </a:r>
            <a:r>
              <a:rPr lang="cs-CZ" sz="2400" dirty="0" smtClean="0"/>
              <a:t>: chladnější místa na povrchu představující poruchu magnetického pole;</a:t>
            </a:r>
            <a:br>
              <a:rPr lang="cs-CZ" sz="2400" dirty="0" smtClean="0"/>
            </a:br>
            <a:r>
              <a:rPr lang="cs-CZ" sz="2400" dirty="0" smtClean="0"/>
              <a:t>první pozorování: Galileo, Kepler, Fabricius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Sluneční protuberance</a:t>
            </a:r>
            <a:r>
              <a:rPr lang="cs-CZ" sz="2400" dirty="0" smtClean="0"/>
              <a:t>: výtrysk chladného plazmatu do vzdálenosti několika desítek tisíc km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Sluneční vítr</a:t>
            </a:r>
            <a:r>
              <a:rPr lang="cs-CZ" sz="2400" dirty="0" smtClean="0"/>
              <a:t>: proud p</a:t>
            </a:r>
            <a:r>
              <a:rPr lang="cs-CZ" sz="2400" baseline="30000" dirty="0" smtClean="0"/>
              <a:t>+</a:t>
            </a:r>
            <a:r>
              <a:rPr lang="cs-CZ" sz="2400" dirty="0" smtClean="0"/>
              <a:t>, e</a:t>
            </a:r>
            <a:r>
              <a:rPr lang="cs-CZ" sz="2400" baseline="30000" dirty="0" smtClean="0"/>
              <a:t>-</a:t>
            </a:r>
            <a:r>
              <a:rPr lang="cs-CZ" sz="2400" dirty="0" smtClean="0"/>
              <a:t>, jader He s rychlostí cca 500 km/s</a:t>
            </a:r>
            <a:br>
              <a:rPr lang="cs-CZ" sz="2400" dirty="0" smtClean="0"/>
            </a:br>
            <a:r>
              <a:rPr lang="cs-CZ" sz="2400" dirty="0" smtClean="0"/>
              <a:t>způsobuje polární záře, magnetické bouře, poruchy energetických sítí (</a:t>
            </a:r>
            <a:r>
              <a:rPr lang="cs-CZ" sz="2400" dirty="0" err="1" smtClean="0"/>
              <a:t>blackout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3067974" cy="232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072"/>
          <a:stretch/>
        </p:blipFill>
        <p:spPr bwMode="auto">
          <a:xfrm>
            <a:off x="5940152" y="1916831"/>
            <a:ext cx="3067974" cy="232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24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Neutronové hvězdy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69411"/>
            <a:ext cx="7920880" cy="523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974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Černé díry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9" y="1566800"/>
            <a:ext cx="8080449" cy="524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06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Černé díry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616918"/>
            <a:ext cx="789305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17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Černé díry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177281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10.4.2019 první snímek černé díry</a:t>
            </a:r>
            <a:endParaRPr lang="cs-CZ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6763"/>
          <a:stretch/>
        </p:blipFill>
        <p:spPr bwMode="auto">
          <a:xfrm>
            <a:off x="323528" y="2348880"/>
            <a:ext cx="3528392" cy="307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16" y="2348880"/>
            <a:ext cx="46767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7" y="6165304"/>
            <a:ext cx="839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Černá díra </a:t>
            </a:r>
            <a:r>
              <a:rPr lang="cs-CZ" sz="2400" dirty="0" err="1" smtClean="0"/>
              <a:t>Holm</a:t>
            </a:r>
            <a:r>
              <a:rPr lang="cs-CZ" sz="2400" dirty="0" smtClean="0"/>
              <a:t> 15A o hmotnosti 40 miliard Sluncí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67562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Novy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568276"/>
            <a:ext cx="77851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958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Supernovy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568152"/>
            <a:ext cx="85661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901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Supernovy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79432" cy="525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756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Supernovy</a:t>
            </a:r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1"/>
            <a:ext cx="352575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42" y="2996952"/>
            <a:ext cx="5588522" cy="382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61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Planetární mlhovina Helix – Boží oko</a:t>
            </a:r>
            <a:endParaRPr lang="cs-CZ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54" y="1628801"/>
            <a:ext cx="356873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504" y="1844824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smtClean="0"/>
              <a:t>Objevena 1824 v souhvězdí Vodnáře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smtClean="0"/>
              <a:t>V centru bílý trpaslík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smtClean="0"/>
              <a:t>Vznikla po výbuchu supernovy</a:t>
            </a:r>
            <a:endParaRPr lang="cs-CZ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37136"/>
            <a:ext cx="396044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27984" y="62373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Infra</a:t>
            </a:r>
            <a:r>
              <a:rPr lang="cs-CZ" dirty="0" smtClean="0"/>
              <a:t> oblast </a:t>
            </a:r>
            <a:r>
              <a:rPr lang="cs-CZ" dirty="0" err="1" smtClean="0"/>
              <a:t>Spitzerův</a:t>
            </a:r>
            <a:r>
              <a:rPr lang="cs-CZ" dirty="0" smtClean="0"/>
              <a:t> dalekohled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609736" y="501317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HST 2004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3753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Červení trpaslíci</a:t>
            </a:r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545034"/>
            <a:ext cx="8445500" cy="526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533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Sluneční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9167"/>
            <a:ext cx="9108504" cy="529883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sz="2600" b="1" dirty="0" smtClean="0">
                <a:solidFill>
                  <a:srgbClr val="FF0000"/>
                </a:solidFill>
              </a:rPr>
              <a:t>Planety zemského typu</a:t>
            </a:r>
            <a:r>
              <a:rPr lang="cs-CZ" sz="2600" dirty="0" smtClean="0"/>
              <a:t>: Merkur, Venuše, Země, Mars;</a:t>
            </a:r>
            <a:br>
              <a:rPr lang="cs-CZ" sz="2600" dirty="0" smtClean="0"/>
            </a:br>
            <a:r>
              <a:rPr lang="cs-CZ" sz="2600" dirty="0" smtClean="0"/>
              <a:t>průměrná hustota: 5000 kg/m</a:t>
            </a:r>
            <a:r>
              <a:rPr lang="cs-CZ" sz="2600" baseline="30000" dirty="0" smtClean="0"/>
              <a:t>3</a:t>
            </a:r>
            <a:r>
              <a:rPr lang="cs-CZ" sz="2600" dirty="0" smtClean="0"/>
              <a:t>; poloměr &lt; R</a:t>
            </a:r>
            <a:r>
              <a:rPr lang="cs-CZ" sz="2600" baseline="-25000" dirty="0" smtClean="0"/>
              <a:t>Z</a:t>
            </a:r>
            <a:r>
              <a:rPr lang="cs-CZ" sz="2600" baseline="30000" dirty="0" smtClean="0"/>
              <a:t/>
            </a:r>
            <a:br>
              <a:rPr lang="cs-CZ" sz="2600" baseline="30000" dirty="0" smtClean="0"/>
            </a:br>
            <a:r>
              <a:rPr lang="cs-CZ" sz="2600" dirty="0" smtClean="0"/>
              <a:t>kromě Země mají velmi slabé nebo žádné </a:t>
            </a:r>
            <a:r>
              <a:rPr lang="cs-CZ" sz="2600" dirty="0" err="1" smtClean="0"/>
              <a:t>magn</a:t>
            </a:r>
            <a:r>
              <a:rPr lang="cs-CZ" sz="2600" dirty="0"/>
              <a:t>.</a:t>
            </a:r>
            <a:r>
              <a:rPr lang="cs-CZ" sz="2600" dirty="0" smtClean="0"/>
              <a:t> pole</a:t>
            </a:r>
            <a:br>
              <a:rPr lang="cs-CZ" sz="2600" dirty="0" smtClean="0"/>
            </a:br>
            <a:r>
              <a:rPr lang="cs-CZ" sz="2600" dirty="0" smtClean="0"/>
              <a:t>přítomnost vody: polární čepičky(Měsíc, Mars)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sz="2600" b="1" dirty="0" smtClean="0">
                <a:solidFill>
                  <a:srgbClr val="FF0000"/>
                </a:solidFill>
              </a:rPr>
              <a:t>Merkur</a:t>
            </a:r>
            <a:r>
              <a:rPr lang="cs-CZ" sz="2600" dirty="0" smtClean="0">
                <a:solidFill>
                  <a:srgbClr val="FF0000"/>
                </a:solidFill>
              </a:rPr>
              <a:t> </a:t>
            </a:r>
            <a:r>
              <a:rPr lang="cs-CZ" sz="2600" dirty="0" smtClean="0"/>
              <a:t>(první tisíciletí př.n.l., posel bohů, řecký Hermes): stáčení perihélia o 43</a:t>
            </a:r>
            <a:r>
              <a:rPr lang="en-GB" sz="2600" dirty="0" smtClean="0"/>
              <a:t>’’</a:t>
            </a:r>
            <a:r>
              <a:rPr lang="cs-CZ" sz="2600" dirty="0" smtClean="0"/>
              <a:t> za 100 let vysvětleno až OTR (Einstein);žádný měsíc; </a:t>
            </a:r>
            <a:br>
              <a:rPr lang="cs-CZ" sz="2600" dirty="0" smtClean="0"/>
            </a:br>
            <a:r>
              <a:rPr lang="cs-CZ" sz="2600" dirty="0" smtClean="0"/>
              <a:t>sondy </a:t>
            </a:r>
            <a:r>
              <a:rPr lang="cs-CZ" sz="2600" dirty="0" err="1" smtClean="0"/>
              <a:t>Mariner</a:t>
            </a:r>
            <a:r>
              <a:rPr lang="cs-CZ" sz="2600" dirty="0" smtClean="0"/>
              <a:t> 10 (NASA 1973-1975), Messenger (2008-2011)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sz="2600" b="1" dirty="0" smtClean="0">
                <a:solidFill>
                  <a:srgbClr val="FF0000"/>
                </a:solidFill>
              </a:rPr>
              <a:t>Venuše</a:t>
            </a:r>
            <a:r>
              <a:rPr lang="cs-CZ" sz="2600" dirty="0"/>
              <a:t> </a:t>
            </a:r>
            <a:r>
              <a:rPr lang="cs-CZ" sz="2600" dirty="0" smtClean="0"/>
              <a:t>(pravěk, Jitřenka, </a:t>
            </a:r>
            <a:r>
              <a:rPr lang="cs-CZ" sz="2600" dirty="0"/>
              <a:t>Večernice</a:t>
            </a:r>
            <a:r>
              <a:rPr lang="cs-CZ" sz="2600" dirty="0" smtClean="0"/>
              <a:t>, římská bohyně lásky, řecká Afrodita): </a:t>
            </a:r>
            <a:r>
              <a:rPr lang="cs-CZ" sz="2600" dirty="0"/>
              <a:t>nejjasnější objekt na noční </a:t>
            </a:r>
            <a:r>
              <a:rPr lang="cs-CZ" sz="2600" dirty="0" smtClean="0"/>
              <a:t>obloze; nejhustší atmosféra z CO2; sondy </a:t>
            </a:r>
            <a:r>
              <a:rPr lang="cs-CZ" sz="2600" dirty="0" err="1" smtClean="0"/>
              <a:t>Věněra</a:t>
            </a:r>
            <a:r>
              <a:rPr lang="cs-CZ" sz="2600" dirty="0" smtClean="0"/>
              <a:t> (SSSR 1970), Magellan (USA 1989-1994)</a:t>
            </a:r>
          </a:p>
          <a:p>
            <a:pPr>
              <a:lnSpc>
                <a:spcPct val="120000"/>
              </a:lnSpc>
            </a:pPr>
            <a:r>
              <a:rPr lang="cs-CZ" sz="2600" b="1" dirty="0" smtClean="0">
                <a:solidFill>
                  <a:srgbClr val="FF0000"/>
                </a:solidFill>
              </a:rPr>
              <a:t>Mars</a:t>
            </a:r>
            <a:r>
              <a:rPr lang="cs-CZ" sz="2600" dirty="0" smtClean="0">
                <a:solidFill>
                  <a:srgbClr val="FF0000"/>
                </a:solidFill>
              </a:rPr>
              <a:t> </a:t>
            </a:r>
            <a:r>
              <a:rPr lang="cs-CZ" sz="2600" dirty="0" smtClean="0"/>
              <a:t>(3.-4.tis.př.n.l., bůh války, řecký </a:t>
            </a:r>
            <a:r>
              <a:rPr lang="cs-CZ" sz="2600" dirty="0" err="1" smtClean="0"/>
              <a:t>Arés</a:t>
            </a:r>
            <a:r>
              <a:rPr lang="cs-CZ" sz="2600" dirty="0" smtClean="0"/>
              <a:t>); měsíce </a:t>
            </a:r>
            <a:r>
              <a:rPr lang="cs-CZ" sz="2600" dirty="0" err="1" smtClean="0"/>
              <a:t>Phobos</a:t>
            </a:r>
            <a:r>
              <a:rPr lang="cs-CZ" sz="2600" dirty="0" smtClean="0"/>
              <a:t> (Strach) a </a:t>
            </a:r>
            <a:r>
              <a:rPr lang="cs-CZ" sz="2600" dirty="0" err="1" smtClean="0"/>
              <a:t>Deimos</a:t>
            </a:r>
            <a:r>
              <a:rPr lang="cs-CZ" sz="2600" dirty="0" smtClean="0"/>
              <a:t> (Hrůza); sondy </a:t>
            </a:r>
            <a:r>
              <a:rPr lang="cs-CZ" sz="2600" dirty="0" err="1" smtClean="0"/>
              <a:t>Mariner</a:t>
            </a:r>
            <a:r>
              <a:rPr lang="cs-CZ" sz="2600" dirty="0" smtClean="0"/>
              <a:t> 4 (USA 1964), Mars 2 a Mars 3 (SSSR 1971), Viking (USA 1976-1982), Mars Odyssey (NASA 2001), </a:t>
            </a:r>
            <a:r>
              <a:rPr lang="cs-CZ" sz="2600" dirty="0" err="1" smtClean="0"/>
              <a:t>Curiosity</a:t>
            </a:r>
            <a:r>
              <a:rPr lang="cs-CZ" sz="2600" dirty="0" smtClean="0"/>
              <a:t> (NASA 2011), Perseverance (NASA 2021)</a:t>
            </a:r>
          </a:p>
          <a:p>
            <a:pPr marL="118872" indent="0"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33699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Hnědí trpaslíci</a:t>
            </a:r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32334"/>
            <a:ext cx="8712200" cy="532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882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Kvasary</a:t>
            </a: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92" y="1628800"/>
            <a:ext cx="482508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1628800"/>
            <a:ext cx="42586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QUASi-stellAR</a:t>
            </a:r>
            <a:r>
              <a:rPr lang="cs-CZ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radio</a:t>
            </a:r>
            <a:r>
              <a:rPr lang="cs-CZ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sources</a:t>
            </a:r>
            <a:endParaRPr lang="cs-CZ" sz="24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Výrazný rudý posuv spektra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Aktivní jádra starých galaxií v jejichž středu je super masivní černá díra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Objekty z rané fáze vesmíru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Zářivý výkon: desítky biliónů sluncí = 50 nejjasnější galaxie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Jet – výtrysk hmoty rychlostí 10 000 km/s </a:t>
            </a:r>
            <a:r>
              <a:rPr lang="cs-CZ" sz="2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délkou několik </a:t>
            </a:r>
            <a:r>
              <a:rPr lang="cs-CZ" sz="2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Mpc</a:t>
            </a:r>
            <a:endParaRPr lang="cs-CZ" sz="24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Nejbližší: 240 </a:t>
            </a:r>
            <a:r>
              <a:rPr lang="cs-CZ" sz="2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Mpc</a:t>
            </a:r>
            <a:endParaRPr lang="cs-CZ" sz="24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Nejvzdálenější: 5500 </a:t>
            </a:r>
            <a:r>
              <a:rPr lang="cs-CZ" sz="2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Mpc</a:t>
            </a:r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Dnes pozorujeme neexist.obj.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572000" y="300624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Supermasivní</a:t>
            </a:r>
            <a:r>
              <a:rPr lang="cs-CZ" dirty="0" smtClean="0">
                <a:solidFill>
                  <a:schemeClr val="bg1"/>
                </a:solidFill>
              </a:rPr>
              <a:t> černá díra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452320" y="20193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JET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5940152" y="3375576"/>
            <a:ext cx="731083" cy="91752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6156176" y="53732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Akreační</a:t>
            </a:r>
            <a:r>
              <a:rPr lang="cs-CZ" dirty="0" smtClean="0">
                <a:solidFill>
                  <a:schemeClr val="bg1"/>
                </a:solidFill>
              </a:rPr>
              <a:t> disk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9" name="Přímá spojnice se šipkou 8"/>
          <p:cNvCxnSpPr>
            <a:stCxn id="10" idx="0"/>
          </p:cNvCxnSpPr>
          <p:nvPr/>
        </p:nvCxnSpPr>
        <p:spPr>
          <a:xfrm flipH="1" flipV="1">
            <a:off x="6804248" y="4725144"/>
            <a:ext cx="108012" cy="64807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830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Struktura a vývoj vesmíru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9167"/>
            <a:ext cx="4788024" cy="525420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Kosmologie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dirty="0" smtClean="0"/>
              <a:t>vědní disciplína zabývající se fyzikálními vlastnostmi vesmíru jako celku a vývojem vesmíru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Galaxie</a:t>
            </a: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dirty="0" smtClean="0"/>
              <a:t>-</a:t>
            </a:r>
            <a:r>
              <a:rPr lang="cs-CZ" sz="2400" b="1" dirty="0" smtClean="0"/>
              <a:t> </a:t>
            </a:r>
            <a:r>
              <a:rPr lang="cs-CZ" sz="2400" dirty="0" smtClean="0"/>
              <a:t>soustava hvězd včetně Mléčné dráhy</a:t>
            </a:r>
            <a:br>
              <a:rPr lang="cs-CZ" sz="2400" dirty="0" smtClean="0"/>
            </a:br>
            <a:r>
              <a:rPr lang="cs-CZ" sz="2400" dirty="0" smtClean="0"/>
              <a:t>- obsahuje asi 100-400 miliard *</a:t>
            </a:r>
            <a:br>
              <a:rPr lang="cs-CZ" sz="2400" dirty="0" smtClean="0"/>
            </a:br>
            <a:r>
              <a:rPr lang="cs-CZ" sz="2400" dirty="0" smtClean="0"/>
              <a:t>- spirální galaxie s příčkou</a:t>
            </a:r>
            <a:br>
              <a:rPr lang="cs-CZ" sz="2400" dirty="0" smtClean="0"/>
            </a:br>
            <a:r>
              <a:rPr lang="cs-CZ" sz="2400" dirty="0" smtClean="0"/>
              <a:t>- průměr: 150-200 tisíc </a:t>
            </a:r>
            <a:r>
              <a:rPr lang="cs-CZ" sz="2400" dirty="0" err="1" smtClean="0"/>
              <a:t>ly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- v centru G </a:t>
            </a:r>
            <a:r>
              <a:rPr lang="cs-CZ" sz="2400" dirty="0" err="1" smtClean="0"/>
              <a:t>supermasivní</a:t>
            </a:r>
            <a:r>
              <a:rPr lang="cs-CZ" sz="2400" dirty="0" smtClean="0"/>
              <a:t> černá díra </a:t>
            </a:r>
            <a:r>
              <a:rPr lang="cs-CZ" sz="2400" dirty="0" err="1" smtClean="0"/>
              <a:t>Sagittarius</a:t>
            </a:r>
            <a:r>
              <a:rPr lang="cs-CZ" sz="2400" dirty="0" smtClean="0"/>
              <a:t> A*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Sluneční soustava </a:t>
            </a:r>
            <a:r>
              <a:rPr lang="cs-CZ" sz="2400" dirty="0" smtClean="0"/>
              <a:t>– 26000 </a:t>
            </a:r>
            <a:r>
              <a:rPr lang="cs-CZ" sz="2400" dirty="0" err="1" smtClean="0"/>
              <a:t>ly</a:t>
            </a:r>
            <a:r>
              <a:rPr lang="cs-CZ" sz="2400" dirty="0" smtClean="0"/>
              <a:t> od centra, na vnitřním okraji spirálního ramene Orionu</a:t>
            </a:r>
            <a:endParaRPr lang="cs-CZ" sz="2400" b="1" dirty="0" smtClean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41052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958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Struktura a vývoj vesmíru</a:t>
            </a:r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99129" cy="521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447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Struktura a vývoj vesmíru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9167"/>
            <a:ext cx="4788024" cy="525420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Reliktní záření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dirty="0" smtClean="0"/>
              <a:t>- rádiové záření z raných dob vesmíru</a:t>
            </a:r>
            <a:br>
              <a:rPr lang="cs-CZ" sz="2400" dirty="0" smtClean="0"/>
            </a:br>
            <a:r>
              <a:rPr lang="cs-CZ" sz="2400" dirty="0" smtClean="0"/>
              <a:t>- dokládá homogennost a izotropii vesmíru</a:t>
            </a:r>
            <a:br>
              <a:rPr lang="cs-CZ" sz="2400" dirty="0" smtClean="0"/>
            </a:br>
            <a:r>
              <a:rPr lang="cs-CZ" sz="2400" dirty="0" smtClean="0"/>
              <a:t>- teplota 2,7 K</a:t>
            </a:r>
            <a:br>
              <a:rPr lang="cs-CZ" sz="2400" dirty="0" smtClean="0"/>
            </a:br>
            <a:r>
              <a:rPr lang="cs-CZ" sz="2400" dirty="0" smtClean="0"/>
              <a:t>- objev </a:t>
            </a:r>
            <a:r>
              <a:rPr lang="cs-CZ" sz="2400" dirty="0"/>
              <a:t>v roce 1965 </a:t>
            </a:r>
            <a:r>
              <a:rPr lang="cs-CZ" sz="2400" dirty="0" err="1"/>
              <a:t>Arno</a:t>
            </a:r>
            <a:r>
              <a:rPr lang="cs-CZ" sz="2400" dirty="0"/>
              <a:t> A. </a:t>
            </a:r>
            <a:r>
              <a:rPr lang="cs-CZ" sz="2400" dirty="0" err="1"/>
              <a:t>Penzias</a:t>
            </a:r>
            <a:r>
              <a:rPr lang="cs-CZ" sz="2400" dirty="0"/>
              <a:t> a Robert W. </a:t>
            </a:r>
            <a:r>
              <a:rPr lang="cs-CZ" sz="2400" dirty="0" smtClean="0"/>
              <a:t>Wilson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Kosmologický princip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vesmír je homogenní a izotropní</a:t>
            </a:r>
            <a:br>
              <a:rPr lang="cs-CZ" sz="2400" dirty="0" smtClean="0"/>
            </a:br>
            <a:r>
              <a:rPr lang="cs-CZ" sz="2400" dirty="0" smtClean="0"/>
              <a:t>krychle o straně 100-500 </a:t>
            </a:r>
            <a:r>
              <a:rPr lang="cs-CZ" sz="2400" dirty="0" err="1" smtClean="0"/>
              <a:t>Mpc</a:t>
            </a:r>
            <a:r>
              <a:rPr lang="cs-CZ" sz="2400" dirty="0" smtClean="0"/>
              <a:t> obsahuje cca stejný počet galaxií</a:t>
            </a:r>
          </a:p>
        </p:txBody>
      </p:sp>
      <p:pic>
        <p:nvPicPr>
          <p:cNvPr id="24578" name="Picture 2" descr="Chcete vidět Velký třesk na vlastní oči? Na počátek vesmíru se můžete  podívat i doma | EuroZprávy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290735" cy="304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926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Struktura a vývoj vesmíru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9512" y="162880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FF0000"/>
                </a:solidFill>
              </a:rPr>
              <a:t>Large-scale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structure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of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the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Universe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28366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84" y="2276872"/>
            <a:ext cx="455933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872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Rozpínání vesmíru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69491"/>
            <a:ext cx="9036496" cy="92340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b="1" dirty="0" err="1" smtClean="0">
                <a:solidFill>
                  <a:srgbClr val="FF0000"/>
                </a:solidFill>
              </a:rPr>
              <a:t>Hubbleův</a:t>
            </a:r>
            <a:r>
              <a:rPr lang="cs-CZ" sz="2400" b="1" dirty="0" smtClean="0">
                <a:solidFill>
                  <a:srgbClr val="FF0000"/>
                </a:solidFill>
              </a:rPr>
              <a:t> vztah (od 2018 </a:t>
            </a:r>
            <a:r>
              <a:rPr lang="cs-CZ" sz="2400" b="1" dirty="0" err="1">
                <a:solidFill>
                  <a:srgbClr val="FF0000"/>
                </a:solidFill>
              </a:rPr>
              <a:t>Hubbleův-Lemaîterův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zákon)</a:t>
            </a:r>
            <a:r>
              <a:rPr lang="cs-CZ" sz="2400" b="1" dirty="0">
                <a:solidFill>
                  <a:srgbClr val="FF0000"/>
                </a:solidFill>
              </a:rPr>
              <a:t/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dirty="0" smtClean="0"/>
              <a:t>rychlost vzdalování galaxií je přímo úměrná jejich vzdálenosti</a:t>
            </a:r>
            <a:endParaRPr lang="cs-CZ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3707904" y="2564904"/>
                <a:ext cx="14165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𝒗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𝑯𝒓</m:t>
                      </m:r>
                    </m:oMath>
                  </m:oMathPara>
                </a14:m>
                <a:endParaRPr lang="cs-CZ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2564904"/>
                <a:ext cx="1416542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ástupný symbol pro obsah 2"/>
              <p:cNvSpPr txBox="1">
                <a:spLocks/>
              </p:cNvSpPr>
              <p:nvPr/>
            </p:nvSpPr>
            <p:spPr>
              <a:xfrm>
                <a:off x="21392" y="3140968"/>
                <a:ext cx="9036496" cy="3528392"/>
              </a:xfrm>
              <a:prstGeom prst="rect">
                <a:avLst/>
              </a:prstGeom>
            </p:spPr>
            <p:txBody>
              <a:bodyPr vert="horz" lIns="54864" tIns="91440" rtlCol="0">
                <a:normAutofit/>
              </a:bodyPr>
              <a:lstStyle>
                <a:lvl1pPr marL="438912" indent="-320040" algn="l" rtl="0" eaLnBrk="1" latinLnBrk="0" hangingPunct="1"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Wingdings 2"/>
                  <a:buChar char=""/>
                  <a:defRPr kumimoji="0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31520" indent="-27432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/>
                  <a:buChar char=""/>
                  <a:defRPr kumimoji="0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6696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/>
                  <a:buChar char="▪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16152" indent="-18288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/>
                  <a:buChar char="▪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2646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Wingdings 3"/>
                  <a:buChar char=""/>
                  <a:defRPr kumimoji="0" lang="en-US" sz="20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27632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Wingdings 2"/>
                  <a:buChar char="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31136" indent="-18288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 2" pitchFamily="18" charset="2"/>
                  <a:buChar char="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>
                  <a:spcAft>
                    <a:spcPts val="600"/>
                  </a:spcAft>
                </a:pPr>
                <a:r>
                  <a:rPr lang="cs-CZ" sz="2400" b="1" dirty="0" smtClean="0">
                    <a:solidFill>
                      <a:srgbClr val="FF0000"/>
                    </a:solidFill>
                  </a:rPr>
                  <a:t>Hubbleova konstanta: </a:t>
                </a:r>
                <a14:m>
                  <m:oMath xmlns:m="http://schemas.openxmlformats.org/officeDocument/2006/math">
                    <m:r>
                      <a:rPr lang="cs-CZ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𝑯</m:t>
                    </m:r>
                    <m:r>
                      <a:rPr lang="cs-CZ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𝟕𝟒</m:t>
                        </m:r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±</m:t>
                        </m:r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𝟒</m:t>
                        </m:r>
                      </m:e>
                    </m:d>
                  </m:oMath>
                </a14:m>
                <a:r>
                  <a:rPr lang="cs-CZ" sz="2400" b="1" dirty="0" smtClean="0">
                    <a:solidFill>
                      <a:srgbClr val="FF0000"/>
                    </a:solidFill>
                  </a:rPr>
                  <a:t> km/s/Mpc</a:t>
                </a:r>
                <a:br>
                  <a:rPr lang="cs-CZ" sz="2400" b="1" dirty="0" smtClean="0">
                    <a:solidFill>
                      <a:srgbClr val="FF0000"/>
                    </a:solidFill>
                  </a:rPr>
                </a:br>
                <a:r>
                  <a:rPr lang="cs-CZ" sz="2400" dirty="0" smtClean="0"/>
                  <a:t>1929</a:t>
                </a:r>
                <a:r>
                  <a:rPr lang="cs-CZ" sz="2400" dirty="0"/>
                  <a:t/>
                </a:r>
                <a:br>
                  <a:rPr lang="cs-CZ" sz="2400" dirty="0"/>
                </a:br>
                <a:r>
                  <a:rPr lang="cs-CZ" sz="2400" dirty="0"/>
                  <a:t>na základě měření rychlosti vzdalování spirálních galaxií pomocí měření rudého posuvu spektrálních </a:t>
                </a:r>
                <a:r>
                  <a:rPr lang="cs-CZ" sz="2400" dirty="0" smtClean="0"/>
                  <a:t>čar</a:t>
                </a:r>
              </a:p>
              <a:p>
                <a:pPr>
                  <a:spcAft>
                    <a:spcPts val="600"/>
                  </a:spcAft>
                </a:pPr>
                <a:r>
                  <a:rPr lang="cs-CZ" sz="2400" b="1" dirty="0" smtClean="0">
                    <a:solidFill>
                      <a:srgbClr val="FF0000"/>
                    </a:solidFill>
                  </a:rPr>
                  <a:t>Stáří vesmíru</a:t>
                </a:r>
                <a:r>
                  <a:rPr lang="cs-CZ" sz="2400" dirty="0" smtClean="0"/>
                  <a:t/>
                </a:r>
                <a:br>
                  <a:rPr lang="cs-CZ" sz="2400" dirty="0" smtClean="0"/>
                </a:br>
                <a:r>
                  <a:rPr lang="cs-CZ" sz="2400" dirty="0" smtClean="0"/>
                  <a:t>dané převrácenou hodnotou </a:t>
                </a:r>
                <a:r>
                  <a:rPr lang="cs-CZ" sz="2400" dirty="0" err="1" smtClean="0"/>
                  <a:t>Hubbleovy</a:t>
                </a:r>
                <a:r>
                  <a:rPr lang="cs-CZ" sz="2400" dirty="0" smtClean="0"/>
                  <a:t> konstanty</a:t>
                </a:r>
                <a:br>
                  <a:rPr lang="cs-CZ" sz="2400" dirty="0" smtClean="0"/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cs-CZ" sz="2400" b="1" smtClean="0">
                        <a:solidFill>
                          <a:srgbClr val="FF0000"/>
                        </a:solidFill>
                      </a:rPr>
                      <m:t>13,799 ± 0,021 </m:t>
                    </m:r>
                    <m:r>
                      <m:rPr>
                        <m:nor/>
                      </m:rPr>
                      <a:rPr lang="cs-CZ" sz="2400"/>
                      <m:t>miliardy</m:t>
                    </m:r>
                    <m:r>
                      <m:rPr>
                        <m:nor/>
                      </m:rPr>
                      <a:rPr lang="cs-CZ" sz="2400"/>
                      <m:t> </m:t>
                    </m:r>
                    <m:r>
                      <m:rPr>
                        <m:nor/>
                      </m:rPr>
                      <a:rPr lang="cs-CZ" sz="2400"/>
                      <m:t>let</m:t>
                    </m:r>
                  </m:oMath>
                </a14:m>
                <a:r>
                  <a:rPr lang="cs-CZ" sz="2400" dirty="0" smtClean="0"/>
                  <a:t/>
                </a:r>
                <a:br>
                  <a:rPr lang="cs-CZ" sz="2400" dirty="0" smtClean="0"/>
                </a:br>
                <a:endParaRPr lang="cs-CZ" sz="2400" dirty="0"/>
              </a:p>
            </p:txBody>
          </p:sp>
        </mc:Choice>
        <mc:Fallback xmlns="">
          <p:sp>
            <p:nvSpPr>
              <p:cNvPr id="7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2" y="3140968"/>
                <a:ext cx="9036496" cy="352839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1347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Vlastnosti vesmíru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69491"/>
            <a:ext cx="9036496" cy="524388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Standardní kosmologický model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dirty="0" smtClean="0"/>
              <a:t>rozpínání vesmíru ze singularity nazvané „Big </a:t>
            </a:r>
            <a:r>
              <a:rPr lang="cs-CZ" sz="2400" dirty="0" err="1" smtClean="0"/>
              <a:t>Bang</a:t>
            </a:r>
            <a:r>
              <a:rPr lang="cs-CZ" sz="2400" dirty="0" smtClean="0"/>
              <a:t>“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Planckovy jednotky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65532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573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Vlastnosti vesmíru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69491"/>
            <a:ext cx="9036496" cy="524388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Období inflace po BB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dirty="0" smtClean="0"/>
              <a:t>nastala 10</a:t>
            </a:r>
            <a:r>
              <a:rPr lang="cs-CZ" sz="2400" baseline="30000" dirty="0" smtClean="0"/>
              <a:t>-36</a:t>
            </a:r>
            <a:r>
              <a:rPr lang="cs-CZ" sz="2400" dirty="0" smtClean="0"/>
              <a:t> s až 10</a:t>
            </a:r>
            <a:r>
              <a:rPr lang="cs-CZ" sz="2400" baseline="30000" dirty="0" smtClean="0"/>
              <a:t>-32 </a:t>
            </a:r>
            <a:r>
              <a:rPr lang="cs-CZ" sz="2400" dirty="0" smtClean="0"/>
              <a:t>po BB, vesmír se exponenciálně rozpínal</a:t>
            </a:r>
            <a:br>
              <a:rPr lang="cs-CZ" sz="2400" dirty="0" smtClean="0"/>
            </a:br>
            <a:r>
              <a:rPr lang="cs-CZ" sz="2400" dirty="0" smtClean="0"/>
              <a:t>důsledkem je dnešní velká homogenita vesmíru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Temná energie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dirty="0" smtClean="0"/>
              <a:t>- způsobuje současné zrychlení rozpínání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smtClean="0"/>
              <a:t>- objeveno při měření rudého</a:t>
            </a:r>
            <a:br>
              <a:rPr lang="cs-CZ" sz="2400" dirty="0" smtClean="0"/>
            </a:br>
            <a:r>
              <a:rPr lang="cs-CZ" sz="2400" dirty="0" smtClean="0"/>
              <a:t>posuvu ve spektrech vzdálených supernov</a:t>
            </a:r>
            <a:br>
              <a:rPr lang="cs-CZ" sz="2400" dirty="0" smtClean="0"/>
            </a:br>
            <a:r>
              <a:rPr lang="cs-CZ" sz="2400" dirty="0" smtClean="0"/>
              <a:t>- podstata neznámá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Temná hmota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dirty="0" smtClean="0"/>
              <a:t>skrytá hmota působící gravitačně na ostatní</a:t>
            </a:r>
            <a:br>
              <a:rPr lang="cs-CZ" sz="2400" dirty="0" smtClean="0"/>
            </a:br>
            <a:r>
              <a:rPr lang="cs-CZ" sz="2400" dirty="0" smtClean="0"/>
              <a:t>objekty</a:t>
            </a:r>
            <a:br>
              <a:rPr lang="cs-CZ" sz="2400" dirty="0" smtClean="0"/>
            </a:br>
            <a:r>
              <a:rPr lang="cs-CZ" sz="2400" dirty="0" smtClean="0"/>
              <a:t>možný vliv na polarizaci reliktního záření</a:t>
            </a:r>
            <a:br>
              <a:rPr lang="cs-CZ" sz="2400" dirty="0" smtClean="0"/>
            </a:br>
            <a:r>
              <a:rPr lang="cs-CZ" sz="2400" dirty="0" smtClean="0"/>
              <a:t>zpomaluje expanzi vesmíru</a:t>
            </a:r>
          </a:p>
          <a:p>
            <a:pPr>
              <a:spcAft>
                <a:spcPts val="600"/>
              </a:spcAft>
            </a:pPr>
            <a:r>
              <a:rPr lang="cs-CZ" sz="2400" b="1" dirty="0">
                <a:solidFill>
                  <a:srgbClr val="FF0000"/>
                </a:solidFill>
              </a:rPr>
              <a:t>Průměr vesmíru: 8,80×10</a:t>
            </a:r>
            <a:r>
              <a:rPr lang="cs-CZ" sz="2400" b="1" baseline="30000" dirty="0">
                <a:solidFill>
                  <a:srgbClr val="FF0000"/>
                </a:solidFill>
              </a:rPr>
              <a:t>26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m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Hustota: </a:t>
            </a:r>
            <a:r>
              <a:rPr lang="cs-CZ" sz="2400" dirty="0"/>
              <a:t>9,9×10</a:t>
            </a:r>
            <a:r>
              <a:rPr lang="cs-CZ" sz="2400" baseline="30000" dirty="0"/>
              <a:t>−</a:t>
            </a:r>
            <a:r>
              <a:rPr lang="cs-CZ" sz="2400" baseline="30000" dirty="0" smtClean="0"/>
              <a:t>30 </a:t>
            </a:r>
            <a:r>
              <a:rPr lang="cs-CZ" sz="2400" dirty="0" smtClean="0"/>
              <a:t>g/cm</a:t>
            </a:r>
            <a:r>
              <a:rPr lang="cs-CZ" sz="2400" baseline="30000" dirty="0" smtClean="0"/>
              <a:t>3 </a:t>
            </a:r>
            <a:r>
              <a:rPr lang="cs-CZ" sz="2400" dirty="0" smtClean="0"/>
              <a:t>– ve 4 m</a:t>
            </a:r>
            <a:r>
              <a:rPr lang="cs-CZ" sz="2400" baseline="30000" dirty="0" smtClean="0"/>
              <a:t>3</a:t>
            </a:r>
            <a:r>
              <a:rPr lang="cs-CZ" sz="2400" dirty="0" smtClean="0"/>
              <a:t> 1 atom H2</a:t>
            </a:r>
            <a:endParaRPr lang="cs-CZ" sz="24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2694806" cy="390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035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Vlastnosti vesmíru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69491"/>
            <a:ext cx="9036496" cy="524388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Hmota vs. antihmota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dirty="0" smtClean="0"/>
              <a:t>více hmoty než antihmoty – 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Nulový elektrický náboj </a:t>
            </a:r>
            <a:r>
              <a:rPr lang="cs-CZ" sz="2400" dirty="0" smtClean="0"/>
              <a:t>– gravitace má dominantní postavení</a:t>
            </a:r>
          </a:p>
          <a:p>
            <a:pPr>
              <a:spcAft>
                <a:spcPts val="600"/>
              </a:spcAft>
            </a:pPr>
            <a:r>
              <a:rPr lang="cs-CZ" sz="2400" dirty="0" smtClean="0"/>
              <a:t>Nemá souhrnnou hybnost či moment hybnosti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Časoprostorové kontinuum </a:t>
            </a:r>
            <a:r>
              <a:rPr lang="cs-CZ" sz="2400" dirty="0" smtClean="0"/>
              <a:t>– 3 prostorové rozměry, 1 časový</a:t>
            </a:r>
            <a:br>
              <a:rPr lang="cs-CZ" sz="2400" dirty="0" smtClean="0"/>
            </a:br>
            <a:r>
              <a:rPr lang="cs-CZ" sz="2400" dirty="0" smtClean="0"/>
              <a:t>prostor se zdá být plochý – Euklidovská geometrie platí s velkou přesností v celém vesmíru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4 základní interakce </a:t>
            </a:r>
            <a:r>
              <a:rPr lang="cs-CZ" sz="2400" dirty="0" smtClean="0"/>
              <a:t>– gravitační (převládá), elektromagnetická, silná a slabá jaderná (zanedbatelné)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Teorie </a:t>
            </a:r>
            <a:r>
              <a:rPr lang="cs-CZ" sz="2400" b="1" dirty="0" err="1" smtClean="0">
                <a:solidFill>
                  <a:srgbClr val="FF0000"/>
                </a:solidFill>
              </a:rPr>
              <a:t>multivesmírů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oddělená časoprostorová kontinua, která mají odlišné fyzikální zákony, fyzikální konstanty, a možná dokonce i jiný počet dimenzí nebo i odlišnou </a:t>
            </a:r>
            <a:r>
              <a:rPr lang="cs-CZ" sz="2400" dirty="0" smtClean="0"/>
              <a:t>topologii</a:t>
            </a:r>
            <a:endParaRPr lang="cs-CZ" sz="2400" dirty="0"/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Topologie</a:t>
            </a:r>
            <a:r>
              <a:rPr lang="cs-CZ" sz="2400" dirty="0" smtClean="0"/>
              <a:t> – tvar vesmíru není zatím znám</a:t>
            </a:r>
          </a:p>
        </p:txBody>
      </p:sp>
    </p:spTree>
    <p:extLst>
      <p:ext uri="{BB962C8B-B14F-4D97-AF65-F5344CB8AC3E}">
        <p14:creationId xmlns:p14="http://schemas.microsoft.com/office/powerpoint/2010/main" val="1612274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Sluneční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9167"/>
            <a:ext cx="9108504" cy="5298833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cs-CZ" sz="3100" b="1" dirty="0" smtClean="0">
                <a:solidFill>
                  <a:srgbClr val="FF0000"/>
                </a:solidFill>
              </a:rPr>
              <a:t>Obří planety (plynní obři)</a:t>
            </a:r>
            <a:r>
              <a:rPr lang="cs-CZ" sz="3100" dirty="0" smtClean="0"/>
              <a:t>:</a:t>
            </a:r>
            <a:br>
              <a:rPr lang="cs-CZ" sz="3100" dirty="0" smtClean="0"/>
            </a:br>
            <a:r>
              <a:rPr lang="cs-CZ" sz="3100" dirty="0" smtClean="0"/>
              <a:t>průměrná hustota: 700 – 1300 kg/m</a:t>
            </a:r>
            <a:r>
              <a:rPr lang="cs-CZ" sz="3100" baseline="30000" dirty="0" smtClean="0"/>
              <a:t>3</a:t>
            </a:r>
            <a:br>
              <a:rPr lang="cs-CZ" sz="3100" baseline="30000" dirty="0" smtClean="0"/>
            </a:br>
            <a:r>
              <a:rPr lang="cs-CZ" sz="3100" dirty="0" smtClean="0"/>
              <a:t>složení atmosféry: metan, čpavek</a:t>
            </a:r>
            <a:r>
              <a:rPr lang="cs-CZ" sz="3100" baseline="30000" dirty="0" smtClean="0"/>
              <a:t/>
            </a:r>
            <a:br>
              <a:rPr lang="cs-CZ" sz="3100" baseline="30000" dirty="0" smtClean="0"/>
            </a:br>
            <a:r>
              <a:rPr lang="cs-CZ" sz="3100" dirty="0" smtClean="0"/>
              <a:t>voda: Europa</a:t>
            </a:r>
          </a:p>
          <a:p>
            <a:pPr>
              <a:spcAft>
                <a:spcPts val="600"/>
              </a:spcAft>
            </a:pPr>
            <a:r>
              <a:rPr lang="cs-CZ" sz="3100" b="1" dirty="0" smtClean="0">
                <a:solidFill>
                  <a:srgbClr val="FF0000"/>
                </a:solidFill>
              </a:rPr>
              <a:t>Jupiter</a:t>
            </a:r>
            <a:r>
              <a:rPr lang="cs-CZ" sz="3100" dirty="0" smtClean="0">
                <a:solidFill>
                  <a:srgbClr val="FF0000"/>
                </a:solidFill>
              </a:rPr>
              <a:t> </a:t>
            </a:r>
            <a:r>
              <a:rPr lang="cs-CZ" sz="3100" dirty="0" smtClean="0"/>
              <a:t>(od pravěku, 3. nejjasnější objekt, nejvyšší římský bůh nebes a hromu, řecký Zeus): Velká rudá skvrna </a:t>
            </a:r>
            <a:r>
              <a:rPr lang="cs-CZ" sz="3100" dirty="0"/>
              <a:t>= </a:t>
            </a:r>
            <a:r>
              <a:rPr lang="cs-CZ" sz="3100" dirty="0" smtClean="0"/>
              <a:t>bouře; 79 měsíců – 1610 Galileo objevil největší: </a:t>
            </a:r>
            <a:r>
              <a:rPr lang="cs-CZ" sz="3100" dirty="0" err="1" smtClean="0"/>
              <a:t>Io</a:t>
            </a:r>
            <a:r>
              <a:rPr lang="cs-CZ" sz="3100" dirty="0" smtClean="0"/>
              <a:t>, Europa, Ganymedes, Kalisto; sondy Pioneer (USA 1958-1978), </a:t>
            </a:r>
            <a:r>
              <a:rPr lang="cs-CZ" sz="3100" dirty="0" err="1" smtClean="0"/>
              <a:t>Voyager</a:t>
            </a:r>
            <a:r>
              <a:rPr lang="cs-CZ" sz="3100" dirty="0" smtClean="0"/>
              <a:t> (USA 1977-dodnes), Galileo (USA 1989-2003), New </a:t>
            </a:r>
            <a:r>
              <a:rPr lang="cs-CZ" sz="3100" dirty="0" err="1" smtClean="0"/>
              <a:t>Horizons</a:t>
            </a:r>
            <a:r>
              <a:rPr lang="cs-CZ" sz="3100" dirty="0" smtClean="0"/>
              <a:t> (2007), </a:t>
            </a:r>
            <a:r>
              <a:rPr lang="cs-CZ" sz="3100" dirty="0" err="1" smtClean="0"/>
              <a:t>Juice</a:t>
            </a:r>
            <a:r>
              <a:rPr lang="cs-CZ" sz="3100" dirty="0" smtClean="0"/>
              <a:t> (2022-2030; rozsáhlá a silná magnetosféra  </a:t>
            </a:r>
          </a:p>
          <a:p>
            <a:pPr>
              <a:spcAft>
                <a:spcPts val="600"/>
              </a:spcAft>
            </a:pPr>
            <a:r>
              <a:rPr lang="cs-CZ" sz="3100" b="1" dirty="0" smtClean="0">
                <a:solidFill>
                  <a:srgbClr val="FF0000"/>
                </a:solidFill>
              </a:rPr>
              <a:t>Saturn</a:t>
            </a:r>
            <a:r>
              <a:rPr lang="cs-CZ" sz="3100" dirty="0" smtClean="0">
                <a:solidFill>
                  <a:srgbClr val="FF0000"/>
                </a:solidFill>
              </a:rPr>
              <a:t> </a:t>
            </a:r>
            <a:r>
              <a:rPr lang="cs-CZ" sz="3100" dirty="0" smtClean="0"/>
              <a:t>(starověk, římský bůh zemědělství, sklizně a času, řecký Kronos): 2.největší planeta; prstence; 83 měsíců (největší Titan); </a:t>
            </a:r>
            <a:r>
              <a:rPr lang="cs-CZ" sz="3100" dirty="0" err="1" smtClean="0"/>
              <a:t>mag.pole</a:t>
            </a:r>
            <a:r>
              <a:rPr lang="cs-CZ" sz="3100" dirty="0" smtClean="0"/>
              <a:t> jako Země; sondy Pioneer, </a:t>
            </a:r>
            <a:r>
              <a:rPr lang="cs-CZ" sz="3100" dirty="0" err="1" smtClean="0"/>
              <a:t>Voyager</a:t>
            </a:r>
            <a:r>
              <a:rPr lang="cs-CZ" sz="3100" dirty="0" smtClean="0"/>
              <a:t>, </a:t>
            </a:r>
            <a:r>
              <a:rPr lang="cs-CZ" sz="3100" dirty="0" err="1" smtClean="0"/>
              <a:t>Cassini</a:t>
            </a:r>
            <a:r>
              <a:rPr lang="cs-CZ" sz="3100" dirty="0" smtClean="0"/>
              <a:t> (NASA 2004)</a:t>
            </a:r>
          </a:p>
          <a:p>
            <a:pPr>
              <a:spcAft>
                <a:spcPts val="600"/>
              </a:spcAft>
            </a:pPr>
            <a:r>
              <a:rPr lang="cs-CZ" sz="3100" b="1" dirty="0" smtClean="0">
                <a:solidFill>
                  <a:srgbClr val="FF0000"/>
                </a:solidFill>
              </a:rPr>
              <a:t>Uran</a:t>
            </a:r>
            <a:r>
              <a:rPr lang="cs-CZ" sz="3100" dirty="0" smtClean="0">
                <a:solidFill>
                  <a:srgbClr val="FF0000"/>
                </a:solidFill>
              </a:rPr>
              <a:t> </a:t>
            </a:r>
            <a:r>
              <a:rPr lang="cs-CZ" sz="3100" dirty="0" smtClean="0"/>
              <a:t>(</a:t>
            </a:r>
            <a:r>
              <a:rPr lang="cs-CZ" sz="3100" dirty="0" err="1" smtClean="0"/>
              <a:t>starověk:hvězda</a:t>
            </a:r>
            <a:r>
              <a:rPr lang="cs-CZ" sz="3100" dirty="0" smtClean="0"/>
              <a:t>, planeta 1781, řecký bůh nebes, římský </a:t>
            </a:r>
            <a:r>
              <a:rPr lang="cs-CZ" sz="3100" dirty="0" err="1" smtClean="0"/>
              <a:t>Caelus</a:t>
            </a:r>
            <a:r>
              <a:rPr lang="cs-CZ" sz="3100" dirty="0" smtClean="0"/>
              <a:t>): osa </a:t>
            </a:r>
            <a:r>
              <a:rPr lang="cs-CZ" sz="3100" dirty="0"/>
              <a:t>rotace v </a:t>
            </a:r>
            <a:r>
              <a:rPr lang="cs-CZ" sz="3100" dirty="0" smtClean="0"/>
              <a:t>oběžné rovině planety ; 13 prstenců (1977); složena z ledu, kamení; excentrické </a:t>
            </a:r>
            <a:r>
              <a:rPr lang="cs-CZ" sz="3100" dirty="0" err="1" smtClean="0"/>
              <a:t>mag.pole</a:t>
            </a:r>
            <a:r>
              <a:rPr lang="cs-CZ" sz="3100" dirty="0" smtClean="0"/>
              <a:t>; 27 měsíců (</a:t>
            </a:r>
            <a:r>
              <a:rPr lang="cs-CZ" sz="3100" dirty="0" err="1" smtClean="0"/>
              <a:t>Miranda</a:t>
            </a:r>
            <a:r>
              <a:rPr lang="cs-CZ" sz="3100" dirty="0" smtClean="0"/>
              <a:t>, Ariel, </a:t>
            </a:r>
            <a:r>
              <a:rPr lang="cs-CZ" sz="3100" dirty="0" err="1" smtClean="0"/>
              <a:t>Umbriel</a:t>
            </a:r>
            <a:r>
              <a:rPr lang="cs-CZ" sz="3100" dirty="0" smtClean="0"/>
              <a:t>, </a:t>
            </a:r>
            <a:r>
              <a:rPr lang="cs-CZ" sz="3100" dirty="0" err="1" smtClean="0"/>
              <a:t>Titania</a:t>
            </a:r>
            <a:r>
              <a:rPr lang="cs-CZ" sz="3100" dirty="0" smtClean="0"/>
              <a:t>, </a:t>
            </a:r>
            <a:r>
              <a:rPr lang="cs-CZ" sz="3100" dirty="0" err="1" smtClean="0"/>
              <a:t>Oberon</a:t>
            </a:r>
            <a:r>
              <a:rPr lang="cs-CZ" sz="3100" dirty="0" smtClean="0"/>
              <a:t>)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Neptun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/>
              <a:t>(1846 vypočtena, pak pozorována, římský bůh vody a moře, řecký </a:t>
            </a:r>
            <a:r>
              <a:rPr lang="cs-CZ" sz="2800" dirty="0" err="1" smtClean="0"/>
              <a:t>Poseidón</a:t>
            </a:r>
            <a:r>
              <a:rPr lang="cs-CZ" sz="2800" dirty="0" smtClean="0"/>
              <a:t>): namodralá barva díky metanu; 5 prstenců; 14 měsíců (Triton)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43303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Antropický princip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69491"/>
            <a:ext cx="9036496" cy="1211437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sz="2400" b="1" dirty="0">
                <a:solidFill>
                  <a:srgbClr val="FF0000"/>
                </a:solidFill>
              </a:rPr>
              <a:t>Antropický princip</a:t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dirty="0"/>
              <a:t>hodnoty základních fyzikálních konstant se nacházejí v takových rozmezích, které umožňují vznik inteligentního </a:t>
            </a:r>
            <a:r>
              <a:rPr lang="cs-CZ" sz="2400" dirty="0" smtClean="0"/>
              <a:t>života</a:t>
            </a:r>
            <a:endParaRPr lang="cs-CZ" sz="2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6134"/>
            <a:ext cx="914400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29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Sluneční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9167"/>
            <a:ext cx="4644008" cy="5298833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Planetky</a:t>
            </a:r>
            <a:r>
              <a:rPr lang="cs-CZ" sz="2400" dirty="0" smtClean="0"/>
              <a:t>: tělesa větší než 100 m; 1801 Ceres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planetky mezi Marsem a Jupiterem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Meteoroid</a:t>
            </a:r>
            <a:r>
              <a:rPr lang="cs-CZ" sz="2400" dirty="0" smtClean="0"/>
              <a:t>: tělesa menší než 100 m</a:t>
            </a:r>
            <a:br>
              <a:rPr lang="cs-CZ" sz="2400" dirty="0" smtClean="0"/>
            </a:br>
            <a:r>
              <a:rPr lang="cs-CZ" sz="2400" b="1" dirty="0" smtClean="0">
                <a:solidFill>
                  <a:srgbClr val="FF0000"/>
                </a:solidFill>
              </a:rPr>
              <a:t>Meteor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smtClean="0"/>
              <a:t>– optický úkaz po vstupu meteoroidu do atmosféry</a:t>
            </a:r>
            <a:br>
              <a:rPr lang="cs-CZ" sz="2400" dirty="0" smtClean="0"/>
            </a:br>
            <a:r>
              <a:rPr lang="cs-CZ" sz="2400" b="1" dirty="0" smtClean="0">
                <a:solidFill>
                  <a:srgbClr val="FF0000"/>
                </a:solidFill>
              </a:rPr>
              <a:t>Meteorit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smtClean="0"/>
              <a:t>– objekt </a:t>
            </a:r>
            <a:r>
              <a:rPr lang="cs-CZ" sz="2400" dirty="0" err="1" smtClean="0"/>
              <a:t>dopadlý</a:t>
            </a:r>
            <a:r>
              <a:rPr lang="cs-CZ" sz="2400" dirty="0" smtClean="0"/>
              <a:t> na zem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Trpasličí planety</a:t>
            </a:r>
            <a:r>
              <a:rPr lang="cs-CZ" sz="2400" dirty="0" smtClean="0"/>
              <a:t>: od 2006 Ceres, </a:t>
            </a:r>
            <a:r>
              <a:rPr lang="cs-CZ" sz="2400" dirty="0" err="1" smtClean="0"/>
              <a:t>Eris</a:t>
            </a:r>
            <a:r>
              <a:rPr lang="cs-CZ" sz="2400" dirty="0" smtClean="0"/>
              <a:t>, Pluto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b="1" dirty="0">
                <a:solidFill>
                  <a:srgbClr val="FF0000"/>
                </a:solidFill>
              </a:rPr>
              <a:t>Pluto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(objeven 1930, od 2006 planetka) – 5 měsíců (</a:t>
            </a:r>
            <a:r>
              <a:rPr lang="cs-CZ" sz="2400" dirty="0" err="1"/>
              <a:t>Cháron</a:t>
            </a:r>
            <a:r>
              <a:rPr lang="cs-CZ" sz="2400" dirty="0"/>
              <a:t> 1978, </a:t>
            </a:r>
            <a:r>
              <a:rPr lang="cs-CZ" sz="2400" dirty="0" err="1"/>
              <a:t>Nyx</a:t>
            </a:r>
            <a:r>
              <a:rPr lang="cs-CZ" sz="2400" dirty="0"/>
              <a:t> a Hydra 2005, Kerberos 2011, </a:t>
            </a:r>
            <a:r>
              <a:rPr lang="cs-CZ" sz="2400" dirty="0" err="1"/>
              <a:t>Styx</a:t>
            </a:r>
            <a:r>
              <a:rPr lang="cs-CZ" sz="2400" dirty="0"/>
              <a:t> 2012);</a:t>
            </a:r>
          </a:p>
          <a:p>
            <a:pPr marL="118872" indent="0"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3"/>
          <a:stretch/>
        </p:blipFill>
        <p:spPr bwMode="auto">
          <a:xfrm>
            <a:off x="5013960" y="3573016"/>
            <a:ext cx="4051076" cy="323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836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Sluneční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9167"/>
            <a:ext cx="9108504" cy="4534129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sz="2200" b="1" dirty="0" smtClean="0">
                <a:solidFill>
                  <a:srgbClr val="FF0000"/>
                </a:solidFill>
              </a:rPr>
              <a:t>Komety</a:t>
            </a:r>
            <a:r>
              <a:rPr lang="cs-CZ" sz="2200" dirty="0" smtClean="0"/>
              <a:t>: tělesa obíhající kolem Slunce po velmi protáhlých eliptických trajektoriích</a:t>
            </a:r>
            <a:br>
              <a:rPr lang="cs-CZ" sz="2200" dirty="0" smtClean="0"/>
            </a:br>
            <a:r>
              <a:rPr lang="cs-CZ" sz="2200" dirty="0" smtClean="0"/>
              <a:t>složení: led a prach</a:t>
            </a:r>
            <a:br>
              <a:rPr lang="cs-CZ" sz="2200" dirty="0" smtClean="0"/>
            </a:br>
            <a:r>
              <a:rPr lang="cs-CZ" sz="2200" b="1" dirty="0" err="1" smtClean="0">
                <a:solidFill>
                  <a:srgbClr val="FF0000"/>
                </a:solidFill>
              </a:rPr>
              <a:t>koma</a:t>
            </a:r>
            <a:r>
              <a:rPr lang="cs-CZ" sz="2200" dirty="0" smtClean="0">
                <a:solidFill>
                  <a:srgbClr val="FF0000"/>
                </a:solidFill>
              </a:rPr>
              <a:t> </a:t>
            </a:r>
            <a:r>
              <a:rPr lang="cs-CZ" sz="2200" dirty="0" smtClean="0"/>
              <a:t>– plynný obal kolem jádra komety</a:t>
            </a:r>
            <a:br>
              <a:rPr lang="cs-CZ" sz="2200" dirty="0" smtClean="0"/>
            </a:br>
            <a:r>
              <a:rPr lang="cs-CZ" sz="2200" b="1" dirty="0" smtClean="0">
                <a:solidFill>
                  <a:srgbClr val="FF0000"/>
                </a:solidFill>
              </a:rPr>
              <a:t>chvost</a:t>
            </a:r>
            <a:r>
              <a:rPr lang="cs-CZ" sz="2200" dirty="0" smtClean="0">
                <a:solidFill>
                  <a:srgbClr val="FF0000"/>
                </a:solidFill>
              </a:rPr>
              <a:t> </a:t>
            </a:r>
            <a:r>
              <a:rPr lang="cs-CZ" sz="2200" dirty="0" smtClean="0"/>
              <a:t>– směr od Slunce</a:t>
            </a:r>
          </a:p>
          <a:p>
            <a:pPr>
              <a:spcAft>
                <a:spcPts val="600"/>
              </a:spcAft>
            </a:pPr>
            <a:r>
              <a:rPr lang="cs-CZ" sz="2200" dirty="0" smtClean="0"/>
              <a:t>Trajektorie ovlivněná hlavně Jupiterem</a:t>
            </a:r>
          </a:p>
          <a:p>
            <a:pPr>
              <a:spcAft>
                <a:spcPts val="600"/>
              </a:spcAft>
            </a:pPr>
            <a:r>
              <a:rPr lang="cs-CZ" sz="2200" b="1" dirty="0" smtClean="0">
                <a:solidFill>
                  <a:srgbClr val="FF0000"/>
                </a:solidFill>
              </a:rPr>
              <a:t>Hale-</a:t>
            </a:r>
            <a:r>
              <a:rPr lang="cs-CZ" sz="2200" b="1" dirty="0" err="1" smtClean="0">
                <a:solidFill>
                  <a:srgbClr val="FF0000"/>
                </a:solidFill>
              </a:rPr>
              <a:t>Boppova</a:t>
            </a:r>
            <a:r>
              <a:rPr lang="cs-CZ" sz="2200" b="1" dirty="0" smtClean="0">
                <a:solidFill>
                  <a:srgbClr val="FF0000"/>
                </a:solidFill>
              </a:rPr>
              <a:t> kometa </a:t>
            </a:r>
            <a:r>
              <a:rPr lang="cs-CZ" sz="2200" dirty="0" smtClean="0"/>
              <a:t>(1995-7, návrat 4380)</a:t>
            </a:r>
            <a:br>
              <a:rPr lang="cs-CZ" sz="2200" dirty="0" smtClean="0"/>
            </a:br>
            <a:r>
              <a:rPr lang="cs-CZ" sz="2200" dirty="0" smtClean="0"/>
              <a:t>nejjasnější kometa posledních století </a:t>
            </a:r>
          </a:p>
          <a:p>
            <a:pPr>
              <a:spcAft>
                <a:spcPts val="600"/>
              </a:spcAft>
            </a:pPr>
            <a:r>
              <a:rPr lang="cs-CZ" sz="2200" b="1" dirty="0" smtClean="0">
                <a:solidFill>
                  <a:srgbClr val="FF0000"/>
                </a:solidFill>
              </a:rPr>
              <a:t>Halleyova kometa </a:t>
            </a:r>
            <a:r>
              <a:rPr lang="cs-CZ" sz="2200" dirty="0" smtClean="0"/>
              <a:t>(perioda 75-76 let)</a:t>
            </a:r>
            <a:br>
              <a:rPr lang="cs-CZ" sz="2200" dirty="0" smtClean="0"/>
            </a:br>
            <a:r>
              <a:rPr lang="cs-CZ" sz="2200" dirty="0" smtClean="0"/>
              <a:t>Čína 240 př.n.l.</a:t>
            </a:r>
            <a:br>
              <a:rPr lang="cs-CZ" sz="2200" dirty="0" smtClean="0"/>
            </a:br>
            <a:r>
              <a:rPr lang="cs-CZ" sz="2200" dirty="0" smtClean="0"/>
              <a:t>1986, 2061, 2134</a:t>
            </a:r>
            <a:br>
              <a:rPr lang="cs-CZ" sz="2200" dirty="0" smtClean="0"/>
            </a:br>
            <a:r>
              <a:rPr lang="cs-CZ" sz="2200" dirty="0" err="1" smtClean="0"/>
              <a:t>J.Seifert</a:t>
            </a:r>
            <a:r>
              <a:rPr lang="cs-CZ" sz="2200" dirty="0" smtClean="0"/>
              <a:t> – sbírka básní</a:t>
            </a:r>
            <a:br>
              <a:rPr lang="cs-CZ" sz="2200" dirty="0" smtClean="0"/>
            </a:br>
            <a:r>
              <a:rPr lang="cs-CZ" sz="2200" dirty="0" smtClean="0"/>
              <a:t>J. Nohavica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60890"/>
            <a:ext cx="3000946" cy="266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17" y="4755367"/>
            <a:ext cx="5788149" cy="205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841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Základní údaje o hvězdách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0" y="1559167"/>
                <a:ext cx="6300192" cy="5254209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cs-CZ" sz="2400" b="1" dirty="0" smtClean="0">
                    <a:solidFill>
                      <a:srgbClr val="FF0000"/>
                    </a:solidFill>
                  </a:rPr>
                  <a:t>Vzdálenosti hvězd</a:t>
                </a:r>
                <a:br>
                  <a:rPr lang="cs-CZ" sz="2400" b="1" dirty="0" smtClean="0">
                    <a:solidFill>
                      <a:srgbClr val="FF0000"/>
                    </a:solidFill>
                  </a:rPr>
                </a:br>
                <a:r>
                  <a:rPr lang="cs-CZ" sz="2200" dirty="0" smtClean="0"/>
                  <a:t/>
                </a:r>
                <a:br>
                  <a:rPr lang="cs-CZ" sz="2200" dirty="0" smtClean="0"/>
                </a:br>
                <a:r>
                  <a:rPr lang="cs-CZ" sz="2200" b="1" dirty="0" smtClean="0">
                    <a:solidFill>
                      <a:srgbClr val="FF0000"/>
                    </a:solidFill>
                  </a:rPr>
                  <a:t>1 parsek </a:t>
                </a:r>
                <a:r>
                  <a:rPr lang="cs-CZ" sz="2200" dirty="0" smtClean="0"/>
                  <a:t>– vzdálenost, ze které je vidět 1 AU pod úhlem 1</a:t>
                </a:r>
                <a:r>
                  <a:rPr lang="en-GB" sz="2200" dirty="0" smtClean="0"/>
                  <a:t>’’</a:t>
                </a:r>
                <a:br>
                  <a:rPr lang="en-GB" sz="2200" dirty="0" smtClean="0"/>
                </a:br>
                <a:r>
                  <a:rPr lang="en-GB" sz="2200" dirty="0" smtClean="0"/>
                  <a:t/>
                </a:r>
                <a:br>
                  <a:rPr lang="en-GB" sz="2200" dirty="0" smtClean="0"/>
                </a:br>
                <a:r>
                  <a:rPr lang="cs-CZ" sz="2200" b="1" dirty="0" smtClean="0">
                    <a:solidFill>
                      <a:srgbClr val="FF0000"/>
                    </a:solidFill>
                  </a:rPr>
                  <a:t>roční </a:t>
                </a:r>
                <a:r>
                  <a:rPr lang="en-GB" sz="2200" b="1" dirty="0" err="1" smtClean="0">
                    <a:solidFill>
                      <a:srgbClr val="FF0000"/>
                    </a:solidFill>
                  </a:rPr>
                  <a:t>paralaxa</a:t>
                </a:r>
                <a:r>
                  <a:rPr lang="cs-CZ" sz="22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cs-CZ" sz="2200" dirty="0" smtClean="0"/>
                  <a:t>– </a:t>
                </a:r>
                <a:r>
                  <a:rPr lang="el-GR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cs-CZ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cs-CZ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cs-CZ" sz="2200" dirty="0" smtClean="0">
                    <a:cs typeface="Times New Roman" panose="02020603050405020304" pitchFamily="18" charset="0"/>
                  </a:rPr>
                  <a:t>úhel, pod kterým vidíme z hvězdy úsečku 1 AU</a:t>
                </a:r>
                <a:br>
                  <a:rPr lang="cs-CZ" sz="2200" dirty="0" smtClean="0">
                    <a:cs typeface="Times New Roman" panose="02020603050405020304" pitchFamily="18" charset="0"/>
                  </a:rPr>
                </a:br>
                <a:r>
                  <a:rPr lang="cs-CZ" sz="2200" dirty="0" smtClean="0">
                    <a:cs typeface="Times New Roman" panose="02020603050405020304" pitchFamily="18" charset="0"/>
                  </a:rPr>
                  <a:t>paralaxy všech hvězd jsou menší než </a:t>
                </a:r>
                <a:r>
                  <a:rPr lang="cs-CZ" sz="2200" dirty="0"/>
                  <a:t>1</a:t>
                </a:r>
                <a:r>
                  <a:rPr lang="en-GB" sz="2200" dirty="0" smtClean="0"/>
                  <a:t>’’</a:t>
                </a:r>
                <a:r>
                  <a:rPr lang="cs-CZ" sz="2200" dirty="0" smtClean="0"/>
                  <a:t/>
                </a:r>
                <a:br>
                  <a:rPr lang="cs-CZ" sz="2200" dirty="0" smtClean="0"/>
                </a:br>
                <a:r>
                  <a:rPr lang="cs-CZ" sz="2200" dirty="0" smtClean="0"/>
                  <a:t>Př. Nejbližší * Proxima Centauri </a:t>
                </a:r>
                <a:r>
                  <a:rPr lang="el-GR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cs-CZ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0,763</a:t>
                </a:r>
                <a:r>
                  <a:rPr lang="en-GB" sz="2200" dirty="0"/>
                  <a:t> ’’</a:t>
                </a:r>
                <a:endParaRPr lang="cs-CZ" sz="2200" dirty="0" smtClean="0">
                  <a:cs typeface="Times New Roman" panose="02020603050405020304" pitchFamily="18" charset="0"/>
                </a:endParaRPr>
              </a:p>
              <a:p>
                <a:pPr marL="118872" indent="0" algn="ctr">
                  <a:spcAft>
                    <a:spcPts val="600"/>
                  </a:spcAft>
                  <a:buNone/>
                </a:pPr>
                <a:r>
                  <a:rPr lang="cs-CZ" sz="2200" dirty="0"/>
                  <a:t>	</a:t>
                </a:r>
                <a14:m>
                  <m:oMath xmlns:m="http://schemas.openxmlformats.org/officeDocument/2006/math"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</a:rPr>
                      <m:t>𝒑𝒄</m:t>
                    </m:r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</a:rPr>
                      <m:t>𝟑</m:t>
                    </m:r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</a:rPr>
                      <m:t>𝟎𝟖𝟔</m:t>
                    </m:r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𝟏</m:t>
                    </m:r>
                    <m:sSup>
                      <m:sSupPr>
                        <m:ctrlP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𝟎</m:t>
                        </m:r>
                      </m:e>
                      <m:sup>
                        <m: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𝟏𝟔</m:t>
                        </m:r>
                      </m:sup>
                    </m:sSup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𝒎</m:t>
                    </m:r>
                  </m:oMath>
                </a14:m>
                <a:r>
                  <a:rPr lang="cs-CZ" sz="2200" b="1" dirty="0" smtClean="0">
                    <a:solidFill>
                      <a:srgbClr val="FF0000"/>
                    </a:solidFill>
                  </a:rPr>
                  <a:t/>
                </a:r>
                <a:br>
                  <a:rPr lang="cs-CZ" sz="2200" b="1" dirty="0" smtClean="0">
                    <a:solidFill>
                      <a:srgbClr val="FF0000"/>
                    </a:solidFill>
                  </a:rPr>
                </a:br>
                <a:endParaRPr lang="cs-CZ" sz="2200" b="1" dirty="0" smtClean="0">
                  <a:solidFill>
                    <a:srgbClr val="FF0000"/>
                  </a:solidFill>
                </a:endParaRPr>
              </a:p>
              <a:p>
                <a:pPr marL="118872" indent="0">
                  <a:spcAft>
                    <a:spcPts val="600"/>
                  </a:spcAft>
                  <a:buNone/>
                </a:pPr>
                <a:r>
                  <a:rPr lang="cs-CZ" sz="2200" b="1" dirty="0">
                    <a:solidFill>
                      <a:srgbClr val="FF0000"/>
                    </a:solidFill>
                  </a:rPr>
                  <a:t> </a:t>
                </a:r>
                <a:r>
                  <a:rPr lang="cs-CZ" sz="2200" b="1" dirty="0" smtClean="0">
                    <a:solidFill>
                      <a:srgbClr val="FF0000"/>
                    </a:solidFill>
                  </a:rPr>
                  <a:t>     Světelný rok – </a:t>
                </a:r>
                <a:r>
                  <a:rPr lang="cs-CZ" sz="22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ly</a:t>
                </a:r>
                <a:r>
                  <a:rPr lang="cs-CZ" sz="22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cs-CZ" sz="22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𝒍𝒚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𝟒𝟔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𝟏𝟓</m:t>
                          </m:r>
                        </m:sup>
                      </m:sSup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𝒎</m:t>
                      </m:r>
                    </m:oMath>
                    <m:oMath xmlns:m="http://schemas.openxmlformats.org/officeDocument/2006/math"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𝒑𝒄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𝟐𝟔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𝒍𝒚</m:t>
                      </m:r>
                    </m:oMath>
                  </m:oMathPara>
                </a14:m>
                <a:endParaRPr lang="cs-CZ" sz="22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559167"/>
                <a:ext cx="6300192" cy="5254209"/>
              </a:xfrm>
              <a:blipFill rotWithShape="1">
                <a:blip r:embed="rId2"/>
                <a:stretch>
                  <a:fillRect t="-1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756018" cy="504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308304" y="2278613"/>
            <a:ext cx="369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9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Základní údaje o hvězdách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0" y="1559167"/>
                <a:ext cx="9108504" cy="5254209"/>
              </a:xfrm>
            </p:spPr>
            <p:txBody>
              <a:bodyPr>
                <a:normAutofit lnSpcReduction="10000"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cs-CZ" sz="2400" b="1" dirty="0" smtClean="0">
                    <a:solidFill>
                      <a:srgbClr val="FF0000"/>
                    </a:solidFill>
                  </a:rPr>
                  <a:t>Hmotnosti hvězd – </a:t>
                </a:r>
                <a:r>
                  <a:rPr lang="cs-CZ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𝑺</m:t>
                        </m:r>
                      </m:sub>
                    </m:sSub>
                    <m:r>
                      <a:rPr lang="cs-CZ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cs-CZ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𝟏𝟎𝟎</m:t>
                    </m:r>
                  </m:oMath>
                </a14:m>
                <a:r>
                  <a:rPr lang="cs-CZ" sz="24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cs-CZ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cs-CZ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cs-CZ" sz="2400" b="1" dirty="0" smtClean="0">
                    <a:solidFill>
                      <a:srgbClr val="FF0000"/>
                    </a:solidFill>
                  </a:rPr>
                  <a:t/>
                </a:r>
                <a:br>
                  <a:rPr lang="cs-CZ" sz="2400" b="1" dirty="0" smtClean="0">
                    <a:solidFill>
                      <a:srgbClr val="FF0000"/>
                    </a:solidFill>
                  </a:rPr>
                </a:br>
                <a:r>
                  <a:rPr lang="cs-CZ" sz="2200" dirty="0" smtClean="0"/>
                  <a:t/>
                </a:r>
                <a:br>
                  <a:rPr lang="cs-CZ" sz="2200" dirty="0" smtClean="0"/>
                </a:br>
                <a:r>
                  <a:rPr lang="cs-CZ" sz="2200" b="1" dirty="0" smtClean="0">
                    <a:solidFill>
                      <a:srgbClr val="FF0000"/>
                    </a:solidFill>
                  </a:rPr>
                  <a:t>dvojhvězdy </a:t>
                </a:r>
                <a:r>
                  <a:rPr lang="cs-CZ" sz="2200" dirty="0" smtClean="0"/>
                  <a:t>– obíhající kolem společného hmotného středu ve vzájemné vzdálenosti r s oběžnou dobou T</a:t>
                </a:r>
                <a:r>
                  <a:rPr lang="en-GB" sz="2200" dirty="0" smtClean="0"/>
                  <a:t/>
                </a:r>
                <a:br>
                  <a:rPr lang="en-GB" sz="2200" dirty="0" smtClean="0"/>
                </a:br>
                <a:r>
                  <a:rPr lang="en-GB" sz="2200" dirty="0" smtClean="0"/>
                  <a:t/>
                </a:r>
                <a:br>
                  <a:rPr lang="en-GB" sz="2200" dirty="0" smtClean="0"/>
                </a:br>
                <a:r>
                  <a:rPr lang="cs-CZ" sz="2200" dirty="0"/>
                  <a:t>	</a:t>
                </a:r>
                <a:r>
                  <a:rPr lang="cs-CZ" sz="2200" dirty="0" smtClean="0"/>
                  <a:t>		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  <m:sSup>
                          <m:sSupPr>
                            <m:ctrlPr>
                              <a:rPr lang="cs-CZ" sz="2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cs-CZ" sz="2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𝝅</m:t>
                            </m:r>
                          </m:e>
                          <m:sup>
                            <m:r>
                              <a:rPr lang="cs-CZ" sz="2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𝜿</m:t>
                        </m:r>
                      </m:den>
                    </m:f>
                    <m:r>
                      <a:rPr lang="cs-CZ" sz="22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cs-CZ" sz="22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2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sz="2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𝒓</m:t>
                            </m:r>
                          </m:e>
                          <m:sup>
                            <m:r>
                              <a:rPr lang="cs-CZ" sz="2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cs-CZ" sz="2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sz="2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𝑻</m:t>
                            </m:r>
                          </m:e>
                          <m:sup>
                            <m:r>
                              <a:rPr lang="cs-CZ" sz="2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cs-CZ" sz="2200" b="1" dirty="0" smtClean="0">
                    <a:solidFill>
                      <a:srgbClr val="FF0000"/>
                    </a:solidFill>
                  </a:rPr>
                  <a:t/>
                </a:r>
                <a:br>
                  <a:rPr lang="cs-CZ" sz="2200" b="1" dirty="0" smtClean="0">
                    <a:solidFill>
                      <a:srgbClr val="FF0000"/>
                    </a:solidFill>
                  </a:rPr>
                </a:br>
                <a:endParaRPr lang="cs-CZ" sz="2200" b="1" dirty="0" smtClean="0">
                  <a:solidFill>
                    <a:srgbClr val="FF0000"/>
                  </a:solidFill>
                </a:endParaRPr>
              </a:p>
              <a:p>
                <a:pPr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cs-CZ" sz="2200" b="1" dirty="0">
                    <a:solidFill>
                      <a:srgbClr val="FF0000"/>
                    </a:solidFill>
                  </a:rPr>
                  <a:t> </a:t>
                </a:r>
                <a:r>
                  <a:rPr lang="cs-CZ" sz="2200" b="1" dirty="0" smtClean="0">
                    <a:solidFill>
                      <a:srgbClr val="FF0000"/>
                    </a:solidFill>
                  </a:rPr>
                  <a:t> Střední hustota</a:t>
                </a:r>
                <a:br>
                  <a:rPr lang="cs-CZ" sz="2200" b="1" dirty="0" smtClean="0">
                    <a:solidFill>
                      <a:srgbClr val="FF0000"/>
                    </a:solidFill>
                  </a:rPr>
                </a:br>
                <a:r>
                  <a:rPr lang="cs-CZ" sz="2200" dirty="0" smtClean="0"/>
                  <a:t>Slunce: </a:t>
                </a:r>
                <a:br>
                  <a:rPr lang="cs-CZ" sz="22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sz="22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cs-CZ" sz="2200" b="0" i="1" smtClean="0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cs-CZ" sz="2200" b="0" i="1" smtClean="0">
                        <a:latin typeface="Cambria Math"/>
                      </a:rPr>
                      <m:t>=1,99</m:t>
                    </m:r>
                    <m:r>
                      <a:rPr lang="cs-CZ" sz="2200" b="0" i="1" smtClean="0">
                        <a:latin typeface="Cambria Math"/>
                        <a:ea typeface="Cambria Math"/>
                      </a:rPr>
                      <m:t>∙1</m:t>
                    </m:r>
                    <m:sSup>
                      <m:sSupPr>
                        <m:ctrlPr>
                          <a:rPr lang="cs-CZ" sz="22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30</m:t>
                        </m:r>
                      </m:sup>
                    </m:sSup>
                    <m:r>
                      <a:rPr lang="cs-CZ" sz="2200" b="0" i="1" smtClean="0">
                        <a:latin typeface="Cambria Math"/>
                        <a:ea typeface="Cambria Math"/>
                      </a:rPr>
                      <m:t>𝑘𝑔</m:t>
                    </m:r>
                  </m:oMath>
                </a14:m>
                <a:r>
                  <a:rPr lang="cs-CZ" sz="2200" b="0" dirty="0" smtClean="0">
                    <a:ea typeface="Cambria Math"/>
                  </a:rPr>
                  <a:t/>
                </a:r>
                <a:br>
                  <a:rPr lang="cs-CZ" sz="2200" b="0" dirty="0" smtClean="0">
                    <a:ea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sz="22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𝑆</m:t>
                        </m:r>
                      </m:sub>
                    </m:sSub>
                    <m:r>
                      <a:rPr lang="cs-CZ" sz="2200" b="0" i="1" smtClean="0">
                        <a:latin typeface="Cambria Math"/>
                        <a:ea typeface="Cambria Math"/>
                      </a:rPr>
                      <m:t>=6,96∙1</m:t>
                    </m:r>
                    <m:sSup>
                      <m:sSupPr>
                        <m:ctrlPr>
                          <a:rPr lang="cs-CZ" sz="22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r>
                      <a:rPr lang="cs-CZ" sz="2200" b="0" i="1" smtClean="0"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r>
                  <a:rPr lang="cs-CZ" sz="2200" b="0" dirty="0" smtClean="0">
                    <a:ea typeface="Cambria Math"/>
                  </a:rPr>
                  <a:t/>
                </a:r>
                <a:br>
                  <a:rPr lang="cs-CZ" sz="2200" b="0" dirty="0" smtClean="0">
                    <a:ea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sz="22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𝑆</m:t>
                        </m:r>
                      </m:sub>
                    </m:sSub>
                    <m:r>
                      <a:rPr lang="cs-CZ" sz="2200" b="0" i="1" smtClean="0">
                        <a:latin typeface="Cambria Math"/>
                        <a:ea typeface="Cambria Math"/>
                      </a:rPr>
                      <m:t>=1410 </m:t>
                    </m:r>
                    <m:r>
                      <a:rPr lang="cs-CZ" sz="2200" b="0" i="1" smtClean="0">
                        <a:latin typeface="Cambria Math"/>
                        <a:ea typeface="Cambria Math"/>
                      </a:rPr>
                      <m:t>𝑘𝑔</m:t>
                    </m:r>
                    <m:r>
                      <a:rPr lang="cs-CZ" sz="2200" b="0" i="1" smtClean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cs-CZ" sz="22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p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cs-CZ" sz="2200" b="0" dirty="0" smtClean="0">
                    <a:ea typeface="Cambria Math"/>
                  </a:rPr>
                  <a:t/>
                </a:r>
                <a:br>
                  <a:rPr lang="cs-CZ" sz="2200" b="0" dirty="0" smtClean="0">
                    <a:ea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sz="22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𝑇</m:t>
                        </m:r>
                      </m:e>
                      <m:sub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𝑝𝑜𝑣𝑟𝑐h</m:t>
                        </m:r>
                      </m:sub>
                    </m:sSub>
                    <m:r>
                      <a:rPr lang="cs-CZ" sz="2200" b="0" i="1" smtClean="0">
                        <a:latin typeface="Cambria Math"/>
                        <a:ea typeface="Cambria Math"/>
                      </a:rPr>
                      <m:t>=5770 </m:t>
                    </m:r>
                    <m:r>
                      <a:rPr lang="cs-CZ" sz="2200" b="0" i="1" smtClean="0">
                        <a:latin typeface="Cambria Math"/>
                        <a:ea typeface="Cambria Math"/>
                      </a:rPr>
                      <m:t>𝐾</m:t>
                    </m:r>
                  </m:oMath>
                </a14:m>
                <a:r>
                  <a:rPr lang="cs-CZ" sz="2200" b="0" dirty="0" smtClean="0">
                    <a:ea typeface="Cambria Math"/>
                  </a:rPr>
                  <a:t/>
                </a:r>
                <a:br>
                  <a:rPr lang="cs-CZ" sz="2200" b="0" dirty="0" smtClean="0">
                    <a:ea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sz="22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cs-CZ" sz="2200" i="1">
                            <a:latin typeface="Cambria Math"/>
                            <a:ea typeface="Cambria Math"/>
                          </a:rPr>
                          <m:t>𝑇</m:t>
                        </m:r>
                      </m:e>
                      <m:sub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𝑛𝑖𝑡𝑟𝑜</m:t>
                        </m:r>
                      </m:sub>
                    </m:sSub>
                    <m:r>
                      <a:rPr lang="cs-CZ" sz="22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200" b="0" i="1" smtClean="0">
                        <a:latin typeface="Cambria Math"/>
                        <a:ea typeface="Cambria Math"/>
                      </a:rPr>
                      <m:t>20 000 000</m:t>
                    </m:r>
                    <m:r>
                      <a:rPr lang="cs-CZ" sz="2200" i="1">
                        <a:latin typeface="Cambria Math"/>
                        <a:ea typeface="Cambria Math"/>
                      </a:rPr>
                      <m:t> </m:t>
                    </m:r>
                    <m:r>
                      <a:rPr lang="cs-CZ" sz="2200" i="1">
                        <a:latin typeface="Cambria Math"/>
                        <a:ea typeface="Cambria Math"/>
                      </a:rPr>
                      <m:t>𝐾</m:t>
                    </m:r>
                  </m:oMath>
                </a14:m>
                <a:r>
                  <a:rPr lang="cs-CZ" sz="22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cs-CZ" sz="22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cs-CZ" sz="22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2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sz="2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cs-CZ" sz="2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  <m:r>
                      <a:rPr lang="cs-CZ" sz="22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</m:t>
                    </m:r>
                    <m:sSup>
                      <m:sSupPr>
                        <m:ctrlPr>
                          <a:rPr lang="cs-CZ" sz="22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cs-CZ" sz="2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14</m:t>
                        </m:r>
                      </m:sup>
                    </m:sSup>
                    <m:r>
                      <a:rPr lang="cs-CZ" sz="22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cs-CZ" sz="22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𝑃𝑎</m:t>
                    </m:r>
                  </m:oMath>
                </a14:m>
                <a:r>
                  <a:rPr lang="cs-CZ" sz="22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(nitro)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559167"/>
                <a:ext cx="9108504" cy="5254209"/>
              </a:xfrm>
              <a:blipFill rotWithShape="1">
                <a:blip r:embed="rId2"/>
                <a:stretch>
                  <a:fillRect t="-92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39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448"/>
            <a:ext cx="9108504" cy="125732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Základní údaje o hvězdách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9167"/>
            <a:ext cx="9108504" cy="525420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Hvězdná magnituda – svítivost hvězdy</a:t>
            </a:r>
          </a:p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0000"/>
                </a:solidFill>
              </a:rPr>
              <a:t>Spektra hvězd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spektrální třídy –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(20 000 K), B, A, F, G, K, M (2000 K)</a:t>
            </a:r>
            <a:b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ze spektra lze určit: povrchovou teplotu *, chemické složení, relativní zastoupení jednotlivých prvků, magnetické pole</a:t>
            </a:r>
            <a:br>
              <a:rPr lang="cs-CZ" sz="2200" dirty="0" smtClean="0"/>
            </a:br>
            <a:r>
              <a:rPr lang="cs-CZ" sz="2200" dirty="0" smtClean="0"/>
              <a:t>z Dopplerova posunu: rychlost vzdalování/přibližování *</a:t>
            </a:r>
            <a:endParaRPr lang="cs-CZ" sz="22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78801"/>
            <a:ext cx="52578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8686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502</TotalTime>
  <Words>360</Words>
  <Application>Microsoft Office PowerPoint</Application>
  <PresentationFormat>Předvádění na obrazovce (4:3)</PresentationFormat>
  <Paragraphs>124</Paragraphs>
  <Slides>40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Modul</vt:lpstr>
      <vt:lpstr>ASTROFYZIKA</vt:lpstr>
      <vt:lpstr>Sluneční soustava</vt:lpstr>
      <vt:lpstr>Sluneční soustava</vt:lpstr>
      <vt:lpstr>Sluneční soustava</vt:lpstr>
      <vt:lpstr>Sluneční soustava</vt:lpstr>
      <vt:lpstr>Sluneční soustava</vt:lpstr>
      <vt:lpstr>Základní údaje o hvězdách</vt:lpstr>
      <vt:lpstr>Základní údaje o hvězdách</vt:lpstr>
      <vt:lpstr>Základní údaje o hvězdách</vt:lpstr>
      <vt:lpstr>Základní údaje o hvězdách</vt:lpstr>
      <vt:lpstr>Vývoj hvězd</vt:lpstr>
      <vt:lpstr>Vývoj hvězd</vt:lpstr>
      <vt:lpstr>Vývoj hvězd</vt:lpstr>
      <vt:lpstr>Vývoj hvězd</vt:lpstr>
      <vt:lpstr>Vývoj hvězd</vt:lpstr>
      <vt:lpstr>Konečná stádia vývoje hvězd</vt:lpstr>
      <vt:lpstr>Bílí trpaslící</vt:lpstr>
      <vt:lpstr>Bílí trpaslící</vt:lpstr>
      <vt:lpstr>Neutronové hvězdy</vt:lpstr>
      <vt:lpstr>Neutronové hvězdy</vt:lpstr>
      <vt:lpstr>Černé díry</vt:lpstr>
      <vt:lpstr>Černé díry</vt:lpstr>
      <vt:lpstr>Černé díry</vt:lpstr>
      <vt:lpstr>Novy</vt:lpstr>
      <vt:lpstr>Supernovy</vt:lpstr>
      <vt:lpstr>Supernovy</vt:lpstr>
      <vt:lpstr>Supernovy</vt:lpstr>
      <vt:lpstr>Planetární mlhovina Helix – Boží oko</vt:lpstr>
      <vt:lpstr>Červení trpaslíci</vt:lpstr>
      <vt:lpstr>Hnědí trpaslíci</vt:lpstr>
      <vt:lpstr>Kvasary</vt:lpstr>
      <vt:lpstr>Struktura a vývoj vesmíru</vt:lpstr>
      <vt:lpstr>Struktura a vývoj vesmíru</vt:lpstr>
      <vt:lpstr>Struktura a vývoj vesmíru</vt:lpstr>
      <vt:lpstr>Struktura a vývoj vesmíru</vt:lpstr>
      <vt:lpstr>Rozpínání vesmíru</vt:lpstr>
      <vt:lpstr>Vlastnosti vesmíru</vt:lpstr>
      <vt:lpstr>Vlastnosti vesmíru</vt:lpstr>
      <vt:lpstr>Vlastnosti vesmíru</vt:lpstr>
      <vt:lpstr>Antropický princip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ASTROFYZIKA</dc:title>
  <dc:creator>imhotep</dc:creator>
  <cp:lastModifiedBy>imhotep</cp:lastModifiedBy>
  <cp:revision>50</cp:revision>
  <dcterms:created xsi:type="dcterms:W3CDTF">2022-03-13T10:19:25Z</dcterms:created>
  <dcterms:modified xsi:type="dcterms:W3CDTF">2023-02-09T14:15:22Z</dcterms:modified>
</cp:coreProperties>
</file>