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01B"/>
    <a:srgbClr val="EE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2965-16D6-42B9-8FFB-41B5F4F1D2A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38E1-6905-442A-8CF1-4F915432C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7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EB1E9-6816-4F1A-A0DB-8939451C67B8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9093-0EBA-4A45-80A2-1D5FCB70B5BC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A7A2EF4-0FA8-4DD9-AC76-A4DAAC6DA531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8189B5-097F-40BC-8B08-6F1AD1BB3D7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9.png"/><Relationship Id="rId10" Type="http://schemas.openxmlformats.org/officeDocument/2006/relationships/image" Target="../media/image3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3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Elektromagnetické záření</a:t>
            </a:r>
            <a:br>
              <a:rPr lang="cs-CZ" dirty="0" smtClean="0"/>
            </a:br>
            <a:r>
              <a:rPr lang="cs-CZ" dirty="0" smtClean="0"/>
              <a:t>a jeho energie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82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/>
              <a:t>SROVNÁVACÍ TABULKA ZDROJŮ</a:t>
            </a:r>
            <a:endParaRPr lang="cs-CZ" altLang="cs-CZ" dirty="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107504" y="5517232"/>
            <a:ext cx="868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1 Kandela je svítivost světelného zdroje, který v daném směru emituje (vyzařuje) monochromatické záření o frekvenci 540×1012 hertzů a jehož zářivost (zářivá intenzita) v tomto směru činí 1/683 wattů na jeden steradián.</a:t>
            </a: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85923"/>
              </p:ext>
            </p:extLst>
          </p:nvPr>
        </p:nvGraphicFramePr>
        <p:xfrm>
          <a:off x="323528" y="980728"/>
          <a:ext cx="8568950" cy="4525962"/>
        </p:xfrm>
        <a:graphic>
          <a:graphicData uri="http://schemas.openxmlformats.org/drawingml/2006/table">
            <a:tbl>
              <a:tblPr/>
              <a:tblGrid>
                <a:gridCol w="1030444"/>
                <a:gridCol w="921976"/>
                <a:gridCol w="1247379"/>
                <a:gridCol w="1138911"/>
                <a:gridCol w="2115120"/>
                <a:gridCol w="2115120"/>
              </a:tblGrid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Klas. </a:t>
                      </a:r>
                      <a:r>
                        <a:rPr lang="cs-CZ" sz="2000" b="0" dirty="0">
                          <a:effectLst/>
                          <a:latin typeface="+mn-lt"/>
                        </a:rPr>
                        <a:t>žárovka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err="1" smtClean="0">
                          <a:effectLst/>
                          <a:latin typeface="+mn-lt"/>
                        </a:rPr>
                        <a:t>halogenka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úsporná zářivka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LED žárovka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Světelný</a:t>
                      </a:r>
                      <a:r>
                        <a:rPr lang="cs-CZ" sz="2000" b="0" baseline="0" dirty="0" smtClean="0">
                          <a:effectLst/>
                          <a:latin typeface="+mn-lt"/>
                        </a:rPr>
                        <a:t> tok (</a:t>
                      </a:r>
                      <a:r>
                        <a:rPr lang="cs-CZ" sz="2000" b="0" baseline="0" dirty="0" err="1" smtClean="0">
                          <a:effectLst/>
                          <a:latin typeface="+mn-lt"/>
                        </a:rPr>
                        <a:t>lm</a:t>
                      </a:r>
                      <a:r>
                        <a:rPr lang="cs-CZ" sz="2000" b="0" baseline="0" dirty="0" smtClean="0">
                          <a:effectLst/>
                          <a:latin typeface="+mn-lt"/>
                        </a:rPr>
                        <a:t>)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Svítivost (cd)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25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18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5 - 9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6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217 - 249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35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40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20 či 28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7 - 11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7 - 8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410 - 470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70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60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30 či 42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11 - 15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12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702 - 806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115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75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52 - 53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15 - 18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cs-CZ" sz="2000" b="0" baseline="0" dirty="0" smtClean="0">
                          <a:effectLst/>
                          <a:latin typeface="+mn-lt"/>
                        </a:rPr>
                        <a:t> W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920 - 1055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150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100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70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20 - 23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15</a:t>
                      </a:r>
                      <a:r>
                        <a:rPr lang="cs-CZ" sz="2000" b="0" baseline="0" dirty="0" smtClean="0">
                          <a:effectLst/>
                          <a:latin typeface="+mn-lt"/>
                        </a:rPr>
                        <a:t> W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1326 - 1521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200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150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105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>
                          <a:effectLst/>
                          <a:latin typeface="+mn-lt"/>
                        </a:rPr>
                        <a:t>24 - 33 W</a:t>
                      </a: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baseline="0" dirty="0" smtClean="0">
                          <a:effectLst/>
                          <a:latin typeface="+mn-lt"/>
                        </a:rPr>
                        <a:t>18 W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>
                          <a:effectLst/>
                          <a:latin typeface="+mn-lt"/>
                        </a:rPr>
                        <a:t>2137 - 2452 </a:t>
                      </a:r>
                      <a:r>
                        <a:rPr lang="cs-CZ" sz="2000" b="0" dirty="0" err="1">
                          <a:effectLst/>
                          <a:latin typeface="+mn-lt"/>
                        </a:rPr>
                        <a:t>lm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2000" b="0" dirty="0" smtClean="0">
                          <a:effectLst/>
                          <a:latin typeface="+mn-lt"/>
                        </a:rPr>
                        <a:t>350</a:t>
                      </a:r>
                      <a:endParaRPr lang="cs-CZ" sz="2000" b="0" dirty="0">
                        <a:effectLst/>
                        <a:latin typeface="+mn-lt"/>
                      </a:endParaRPr>
                    </a:p>
                  </a:txBody>
                  <a:tcPr marL="4898" marR="4898" marT="4898" marB="48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/>
              <a:t>DEFINICE KANDELY – základní jednotka SI</a:t>
            </a:r>
            <a:endParaRPr lang="cs-CZ" altLang="cs-CZ" dirty="0"/>
          </a:p>
        </p:txBody>
      </p:sp>
      <p:sp>
        <p:nvSpPr>
          <p:cNvPr id="8" name="Obdélník 7"/>
          <p:cNvSpPr/>
          <p:nvPr/>
        </p:nvSpPr>
        <p:spPr>
          <a:xfrm>
            <a:off x="142213" y="1052736"/>
            <a:ext cx="868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</a:rPr>
              <a:t>1 Kandela je svítivost </a:t>
            </a:r>
            <a:r>
              <a:rPr lang="cs-CZ" sz="2400" dirty="0" smtClean="0"/>
              <a:t>světelného zdroje, který v daném směru emituje (vyzařuje) monochromatické záření o </a:t>
            </a:r>
            <a:r>
              <a:rPr lang="cs-CZ" sz="2400" b="1" dirty="0" smtClean="0">
                <a:solidFill>
                  <a:srgbClr val="FF0000"/>
                </a:solidFill>
              </a:rPr>
              <a:t>frekvenci 540×10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12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Hz</a:t>
            </a:r>
            <a:r>
              <a:rPr lang="cs-CZ" sz="2400" dirty="0" smtClean="0"/>
              <a:t> a jehož zářivost (zářivá intenzita) v tomto směru činí </a:t>
            </a:r>
            <a:r>
              <a:rPr lang="cs-CZ" sz="2400" dirty="0" smtClean="0">
                <a:solidFill>
                  <a:srgbClr val="FF0000"/>
                </a:solidFill>
              </a:rPr>
              <a:t>1/683 wattů na jeden steradián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142213" y="2492896"/>
            <a:ext cx="40697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 definici zvolená frekvence 540 </a:t>
            </a:r>
            <a:r>
              <a:rPr lang="cs-CZ" sz="2400" dirty="0" err="1" smtClean="0"/>
              <a:t>THz</a:t>
            </a:r>
            <a:r>
              <a:rPr lang="cs-CZ" sz="2400" dirty="0" smtClean="0"/>
              <a:t> se nachází přibližně </a:t>
            </a:r>
            <a:r>
              <a:rPr lang="cs-CZ" sz="2400" dirty="0" smtClean="0">
                <a:solidFill>
                  <a:srgbClr val="FFFF00"/>
                </a:solidFill>
              </a:rPr>
              <a:t>uprostřed oblasti viditelného spektra</a:t>
            </a:r>
            <a:r>
              <a:rPr lang="cs-CZ" sz="2400" dirty="0" smtClean="0"/>
              <a:t>, blízká světlu </a:t>
            </a:r>
            <a:r>
              <a:rPr lang="cs-CZ" sz="2400" dirty="0" smtClean="0">
                <a:solidFill>
                  <a:srgbClr val="00B050"/>
                </a:solidFill>
              </a:rPr>
              <a:t>zelené barvy </a:t>
            </a:r>
            <a:r>
              <a:rPr lang="cs-CZ" sz="2400" dirty="0" smtClean="0"/>
              <a:t>při </a:t>
            </a:r>
            <a:r>
              <a:rPr lang="cs-CZ" sz="2400" dirty="0" smtClean="0">
                <a:solidFill>
                  <a:srgbClr val="00B050"/>
                </a:solidFill>
              </a:rPr>
              <a:t>vlnové délce 555 </a:t>
            </a:r>
            <a:r>
              <a:rPr lang="cs-CZ" sz="2400" dirty="0" err="1" smtClean="0">
                <a:solidFill>
                  <a:srgbClr val="00B050"/>
                </a:solidFill>
              </a:rPr>
              <a:t>nm</a:t>
            </a:r>
            <a:r>
              <a:rPr lang="cs-CZ" sz="2400" dirty="0" smtClean="0"/>
              <a:t>. </a:t>
            </a:r>
            <a:r>
              <a:rPr lang="cs-CZ" sz="2400" dirty="0" smtClean="0">
                <a:solidFill>
                  <a:srgbClr val="FFFF00"/>
                </a:solidFill>
              </a:rPr>
              <a:t>Jedná se o vlnovou délku, pro kterou je lidské oko při denním vidění nejcitlivější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pic>
        <p:nvPicPr>
          <p:cNvPr id="10244" name="Picture 4" descr="https://upload.wikimedia.org/wikipedia/commons/thumb/7/72/CIE_1931_Luminosity.png/800px-CIE_1931_Lumino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835691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/>
              <a:t>BARVY světelných zdrojů</a:t>
            </a:r>
            <a:endParaRPr lang="cs-CZ" altLang="cs-CZ" dirty="0"/>
          </a:p>
        </p:txBody>
      </p:sp>
      <p:pic>
        <p:nvPicPr>
          <p:cNvPr id="6" name="Picture 2" descr="Výsledek obrázku pro barva svět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08720"/>
            <a:ext cx="76962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/>
              <a:t>Přehled veličin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836712"/>
            <a:ext cx="3810000" cy="22098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Radiometrické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Intenzita ozáření</a:t>
            </a:r>
            <a:r>
              <a:rPr lang="cs-CZ" altLang="cs-CZ" sz="2800" dirty="0" smtClean="0">
                <a:latin typeface="Times New Roman;TimesNewRoman"/>
              </a:rPr>
              <a:t>: </a:t>
            </a:r>
            <a:endParaRPr lang="cs-CZ" altLang="cs-CZ" sz="2800" dirty="0">
              <a:latin typeface="Times New Roman;TimesNewRoman"/>
            </a:endParaRPr>
          </a:p>
          <a:p>
            <a:endParaRPr lang="cs-CZ" altLang="cs-CZ" sz="2800" dirty="0">
              <a:latin typeface="Times New Roman;TimesNewRoman"/>
            </a:endParaRPr>
          </a:p>
          <a:p>
            <a:pPr marL="0" indent="0">
              <a:buNone/>
            </a:pPr>
            <a:endParaRPr lang="cs-CZ" altLang="cs-CZ" sz="2800" dirty="0">
              <a:latin typeface="Times New Roman;TimesNewRoman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7220" y="908720"/>
            <a:ext cx="3810000" cy="11430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Fotometrické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Osvětlení</a:t>
            </a:r>
            <a:r>
              <a:rPr lang="cs-CZ" altLang="cs-CZ" sz="2800" dirty="0" smtClean="0">
                <a:latin typeface="Times New Roman;TimesNewRoman"/>
              </a:rPr>
              <a:t>:</a:t>
            </a:r>
            <a:endParaRPr lang="cs-CZ" altLang="cs-CZ" sz="2800" dirty="0">
              <a:latin typeface="Times New Roman;TimesNewRoman"/>
            </a:endParaRP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99592" y="2060848"/>
                <a:ext cx="2049792" cy="101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𝜱</m:t>
                              </m:r>
                            </m:e>
                            <m:sub>
                              <m:r>
                                <a:rPr lang="cs-CZ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2049792" cy="10129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4259" y="3212976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W / m</a:t>
            </a:r>
            <a:r>
              <a:rPr lang="cs-CZ" sz="2400" baseline="30000" dirty="0" smtClean="0"/>
              <a:t>2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44008" y="321297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</a:t>
            </a:r>
            <a:r>
              <a:rPr lang="cs-CZ" sz="2400" dirty="0" err="1" smtClean="0"/>
              <a:t>lx</a:t>
            </a:r>
            <a:r>
              <a:rPr lang="cs-CZ" sz="2400" dirty="0" smtClean="0"/>
              <a:t> (lux)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781295" y="2060848"/>
                <a:ext cx="1685461" cy="101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𝜱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295" y="2060848"/>
                <a:ext cx="1685461" cy="1012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4316527" y="3846239"/>
            <a:ext cx="482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 lat. </a:t>
            </a:r>
            <a:r>
              <a:rPr lang="cs-CZ" sz="2400" i="1" dirty="0" smtClean="0"/>
              <a:t>lux</a:t>
            </a:r>
            <a:r>
              <a:rPr lang="cs-CZ" sz="2400" dirty="0" smtClean="0"/>
              <a:t> = světlo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99592" y="4437112"/>
                <a:ext cx="2612062" cy="126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Kolmý dopad světla: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𝑰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b="1" dirty="0" smtClean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37112"/>
                <a:ext cx="2612062" cy="1265475"/>
              </a:xfrm>
              <a:prstGeom prst="rect">
                <a:avLst/>
              </a:prstGeom>
              <a:blipFill rotWithShape="1">
                <a:blip r:embed="rId7"/>
                <a:stretch>
                  <a:fillRect l="-3738" t="-33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52491"/>
              </p:ext>
            </p:extLst>
          </p:nvPr>
        </p:nvGraphicFramePr>
        <p:xfrm>
          <a:off x="4644008" y="4437112"/>
          <a:ext cx="43924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Zdroj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Osvětlení (</a:t>
                      </a:r>
                      <a:r>
                        <a:rPr lang="cs-CZ" b="1" dirty="0" err="1" smtClean="0">
                          <a:solidFill>
                            <a:schemeClr val="bg1"/>
                          </a:solidFill>
                        </a:rPr>
                        <a:t>lx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Slunce</a:t>
                      </a:r>
                      <a:r>
                        <a:rPr lang="cs-CZ" baseline="0" dirty="0" smtClean="0"/>
                        <a:t> v létě/zimě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100 000 / 10 000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Hranice tmy/šera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 / 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Měsíc</a:t>
                      </a:r>
                      <a:r>
                        <a:rPr lang="cs-CZ" baseline="0" dirty="0" smtClean="0"/>
                        <a:t> v úplňku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  <a:r>
                        <a:rPr lang="cs-CZ" baseline="0" dirty="0" smtClean="0"/>
                        <a:t> pro čtení (hygiena)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  <a:r>
                        <a:rPr lang="cs-CZ" baseline="0" dirty="0" smtClean="0"/>
                        <a:t> schodiště (hygiena)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/>
              <a:t>Měření osvětlení</a:t>
            </a:r>
            <a:endParaRPr lang="cs-CZ" altLang="cs-CZ" dirty="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11560" y="1223174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/>
              <a:t>Luxmetr – přístroj pro měření osvětlení</a:t>
            </a:r>
            <a:endParaRPr lang="cs-CZ" sz="2800" dirty="0"/>
          </a:p>
        </p:txBody>
      </p:sp>
      <p:pic>
        <p:nvPicPr>
          <p:cNvPr id="5" name="Picture 4" descr="Luxmetr UNI-T  UT38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2779" r="31679"/>
          <a:stretch/>
        </p:blipFill>
        <p:spPr bwMode="auto">
          <a:xfrm>
            <a:off x="611560" y="2178247"/>
            <a:ext cx="1596788" cy="41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Ã½sledek obrÃ¡zku pro luxmetr vern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01" y="3221699"/>
            <a:ext cx="3785406" cy="31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ouvisejÃ­cÃ­ obrÃ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137227"/>
            <a:ext cx="4139952" cy="42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2674" y="635670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Profi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987684" y="6344661"/>
            <a:ext cx="98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Vernier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52320" y="634466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Android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38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Záření absolutně černého tělesa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/>
        </p:nvSpPr>
        <p:spPr bwMode="auto">
          <a:xfrm>
            <a:off x="467544" y="1052736"/>
            <a:ext cx="81369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Elektromagnetické záření vydávají v přírodě všechna </a:t>
            </a:r>
            <a:r>
              <a:rPr lang="cs-CZ" altLang="cs-CZ" sz="2800" dirty="0" smtClean="0"/>
              <a:t>tělesa.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Příčinou je tepelný pohyb atomů zdroje – záření označujeme jako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tepelné záření</a:t>
            </a:r>
            <a:r>
              <a:rPr lang="cs-CZ" altLang="cs-CZ" sz="2800" dirty="0" smtClean="0"/>
              <a:t>.</a:t>
            </a:r>
            <a:r>
              <a:rPr lang="cs-CZ" altLang="cs-CZ" sz="28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Chladná </a:t>
            </a:r>
            <a:r>
              <a:rPr lang="cs-CZ" altLang="cs-CZ" sz="2800" dirty="0" smtClean="0"/>
              <a:t>vyzařují okem neviditelné infračervené záření,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zahřátá tělesa (asi nad 500 °C) pak záření viditelné</a:t>
            </a:r>
            <a:r>
              <a:rPr lang="cs-CZ" altLang="cs-CZ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Při dopadu záření na těleso může toto těleso záření: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pohltit </a:t>
            </a:r>
            <a:r>
              <a:rPr lang="cs-CZ" altLang="cs-CZ" dirty="0" smtClean="0"/>
              <a:t>(absorbovat)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odrazit </a:t>
            </a:r>
            <a:endParaRPr lang="cs-CZ" altLang="cs-CZ" dirty="0"/>
          </a:p>
          <a:p>
            <a:pPr marL="457200" lvl="1" indent="0" eaLnBrk="1" hangingPunct="1">
              <a:buNone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7240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absolutně černé těleso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9752" y="5733256"/>
            <a:ext cx="79208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13" descr="Slunce_So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27" y="981282"/>
            <a:ext cx="2702917" cy="270291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980728"/>
            <a:ext cx="86409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Absolutně černé těleso</a:t>
            </a:r>
            <a:r>
              <a:rPr lang="cs-CZ" altLang="cs-CZ" sz="2800" dirty="0"/>
              <a:t> </a:t>
            </a:r>
            <a:endParaRPr lang="cs-CZ" altLang="cs-CZ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neexistuje</a:t>
            </a:r>
            <a:r>
              <a:rPr lang="cs-CZ" altLang="cs-CZ" sz="2800" dirty="0"/>
              <a:t>, je pouze </a:t>
            </a:r>
            <a:r>
              <a:rPr lang="cs-CZ" altLang="cs-CZ" sz="2800" dirty="0" smtClean="0"/>
              <a:t>abstrakcí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pohlcuje </a:t>
            </a:r>
            <a:r>
              <a:rPr lang="cs-CZ" altLang="cs-CZ" sz="2800" dirty="0"/>
              <a:t>všechnu energii na něj </a:t>
            </a:r>
            <a:r>
              <a:rPr lang="cs-CZ" altLang="cs-CZ" sz="2800" dirty="0" smtClean="0"/>
              <a:t>dopadající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nedochází </a:t>
            </a:r>
            <a:r>
              <a:rPr lang="cs-CZ" altLang="cs-CZ" sz="2800" dirty="0"/>
              <a:t>k žádnému odrazu </a:t>
            </a:r>
            <a:r>
              <a:rPr lang="cs-CZ" altLang="cs-CZ" sz="2800" dirty="0" smtClean="0"/>
              <a:t>záření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za </a:t>
            </a:r>
            <a:r>
              <a:rPr lang="cs-CZ" altLang="cs-CZ" sz="2800" dirty="0"/>
              <a:t>nízkých teplot se nám jeví dokonale </a:t>
            </a:r>
            <a:r>
              <a:rPr lang="cs-CZ" altLang="cs-CZ" sz="2800" dirty="0" smtClean="0"/>
              <a:t>černé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jeho </a:t>
            </a:r>
            <a:r>
              <a:rPr lang="cs-CZ" altLang="cs-CZ" sz="2800" dirty="0"/>
              <a:t>vlastnostem se nejvíc blíží dutina, jejíž vnitřní povrch tvoří matná černá plocha; poté je otvor dutiny černým </a:t>
            </a:r>
            <a:r>
              <a:rPr lang="cs-CZ" altLang="cs-CZ" sz="2800" dirty="0" smtClean="0"/>
              <a:t>tělesem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ozorujeme-li rozžhavené absolutně černé těleso, jeví se nejprve jako </a:t>
            </a:r>
            <a:r>
              <a:rPr lang="cs-CZ" altLang="cs-CZ" sz="2800" dirty="0" smtClean="0">
                <a:solidFill>
                  <a:schemeClr val="bg1"/>
                </a:solidFill>
              </a:rPr>
              <a:t>černé</a:t>
            </a:r>
            <a:r>
              <a:rPr lang="cs-CZ" altLang="cs-CZ" sz="2800" dirty="0" smtClean="0"/>
              <a:t>, </a:t>
            </a:r>
            <a:r>
              <a:rPr lang="cs-CZ" altLang="cs-CZ" sz="2800" dirty="0" smtClean="0">
                <a:solidFill>
                  <a:srgbClr val="FF0000"/>
                </a:solidFill>
              </a:rPr>
              <a:t>červené,</a:t>
            </a:r>
            <a:r>
              <a:rPr lang="cs-CZ" altLang="cs-CZ" sz="2800" dirty="0" smtClean="0"/>
              <a:t> se vzrůstající teplotou  jako </a:t>
            </a:r>
            <a:r>
              <a:rPr lang="cs-CZ" altLang="cs-CZ" sz="2800" dirty="0" smtClean="0">
                <a:solidFill>
                  <a:srgbClr val="F9701B"/>
                </a:solidFill>
              </a:rPr>
              <a:t>oranžové</a:t>
            </a:r>
            <a:r>
              <a:rPr lang="cs-CZ" altLang="cs-CZ" sz="2800" dirty="0" smtClean="0">
                <a:solidFill>
                  <a:srgbClr val="FF6600"/>
                </a:solidFill>
              </a:rPr>
              <a:t>,</a:t>
            </a:r>
            <a:r>
              <a:rPr lang="cs-CZ" altLang="cs-CZ" sz="2800" dirty="0" smtClean="0"/>
              <a:t> </a:t>
            </a:r>
            <a:r>
              <a:rPr lang="cs-CZ" altLang="cs-CZ" sz="2800" dirty="0" smtClean="0">
                <a:solidFill>
                  <a:srgbClr val="FFFF00"/>
                </a:solidFill>
              </a:rPr>
              <a:t>žluté</a:t>
            </a:r>
            <a:r>
              <a:rPr lang="cs-CZ" altLang="cs-CZ" sz="2800" dirty="0" smtClean="0"/>
              <a:t> a </a:t>
            </a:r>
            <a:r>
              <a:rPr lang="cs-CZ" altLang="cs-CZ" sz="2800" dirty="0" smtClean="0">
                <a:solidFill>
                  <a:srgbClr val="FFFFFF"/>
                </a:solidFill>
              </a:rPr>
              <a:t>bílé.</a:t>
            </a:r>
          </a:p>
        </p:txBody>
      </p:sp>
    </p:spTree>
    <p:extLst>
      <p:ext uri="{BB962C8B-B14F-4D97-AF65-F5344CB8AC3E}">
        <p14:creationId xmlns:p14="http://schemas.microsoft.com/office/powerpoint/2010/main" val="18810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absolutně černé těleso</a:t>
            </a:r>
            <a:endParaRPr lang="cs-CZ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81063" y="1076325"/>
            <a:ext cx="2667000" cy="3200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054101" y="1479550"/>
            <a:ext cx="2362200" cy="228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59151" y="25527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409951" y="2546350"/>
            <a:ext cx="1619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435351" y="2698750"/>
            <a:ext cx="14446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276351" y="2165350"/>
            <a:ext cx="3733800" cy="1219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217613" y="2071688"/>
            <a:ext cx="4038600" cy="12192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276351" y="1555750"/>
            <a:ext cx="457200" cy="1676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733551" y="1555750"/>
            <a:ext cx="1600200" cy="1600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1047751" y="2417763"/>
            <a:ext cx="2209800" cy="6858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047751" y="2411413"/>
            <a:ext cx="2362200" cy="1587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428751" y="2393950"/>
            <a:ext cx="1981200" cy="1066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670551" y="1098550"/>
            <a:ext cx="2667000" cy="3200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829301" y="1479550"/>
            <a:ext cx="2362200" cy="228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8134351" y="25527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185151" y="2546350"/>
            <a:ext cx="1619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8210551" y="2698750"/>
            <a:ext cx="14446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 rot="21016314">
            <a:off x="5811838" y="2470150"/>
            <a:ext cx="722313" cy="271463"/>
          </a:xfrm>
          <a:custGeom>
            <a:avLst/>
            <a:gdLst>
              <a:gd name="T0" fmla="*/ 0 w 455"/>
              <a:gd name="T1" fmla="*/ 112713 h 171"/>
              <a:gd name="T2" fmla="*/ 458788 w 455"/>
              <a:gd name="T3" fmla="*/ 271463 h 171"/>
              <a:gd name="T4" fmla="*/ 617538 w 455"/>
              <a:gd name="T5" fmla="*/ 254000 h 171"/>
              <a:gd name="T6" fmla="*/ 722313 w 455"/>
              <a:gd name="T7" fmla="*/ 219075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5" h="171">
                <a:moveTo>
                  <a:pt x="0" y="71"/>
                </a:moveTo>
                <a:cubicBezTo>
                  <a:pt x="107" y="0"/>
                  <a:pt x="193" y="140"/>
                  <a:pt x="289" y="171"/>
                </a:cubicBezTo>
                <a:cubicBezTo>
                  <a:pt x="322" y="167"/>
                  <a:pt x="356" y="167"/>
                  <a:pt x="389" y="160"/>
                </a:cubicBezTo>
                <a:cubicBezTo>
                  <a:pt x="412" y="155"/>
                  <a:pt x="455" y="138"/>
                  <a:pt x="455" y="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 rot="2433888">
            <a:off x="6380163" y="1708150"/>
            <a:ext cx="722313" cy="271463"/>
          </a:xfrm>
          <a:custGeom>
            <a:avLst/>
            <a:gdLst>
              <a:gd name="T0" fmla="*/ 0 w 455"/>
              <a:gd name="T1" fmla="*/ 112713 h 171"/>
              <a:gd name="T2" fmla="*/ 458788 w 455"/>
              <a:gd name="T3" fmla="*/ 271463 h 171"/>
              <a:gd name="T4" fmla="*/ 617538 w 455"/>
              <a:gd name="T5" fmla="*/ 254000 h 171"/>
              <a:gd name="T6" fmla="*/ 722313 w 455"/>
              <a:gd name="T7" fmla="*/ 219075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5" h="171">
                <a:moveTo>
                  <a:pt x="0" y="71"/>
                </a:moveTo>
                <a:cubicBezTo>
                  <a:pt x="107" y="0"/>
                  <a:pt x="193" y="140"/>
                  <a:pt x="289" y="171"/>
                </a:cubicBezTo>
                <a:cubicBezTo>
                  <a:pt x="322" y="167"/>
                  <a:pt x="356" y="167"/>
                  <a:pt x="389" y="160"/>
                </a:cubicBezTo>
                <a:cubicBezTo>
                  <a:pt x="412" y="155"/>
                  <a:pt x="455" y="138"/>
                  <a:pt x="455" y="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 rot="17752497">
            <a:off x="6308725" y="3228976"/>
            <a:ext cx="722313" cy="271462"/>
          </a:xfrm>
          <a:custGeom>
            <a:avLst/>
            <a:gdLst>
              <a:gd name="T0" fmla="*/ 0 w 455"/>
              <a:gd name="T1" fmla="*/ 112712 h 171"/>
              <a:gd name="T2" fmla="*/ 458788 w 455"/>
              <a:gd name="T3" fmla="*/ 271462 h 171"/>
              <a:gd name="T4" fmla="*/ 617538 w 455"/>
              <a:gd name="T5" fmla="*/ 254000 h 171"/>
              <a:gd name="T6" fmla="*/ 722313 w 455"/>
              <a:gd name="T7" fmla="*/ 219075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5" h="171">
                <a:moveTo>
                  <a:pt x="0" y="71"/>
                </a:moveTo>
                <a:cubicBezTo>
                  <a:pt x="107" y="0"/>
                  <a:pt x="193" y="140"/>
                  <a:pt x="289" y="171"/>
                </a:cubicBezTo>
                <a:cubicBezTo>
                  <a:pt x="322" y="167"/>
                  <a:pt x="356" y="167"/>
                  <a:pt x="389" y="160"/>
                </a:cubicBezTo>
                <a:cubicBezTo>
                  <a:pt x="412" y="155"/>
                  <a:pt x="455" y="138"/>
                  <a:pt x="455" y="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 rot="7401300">
            <a:off x="7256463" y="1933575"/>
            <a:ext cx="722313" cy="271463"/>
          </a:xfrm>
          <a:custGeom>
            <a:avLst/>
            <a:gdLst>
              <a:gd name="T0" fmla="*/ 0 w 455"/>
              <a:gd name="T1" fmla="*/ 112713 h 171"/>
              <a:gd name="T2" fmla="*/ 458788 w 455"/>
              <a:gd name="T3" fmla="*/ 271463 h 171"/>
              <a:gd name="T4" fmla="*/ 617538 w 455"/>
              <a:gd name="T5" fmla="*/ 254000 h 171"/>
              <a:gd name="T6" fmla="*/ 722313 w 455"/>
              <a:gd name="T7" fmla="*/ 219075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5" h="171">
                <a:moveTo>
                  <a:pt x="0" y="71"/>
                </a:moveTo>
                <a:cubicBezTo>
                  <a:pt x="107" y="0"/>
                  <a:pt x="193" y="140"/>
                  <a:pt x="289" y="171"/>
                </a:cubicBezTo>
                <a:cubicBezTo>
                  <a:pt x="322" y="167"/>
                  <a:pt x="356" y="167"/>
                  <a:pt x="389" y="160"/>
                </a:cubicBezTo>
                <a:cubicBezTo>
                  <a:pt x="412" y="155"/>
                  <a:pt x="455" y="138"/>
                  <a:pt x="455" y="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 rot="12670847">
            <a:off x="7183438" y="3079750"/>
            <a:ext cx="722313" cy="271463"/>
          </a:xfrm>
          <a:custGeom>
            <a:avLst/>
            <a:gdLst>
              <a:gd name="T0" fmla="*/ 0 w 455"/>
              <a:gd name="T1" fmla="*/ 112713 h 171"/>
              <a:gd name="T2" fmla="*/ 458788 w 455"/>
              <a:gd name="T3" fmla="*/ 271463 h 171"/>
              <a:gd name="T4" fmla="*/ 617538 w 455"/>
              <a:gd name="T5" fmla="*/ 254000 h 171"/>
              <a:gd name="T6" fmla="*/ 722313 w 455"/>
              <a:gd name="T7" fmla="*/ 219075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5" h="171">
                <a:moveTo>
                  <a:pt x="0" y="71"/>
                </a:moveTo>
                <a:cubicBezTo>
                  <a:pt x="107" y="0"/>
                  <a:pt x="193" y="140"/>
                  <a:pt x="289" y="171"/>
                </a:cubicBezTo>
                <a:cubicBezTo>
                  <a:pt x="322" y="167"/>
                  <a:pt x="356" y="167"/>
                  <a:pt x="389" y="160"/>
                </a:cubicBezTo>
                <a:cubicBezTo>
                  <a:pt x="412" y="155"/>
                  <a:pt x="455" y="138"/>
                  <a:pt x="455" y="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981951" y="2622550"/>
            <a:ext cx="7620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1443038" y="1593850"/>
            <a:ext cx="1223963" cy="1873250"/>
          </a:xfrm>
          <a:prstGeom prst="line">
            <a:avLst/>
          </a:prstGeom>
          <a:noFill/>
          <a:ln w="63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23528" y="4725144"/>
            <a:ext cx="32642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latin typeface="+mn-lt"/>
                <a:cs typeface="Times New Roman" pitchFamily="18" charset="0"/>
              </a:rPr>
              <a:t>Záření dopadající z vnějšku je dokonale 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pohlceno </a:t>
            </a:r>
            <a:r>
              <a:rPr lang="en-US" altLang="cs-CZ" sz="2400" dirty="0" smtClean="0">
                <a:latin typeface="+mn-lt"/>
                <a:cs typeface="Times New Roman" pitchFamily="18" charset="0"/>
              </a:rPr>
              <a:t>(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podobně 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jako u o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k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a, ale i Slunce</a:t>
            </a:r>
            <a:r>
              <a:rPr lang="en-US" altLang="cs-CZ" sz="2400" dirty="0" smtClean="0">
                <a:latin typeface="+mn-lt"/>
                <a:cs typeface="Times New Roman" pitchFamily="18" charset="0"/>
              </a:rPr>
              <a:t>)</a:t>
            </a:r>
            <a:r>
              <a:rPr lang="cs-CZ" altLang="cs-CZ" sz="2400" dirty="0" smtClean="0">
                <a:latin typeface="+mn-lt"/>
                <a:cs typeface="Times New Roman" pitchFamily="18" charset="0"/>
              </a:rPr>
              <a:t>.</a:t>
            </a:r>
            <a:endParaRPr lang="cs-CZ" altLang="cs-CZ" sz="2400" dirty="0">
              <a:latin typeface="+mn-lt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075700" y="5805264"/>
            <a:ext cx="4918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Vlnová délka vycházejícího záření závisí pouze na teplotě tělesa.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15684" y="4688398"/>
            <a:ext cx="5238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cs-CZ" altLang="cs-CZ" sz="2400" b="1" dirty="0">
                <a:solidFill>
                  <a:srgbClr val="FF0000"/>
                </a:solidFill>
              </a:rPr>
              <a:t>V absolutně černém tělese je v rovnováze vyzařování a pohlcování záření.</a:t>
            </a:r>
          </a:p>
        </p:txBody>
      </p:sp>
    </p:spTree>
    <p:extLst>
      <p:ext uri="{BB962C8B-B14F-4D97-AF65-F5344CB8AC3E}">
        <p14:creationId xmlns:p14="http://schemas.microsoft.com/office/powerpoint/2010/main" val="151728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Stefanův-</a:t>
            </a:r>
            <a:r>
              <a:rPr lang="cs-CZ" dirty="0" err="1" smtClean="0"/>
              <a:t>boltzmannův</a:t>
            </a:r>
            <a:r>
              <a:rPr lang="cs-CZ" dirty="0" smtClean="0"/>
              <a:t> zákon</a:t>
            </a:r>
            <a:endParaRPr lang="cs-CZ" dirty="0"/>
          </a:p>
        </p:txBody>
      </p:sp>
      <p:pic>
        <p:nvPicPr>
          <p:cNvPr id="13314" name="Picture 2" descr="PlanckÅ¯v zÃ¡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" y="3510509"/>
            <a:ext cx="5178092" cy="33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1124744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u</a:t>
            </a:r>
            <a:r>
              <a:rPr lang="cs-CZ" sz="2400" dirty="0" smtClean="0"/>
              <a:t>rčuje hodnotu celkové energie, kterou zdroj záření vyzáří za 1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889164" y="1586409"/>
                <a:ext cx="2363596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p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cs-CZ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64" y="1586409"/>
                <a:ext cx="2363596" cy="594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323528" y="2240289"/>
                <a:ext cx="8712968" cy="127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dirty="0"/>
                  <a:t>–</a:t>
                </a:r>
                <a:r>
                  <a:rPr lang="cs-CZ" sz="2800" dirty="0" smtClean="0"/>
                  <a:t> </a:t>
                </a:r>
                <a:r>
                  <a:rPr lang="cs-CZ" sz="2400" dirty="0" smtClean="0"/>
                  <a:t>celková intenzita tepelného záření AČT        	</a:t>
                </a:r>
                <a:r>
                  <a:rPr lang="en-GB" sz="2400" dirty="0" smtClean="0"/>
                  <a:t>[</a:t>
                </a:r>
                <a:r>
                  <a:rPr lang="cs-CZ" sz="2400" dirty="0" smtClean="0"/>
                  <a:t> </a:t>
                </a:r>
                <a:r>
                  <a:rPr lang="en-GB" sz="2400" i="1" dirty="0" smtClean="0"/>
                  <a:t>M</a:t>
                </a:r>
                <a:r>
                  <a:rPr lang="en-GB" sz="2400" baseline="-25000" dirty="0" smtClean="0"/>
                  <a:t>e</a:t>
                </a:r>
                <a:r>
                  <a:rPr lang="cs-CZ" sz="2400" baseline="-25000" dirty="0" smtClean="0"/>
                  <a:t> </a:t>
                </a:r>
                <a:r>
                  <a:rPr lang="en-GB" sz="2400" dirty="0" smtClean="0"/>
                  <a:t>] </a:t>
                </a:r>
                <a:r>
                  <a:rPr lang="cs-CZ" sz="2400" dirty="0" smtClean="0"/>
                  <a:t>= W m</a:t>
                </a:r>
                <a:r>
                  <a:rPr lang="cs-CZ" sz="2400" baseline="30000" dirty="0" smtClean="0"/>
                  <a:t>-2</a:t>
                </a:r>
              </a:p>
              <a:p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r>
                  <a:rPr lang="cs-CZ" sz="2400" dirty="0" smtClean="0"/>
                  <a:t> – termodynamická teplota				</a:t>
                </a:r>
                <a:r>
                  <a:rPr lang="en-GB" sz="2400" dirty="0" smtClean="0"/>
                  <a:t>[</a:t>
                </a:r>
                <a:r>
                  <a:rPr lang="cs-CZ" sz="2400" dirty="0" smtClean="0"/>
                  <a:t> </a:t>
                </a:r>
                <a:r>
                  <a:rPr lang="en-GB" sz="2400" i="1" dirty="0" smtClean="0"/>
                  <a:t>T</a:t>
                </a:r>
                <a:r>
                  <a:rPr lang="cs-CZ" sz="2400" i="1" dirty="0" smtClean="0"/>
                  <a:t> </a:t>
                </a:r>
                <a:r>
                  <a:rPr lang="en-GB" sz="2400" dirty="0" smtClean="0"/>
                  <a:t>] </a:t>
                </a:r>
                <a:r>
                  <a:rPr lang="cs-CZ" sz="2400" dirty="0" smtClean="0"/>
                  <a:t>  = K (kelvin)</a:t>
                </a:r>
              </a:p>
              <a:p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cs-CZ" sz="2400" dirty="0" smtClean="0"/>
                  <a:t>    – Stefan-</a:t>
                </a:r>
                <a:r>
                  <a:rPr lang="cs-CZ" sz="2400" dirty="0" err="1" smtClean="0"/>
                  <a:t>Boltzmannova</a:t>
                </a:r>
                <a:r>
                  <a:rPr lang="cs-CZ" sz="2400" dirty="0" smtClean="0"/>
                  <a:t> konstanta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𝟔𝟕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cs-CZ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W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cs-CZ" sz="24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0289"/>
                <a:ext cx="8712968" cy="1270220"/>
              </a:xfrm>
              <a:prstGeom prst="rect">
                <a:avLst/>
              </a:prstGeom>
              <a:blipFill rotWithShape="1">
                <a:blip r:embed="rId4"/>
                <a:stretch>
                  <a:fillRect t="-4808" b="-10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252760" y="3873099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… spektrální hustota vyzařování</a:t>
            </a: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4343894" y="3792140"/>
                <a:ext cx="7884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𝛌</m:t>
                          </m:r>
                        </m:sub>
                      </m:sSub>
                    </m:oMath>
                  </m:oMathPara>
                </a14:m>
                <a:endParaRPr lang="cs-CZ" sz="3200" b="1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894" y="3792140"/>
                <a:ext cx="7884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1979712" y="4387360"/>
                <a:ext cx="31526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cs-CZ" sz="2400" b="1" dirty="0" smtClean="0">
                    <a:solidFill>
                      <a:srgbClr val="FF0000"/>
                    </a:solidFill>
                  </a:rPr>
                  <a:t>V grafu lze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dirty="0" smtClean="0"/>
                  <a:t>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znázornit jako plochu pod křivkou (funkcí)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cs-CZ" sz="2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𝛌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rgbClr val="FF0000"/>
                    </a:solidFill>
                  </a:rPr>
                  <a:t>. </a:t>
                </a:r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87360"/>
                <a:ext cx="3152603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4061" r="-5222" b="-111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5455346" y="4529776"/>
                <a:ext cx="3731342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cs-CZ" sz="28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𝛌</m:t>
                        </m:r>
                      </m:sub>
                    </m:sSub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sSub>
                          <m:sSub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cs-CZ" sz="2800" dirty="0" smtClean="0"/>
                  <a:t>   </a:t>
                </a:r>
                <a:r>
                  <a:rPr lang="cs-CZ" sz="2400" dirty="0" smtClean="0"/>
                  <a:t>pro konstantní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cs-CZ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46" y="4529776"/>
                <a:ext cx="3731342" cy="713785"/>
              </a:xfrm>
              <a:prstGeom prst="rect">
                <a:avLst/>
              </a:prstGeom>
              <a:blipFill rotWithShape="1">
                <a:blip r:embed="rId7"/>
                <a:stretch>
                  <a:fillRect r="-1471" b="-3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501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597125"/>
          </a:xfrm>
        </p:spPr>
        <p:txBody>
          <a:bodyPr/>
          <a:lstStyle/>
          <a:p>
            <a:r>
              <a:rPr lang="cs-CZ" dirty="0" err="1" smtClean="0"/>
              <a:t>Wienův</a:t>
            </a:r>
            <a:r>
              <a:rPr lang="cs-CZ" dirty="0" smtClean="0"/>
              <a:t> posunovací zákon</a:t>
            </a:r>
            <a:endParaRPr lang="cs-CZ" dirty="0"/>
          </a:p>
        </p:txBody>
      </p:sp>
      <p:pic>
        <p:nvPicPr>
          <p:cNvPr id="13314" name="Picture 2" descr="PlanckÅ¯v zÃ¡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" y="1606144"/>
            <a:ext cx="8996786" cy="52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50182" y="1916832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 rostoucí teplotou tělesa se vyzařování tepelného záření přesouvá ke kratším vlnovým délkám (vyšším frekvencím).</a:t>
            </a:r>
            <a:endParaRPr lang="cs-CZ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74669" y="764704"/>
                <a:ext cx="8996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altLang="cs-CZ" sz="2000" dirty="0"/>
                  <a:t>Fyzikální zákon, který konstatuje, že </a:t>
                </a:r>
                <a:r>
                  <a:rPr lang="cs-CZ" altLang="cs-CZ" sz="2000" dirty="0" smtClean="0"/>
                  <a:t>při </a:t>
                </a:r>
                <a:r>
                  <a:rPr lang="cs-CZ" altLang="cs-CZ" sz="2000" dirty="0"/>
                  <a:t>záření </a:t>
                </a:r>
                <a:r>
                  <a:rPr lang="cs-CZ" altLang="cs-CZ" sz="2000" dirty="0" smtClean="0"/>
                  <a:t>AČT je </a:t>
                </a:r>
                <a:r>
                  <a:rPr lang="cs-CZ" altLang="cs-CZ" sz="2000" b="1" dirty="0" smtClean="0">
                    <a:solidFill>
                      <a:srgbClr val="FF0000"/>
                    </a:solidFill>
                  </a:rPr>
                  <a:t>maximální </a:t>
                </a:r>
                <a:r>
                  <a:rPr lang="cs-CZ" altLang="cs-CZ" sz="2000" b="1" dirty="0">
                    <a:solidFill>
                      <a:srgbClr val="FF0000"/>
                    </a:solidFill>
                  </a:rPr>
                  <a:t>energie vyzařována na vlnové </a:t>
                </a:r>
                <a:r>
                  <a:rPr lang="cs-CZ" altLang="cs-CZ" sz="2000" b="1" dirty="0" smtClean="0">
                    <a:solidFill>
                      <a:srgbClr val="FF0000"/>
                    </a:solidFill>
                  </a:rPr>
                  <a:t>délce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cs-CZ" altLang="cs-CZ" sz="20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altLang="cs-CZ" sz="2000" b="1" dirty="0">
                    <a:solidFill>
                      <a:srgbClr val="FF0000"/>
                    </a:solidFill>
                  </a:rPr>
                  <a:t>která se s rostoucí </a:t>
                </a:r>
                <a:r>
                  <a:rPr lang="cs-CZ" altLang="cs-CZ" sz="2000" b="1" dirty="0" smtClean="0">
                    <a:solidFill>
                      <a:srgbClr val="FF0000"/>
                    </a:solidFill>
                  </a:rPr>
                  <a:t>teplotou snižuje</a:t>
                </a:r>
                <a:r>
                  <a:rPr lang="cs-CZ" altLang="cs-CZ" sz="2000" dirty="0" smtClean="0"/>
                  <a:t>.</a:t>
                </a:r>
                <a:endParaRPr lang="cs-CZ" altLang="cs-CZ" sz="20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" y="764704"/>
                <a:ext cx="899678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5746980" y="3755982"/>
                <a:ext cx="1726883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80" y="3755982"/>
                <a:ext cx="1726883" cy="9075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5868144" y="4797152"/>
                <a:ext cx="2525756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𝐦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𝐊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97152"/>
                <a:ext cx="2525756" cy="407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102976" y="3140968"/>
                <a:ext cx="522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𝛌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" y="3140968"/>
                <a:ext cx="52283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/>
              <p:cNvSpPr/>
              <p:nvPr/>
            </p:nvSpPr>
            <p:spPr>
              <a:xfrm>
                <a:off x="6203082" y="6309320"/>
                <a:ext cx="367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82" y="6309320"/>
                <a:ext cx="3674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22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1. PŘEHLED Elektromagnetické záření</a:t>
            </a:r>
            <a:endParaRPr lang="cs-CZ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0668"/>
            <a:ext cx="8229600" cy="37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3563"/>
                <a:ext cx="9144000" cy="597125"/>
              </a:xfrm>
            </p:spPr>
            <p:txBody>
              <a:bodyPr/>
              <a:lstStyle/>
              <a:p>
                <a:r>
                  <a:rPr lang="cs-CZ" dirty="0" smtClean="0"/>
                  <a:t>Hledání vzorce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cs-CZ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𝛌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3563"/>
                <a:ext cx="9144000" cy="597125"/>
              </a:xfrm>
              <a:blipFill rotWithShape="1">
                <a:blip r:embed="rId3"/>
                <a:stretch>
                  <a:fillRect t="-10204" b="-33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03850" y="692696"/>
            <a:ext cx="8932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FF"/>
              </a:buClr>
            </a:pPr>
            <a:r>
              <a:rPr lang="cs-CZ" altLang="cs-CZ" sz="2200" dirty="0" smtClean="0"/>
              <a:t>1896 – </a:t>
            </a:r>
            <a:r>
              <a:rPr lang="cs-CZ" altLang="cs-CZ" sz="2200" dirty="0" err="1" smtClean="0">
                <a:solidFill>
                  <a:srgbClr val="00B0F0"/>
                </a:solidFill>
              </a:rPr>
              <a:t>Wienův</a:t>
            </a:r>
            <a:r>
              <a:rPr lang="cs-CZ" altLang="cs-CZ" sz="2200" dirty="0" smtClean="0">
                <a:solidFill>
                  <a:srgbClr val="00B0F0"/>
                </a:solidFill>
              </a:rPr>
              <a:t> zákon </a:t>
            </a:r>
            <a:r>
              <a:rPr lang="cs-CZ" altLang="cs-CZ" sz="2200" dirty="0" smtClean="0"/>
              <a:t>– platí v krátkovlnné oblasti a pro nízké teploty</a:t>
            </a:r>
            <a:endParaRPr lang="cs-CZ" altLang="cs-CZ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" y="3573016"/>
            <a:ext cx="4684174" cy="31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1043608" y="1154361"/>
                <a:ext cx="1744195" cy="98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800" b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𝛌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54361"/>
                <a:ext cx="1744195" cy="9806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20079"/>
              </p:ext>
            </p:extLst>
          </p:nvPr>
        </p:nvGraphicFramePr>
        <p:xfrm>
          <a:off x="3739480" y="1175958"/>
          <a:ext cx="33528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Rovnice" r:id="rId6" imgW="1777229" imgH="482391" progId="Equation.3">
                  <p:embed/>
                </p:oleObj>
              </mc:Choice>
              <mc:Fallback>
                <p:oleObj name="Rovnice" r:id="rId6" imgW="1777229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480" y="1175958"/>
                        <a:ext cx="3352800" cy="906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103850" y="2150309"/>
            <a:ext cx="8932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FF"/>
              </a:buClr>
            </a:pPr>
            <a:r>
              <a:rPr lang="cs-CZ" altLang="cs-CZ" sz="2200" dirty="0" smtClean="0"/>
              <a:t>1900 – </a:t>
            </a:r>
            <a:r>
              <a:rPr lang="cs-CZ" altLang="cs-CZ" sz="2200" dirty="0" err="1" smtClean="0">
                <a:solidFill>
                  <a:srgbClr val="FFFF00"/>
                </a:solidFill>
              </a:rPr>
              <a:t>Rayleighův-Jeansův</a:t>
            </a:r>
            <a:r>
              <a:rPr lang="cs-CZ" altLang="cs-CZ" sz="2200" dirty="0" smtClean="0">
                <a:solidFill>
                  <a:srgbClr val="FFFF00"/>
                </a:solidFill>
              </a:rPr>
              <a:t> zákon</a:t>
            </a:r>
            <a:r>
              <a:rPr lang="cs-CZ" altLang="cs-CZ" sz="2200" dirty="0" smtClean="0"/>
              <a:t> – platí v dlouhovlnné oblasti a pro vysoké teploty</a:t>
            </a:r>
            <a:endParaRPr lang="cs-CZ" altLang="cs-CZ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/>
              <p:cNvSpPr/>
              <p:nvPr/>
            </p:nvSpPr>
            <p:spPr>
              <a:xfrm>
                <a:off x="1043608" y="2575497"/>
                <a:ext cx="140435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800" b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𝛌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75497"/>
                <a:ext cx="1404359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2870"/>
              </p:ext>
            </p:extLst>
          </p:nvPr>
        </p:nvGraphicFramePr>
        <p:xfrm>
          <a:off x="3779912" y="2636912"/>
          <a:ext cx="2089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Rovnice" r:id="rId9" imgW="1054100" imgH="393700" progId="Equation.3">
                  <p:embed/>
                </p:oleObj>
              </mc:Choice>
              <mc:Fallback>
                <p:oleObj name="Rovnice" r:id="rId9" imgW="1054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636912"/>
                        <a:ext cx="2089150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6012160" y="270322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Selhání pro krátké vlnové délky -  </a:t>
            </a:r>
            <a:r>
              <a:rPr lang="cs-CZ" sz="2000" b="1" dirty="0" smtClean="0">
                <a:solidFill>
                  <a:srgbClr val="7030A0"/>
                </a:solidFill>
              </a:rPr>
              <a:t>UV katastrofa</a:t>
            </a:r>
            <a:endParaRPr lang="cs-CZ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95397"/>
              </p:ext>
            </p:extLst>
          </p:nvPr>
        </p:nvGraphicFramePr>
        <p:xfrm>
          <a:off x="6660232" y="3515528"/>
          <a:ext cx="19827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Rovnice" r:id="rId11" imgW="1066800" imgH="228600" progId="Equation.3">
                  <p:embed/>
                </p:oleObj>
              </mc:Choice>
              <mc:Fallback>
                <p:oleObj name="Rovnice" r:id="rId11" imgW="1066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515528"/>
                        <a:ext cx="1982787" cy="423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22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3563"/>
                <a:ext cx="9144000" cy="597125"/>
              </a:xfrm>
            </p:spPr>
            <p:txBody>
              <a:bodyPr/>
              <a:lstStyle/>
              <a:p>
                <a:r>
                  <a:rPr lang="cs-CZ" dirty="0" smtClean="0"/>
                  <a:t>Hledání vzorce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cs-CZ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𝛌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3563"/>
                <a:ext cx="9144000" cy="597125"/>
              </a:xfrm>
              <a:blipFill rotWithShape="1">
                <a:blip r:embed="rId3"/>
                <a:stretch>
                  <a:fillRect t="-10204" b="-33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171510" y="1154361"/>
                <a:ext cx="1744195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8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𝛌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𝝀</m:t>
                                  </m:r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cs-CZ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0" y="1154361"/>
                <a:ext cx="1744195" cy="11685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103850" y="723474"/>
            <a:ext cx="8932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FF"/>
              </a:buClr>
            </a:pPr>
            <a:r>
              <a:rPr lang="cs-CZ" altLang="cs-CZ" sz="2200" dirty="0" smtClean="0"/>
              <a:t>1900 –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Planckův zákon</a:t>
            </a:r>
            <a:r>
              <a:rPr lang="cs-CZ" altLang="cs-CZ" sz="2200" dirty="0" smtClean="0"/>
              <a:t> – platí univerzálně (Max Planck, 1858 – 1947)</a:t>
            </a:r>
            <a:endParaRPr lang="cs-CZ" altLang="cs-CZ" sz="22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71186"/>
              </p:ext>
            </p:extLst>
          </p:nvPr>
        </p:nvGraphicFramePr>
        <p:xfrm>
          <a:off x="2088910" y="1376913"/>
          <a:ext cx="24812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Rovnice" r:id="rId5" imgW="1129810" imgH="431613" progId="Equation.3">
                  <p:embed/>
                </p:oleObj>
              </mc:Choice>
              <mc:Fallback>
                <p:oleObj name="Rovnice" r:id="rId5" imgW="1129810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910" y="1376913"/>
                        <a:ext cx="2481263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0969"/>
              </p:ext>
            </p:extLst>
          </p:nvPr>
        </p:nvGraphicFramePr>
        <p:xfrm>
          <a:off x="4932040" y="1340768"/>
          <a:ext cx="39624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Rovnice" r:id="rId7" imgW="1879600" imgH="660400" progId="Equation.3">
                  <p:embed/>
                </p:oleObj>
              </mc:Choice>
              <mc:Fallback>
                <p:oleObj name="Rovnice" r:id="rId7" imgW="1879600" imgH="66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340768"/>
                        <a:ext cx="3962400" cy="13922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915705" y="2891228"/>
            <a:ext cx="6988175" cy="817562"/>
            <a:chOff x="-41" y="2838"/>
            <a:chExt cx="4402" cy="515"/>
          </a:xfrm>
          <a:noFill/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-41" y="2838"/>
              <a:ext cx="166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>
                  <a:latin typeface="Arial Narrow" pitchFamily="34" charset="0"/>
                </a:rPr>
                <a:t>Limita Planckova zákona pro </a:t>
              </a:r>
            </a:p>
          </p:txBody>
        </p:sp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3382694"/>
                </p:ext>
              </p:extLst>
            </p:nvPr>
          </p:nvGraphicFramePr>
          <p:xfrm>
            <a:off x="1699" y="2841"/>
            <a:ext cx="102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Rovnice" r:id="rId9" imgW="964781" imgH="215806" progId="Equation.3">
                    <p:embed/>
                  </p:oleObj>
                </mc:Choice>
                <mc:Fallback>
                  <p:oleObj name="Rovnice" r:id="rId9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" y="2841"/>
                          <a:ext cx="1024" cy="22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824" y="2838"/>
              <a:ext cx="1264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>
                  <a:latin typeface="Arial Narrow" pitchFamily="34" charset="0"/>
                </a:rPr>
                <a:t>je </a:t>
              </a:r>
              <a:r>
                <a:rPr lang="cs-CZ" altLang="cs-CZ" dirty="0" err="1">
                  <a:latin typeface="Arial Narrow" pitchFamily="34" charset="0"/>
                </a:rPr>
                <a:t>Wienův</a:t>
              </a:r>
              <a:r>
                <a:rPr lang="cs-CZ" altLang="cs-CZ" dirty="0">
                  <a:latin typeface="Arial Narrow" pitchFamily="34" charset="0"/>
                </a:rPr>
                <a:t> vzorec, </a:t>
              </a:r>
              <a:r>
                <a:rPr lang="cs-CZ" altLang="cs-CZ" dirty="0" smtClean="0">
                  <a:latin typeface="Arial Narrow" pitchFamily="34" charset="0"/>
                </a:rPr>
                <a:t>pro</a:t>
              </a:r>
              <a:endParaRPr lang="cs-CZ" altLang="cs-CZ" dirty="0">
                <a:latin typeface="Arial Narrow" pitchFamily="34" charset="0"/>
              </a:endParaRPr>
            </a:p>
          </p:txBody>
        </p:sp>
        <p:graphicFrame>
          <p:nvGraphicFramePr>
            <p:cNvPr id="2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882183"/>
                </p:ext>
              </p:extLst>
            </p:nvPr>
          </p:nvGraphicFramePr>
          <p:xfrm>
            <a:off x="1475" y="3124"/>
            <a:ext cx="102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Rovnice" r:id="rId11" imgW="964781" imgH="215806" progId="Equation.3">
                    <p:embed/>
                  </p:oleObj>
                </mc:Choice>
                <mc:Fallback>
                  <p:oleObj name="Rovnice" r:id="rId11" imgW="964781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" y="3124"/>
                          <a:ext cx="1024" cy="22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553" y="3104"/>
              <a:ext cx="1808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 dirty="0">
                  <a:latin typeface="Arial Narrow" pitchFamily="34" charset="0"/>
                </a:rPr>
                <a:t>vyjde </a:t>
              </a:r>
              <a:r>
                <a:rPr lang="cs-CZ" altLang="cs-CZ" dirty="0" err="1">
                  <a:latin typeface="Arial Narrow" pitchFamily="34" charset="0"/>
                </a:rPr>
                <a:t>Raleighův-Jeansův</a:t>
              </a:r>
              <a:r>
                <a:rPr lang="cs-CZ" altLang="cs-CZ" dirty="0">
                  <a:latin typeface="Arial Narrow" pitchFamily="34" charset="0"/>
                </a:rPr>
                <a:t> zákon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166705" y="3789040"/>
                <a:ext cx="8852498" cy="310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2400" dirty="0" smtClean="0"/>
                  <a:t>rozpor vyřešil hypotézou, že AČT nevyzařuje spojitě, ale po určitých kvantech energie, které jsou celistvým násobkem energie dané jako</a:t>
                </a:r>
                <a:br>
                  <a:rPr lang="cs-CZ" sz="2400" dirty="0" smtClean="0"/>
                </a:br>
                <a:r>
                  <a:rPr lang="cs-CZ" sz="2400" dirty="0" smtClean="0"/>
                  <a:t>				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𝒏𝒉𝒇</m:t>
                    </m:r>
                  </m:oMath>
                </a14:m>
                <a:r>
                  <a:rPr lang="cs-CZ" sz="2400" dirty="0" smtClean="0"/>
                  <a:t> </a:t>
                </a:r>
                <a:br>
                  <a:rPr lang="cs-CZ" sz="2400" dirty="0" smtClean="0"/>
                </a:b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𝒉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𝟔𝟐𝟔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𝟑𝟒</m:t>
                        </m:r>
                      </m:sup>
                    </m:sSup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𝐉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𝐬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400" b="1" dirty="0" smtClean="0"/>
                  <a:t>… </a:t>
                </a:r>
                <a:r>
                  <a:rPr lang="cs-CZ" sz="2400" dirty="0" smtClean="0"/>
                  <a:t>Planckova konstanta</a:t>
                </a:r>
                <a:br>
                  <a:rPr lang="cs-CZ" sz="2400" dirty="0" smtClean="0"/>
                </a:b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cs-CZ" sz="2400" b="1" dirty="0" smtClean="0"/>
                  <a:t> </a:t>
                </a:r>
                <a:r>
                  <a:rPr lang="cs-CZ" sz="2400" dirty="0" smtClean="0"/>
                  <a:t>… frekvence záření,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cs-CZ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=1,2,3,4,…</m:t>
                    </m:r>
                  </m:oMath>
                </a14:m>
                <a:endParaRPr lang="cs-CZ" sz="24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2400" dirty="0"/>
                  <a:t>p</a:t>
                </a:r>
                <a:r>
                  <a:rPr lang="cs-CZ" sz="2400" dirty="0" smtClean="0"/>
                  <a:t>oložil tak základ nové oblasti fyziky – </a:t>
                </a:r>
                <a:r>
                  <a:rPr lang="cs-CZ" sz="2400" b="1" dirty="0" smtClean="0">
                    <a:solidFill>
                      <a:srgbClr val="00B0F0"/>
                    </a:solidFill>
                  </a:rPr>
                  <a:t>kvantové fyziky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2400" b="1" dirty="0" smtClean="0">
                    <a:solidFill>
                      <a:srgbClr val="00B0F0"/>
                    </a:solidFill>
                  </a:rPr>
                  <a:t>1905 A. Einstein na základě kvantové hypotézy vysvětlil fotoelektrický jev (1921)</a:t>
                </a:r>
                <a:endParaRPr lang="cs-CZ" sz="2400" b="1" dirty="0" smtClean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5" y="3789040"/>
                <a:ext cx="8852498" cy="3106941"/>
              </a:xfrm>
              <a:prstGeom prst="rect">
                <a:avLst/>
              </a:prstGeom>
              <a:blipFill rotWithShape="1">
                <a:blip r:embed="rId13"/>
                <a:stretch>
                  <a:fillRect l="-895" t="-1375" r="-1101" b="-3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1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Spektra látek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908720"/>
            <a:ext cx="48600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SzPct val="130000"/>
              <a:buNone/>
            </a:pPr>
            <a:r>
              <a:rPr lang="cs-CZ" altLang="cs-CZ" sz="2400" b="1" dirty="0">
                <a:solidFill>
                  <a:srgbClr val="FF0000"/>
                </a:solidFill>
                <a:effectLst/>
              </a:rPr>
              <a:t>Emisní</a:t>
            </a:r>
            <a:r>
              <a:rPr lang="cs-CZ" altLang="cs-CZ" sz="2400" dirty="0"/>
              <a:t> – látka vyzařující určitou část </a:t>
            </a:r>
            <a:r>
              <a:rPr lang="cs-CZ" altLang="cs-CZ" sz="2400" dirty="0" err="1"/>
              <a:t>elmag</a:t>
            </a:r>
            <a:r>
              <a:rPr lang="cs-CZ" altLang="cs-CZ" sz="2400" dirty="0"/>
              <a:t>. záření</a:t>
            </a:r>
          </a:p>
          <a:p>
            <a:pPr marL="0" indent="0">
              <a:buSzPct val="130000"/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Absorpční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vzniká </a:t>
            </a:r>
            <a:r>
              <a:rPr lang="cs-CZ" altLang="cs-CZ" sz="2400" dirty="0"/>
              <a:t>pohlcením světla některých vlnových délek při </a:t>
            </a:r>
            <a:r>
              <a:rPr lang="cs-CZ" altLang="cs-CZ" sz="2400" dirty="0" smtClean="0"/>
              <a:t>průchodu  	         látkou</a:t>
            </a:r>
            <a:endParaRPr lang="cs-CZ" altLang="cs-CZ" sz="2400" dirty="0"/>
          </a:p>
          <a:p>
            <a:pPr marL="0" indent="0">
              <a:buSzPct val="130000"/>
              <a:buNone/>
            </a:pPr>
            <a:endParaRPr lang="cs-CZ" altLang="cs-CZ" sz="2400" dirty="0"/>
          </a:p>
          <a:p>
            <a:pPr marL="0" indent="0">
              <a:buSzPct val="130000"/>
              <a:buNone/>
            </a:pPr>
            <a:r>
              <a:rPr lang="cs-CZ" altLang="cs-CZ" sz="2400" b="1" dirty="0">
                <a:solidFill>
                  <a:srgbClr val="FF0000"/>
                </a:solidFill>
                <a:effectLst/>
              </a:rPr>
              <a:t>Čárová</a:t>
            </a:r>
            <a:r>
              <a:rPr lang="cs-CZ" altLang="cs-CZ" sz="2400" dirty="0"/>
              <a:t> – spektra vyzařovaná atomy prvků</a:t>
            </a:r>
          </a:p>
          <a:p>
            <a:pPr marL="0" indent="0">
              <a:buSzPct val="130000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Pásová</a:t>
            </a:r>
            <a:r>
              <a:rPr lang="cs-CZ" altLang="cs-CZ" sz="2400" dirty="0"/>
              <a:t> – vyzařují je molekuly</a:t>
            </a:r>
          </a:p>
          <a:p>
            <a:pPr marL="0" indent="0">
              <a:buSzPct val="130000"/>
              <a:buNone/>
            </a:pPr>
            <a:endParaRPr lang="cs-CZ" altLang="cs-CZ" sz="2400" dirty="0"/>
          </a:p>
          <a:p>
            <a:pPr marL="0" indent="0">
              <a:buSzPct val="130000"/>
              <a:buNone/>
            </a:pPr>
            <a:r>
              <a:rPr lang="cs-CZ" altLang="cs-CZ" sz="2400" b="1" dirty="0">
                <a:solidFill>
                  <a:srgbClr val="FF0000"/>
                </a:solidFill>
                <a:effectLst/>
              </a:rPr>
              <a:t>Spojitá spektra</a:t>
            </a:r>
            <a:r>
              <a:rPr lang="cs-CZ" altLang="cs-CZ" sz="2400" dirty="0"/>
              <a:t> – obsahují určitý rozsah vlnových délek</a:t>
            </a:r>
          </a:p>
          <a:p>
            <a:pPr marL="0" indent="0">
              <a:buSzPct val="130000"/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        </a:t>
            </a:r>
            <a:r>
              <a:rPr lang="cs-CZ" altLang="cs-CZ" sz="2400" dirty="0" smtClean="0"/>
              <a:t>– </a:t>
            </a:r>
            <a:r>
              <a:rPr lang="cs-CZ" altLang="cs-CZ" sz="2400" dirty="0"/>
              <a:t>jsou vyzařována rozžhavenými pevnými </a:t>
            </a:r>
            <a:r>
              <a:rPr lang="cs-CZ" altLang="cs-CZ" sz="2400" dirty="0" smtClean="0"/>
              <a:t>tělesy</a:t>
            </a:r>
            <a:endParaRPr lang="el-GR" altLang="cs-CZ" sz="2400" dirty="0"/>
          </a:p>
        </p:txBody>
      </p:sp>
      <p:pic>
        <p:nvPicPr>
          <p:cNvPr id="5" name="Picture 5" descr="180px-Spektrum_spojite_car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78" y="1052736"/>
            <a:ext cx="4319736" cy="33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92080" y="126876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spojité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92079" y="206084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</a:t>
            </a:r>
            <a:r>
              <a:rPr lang="cs-CZ" b="1" dirty="0" smtClean="0">
                <a:solidFill>
                  <a:schemeClr val="bg1"/>
                </a:solidFill>
              </a:rPr>
              <a:t>árové emisní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92078" y="285293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ásové emisní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359121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</a:t>
            </a:r>
            <a:r>
              <a:rPr lang="cs-CZ" b="1" dirty="0" smtClean="0">
                <a:solidFill>
                  <a:schemeClr val="bg1"/>
                </a:solidFill>
              </a:rPr>
              <a:t>bsorpční čárové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neo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78" y="4725144"/>
            <a:ext cx="4319736" cy="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871846" y="483169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 - emisní</a:t>
            </a:r>
            <a:endParaRPr lang="cs-CZ" dirty="0"/>
          </a:p>
        </p:txBody>
      </p:sp>
      <p:pic>
        <p:nvPicPr>
          <p:cNvPr id="13" name="Picture 7" descr="mercury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9" y="5517232"/>
            <a:ext cx="38163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846071" y="562059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Hg</a:t>
            </a:r>
            <a:r>
              <a:rPr lang="cs-CZ" dirty="0" smtClean="0"/>
              <a:t> - emisní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27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Spektrální analýza – Emisní </a:t>
            </a:r>
            <a:r>
              <a:rPr lang="cs-CZ" dirty="0" smtClean="0"/>
              <a:t>Spektra prvků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79" y="206084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</a:t>
            </a:r>
            <a:r>
              <a:rPr lang="cs-CZ" b="1" dirty="0" smtClean="0">
                <a:solidFill>
                  <a:schemeClr val="bg1"/>
                </a:solidFill>
              </a:rPr>
              <a:t>árové emisní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0" y="2492896"/>
            <a:ext cx="88509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7509" y="836712"/>
            <a:ext cx="885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Spektrální analýza </a:t>
            </a:r>
          </a:p>
          <a:p>
            <a:r>
              <a:rPr lang="cs-CZ" sz="2400" dirty="0" smtClean="0"/>
              <a:t>– důležitý zdroj informací o složení látky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67508" y="1589891"/>
            <a:ext cx="885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Spektroskop </a:t>
            </a:r>
          </a:p>
          <a:p>
            <a:r>
              <a:rPr lang="cs-CZ" sz="2400" dirty="0" smtClean="0"/>
              <a:t>– přístroj založený na </a:t>
            </a:r>
            <a:r>
              <a:rPr lang="cs-CZ" sz="2400" dirty="0" smtClean="0">
                <a:solidFill>
                  <a:srgbClr val="FFFF00"/>
                </a:solidFill>
              </a:rPr>
              <a:t>rozkladu světla hranolem nebo difrakční mřížkou</a:t>
            </a:r>
          </a:p>
        </p:txBody>
      </p:sp>
    </p:spTree>
    <p:extLst>
      <p:ext uri="{BB962C8B-B14F-4D97-AF65-F5344CB8AC3E}">
        <p14:creationId xmlns:p14="http://schemas.microsoft.com/office/powerpoint/2010/main" val="186337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 smtClean="0"/>
              <a:t>Spektroskopy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79" y="206084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</a:t>
            </a:r>
            <a:r>
              <a:rPr lang="cs-CZ" b="1" dirty="0" smtClean="0">
                <a:solidFill>
                  <a:schemeClr val="bg1"/>
                </a:solidFill>
              </a:rPr>
              <a:t>árové emisní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7508" y="980728"/>
            <a:ext cx="428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Hranolový spektroskop </a:t>
            </a:r>
          </a:p>
        </p:txBody>
      </p:sp>
      <p:pic>
        <p:nvPicPr>
          <p:cNvPr id="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" y="1442393"/>
            <a:ext cx="42815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b="16441"/>
          <a:stretch/>
        </p:blipFill>
        <p:spPr bwMode="auto">
          <a:xfrm>
            <a:off x="4644007" y="1442393"/>
            <a:ext cx="40997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513451" y="980728"/>
            <a:ext cx="428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Mřížkový spektroskop </a:t>
            </a:r>
          </a:p>
        </p:txBody>
      </p:sp>
      <p:pic>
        <p:nvPicPr>
          <p:cNvPr id="20484" name="Picture 4" descr="VÃ½sledek obrÃ¡zku pro grating spect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21088"/>
            <a:ext cx="4099722" cy="2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" y="4221088"/>
            <a:ext cx="4281556" cy="2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2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63"/>
            <a:ext cx="9144000" cy="813150"/>
          </a:xfrm>
        </p:spPr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PŘENOS ENERGIE zářením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1916832"/>
            <a:ext cx="279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fyzika.jreichl.com/data/optika/4_zareni_soubory/image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0662"/>
            <a:ext cx="4824536" cy="58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2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Fotometrie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Fotometrie</a:t>
            </a:r>
            <a:r>
              <a:rPr lang="cs-CZ" altLang="cs-CZ" sz="3200" b="1" dirty="0"/>
              <a:t> </a:t>
            </a:r>
            <a:r>
              <a:rPr lang="cs-CZ" altLang="cs-CZ" sz="3200" dirty="0"/>
              <a:t>je část optiky, která zkoumá světlo z hlediska jeho působení na zrakový orgán.</a:t>
            </a:r>
          </a:p>
          <a:p>
            <a:r>
              <a:rPr lang="cs-CZ" altLang="cs-CZ" sz="3200" dirty="0"/>
              <a:t>Veličiny, které určují velikost tohoto působení na lidské oko, se označují jako </a:t>
            </a:r>
            <a:r>
              <a:rPr lang="cs-CZ" altLang="cs-CZ" sz="3200" b="1" dirty="0">
                <a:solidFill>
                  <a:srgbClr val="FF0000"/>
                </a:solidFill>
              </a:rPr>
              <a:t>fotometrické veličiny</a:t>
            </a:r>
            <a:r>
              <a:rPr lang="cs-CZ" altLang="cs-CZ" sz="3200" b="1" dirty="0"/>
              <a:t>.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5287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Radiometrie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Radiometrie</a:t>
            </a:r>
            <a:r>
              <a:rPr lang="cs-CZ" altLang="cs-CZ" sz="3200" dirty="0"/>
              <a:t> je část optiky, která se zabývá měřením elektromagnetického záření, včetně světla.</a:t>
            </a:r>
          </a:p>
          <a:p>
            <a:r>
              <a:rPr lang="cs-CZ" altLang="cs-CZ" sz="3200" dirty="0"/>
              <a:t>Radiometrie se zabývá </a:t>
            </a:r>
            <a:r>
              <a:rPr lang="cs-CZ" altLang="cs-CZ" sz="3200" b="1" dirty="0">
                <a:solidFill>
                  <a:srgbClr val="FF0000"/>
                </a:solidFill>
              </a:rPr>
              <a:t>absolutními veličinami</a:t>
            </a:r>
            <a:r>
              <a:rPr lang="cs-CZ" altLang="cs-CZ" sz="3200" dirty="0"/>
              <a:t>, zatímco fotometrie studuje obdobné veličiny, avšak z hlediska jejich působení na lidské oko (astronomie).</a:t>
            </a:r>
          </a:p>
          <a:p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0233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sz="2800" dirty="0" smtClean="0">
                <a:solidFill>
                  <a:schemeClr val="tx1"/>
                </a:solidFill>
                <a:latin typeface="Times New Roman;TimesNewRoman"/>
              </a:rPr>
              <a:t>jednotky úhlů</a:t>
            </a:r>
            <a:endParaRPr lang="cs-CZ" altLang="cs-CZ" dirty="0">
              <a:solidFill>
                <a:schemeClr val="tx1"/>
              </a:solidFill>
              <a:latin typeface="Times New Roman;TimesNewRoman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023938"/>
            <a:ext cx="3810000" cy="4637310"/>
          </a:xfrm>
          <a:prstGeom prst="rect">
            <a:avLst/>
          </a:prstGeom>
        </p:spPr>
        <p:txBody>
          <a:bodyPr/>
          <a:lstStyle/>
          <a:p>
            <a:r>
              <a:rPr lang="cs-CZ" altLang="cs-CZ" sz="2400" b="1" dirty="0"/>
              <a:t>rovinný úhel </a:t>
            </a:r>
            <a:r>
              <a:rPr lang="cs-CZ" altLang="cs-CZ" sz="2400" dirty="0">
                <a:latin typeface="Times New Roman;OpenSymbol"/>
                <a:sym typeface="Symbol" pitchFamily="18" charset="2"/>
              </a:rPr>
              <a:t></a:t>
            </a:r>
          </a:p>
          <a:p>
            <a:r>
              <a:rPr lang="cs-CZ" altLang="cs-CZ" sz="2400" dirty="0">
                <a:latin typeface="Times New Roman;OpenSymbol"/>
                <a:sym typeface="Symbol" pitchFamily="18" charset="2"/>
              </a:rPr>
              <a:t>1 rad</a:t>
            </a:r>
          </a:p>
          <a:p>
            <a:endParaRPr lang="cs-CZ" altLang="cs-CZ" sz="2400" dirty="0">
              <a:latin typeface="Times New Roman;OpenSymbol"/>
              <a:sym typeface="Symbol" pitchFamily="18" charset="2"/>
            </a:endParaRPr>
          </a:p>
          <a:p>
            <a:endParaRPr lang="cs-CZ" altLang="cs-CZ" sz="2400" dirty="0">
              <a:latin typeface="Times New Roman;OpenSymbol"/>
              <a:sym typeface="Symbol" pitchFamily="18" charset="2"/>
            </a:endParaRPr>
          </a:p>
          <a:p>
            <a:endParaRPr lang="cs-CZ" altLang="cs-CZ" sz="2400" dirty="0">
              <a:latin typeface="Times New Roman;OpenSymbol"/>
              <a:sym typeface="Symbol" pitchFamily="18" charset="2"/>
            </a:endParaRPr>
          </a:p>
          <a:p>
            <a:endParaRPr lang="cs-CZ" altLang="cs-CZ" sz="2400" dirty="0">
              <a:latin typeface="Times New Roman;OpenSymbol"/>
              <a:sym typeface="Symbol" pitchFamily="18" charset="2"/>
            </a:endParaRPr>
          </a:p>
          <a:p>
            <a:r>
              <a:rPr lang="cs-CZ" altLang="cs-CZ" sz="2400" dirty="0"/>
              <a:t>1 radián – úhel, který vytkne na jednotkové kružnice oblouk o délce 1 </a:t>
            </a:r>
            <a:r>
              <a:rPr lang="cs-CZ" altLang="cs-CZ" sz="2400" dirty="0" smtClean="0"/>
              <a:t>m</a:t>
            </a:r>
            <a:endParaRPr lang="cs-CZ" altLang="cs-CZ" sz="2400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9788" y="1109663"/>
            <a:ext cx="3810000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altLang="cs-CZ" sz="2400" b="1" dirty="0"/>
              <a:t>prostorový úhel </a:t>
            </a:r>
            <a:r>
              <a:rPr lang="cs-CZ" altLang="cs-CZ" sz="2400" b="1" dirty="0">
                <a:sym typeface="Symbol" pitchFamily="18" charset="2"/>
              </a:rPr>
              <a:t></a:t>
            </a:r>
          </a:p>
          <a:p>
            <a:r>
              <a:rPr lang="cs-CZ" altLang="cs-CZ" sz="2400" b="1" dirty="0">
                <a:sym typeface="Symbol" pitchFamily="18" charset="2"/>
              </a:rPr>
              <a:t>1 </a:t>
            </a:r>
            <a:r>
              <a:rPr lang="cs-CZ" altLang="cs-CZ" sz="2400" b="1" dirty="0" err="1">
                <a:sym typeface="Symbol" pitchFamily="18" charset="2"/>
              </a:rPr>
              <a:t>sr</a:t>
            </a:r>
            <a:endParaRPr lang="cs-CZ" altLang="cs-CZ" sz="2400" b="1" dirty="0">
              <a:sym typeface="Symbol" pitchFamily="18" charset="2"/>
            </a:endParaRPr>
          </a:p>
          <a:p>
            <a:endParaRPr lang="cs-CZ" altLang="cs-CZ" b="1" dirty="0">
              <a:sym typeface="Symbol" pitchFamily="18" charset="2"/>
            </a:endParaRPr>
          </a:p>
          <a:p>
            <a:endParaRPr lang="cs-CZ" altLang="cs-CZ" b="1" dirty="0">
              <a:sym typeface="Symbol" pitchFamily="18" charset="2"/>
            </a:endParaRPr>
          </a:p>
          <a:p>
            <a:endParaRPr lang="cs-CZ" altLang="cs-CZ" b="1" dirty="0">
              <a:sym typeface="Symbol" pitchFamily="18" charset="2"/>
            </a:endParaRPr>
          </a:p>
          <a:p>
            <a:endParaRPr lang="cs-CZ" altLang="cs-CZ" b="1" dirty="0">
              <a:sym typeface="Symbol" pitchFamily="18" charset="2"/>
            </a:endParaRPr>
          </a:p>
          <a:p>
            <a:endParaRPr lang="cs-CZ" altLang="cs-CZ" sz="1600" dirty="0" smtClean="0"/>
          </a:p>
          <a:p>
            <a:endParaRPr lang="cs-CZ" altLang="cs-CZ" sz="1600" dirty="0"/>
          </a:p>
          <a:p>
            <a:endParaRPr lang="cs-CZ" altLang="cs-CZ" sz="1600" dirty="0" smtClean="0"/>
          </a:p>
          <a:p>
            <a:endParaRPr lang="cs-CZ" altLang="cs-CZ" sz="1600" dirty="0"/>
          </a:p>
          <a:p>
            <a:r>
              <a:rPr lang="cs-CZ" altLang="cs-CZ" sz="2400" dirty="0" smtClean="0"/>
              <a:t>1 </a:t>
            </a:r>
            <a:r>
              <a:rPr lang="cs-CZ" altLang="cs-CZ" sz="2400" dirty="0"/>
              <a:t>steradián – úhel, který ze středu vytkne na jednotkové kouli plochu 1 </a:t>
            </a:r>
            <a:r>
              <a:rPr lang="cs-CZ" altLang="cs-CZ" sz="2400" dirty="0" smtClean="0"/>
              <a:t>m</a:t>
            </a:r>
            <a:r>
              <a:rPr lang="cs-CZ" altLang="cs-CZ" sz="2400" baseline="30000" dirty="0" smtClean="0"/>
              <a:t>2</a:t>
            </a:r>
            <a:endParaRPr lang="cs-CZ" altLang="cs-CZ" sz="2400" dirty="0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5715000" y="2667000"/>
            <a:ext cx="2297113" cy="2320925"/>
          </a:xfrm>
          <a:custGeom>
            <a:avLst/>
            <a:gdLst>
              <a:gd name="T0" fmla="*/ 647 w 1447"/>
              <a:gd name="T1" fmla="*/ 1456 h 1462"/>
              <a:gd name="T2" fmla="*/ 559 w 1447"/>
              <a:gd name="T3" fmla="*/ 1444 h 1462"/>
              <a:gd name="T4" fmla="*/ 470 w 1447"/>
              <a:gd name="T5" fmla="*/ 1414 h 1462"/>
              <a:gd name="T6" fmla="*/ 382 w 1447"/>
              <a:gd name="T7" fmla="*/ 1373 h 1462"/>
              <a:gd name="T8" fmla="*/ 300 w 1447"/>
              <a:gd name="T9" fmla="*/ 1325 h 1462"/>
              <a:gd name="T10" fmla="*/ 229 w 1447"/>
              <a:gd name="T11" fmla="*/ 1266 h 1462"/>
              <a:gd name="T12" fmla="*/ 165 w 1447"/>
              <a:gd name="T13" fmla="*/ 1195 h 1462"/>
              <a:gd name="T14" fmla="*/ 112 w 1447"/>
              <a:gd name="T15" fmla="*/ 1117 h 1462"/>
              <a:gd name="T16" fmla="*/ 65 w 1447"/>
              <a:gd name="T17" fmla="*/ 1028 h 1462"/>
              <a:gd name="T18" fmla="*/ 29 w 1447"/>
              <a:gd name="T19" fmla="*/ 939 h 1462"/>
              <a:gd name="T20" fmla="*/ 12 w 1447"/>
              <a:gd name="T21" fmla="*/ 850 h 1462"/>
              <a:gd name="T22" fmla="*/ 0 w 1447"/>
              <a:gd name="T23" fmla="*/ 755 h 1462"/>
              <a:gd name="T24" fmla="*/ 6 w 1447"/>
              <a:gd name="T25" fmla="*/ 654 h 1462"/>
              <a:gd name="T26" fmla="*/ 18 w 1447"/>
              <a:gd name="T27" fmla="*/ 565 h 1462"/>
              <a:gd name="T28" fmla="*/ 47 w 1447"/>
              <a:gd name="T29" fmla="*/ 475 h 1462"/>
              <a:gd name="T30" fmla="*/ 82 w 1447"/>
              <a:gd name="T31" fmla="*/ 386 h 1462"/>
              <a:gd name="T32" fmla="*/ 135 w 1447"/>
              <a:gd name="T33" fmla="*/ 303 h 1462"/>
              <a:gd name="T34" fmla="*/ 194 w 1447"/>
              <a:gd name="T35" fmla="*/ 232 h 1462"/>
              <a:gd name="T36" fmla="*/ 265 w 1447"/>
              <a:gd name="T37" fmla="*/ 166 h 1462"/>
              <a:gd name="T38" fmla="*/ 341 w 1447"/>
              <a:gd name="T39" fmla="*/ 113 h 1462"/>
              <a:gd name="T40" fmla="*/ 423 w 1447"/>
              <a:gd name="T41" fmla="*/ 65 h 1462"/>
              <a:gd name="T42" fmla="*/ 512 w 1447"/>
              <a:gd name="T43" fmla="*/ 30 h 1462"/>
              <a:gd name="T44" fmla="*/ 606 w 1447"/>
              <a:gd name="T45" fmla="*/ 12 h 1462"/>
              <a:gd name="T46" fmla="*/ 700 w 1447"/>
              <a:gd name="T47" fmla="*/ 0 h 1462"/>
              <a:gd name="T48" fmla="*/ 794 w 1447"/>
              <a:gd name="T49" fmla="*/ 6 h 1462"/>
              <a:gd name="T50" fmla="*/ 888 w 1447"/>
              <a:gd name="T51" fmla="*/ 18 h 1462"/>
              <a:gd name="T52" fmla="*/ 976 w 1447"/>
              <a:gd name="T53" fmla="*/ 48 h 1462"/>
              <a:gd name="T54" fmla="*/ 1064 w 1447"/>
              <a:gd name="T55" fmla="*/ 83 h 1462"/>
              <a:gd name="T56" fmla="*/ 1147 w 1447"/>
              <a:gd name="T57" fmla="*/ 137 h 1462"/>
              <a:gd name="T58" fmla="*/ 1217 w 1447"/>
              <a:gd name="T59" fmla="*/ 196 h 1462"/>
              <a:gd name="T60" fmla="*/ 1282 w 1447"/>
              <a:gd name="T61" fmla="*/ 267 h 1462"/>
              <a:gd name="T62" fmla="*/ 1335 w 1447"/>
              <a:gd name="T63" fmla="*/ 345 h 1462"/>
              <a:gd name="T64" fmla="*/ 1382 w 1447"/>
              <a:gd name="T65" fmla="*/ 428 h 1462"/>
              <a:gd name="T66" fmla="*/ 1417 w 1447"/>
              <a:gd name="T67" fmla="*/ 517 h 1462"/>
              <a:gd name="T68" fmla="*/ 1435 w 1447"/>
              <a:gd name="T69" fmla="*/ 612 h 1462"/>
              <a:gd name="T70" fmla="*/ 1447 w 1447"/>
              <a:gd name="T71" fmla="*/ 707 h 1462"/>
              <a:gd name="T72" fmla="*/ 1441 w 1447"/>
              <a:gd name="T73" fmla="*/ 802 h 1462"/>
              <a:gd name="T74" fmla="*/ 1429 w 1447"/>
              <a:gd name="T75" fmla="*/ 897 h 1462"/>
              <a:gd name="T76" fmla="*/ 1400 w 1447"/>
              <a:gd name="T77" fmla="*/ 987 h 1462"/>
              <a:gd name="T78" fmla="*/ 1358 w 1447"/>
              <a:gd name="T79" fmla="*/ 1076 h 1462"/>
              <a:gd name="T80" fmla="*/ 1311 w 1447"/>
              <a:gd name="T81" fmla="*/ 1159 h 1462"/>
              <a:gd name="T82" fmla="*/ 1253 w 1447"/>
              <a:gd name="T83" fmla="*/ 1230 h 1462"/>
              <a:gd name="T84" fmla="*/ 1182 w 1447"/>
              <a:gd name="T85" fmla="*/ 1296 h 1462"/>
              <a:gd name="T86" fmla="*/ 1106 w 1447"/>
              <a:gd name="T87" fmla="*/ 1349 h 1462"/>
              <a:gd name="T88" fmla="*/ 1017 w 1447"/>
              <a:gd name="T89" fmla="*/ 1397 h 1462"/>
              <a:gd name="T90" fmla="*/ 929 w 1447"/>
              <a:gd name="T91" fmla="*/ 1432 h 1462"/>
              <a:gd name="T92" fmla="*/ 841 w 1447"/>
              <a:gd name="T93" fmla="*/ 1450 h 1462"/>
              <a:gd name="T94" fmla="*/ 747 w 1447"/>
              <a:gd name="T95" fmla="*/ 1462 h 1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7" h="1462">
                <a:moveTo>
                  <a:pt x="723" y="1462"/>
                </a:moveTo>
                <a:lnTo>
                  <a:pt x="700" y="1462"/>
                </a:lnTo>
                <a:lnTo>
                  <a:pt x="676" y="1456"/>
                </a:lnTo>
                <a:lnTo>
                  <a:pt x="647" y="1456"/>
                </a:lnTo>
                <a:lnTo>
                  <a:pt x="629" y="1456"/>
                </a:lnTo>
                <a:lnTo>
                  <a:pt x="606" y="1450"/>
                </a:lnTo>
                <a:lnTo>
                  <a:pt x="582" y="1444"/>
                </a:lnTo>
                <a:lnTo>
                  <a:pt x="559" y="1444"/>
                </a:lnTo>
                <a:lnTo>
                  <a:pt x="535" y="1438"/>
                </a:lnTo>
                <a:lnTo>
                  <a:pt x="512" y="1432"/>
                </a:lnTo>
                <a:lnTo>
                  <a:pt x="494" y="1420"/>
                </a:lnTo>
                <a:lnTo>
                  <a:pt x="470" y="1414"/>
                </a:lnTo>
                <a:lnTo>
                  <a:pt x="447" y="1409"/>
                </a:lnTo>
                <a:lnTo>
                  <a:pt x="423" y="1397"/>
                </a:lnTo>
                <a:lnTo>
                  <a:pt x="406" y="1385"/>
                </a:lnTo>
                <a:lnTo>
                  <a:pt x="382" y="1373"/>
                </a:lnTo>
                <a:lnTo>
                  <a:pt x="359" y="1361"/>
                </a:lnTo>
                <a:lnTo>
                  <a:pt x="341" y="1349"/>
                </a:lnTo>
                <a:lnTo>
                  <a:pt x="318" y="1337"/>
                </a:lnTo>
                <a:lnTo>
                  <a:pt x="300" y="1325"/>
                </a:lnTo>
                <a:lnTo>
                  <a:pt x="282" y="1307"/>
                </a:lnTo>
                <a:lnTo>
                  <a:pt x="265" y="1296"/>
                </a:lnTo>
                <a:lnTo>
                  <a:pt x="247" y="1278"/>
                </a:lnTo>
                <a:lnTo>
                  <a:pt x="229" y="1266"/>
                </a:lnTo>
                <a:lnTo>
                  <a:pt x="212" y="1248"/>
                </a:lnTo>
                <a:lnTo>
                  <a:pt x="194" y="1230"/>
                </a:lnTo>
                <a:lnTo>
                  <a:pt x="182" y="1212"/>
                </a:lnTo>
                <a:lnTo>
                  <a:pt x="165" y="1195"/>
                </a:lnTo>
                <a:lnTo>
                  <a:pt x="153" y="1177"/>
                </a:lnTo>
                <a:lnTo>
                  <a:pt x="135" y="1159"/>
                </a:lnTo>
                <a:lnTo>
                  <a:pt x="123" y="1135"/>
                </a:lnTo>
                <a:lnTo>
                  <a:pt x="112" y="1117"/>
                </a:lnTo>
                <a:lnTo>
                  <a:pt x="94" y="1094"/>
                </a:lnTo>
                <a:lnTo>
                  <a:pt x="82" y="1076"/>
                </a:lnTo>
                <a:lnTo>
                  <a:pt x="76" y="1052"/>
                </a:lnTo>
                <a:lnTo>
                  <a:pt x="65" y="1028"/>
                </a:lnTo>
                <a:lnTo>
                  <a:pt x="53" y="1010"/>
                </a:lnTo>
                <a:lnTo>
                  <a:pt x="47" y="987"/>
                </a:lnTo>
                <a:lnTo>
                  <a:pt x="35" y="963"/>
                </a:lnTo>
                <a:lnTo>
                  <a:pt x="29" y="939"/>
                </a:lnTo>
                <a:lnTo>
                  <a:pt x="24" y="921"/>
                </a:lnTo>
                <a:lnTo>
                  <a:pt x="18" y="897"/>
                </a:lnTo>
                <a:lnTo>
                  <a:pt x="12" y="874"/>
                </a:lnTo>
                <a:lnTo>
                  <a:pt x="12" y="850"/>
                </a:lnTo>
                <a:lnTo>
                  <a:pt x="6" y="826"/>
                </a:lnTo>
                <a:lnTo>
                  <a:pt x="6" y="802"/>
                </a:lnTo>
                <a:lnTo>
                  <a:pt x="0" y="779"/>
                </a:lnTo>
                <a:lnTo>
                  <a:pt x="0" y="755"/>
                </a:lnTo>
                <a:lnTo>
                  <a:pt x="0" y="731"/>
                </a:lnTo>
                <a:lnTo>
                  <a:pt x="0" y="707"/>
                </a:lnTo>
                <a:lnTo>
                  <a:pt x="0" y="683"/>
                </a:lnTo>
                <a:lnTo>
                  <a:pt x="6" y="654"/>
                </a:lnTo>
                <a:lnTo>
                  <a:pt x="6" y="636"/>
                </a:lnTo>
                <a:lnTo>
                  <a:pt x="12" y="612"/>
                </a:lnTo>
                <a:lnTo>
                  <a:pt x="12" y="588"/>
                </a:lnTo>
                <a:lnTo>
                  <a:pt x="18" y="565"/>
                </a:lnTo>
                <a:lnTo>
                  <a:pt x="24" y="541"/>
                </a:lnTo>
                <a:lnTo>
                  <a:pt x="29" y="517"/>
                </a:lnTo>
                <a:lnTo>
                  <a:pt x="35" y="499"/>
                </a:lnTo>
                <a:lnTo>
                  <a:pt x="47" y="475"/>
                </a:lnTo>
                <a:lnTo>
                  <a:pt x="53" y="452"/>
                </a:lnTo>
                <a:lnTo>
                  <a:pt x="65" y="428"/>
                </a:lnTo>
                <a:lnTo>
                  <a:pt x="76" y="410"/>
                </a:lnTo>
                <a:lnTo>
                  <a:pt x="82" y="386"/>
                </a:lnTo>
                <a:lnTo>
                  <a:pt x="94" y="363"/>
                </a:lnTo>
                <a:lnTo>
                  <a:pt x="112" y="345"/>
                </a:lnTo>
                <a:lnTo>
                  <a:pt x="123" y="321"/>
                </a:lnTo>
                <a:lnTo>
                  <a:pt x="135" y="303"/>
                </a:lnTo>
                <a:lnTo>
                  <a:pt x="153" y="285"/>
                </a:lnTo>
                <a:lnTo>
                  <a:pt x="165" y="267"/>
                </a:lnTo>
                <a:lnTo>
                  <a:pt x="182" y="250"/>
                </a:lnTo>
                <a:lnTo>
                  <a:pt x="194" y="232"/>
                </a:lnTo>
                <a:lnTo>
                  <a:pt x="212" y="214"/>
                </a:lnTo>
                <a:lnTo>
                  <a:pt x="229" y="196"/>
                </a:lnTo>
                <a:lnTo>
                  <a:pt x="247" y="184"/>
                </a:lnTo>
                <a:lnTo>
                  <a:pt x="265" y="166"/>
                </a:lnTo>
                <a:lnTo>
                  <a:pt x="282" y="155"/>
                </a:lnTo>
                <a:lnTo>
                  <a:pt x="300" y="137"/>
                </a:lnTo>
                <a:lnTo>
                  <a:pt x="318" y="125"/>
                </a:lnTo>
                <a:lnTo>
                  <a:pt x="341" y="113"/>
                </a:lnTo>
                <a:lnTo>
                  <a:pt x="359" y="95"/>
                </a:lnTo>
                <a:lnTo>
                  <a:pt x="382" y="83"/>
                </a:lnTo>
                <a:lnTo>
                  <a:pt x="406" y="77"/>
                </a:lnTo>
                <a:lnTo>
                  <a:pt x="423" y="65"/>
                </a:lnTo>
                <a:lnTo>
                  <a:pt x="447" y="53"/>
                </a:lnTo>
                <a:lnTo>
                  <a:pt x="470" y="48"/>
                </a:lnTo>
                <a:lnTo>
                  <a:pt x="494" y="36"/>
                </a:lnTo>
                <a:lnTo>
                  <a:pt x="512" y="30"/>
                </a:lnTo>
                <a:lnTo>
                  <a:pt x="535" y="24"/>
                </a:lnTo>
                <a:lnTo>
                  <a:pt x="559" y="18"/>
                </a:lnTo>
                <a:lnTo>
                  <a:pt x="582" y="12"/>
                </a:lnTo>
                <a:lnTo>
                  <a:pt x="606" y="12"/>
                </a:lnTo>
                <a:lnTo>
                  <a:pt x="629" y="6"/>
                </a:lnTo>
                <a:lnTo>
                  <a:pt x="647" y="6"/>
                </a:lnTo>
                <a:lnTo>
                  <a:pt x="676" y="0"/>
                </a:lnTo>
                <a:lnTo>
                  <a:pt x="700" y="0"/>
                </a:lnTo>
                <a:lnTo>
                  <a:pt x="723" y="0"/>
                </a:lnTo>
                <a:lnTo>
                  <a:pt x="747" y="0"/>
                </a:lnTo>
                <a:lnTo>
                  <a:pt x="770" y="0"/>
                </a:lnTo>
                <a:lnTo>
                  <a:pt x="794" y="6"/>
                </a:lnTo>
                <a:lnTo>
                  <a:pt x="817" y="6"/>
                </a:lnTo>
                <a:lnTo>
                  <a:pt x="841" y="12"/>
                </a:lnTo>
                <a:lnTo>
                  <a:pt x="864" y="12"/>
                </a:lnTo>
                <a:lnTo>
                  <a:pt x="888" y="18"/>
                </a:lnTo>
                <a:lnTo>
                  <a:pt x="912" y="24"/>
                </a:lnTo>
                <a:lnTo>
                  <a:pt x="929" y="30"/>
                </a:lnTo>
                <a:lnTo>
                  <a:pt x="953" y="36"/>
                </a:lnTo>
                <a:lnTo>
                  <a:pt x="976" y="48"/>
                </a:lnTo>
                <a:lnTo>
                  <a:pt x="1000" y="53"/>
                </a:lnTo>
                <a:lnTo>
                  <a:pt x="1017" y="65"/>
                </a:lnTo>
                <a:lnTo>
                  <a:pt x="1041" y="77"/>
                </a:lnTo>
                <a:lnTo>
                  <a:pt x="1064" y="83"/>
                </a:lnTo>
                <a:lnTo>
                  <a:pt x="1082" y="95"/>
                </a:lnTo>
                <a:lnTo>
                  <a:pt x="1106" y="113"/>
                </a:lnTo>
                <a:lnTo>
                  <a:pt x="1123" y="125"/>
                </a:lnTo>
                <a:lnTo>
                  <a:pt x="1147" y="137"/>
                </a:lnTo>
                <a:lnTo>
                  <a:pt x="1164" y="155"/>
                </a:lnTo>
                <a:lnTo>
                  <a:pt x="1182" y="166"/>
                </a:lnTo>
                <a:lnTo>
                  <a:pt x="1200" y="184"/>
                </a:lnTo>
                <a:lnTo>
                  <a:pt x="1217" y="196"/>
                </a:lnTo>
                <a:lnTo>
                  <a:pt x="1235" y="214"/>
                </a:lnTo>
                <a:lnTo>
                  <a:pt x="1253" y="232"/>
                </a:lnTo>
                <a:lnTo>
                  <a:pt x="1264" y="250"/>
                </a:lnTo>
                <a:lnTo>
                  <a:pt x="1282" y="267"/>
                </a:lnTo>
                <a:lnTo>
                  <a:pt x="1294" y="285"/>
                </a:lnTo>
                <a:lnTo>
                  <a:pt x="1311" y="303"/>
                </a:lnTo>
                <a:lnTo>
                  <a:pt x="1323" y="321"/>
                </a:lnTo>
                <a:lnTo>
                  <a:pt x="1335" y="345"/>
                </a:lnTo>
                <a:lnTo>
                  <a:pt x="1347" y="363"/>
                </a:lnTo>
                <a:lnTo>
                  <a:pt x="1358" y="386"/>
                </a:lnTo>
                <a:lnTo>
                  <a:pt x="1370" y="410"/>
                </a:lnTo>
                <a:lnTo>
                  <a:pt x="1382" y="428"/>
                </a:lnTo>
                <a:lnTo>
                  <a:pt x="1394" y="452"/>
                </a:lnTo>
                <a:lnTo>
                  <a:pt x="1400" y="475"/>
                </a:lnTo>
                <a:lnTo>
                  <a:pt x="1406" y="499"/>
                </a:lnTo>
                <a:lnTo>
                  <a:pt x="1417" y="517"/>
                </a:lnTo>
                <a:lnTo>
                  <a:pt x="1423" y="541"/>
                </a:lnTo>
                <a:lnTo>
                  <a:pt x="1429" y="565"/>
                </a:lnTo>
                <a:lnTo>
                  <a:pt x="1429" y="588"/>
                </a:lnTo>
                <a:lnTo>
                  <a:pt x="1435" y="612"/>
                </a:lnTo>
                <a:lnTo>
                  <a:pt x="1441" y="636"/>
                </a:lnTo>
                <a:lnTo>
                  <a:pt x="1441" y="654"/>
                </a:lnTo>
                <a:lnTo>
                  <a:pt x="1441" y="683"/>
                </a:lnTo>
                <a:lnTo>
                  <a:pt x="1447" y="707"/>
                </a:lnTo>
                <a:lnTo>
                  <a:pt x="1447" y="731"/>
                </a:lnTo>
                <a:lnTo>
                  <a:pt x="1447" y="755"/>
                </a:lnTo>
                <a:lnTo>
                  <a:pt x="1441" y="779"/>
                </a:lnTo>
                <a:lnTo>
                  <a:pt x="1441" y="802"/>
                </a:lnTo>
                <a:lnTo>
                  <a:pt x="1441" y="826"/>
                </a:lnTo>
                <a:lnTo>
                  <a:pt x="1435" y="850"/>
                </a:lnTo>
                <a:lnTo>
                  <a:pt x="1429" y="874"/>
                </a:lnTo>
                <a:lnTo>
                  <a:pt x="1429" y="897"/>
                </a:lnTo>
                <a:lnTo>
                  <a:pt x="1423" y="921"/>
                </a:lnTo>
                <a:lnTo>
                  <a:pt x="1417" y="939"/>
                </a:lnTo>
                <a:lnTo>
                  <a:pt x="1406" y="963"/>
                </a:lnTo>
                <a:lnTo>
                  <a:pt x="1400" y="987"/>
                </a:lnTo>
                <a:lnTo>
                  <a:pt x="1394" y="1010"/>
                </a:lnTo>
                <a:lnTo>
                  <a:pt x="1382" y="1028"/>
                </a:lnTo>
                <a:lnTo>
                  <a:pt x="1370" y="1052"/>
                </a:lnTo>
                <a:lnTo>
                  <a:pt x="1358" y="1076"/>
                </a:lnTo>
                <a:lnTo>
                  <a:pt x="1347" y="1094"/>
                </a:lnTo>
                <a:lnTo>
                  <a:pt x="1335" y="1117"/>
                </a:lnTo>
                <a:lnTo>
                  <a:pt x="1323" y="1135"/>
                </a:lnTo>
                <a:lnTo>
                  <a:pt x="1311" y="1159"/>
                </a:lnTo>
                <a:lnTo>
                  <a:pt x="1294" y="1177"/>
                </a:lnTo>
                <a:lnTo>
                  <a:pt x="1282" y="1195"/>
                </a:lnTo>
                <a:lnTo>
                  <a:pt x="1264" y="1212"/>
                </a:lnTo>
                <a:lnTo>
                  <a:pt x="1253" y="1230"/>
                </a:lnTo>
                <a:lnTo>
                  <a:pt x="1235" y="1248"/>
                </a:lnTo>
                <a:lnTo>
                  <a:pt x="1217" y="1266"/>
                </a:lnTo>
                <a:lnTo>
                  <a:pt x="1200" y="1278"/>
                </a:lnTo>
                <a:lnTo>
                  <a:pt x="1182" y="1296"/>
                </a:lnTo>
                <a:lnTo>
                  <a:pt x="1164" y="1307"/>
                </a:lnTo>
                <a:lnTo>
                  <a:pt x="1147" y="1325"/>
                </a:lnTo>
                <a:lnTo>
                  <a:pt x="1123" y="1337"/>
                </a:lnTo>
                <a:lnTo>
                  <a:pt x="1106" y="1349"/>
                </a:lnTo>
                <a:lnTo>
                  <a:pt x="1082" y="1361"/>
                </a:lnTo>
                <a:lnTo>
                  <a:pt x="1064" y="1373"/>
                </a:lnTo>
                <a:lnTo>
                  <a:pt x="1041" y="1385"/>
                </a:lnTo>
                <a:lnTo>
                  <a:pt x="1017" y="1397"/>
                </a:lnTo>
                <a:lnTo>
                  <a:pt x="1000" y="1409"/>
                </a:lnTo>
                <a:lnTo>
                  <a:pt x="976" y="1414"/>
                </a:lnTo>
                <a:lnTo>
                  <a:pt x="953" y="1420"/>
                </a:lnTo>
                <a:lnTo>
                  <a:pt x="929" y="1432"/>
                </a:lnTo>
                <a:lnTo>
                  <a:pt x="912" y="1438"/>
                </a:lnTo>
                <a:lnTo>
                  <a:pt x="888" y="1444"/>
                </a:lnTo>
                <a:lnTo>
                  <a:pt x="864" y="1444"/>
                </a:lnTo>
                <a:lnTo>
                  <a:pt x="841" y="1450"/>
                </a:lnTo>
                <a:lnTo>
                  <a:pt x="817" y="1456"/>
                </a:lnTo>
                <a:lnTo>
                  <a:pt x="794" y="1456"/>
                </a:lnTo>
                <a:lnTo>
                  <a:pt x="770" y="1456"/>
                </a:lnTo>
                <a:lnTo>
                  <a:pt x="747" y="1462"/>
                </a:lnTo>
                <a:lnTo>
                  <a:pt x="723" y="1462"/>
                </a:lnTo>
                <a:lnTo>
                  <a:pt x="723" y="1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6845300" y="4978400"/>
            <a:ext cx="92075" cy="9525"/>
          </a:xfrm>
          <a:custGeom>
            <a:avLst/>
            <a:gdLst>
              <a:gd name="T0" fmla="*/ 58 w 58"/>
              <a:gd name="T1" fmla="*/ 0 h 6"/>
              <a:gd name="T2" fmla="*/ 35 w 58"/>
              <a:gd name="T3" fmla="*/ 6 h 6"/>
              <a:gd name="T4" fmla="*/ 11 w 58"/>
              <a:gd name="T5" fmla="*/ 6 h 6"/>
              <a:gd name="T6" fmla="*/ 0 w 58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6">
                <a:moveTo>
                  <a:pt x="58" y="0"/>
                </a:moveTo>
                <a:lnTo>
                  <a:pt x="35" y="6"/>
                </a:lnTo>
                <a:lnTo>
                  <a:pt x="1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6778625" y="4978400"/>
            <a:ext cx="190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6648450" y="4968875"/>
            <a:ext cx="84138" cy="9525"/>
          </a:xfrm>
          <a:custGeom>
            <a:avLst/>
            <a:gdLst>
              <a:gd name="T0" fmla="*/ 53 w 53"/>
              <a:gd name="T1" fmla="*/ 6 h 6"/>
              <a:gd name="T2" fmla="*/ 29 w 53"/>
              <a:gd name="T3" fmla="*/ 0 h 6"/>
              <a:gd name="T4" fmla="*/ 0 w 5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6">
                <a:moveTo>
                  <a:pt x="53" y="6"/>
                </a:moveTo>
                <a:lnTo>
                  <a:pt x="29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6518275" y="4930775"/>
            <a:ext cx="84138" cy="28575"/>
          </a:xfrm>
          <a:custGeom>
            <a:avLst/>
            <a:gdLst>
              <a:gd name="T0" fmla="*/ 53 w 53"/>
              <a:gd name="T1" fmla="*/ 18 h 18"/>
              <a:gd name="T2" fmla="*/ 29 w 53"/>
              <a:gd name="T3" fmla="*/ 12 h 18"/>
              <a:gd name="T4" fmla="*/ 12 w 53"/>
              <a:gd name="T5" fmla="*/ 6 h 18"/>
              <a:gd name="T6" fmla="*/ 0 w 5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18">
                <a:moveTo>
                  <a:pt x="53" y="18"/>
                </a:moveTo>
                <a:lnTo>
                  <a:pt x="29" y="12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6396038" y="4884738"/>
            <a:ext cx="74612" cy="36512"/>
          </a:xfrm>
          <a:custGeom>
            <a:avLst/>
            <a:gdLst>
              <a:gd name="T0" fmla="*/ 47 w 47"/>
              <a:gd name="T1" fmla="*/ 23 h 23"/>
              <a:gd name="T2" fmla="*/ 24 w 47"/>
              <a:gd name="T3" fmla="*/ 12 h 23"/>
              <a:gd name="T4" fmla="*/ 0 w 47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3">
                <a:moveTo>
                  <a:pt x="47" y="23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 flipV="1">
            <a:off x="6340475" y="4856163"/>
            <a:ext cx="952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6284913" y="4827588"/>
            <a:ext cx="9525" cy="9525"/>
          </a:xfrm>
          <a:custGeom>
            <a:avLst/>
            <a:gdLst>
              <a:gd name="T0" fmla="*/ 6 w 6"/>
              <a:gd name="T1" fmla="*/ 6 h 6"/>
              <a:gd name="T2" fmla="*/ 0 w 6"/>
              <a:gd name="T3" fmla="*/ 0 h 6"/>
              <a:gd name="T4" fmla="*/ 0 w 6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6172200" y="4751388"/>
            <a:ext cx="74613" cy="47625"/>
          </a:xfrm>
          <a:custGeom>
            <a:avLst/>
            <a:gdLst>
              <a:gd name="T0" fmla="*/ 47 w 47"/>
              <a:gd name="T1" fmla="*/ 30 h 30"/>
              <a:gd name="T2" fmla="*/ 18 w 47"/>
              <a:gd name="T3" fmla="*/ 18 h 30"/>
              <a:gd name="T4" fmla="*/ 0 w 47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30">
                <a:moveTo>
                  <a:pt x="47" y="30"/>
                </a:moveTo>
                <a:lnTo>
                  <a:pt x="18" y="1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6069013" y="4667250"/>
            <a:ext cx="66675" cy="57150"/>
          </a:xfrm>
          <a:custGeom>
            <a:avLst/>
            <a:gdLst>
              <a:gd name="T0" fmla="*/ 42 w 42"/>
              <a:gd name="T1" fmla="*/ 36 h 36"/>
              <a:gd name="T2" fmla="*/ 18 w 42"/>
              <a:gd name="T3" fmla="*/ 18 h 36"/>
              <a:gd name="T4" fmla="*/ 0 w 42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6">
                <a:moveTo>
                  <a:pt x="42" y="36"/>
                </a:moveTo>
                <a:lnTo>
                  <a:pt x="18" y="1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5976938" y="4564063"/>
            <a:ext cx="55562" cy="65087"/>
          </a:xfrm>
          <a:custGeom>
            <a:avLst/>
            <a:gdLst>
              <a:gd name="T0" fmla="*/ 35 w 35"/>
              <a:gd name="T1" fmla="*/ 41 h 41"/>
              <a:gd name="T2" fmla="*/ 17 w 35"/>
              <a:gd name="T3" fmla="*/ 23 h 41"/>
              <a:gd name="T4" fmla="*/ 6 w 35"/>
              <a:gd name="T5" fmla="*/ 11 h 41"/>
              <a:gd name="T6" fmla="*/ 0 w 35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1">
                <a:moveTo>
                  <a:pt x="35" y="41"/>
                </a:moveTo>
                <a:lnTo>
                  <a:pt x="17" y="23"/>
                </a:lnTo>
                <a:lnTo>
                  <a:pt x="6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5938838" y="4516438"/>
            <a:ext cx="952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 flipV="1">
            <a:off x="5902325" y="4459288"/>
            <a:ext cx="793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5835650" y="4346575"/>
            <a:ext cx="38100" cy="74613"/>
          </a:xfrm>
          <a:custGeom>
            <a:avLst/>
            <a:gdLst>
              <a:gd name="T0" fmla="*/ 24 w 24"/>
              <a:gd name="T1" fmla="*/ 47 h 47"/>
              <a:gd name="T2" fmla="*/ 18 w 24"/>
              <a:gd name="T3" fmla="*/ 36 h 47"/>
              <a:gd name="T4" fmla="*/ 12 w 24"/>
              <a:gd name="T5" fmla="*/ 18 h 47"/>
              <a:gd name="T6" fmla="*/ 0 w 2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47">
                <a:moveTo>
                  <a:pt x="24" y="47"/>
                </a:moveTo>
                <a:lnTo>
                  <a:pt x="18" y="36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5780088" y="4214813"/>
            <a:ext cx="38100" cy="84137"/>
          </a:xfrm>
          <a:custGeom>
            <a:avLst/>
            <a:gdLst>
              <a:gd name="T0" fmla="*/ 24 w 24"/>
              <a:gd name="T1" fmla="*/ 53 h 53"/>
              <a:gd name="T2" fmla="*/ 12 w 24"/>
              <a:gd name="T3" fmla="*/ 29 h 53"/>
              <a:gd name="T4" fmla="*/ 6 w 24"/>
              <a:gd name="T5" fmla="*/ 17 h 53"/>
              <a:gd name="T6" fmla="*/ 0 w 24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53">
                <a:moveTo>
                  <a:pt x="24" y="53"/>
                </a:moveTo>
                <a:lnTo>
                  <a:pt x="12" y="29"/>
                </a:lnTo>
                <a:lnTo>
                  <a:pt x="6" y="1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5743575" y="4090988"/>
            <a:ext cx="26988" cy="85725"/>
          </a:xfrm>
          <a:custGeom>
            <a:avLst/>
            <a:gdLst>
              <a:gd name="T0" fmla="*/ 17 w 17"/>
              <a:gd name="T1" fmla="*/ 54 h 54"/>
              <a:gd name="T2" fmla="*/ 6 w 17"/>
              <a:gd name="T3" fmla="*/ 24 h 54"/>
              <a:gd name="T4" fmla="*/ 6 w 17"/>
              <a:gd name="T5" fmla="*/ 12 h 54"/>
              <a:gd name="T6" fmla="*/ 0 w 17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54">
                <a:moveTo>
                  <a:pt x="17" y="54"/>
                </a:moveTo>
                <a:lnTo>
                  <a:pt x="6" y="24"/>
                </a:lnTo>
                <a:lnTo>
                  <a:pt x="6" y="1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5734050" y="4025900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5724525" y="3959225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5715000" y="3827463"/>
            <a:ext cx="1588" cy="93662"/>
          </a:xfrm>
          <a:custGeom>
            <a:avLst/>
            <a:gdLst>
              <a:gd name="T0" fmla="*/ 59 h 59"/>
              <a:gd name="T1" fmla="*/ 30 h 59"/>
              <a:gd name="T2" fmla="*/ 12 h 59"/>
              <a:gd name="T3" fmla="*/ 0 h 5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9">
                <a:moveTo>
                  <a:pt x="0" y="59"/>
                </a:moveTo>
                <a:lnTo>
                  <a:pt x="0" y="3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5715000" y="3695700"/>
            <a:ext cx="9525" cy="84138"/>
          </a:xfrm>
          <a:custGeom>
            <a:avLst/>
            <a:gdLst>
              <a:gd name="T0" fmla="*/ 0 w 6"/>
              <a:gd name="T1" fmla="*/ 53 h 53"/>
              <a:gd name="T2" fmla="*/ 0 w 6"/>
              <a:gd name="T3" fmla="*/ 24 h 53"/>
              <a:gd name="T4" fmla="*/ 6 w 6"/>
              <a:gd name="T5" fmla="*/ 12 h 53"/>
              <a:gd name="T6" fmla="*/ 6 w 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3">
                <a:moveTo>
                  <a:pt x="0" y="53"/>
                </a:moveTo>
                <a:lnTo>
                  <a:pt x="0" y="24"/>
                </a:lnTo>
                <a:lnTo>
                  <a:pt x="6" y="12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5724525" y="3554413"/>
            <a:ext cx="19050" cy="93662"/>
          </a:xfrm>
          <a:custGeom>
            <a:avLst/>
            <a:gdLst>
              <a:gd name="T0" fmla="*/ 0 w 12"/>
              <a:gd name="T1" fmla="*/ 59 h 59"/>
              <a:gd name="T2" fmla="*/ 6 w 12"/>
              <a:gd name="T3" fmla="*/ 41 h 59"/>
              <a:gd name="T4" fmla="*/ 6 w 12"/>
              <a:gd name="T5" fmla="*/ 29 h 59"/>
              <a:gd name="T6" fmla="*/ 12 w 12"/>
              <a:gd name="T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59">
                <a:moveTo>
                  <a:pt x="0" y="59"/>
                </a:moveTo>
                <a:lnTo>
                  <a:pt x="6" y="41"/>
                </a:lnTo>
                <a:lnTo>
                  <a:pt x="6" y="29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5753100" y="3497263"/>
            <a:ext cx="793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5770563" y="3440113"/>
            <a:ext cx="952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799138" y="3308350"/>
            <a:ext cx="36512" cy="85725"/>
          </a:xfrm>
          <a:custGeom>
            <a:avLst/>
            <a:gdLst>
              <a:gd name="T0" fmla="*/ 0 w 23"/>
              <a:gd name="T1" fmla="*/ 54 h 54"/>
              <a:gd name="T2" fmla="*/ 12 w 23"/>
              <a:gd name="T3" fmla="*/ 30 h 54"/>
              <a:gd name="T4" fmla="*/ 23 w 23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54">
                <a:moveTo>
                  <a:pt x="0" y="54"/>
                </a:moveTo>
                <a:lnTo>
                  <a:pt x="12" y="3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854700" y="3195638"/>
            <a:ext cx="47625" cy="74612"/>
          </a:xfrm>
          <a:custGeom>
            <a:avLst/>
            <a:gdLst>
              <a:gd name="T0" fmla="*/ 0 w 30"/>
              <a:gd name="T1" fmla="*/ 47 h 47"/>
              <a:gd name="T2" fmla="*/ 6 w 30"/>
              <a:gd name="T3" fmla="*/ 30 h 47"/>
              <a:gd name="T4" fmla="*/ 18 w 30"/>
              <a:gd name="T5" fmla="*/ 18 h 47"/>
              <a:gd name="T6" fmla="*/ 30 w 3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47">
                <a:moveTo>
                  <a:pt x="0" y="47"/>
                </a:moveTo>
                <a:lnTo>
                  <a:pt x="6" y="30"/>
                </a:lnTo>
                <a:lnTo>
                  <a:pt x="18" y="18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5929313" y="3081338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30 w 30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V="1">
            <a:off x="6003925" y="3035300"/>
            <a:ext cx="1905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6051550" y="2987675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6097588" y="2903538"/>
            <a:ext cx="65087" cy="55562"/>
          </a:xfrm>
          <a:custGeom>
            <a:avLst/>
            <a:gdLst>
              <a:gd name="T0" fmla="*/ 0 w 41"/>
              <a:gd name="T1" fmla="*/ 35 h 35"/>
              <a:gd name="T2" fmla="*/ 24 w 41"/>
              <a:gd name="T3" fmla="*/ 17 h 35"/>
              <a:gd name="T4" fmla="*/ 35 w 41"/>
              <a:gd name="T5" fmla="*/ 6 h 35"/>
              <a:gd name="T6" fmla="*/ 41 w 41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5">
                <a:moveTo>
                  <a:pt x="0" y="35"/>
                </a:moveTo>
                <a:lnTo>
                  <a:pt x="24" y="17"/>
                </a:lnTo>
                <a:lnTo>
                  <a:pt x="35" y="6"/>
                </a:lnTo>
                <a:lnTo>
                  <a:pt x="4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6200775" y="2827338"/>
            <a:ext cx="84138" cy="47625"/>
          </a:xfrm>
          <a:custGeom>
            <a:avLst/>
            <a:gdLst>
              <a:gd name="T0" fmla="*/ 0 w 53"/>
              <a:gd name="T1" fmla="*/ 30 h 30"/>
              <a:gd name="T2" fmla="*/ 23 w 53"/>
              <a:gd name="T3" fmla="*/ 18 h 30"/>
              <a:gd name="T4" fmla="*/ 53 w 5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30">
                <a:moveTo>
                  <a:pt x="0" y="30"/>
                </a:moveTo>
                <a:lnTo>
                  <a:pt x="23" y="18"/>
                </a:lnTo>
                <a:lnTo>
                  <a:pt x="5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6321425" y="2760663"/>
            <a:ext cx="74613" cy="47625"/>
          </a:xfrm>
          <a:custGeom>
            <a:avLst/>
            <a:gdLst>
              <a:gd name="T0" fmla="*/ 0 w 47"/>
              <a:gd name="T1" fmla="*/ 30 h 30"/>
              <a:gd name="T2" fmla="*/ 24 w 47"/>
              <a:gd name="T3" fmla="*/ 12 h 30"/>
              <a:gd name="T4" fmla="*/ 47 w 47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30">
                <a:moveTo>
                  <a:pt x="0" y="30"/>
                </a:moveTo>
                <a:lnTo>
                  <a:pt x="24" y="12"/>
                </a:lnTo>
                <a:lnTo>
                  <a:pt x="4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V="1">
            <a:off x="6443663" y="2743200"/>
            <a:ext cx="952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6499225" y="272415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6554788" y="2686050"/>
            <a:ext cx="93662" cy="19050"/>
          </a:xfrm>
          <a:custGeom>
            <a:avLst/>
            <a:gdLst>
              <a:gd name="T0" fmla="*/ 0 w 59"/>
              <a:gd name="T1" fmla="*/ 12 h 12"/>
              <a:gd name="T2" fmla="*/ 30 w 59"/>
              <a:gd name="T3" fmla="*/ 6 h 12"/>
              <a:gd name="T4" fmla="*/ 59 w 59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2">
                <a:moveTo>
                  <a:pt x="0" y="12"/>
                </a:moveTo>
                <a:lnTo>
                  <a:pt x="30" y="6"/>
                </a:lnTo>
                <a:lnTo>
                  <a:pt x="5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4" name="Freeform 48"/>
          <p:cNvSpPr>
            <a:spLocks/>
          </p:cNvSpPr>
          <p:nvPr/>
        </p:nvSpPr>
        <p:spPr bwMode="auto">
          <a:xfrm>
            <a:off x="6694488" y="2667000"/>
            <a:ext cx="84137" cy="9525"/>
          </a:xfrm>
          <a:custGeom>
            <a:avLst/>
            <a:gdLst>
              <a:gd name="T0" fmla="*/ 0 w 53"/>
              <a:gd name="T1" fmla="*/ 6 h 6"/>
              <a:gd name="T2" fmla="*/ 24 w 53"/>
              <a:gd name="T3" fmla="*/ 6 h 6"/>
              <a:gd name="T4" fmla="*/ 53 w 5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6">
                <a:moveTo>
                  <a:pt x="0" y="6"/>
                </a:moveTo>
                <a:lnTo>
                  <a:pt x="24" y="6"/>
                </a:lnTo>
                <a:lnTo>
                  <a:pt x="5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6826250" y="2667000"/>
            <a:ext cx="84138" cy="1588"/>
          </a:xfrm>
          <a:custGeom>
            <a:avLst/>
            <a:gdLst>
              <a:gd name="T0" fmla="*/ 0 w 53"/>
              <a:gd name="T1" fmla="*/ 23 w 53"/>
              <a:gd name="T2" fmla="*/ 41 w 53"/>
              <a:gd name="T3" fmla="*/ 53 w 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3">
                <a:moveTo>
                  <a:pt x="0" y="0"/>
                </a:moveTo>
                <a:lnTo>
                  <a:pt x="23" y="0"/>
                </a:lnTo>
                <a:lnTo>
                  <a:pt x="41" y="0"/>
                </a:lnTo>
                <a:lnTo>
                  <a:pt x="5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6956425" y="2667000"/>
            <a:ext cx="190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7021513" y="267652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7086600" y="2686050"/>
            <a:ext cx="84138" cy="19050"/>
          </a:xfrm>
          <a:custGeom>
            <a:avLst/>
            <a:gdLst>
              <a:gd name="T0" fmla="*/ 0 w 53"/>
              <a:gd name="T1" fmla="*/ 0 h 12"/>
              <a:gd name="T2" fmla="*/ 24 w 53"/>
              <a:gd name="T3" fmla="*/ 6 h 12"/>
              <a:gd name="T4" fmla="*/ 53 w 53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12">
                <a:moveTo>
                  <a:pt x="0" y="0"/>
                </a:moveTo>
                <a:lnTo>
                  <a:pt x="24" y="6"/>
                </a:lnTo>
                <a:lnTo>
                  <a:pt x="53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7218363" y="2724150"/>
            <a:ext cx="84137" cy="26988"/>
          </a:xfrm>
          <a:custGeom>
            <a:avLst/>
            <a:gdLst>
              <a:gd name="T0" fmla="*/ 0 w 53"/>
              <a:gd name="T1" fmla="*/ 0 h 17"/>
              <a:gd name="T2" fmla="*/ 23 w 53"/>
              <a:gd name="T3" fmla="*/ 6 h 17"/>
              <a:gd name="T4" fmla="*/ 53 w 53"/>
              <a:gd name="T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17">
                <a:moveTo>
                  <a:pt x="0" y="0"/>
                </a:moveTo>
                <a:lnTo>
                  <a:pt x="23" y="6"/>
                </a:lnTo>
                <a:lnTo>
                  <a:pt x="53" y="1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0" name="Freeform 54"/>
          <p:cNvSpPr>
            <a:spLocks/>
          </p:cNvSpPr>
          <p:nvPr/>
        </p:nvSpPr>
        <p:spPr bwMode="auto">
          <a:xfrm>
            <a:off x="7339013" y="2770188"/>
            <a:ext cx="74612" cy="38100"/>
          </a:xfrm>
          <a:custGeom>
            <a:avLst/>
            <a:gdLst>
              <a:gd name="T0" fmla="*/ 0 w 47"/>
              <a:gd name="T1" fmla="*/ 0 h 24"/>
              <a:gd name="T2" fmla="*/ 24 w 47"/>
              <a:gd name="T3" fmla="*/ 12 h 24"/>
              <a:gd name="T4" fmla="*/ 47 w 47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4">
                <a:moveTo>
                  <a:pt x="0" y="0"/>
                </a:moveTo>
                <a:lnTo>
                  <a:pt x="24" y="12"/>
                </a:lnTo>
                <a:lnTo>
                  <a:pt x="47" y="2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461250" y="2836863"/>
            <a:ext cx="952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7507288" y="2865438"/>
            <a:ext cx="1905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7562850" y="2903538"/>
            <a:ext cx="66675" cy="55562"/>
          </a:xfrm>
          <a:custGeom>
            <a:avLst/>
            <a:gdLst>
              <a:gd name="T0" fmla="*/ 0 w 42"/>
              <a:gd name="T1" fmla="*/ 0 h 35"/>
              <a:gd name="T2" fmla="*/ 24 w 42"/>
              <a:gd name="T3" fmla="*/ 17 h 35"/>
              <a:gd name="T4" fmla="*/ 42 w 42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5">
                <a:moveTo>
                  <a:pt x="0" y="0"/>
                </a:moveTo>
                <a:lnTo>
                  <a:pt x="24" y="17"/>
                </a:lnTo>
                <a:lnTo>
                  <a:pt x="42" y="3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7666038" y="2997200"/>
            <a:ext cx="55562" cy="66675"/>
          </a:xfrm>
          <a:custGeom>
            <a:avLst/>
            <a:gdLst>
              <a:gd name="T0" fmla="*/ 0 w 35"/>
              <a:gd name="T1" fmla="*/ 0 h 42"/>
              <a:gd name="T2" fmla="*/ 18 w 35"/>
              <a:gd name="T3" fmla="*/ 18 h 42"/>
              <a:gd name="T4" fmla="*/ 35 w 35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2">
                <a:moveTo>
                  <a:pt x="0" y="0"/>
                </a:moveTo>
                <a:lnTo>
                  <a:pt x="18" y="18"/>
                </a:lnTo>
                <a:lnTo>
                  <a:pt x="35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5" name="Freeform 59"/>
          <p:cNvSpPr>
            <a:spLocks/>
          </p:cNvSpPr>
          <p:nvPr/>
        </p:nvSpPr>
        <p:spPr bwMode="auto">
          <a:xfrm>
            <a:off x="7750175" y="3090863"/>
            <a:ext cx="55563" cy="76200"/>
          </a:xfrm>
          <a:custGeom>
            <a:avLst/>
            <a:gdLst>
              <a:gd name="T0" fmla="*/ 0 w 35"/>
              <a:gd name="T1" fmla="*/ 0 h 48"/>
              <a:gd name="T2" fmla="*/ 18 w 35"/>
              <a:gd name="T3" fmla="*/ 24 h 48"/>
              <a:gd name="T4" fmla="*/ 35 w 35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8">
                <a:moveTo>
                  <a:pt x="0" y="0"/>
                </a:moveTo>
                <a:lnTo>
                  <a:pt x="18" y="24"/>
                </a:lnTo>
                <a:lnTo>
                  <a:pt x="35" y="4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>
            <a:off x="7834313" y="3205163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7862888" y="3260725"/>
            <a:ext cx="793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7889875" y="3317875"/>
            <a:ext cx="38100" cy="85725"/>
          </a:xfrm>
          <a:custGeom>
            <a:avLst/>
            <a:gdLst>
              <a:gd name="T0" fmla="*/ 0 w 24"/>
              <a:gd name="T1" fmla="*/ 0 h 54"/>
              <a:gd name="T2" fmla="*/ 6 w 24"/>
              <a:gd name="T3" fmla="*/ 12 h 54"/>
              <a:gd name="T4" fmla="*/ 12 w 24"/>
              <a:gd name="T5" fmla="*/ 24 h 54"/>
              <a:gd name="T6" fmla="*/ 18 w 24"/>
              <a:gd name="T7" fmla="*/ 36 h 54"/>
              <a:gd name="T8" fmla="*/ 24 w 24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54">
                <a:moveTo>
                  <a:pt x="0" y="0"/>
                </a:moveTo>
                <a:lnTo>
                  <a:pt x="6" y="12"/>
                </a:lnTo>
                <a:lnTo>
                  <a:pt x="12" y="24"/>
                </a:lnTo>
                <a:lnTo>
                  <a:pt x="18" y="36"/>
                </a:lnTo>
                <a:lnTo>
                  <a:pt x="24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79" name="Freeform 63"/>
          <p:cNvSpPr>
            <a:spLocks/>
          </p:cNvSpPr>
          <p:nvPr/>
        </p:nvSpPr>
        <p:spPr bwMode="auto">
          <a:xfrm>
            <a:off x="7947025" y="3440113"/>
            <a:ext cx="26988" cy="85725"/>
          </a:xfrm>
          <a:custGeom>
            <a:avLst/>
            <a:gdLst>
              <a:gd name="T0" fmla="*/ 0 w 17"/>
              <a:gd name="T1" fmla="*/ 0 h 54"/>
              <a:gd name="T2" fmla="*/ 5 w 17"/>
              <a:gd name="T3" fmla="*/ 30 h 54"/>
              <a:gd name="T4" fmla="*/ 17 w 17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54">
                <a:moveTo>
                  <a:pt x="0" y="0"/>
                </a:moveTo>
                <a:lnTo>
                  <a:pt x="5" y="30"/>
                </a:lnTo>
                <a:lnTo>
                  <a:pt x="17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7983538" y="3573463"/>
            <a:ext cx="19050" cy="84137"/>
          </a:xfrm>
          <a:custGeom>
            <a:avLst/>
            <a:gdLst>
              <a:gd name="T0" fmla="*/ 0 w 12"/>
              <a:gd name="T1" fmla="*/ 0 h 53"/>
              <a:gd name="T2" fmla="*/ 6 w 12"/>
              <a:gd name="T3" fmla="*/ 29 h 53"/>
              <a:gd name="T4" fmla="*/ 6 w 12"/>
              <a:gd name="T5" fmla="*/ 41 h 53"/>
              <a:gd name="T6" fmla="*/ 12 w 12"/>
              <a:gd name="T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53">
                <a:moveTo>
                  <a:pt x="0" y="0"/>
                </a:moveTo>
                <a:lnTo>
                  <a:pt x="6" y="29"/>
                </a:lnTo>
                <a:lnTo>
                  <a:pt x="6" y="41"/>
                </a:lnTo>
                <a:lnTo>
                  <a:pt x="12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1" name="Line 65"/>
          <p:cNvSpPr>
            <a:spLocks noChangeShapeType="1"/>
          </p:cNvSpPr>
          <p:nvPr/>
        </p:nvSpPr>
        <p:spPr bwMode="auto">
          <a:xfrm>
            <a:off x="8002588" y="3705225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>
            <a:off x="8012113" y="3770313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8002588" y="3836988"/>
            <a:ext cx="9525" cy="84137"/>
          </a:xfrm>
          <a:custGeom>
            <a:avLst/>
            <a:gdLst>
              <a:gd name="T0" fmla="*/ 6 w 6"/>
              <a:gd name="T1" fmla="*/ 0 h 53"/>
              <a:gd name="T2" fmla="*/ 6 w 6"/>
              <a:gd name="T3" fmla="*/ 24 h 53"/>
              <a:gd name="T4" fmla="*/ 0 w 6"/>
              <a:gd name="T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3">
                <a:moveTo>
                  <a:pt x="6" y="0"/>
                </a:moveTo>
                <a:lnTo>
                  <a:pt x="6" y="24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4" name="Freeform 68"/>
          <p:cNvSpPr>
            <a:spLocks/>
          </p:cNvSpPr>
          <p:nvPr/>
        </p:nvSpPr>
        <p:spPr bwMode="auto">
          <a:xfrm>
            <a:off x="7983538" y="3968750"/>
            <a:ext cx="19050" cy="85725"/>
          </a:xfrm>
          <a:custGeom>
            <a:avLst/>
            <a:gdLst>
              <a:gd name="T0" fmla="*/ 12 w 12"/>
              <a:gd name="T1" fmla="*/ 0 h 54"/>
              <a:gd name="T2" fmla="*/ 6 w 12"/>
              <a:gd name="T3" fmla="*/ 30 h 54"/>
              <a:gd name="T4" fmla="*/ 6 w 12"/>
              <a:gd name="T5" fmla="*/ 42 h 54"/>
              <a:gd name="T6" fmla="*/ 0 w 12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54">
                <a:moveTo>
                  <a:pt x="12" y="0"/>
                </a:moveTo>
                <a:lnTo>
                  <a:pt x="6" y="30"/>
                </a:lnTo>
                <a:lnTo>
                  <a:pt x="6" y="42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7954963" y="4100513"/>
            <a:ext cx="19050" cy="85725"/>
          </a:xfrm>
          <a:custGeom>
            <a:avLst/>
            <a:gdLst>
              <a:gd name="T0" fmla="*/ 12 w 12"/>
              <a:gd name="T1" fmla="*/ 0 h 54"/>
              <a:gd name="T2" fmla="*/ 6 w 12"/>
              <a:gd name="T3" fmla="*/ 30 h 54"/>
              <a:gd name="T4" fmla="*/ 0 w 12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4">
                <a:moveTo>
                  <a:pt x="12" y="0"/>
                </a:moveTo>
                <a:lnTo>
                  <a:pt x="6" y="30"/>
                </a:ln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6" name="Line 70"/>
          <p:cNvSpPr>
            <a:spLocks noChangeShapeType="1"/>
          </p:cNvSpPr>
          <p:nvPr/>
        </p:nvSpPr>
        <p:spPr bwMode="auto">
          <a:xfrm flipH="1">
            <a:off x="7927975" y="4233863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7908925" y="4289425"/>
            <a:ext cx="9525" cy="19050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0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7843838" y="4346575"/>
            <a:ext cx="46037" cy="84138"/>
          </a:xfrm>
          <a:custGeom>
            <a:avLst/>
            <a:gdLst>
              <a:gd name="T0" fmla="*/ 29 w 29"/>
              <a:gd name="T1" fmla="*/ 0 h 53"/>
              <a:gd name="T2" fmla="*/ 17 w 29"/>
              <a:gd name="T3" fmla="*/ 18 h 53"/>
              <a:gd name="T4" fmla="*/ 6 w 29"/>
              <a:gd name="T5" fmla="*/ 36 h 53"/>
              <a:gd name="T6" fmla="*/ 0 w 29"/>
              <a:gd name="T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53">
                <a:moveTo>
                  <a:pt x="29" y="0"/>
                </a:moveTo>
                <a:lnTo>
                  <a:pt x="17" y="18"/>
                </a:lnTo>
                <a:lnTo>
                  <a:pt x="6" y="36"/>
                </a:ln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7769225" y="4468813"/>
            <a:ext cx="46038" cy="66675"/>
          </a:xfrm>
          <a:custGeom>
            <a:avLst/>
            <a:gdLst>
              <a:gd name="T0" fmla="*/ 29 w 29"/>
              <a:gd name="T1" fmla="*/ 0 h 42"/>
              <a:gd name="T2" fmla="*/ 17 w 29"/>
              <a:gd name="T3" fmla="*/ 24 h 42"/>
              <a:gd name="T4" fmla="*/ 0 w 29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42">
                <a:moveTo>
                  <a:pt x="29" y="0"/>
                </a:moveTo>
                <a:lnTo>
                  <a:pt x="17" y="24"/>
                </a:lnTo>
                <a:lnTo>
                  <a:pt x="0" y="4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7675563" y="4573588"/>
            <a:ext cx="65087" cy="65087"/>
          </a:xfrm>
          <a:custGeom>
            <a:avLst/>
            <a:gdLst>
              <a:gd name="T0" fmla="*/ 41 w 41"/>
              <a:gd name="T1" fmla="*/ 0 h 41"/>
              <a:gd name="T2" fmla="*/ 23 w 41"/>
              <a:gd name="T3" fmla="*/ 23 h 41"/>
              <a:gd name="T4" fmla="*/ 0 w 41"/>
              <a:gd name="T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41">
                <a:moveTo>
                  <a:pt x="41" y="0"/>
                </a:moveTo>
                <a:lnTo>
                  <a:pt x="23" y="23"/>
                </a:lnTo>
                <a:lnTo>
                  <a:pt x="0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 flipH="1">
            <a:off x="7637463" y="4676775"/>
            <a:ext cx="952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2" name="Line 76"/>
          <p:cNvSpPr>
            <a:spLocks noChangeShapeType="1"/>
          </p:cNvSpPr>
          <p:nvPr/>
        </p:nvSpPr>
        <p:spPr bwMode="auto">
          <a:xfrm flipH="1">
            <a:off x="7581900" y="4714875"/>
            <a:ext cx="190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3" name="Freeform 77"/>
          <p:cNvSpPr>
            <a:spLocks/>
          </p:cNvSpPr>
          <p:nvPr/>
        </p:nvSpPr>
        <p:spPr bwMode="auto">
          <a:xfrm>
            <a:off x="7478713" y="4751388"/>
            <a:ext cx="76200" cy="57150"/>
          </a:xfrm>
          <a:custGeom>
            <a:avLst/>
            <a:gdLst>
              <a:gd name="T0" fmla="*/ 48 w 48"/>
              <a:gd name="T1" fmla="*/ 0 h 36"/>
              <a:gd name="T2" fmla="*/ 36 w 48"/>
              <a:gd name="T3" fmla="*/ 12 h 36"/>
              <a:gd name="T4" fmla="*/ 24 w 48"/>
              <a:gd name="T5" fmla="*/ 18 h 36"/>
              <a:gd name="T6" fmla="*/ 0 w 48"/>
              <a:gd name="T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6">
                <a:moveTo>
                  <a:pt x="48" y="0"/>
                </a:moveTo>
                <a:lnTo>
                  <a:pt x="36" y="12"/>
                </a:lnTo>
                <a:lnTo>
                  <a:pt x="24" y="18"/>
                </a:lnTo>
                <a:lnTo>
                  <a:pt x="0" y="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7358063" y="4827588"/>
            <a:ext cx="84137" cy="47625"/>
          </a:xfrm>
          <a:custGeom>
            <a:avLst/>
            <a:gdLst>
              <a:gd name="T0" fmla="*/ 53 w 53"/>
              <a:gd name="T1" fmla="*/ 0 h 30"/>
              <a:gd name="T2" fmla="*/ 47 w 53"/>
              <a:gd name="T3" fmla="*/ 0 h 30"/>
              <a:gd name="T4" fmla="*/ 24 w 53"/>
              <a:gd name="T5" fmla="*/ 18 h 30"/>
              <a:gd name="T6" fmla="*/ 0 w 53"/>
              <a:gd name="T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30">
                <a:moveTo>
                  <a:pt x="53" y="0"/>
                </a:moveTo>
                <a:lnTo>
                  <a:pt x="47" y="0"/>
                </a:ln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5" name="Freeform 79"/>
          <p:cNvSpPr>
            <a:spLocks/>
          </p:cNvSpPr>
          <p:nvPr/>
        </p:nvSpPr>
        <p:spPr bwMode="auto">
          <a:xfrm>
            <a:off x="7237413" y="4894263"/>
            <a:ext cx="82550" cy="26987"/>
          </a:xfrm>
          <a:custGeom>
            <a:avLst/>
            <a:gdLst>
              <a:gd name="T0" fmla="*/ 52 w 52"/>
              <a:gd name="T1" fmla="*/ 0 h 17"/>
              <a:gd name="T2" fmla="*/ 23 w 52"/>
              <a:gd name="T3" fmla="*/ 11 h 17"/>
              <a:gd name="T4" fmla="*/ 0 w 52"/>
              <a:gd name="T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7">
                <a:moveTo>
                  <a:pt x="52" y="0"/>
                </a:moveTo>
                <a:lnTo>
                  <a:pt x="23" y="11"/>
                </a:lnTo>
                <a:lnTo>
                  <a:pt x="0" y="1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 flipH="1">
            <a:off x="7170738" y="49403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7" name="Line 81"/>
          <p:cNvSpPr>
            <a:spLocks noChangeShapeType="1"/>
          </p:cNvSpPr>
          <p:nvPr/>
        </p:nvSpPr>
        <p:spPr bwMode="auto">
          <a:xfrm flipH="1">
            <a:off x="7115175" y="4949825"/>
            <a:ext cx="190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6985000" y="4968875"/>
            <a:ext cx="84138" cy="9525"/>
          </a:xfrm>
          <a:custGeom>
            <a:avLst/>
            <a:gdLst>
              <a:gd name="T0" fmla="*/ 53 w 53"/>
              <a:gd name="T1" fmla="*/ 0 h 6"/>
              <a:gd name="T2" fmla="*/ 23 w 53"/>
              <a:gd name="T3" fmla="*/ 6 h 6"/>
              <a:gd name="T4" fmla="*/ 0 w 5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6">
                <a:moveTo>
                  <a:pt x="53" y="0"/>
                </a:moveTo>
                <a:lnTo>
                  <a:pt x="23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99" name="Freeform 83"/>
          <p:cNvSpPr>
            <a:spLocks/>
          </p:cNvSpPr>
          <p:nvPr/>
        </p:nvSpPr>
        <p:spPr bwMode="auto">
          <a:xfrm>
            <a:off x="6862763" y="3025775"/>
            <a:ext cx="1149350" cy="858838"/>
          </a:xfrm>
          <a:custGeom>
            <a:avLst/>
            <a:gdLst>
              <a:gd name="T0" fmla="*/ 535 w 724"/>
              <a:gd name="T1" fmla="*/ 0 h 541"/>
              <a:gd name="T2" fmla="*/ 547 w 724"/>
              <a:gd name="T3" fmla="*/ 12 h 541"/>
              <a:gd name="T4" fmla="*/ 559 w 724"/>
              <a:gd name="T5" fmla="*/ 24 h 541"/>
              <a:gd name="T6" fmla="*/ 565 w 724"/>
              <a:gd name="T7" fmla="*/ 41 h 541"/>
              <a:gd name="T8" fmla="*/ 577 w 724"/>
              <a:gd name="T9" fmla="*/ 53 h 541"/>
              <a:gd name="T10" fmla="*/ 588 w 724"/>
              <a:gd name="T11" fmla="*/ 65 h 541"/>
              <a:gd name="T12" fmla="*/ 594 w 724"/>
              <a:gd name="T13" fmla="*/ 83 h 541"/>
              <a:gd name="T14" fmla="*/ 606 w 724"/>
              <a:gd name="T15" fmla="*/ 95 h 541"/>
              <a:gd name="T16" fmla="*/ 612 w 724"/>
              <a:gd name="T17" fmla="*/ 113 h 541"/>
              <a:gd name="T18" fmla="*/ 624 w 724"/>
              <a:gd name="T19" fmla="*/ 125 h 541"/>
              <a:gd name="T20" fmla="*/ 630 w 724"/>
              <a:gd name="T21" fmla="*/ 142 h 541"/>
              <a:gd name="T22" fmla="*/ 635 w 724"/>
              <a:gd name="T23" fmla="*/ 154 h 541"/>
              <a:gd name="T24" fmla="*/ 647 w 724"/>
              <a:gd name="T25" fmla="*/ 172 h 541"/>
              <a:gd name="T26" fmla="*/ 653 w 724"/>
              <a:gd name="T27" fmla="*/ 190 h 541"/>
              <a:gd name="T28" fmla="*/ 659 w 724"/>
              <a:gd name="T29" fmla="*/ 202 h 541"/>
              <a:gd name="T30" fmla="*/ 665 w 724"/>
              <a:gd name="T31" fmla="*/ 220 h 541"/>
              <a:gd name="T32" fmla="*/ 671 w 724"/>
              <a:gd name="T33" fmla="*/ 238 h 541"/>
              <a:gd name="T34" fmla="*/ 677 w 724"/>
              <a:gd name="T35" fmla="*/ 255 h 541"/>
              <a:gd name="T36" fmla="*/ 683 w 724"/>
              <a:gd name="T37" fmla="*/ 273 h 541"/>
              <a:gd name="T38" fmla="*/ 688 w 724"/>
              <a:gd name="T39" fmla="*/ 285 h 541"/>
              <a:gd name="T40" fmla="*/ 694 w 724"/>
              <a:gd name="T41" fmla="*/ 303 h 541"/>
              <a:gd name="T42" fmla="*/ 700 w 724"/>
              <a:gd name="T43" fmla="*/ 321 h 541"/>
              <a:gd name="T44" fmla="*/ 700 w 724"/>
              <a:gd name="T45" fmla="*/ 339 h 541"/>
              <a:gd name="T46" fmla="*/ 706 w 724"/>
              <a:gd name="T47" fmla="*/ 356 h 541"/>
              <a:gd name="T48" fmla="*/ 712 w 724"/>
              <a:gd name="T49" fmla="*/ 374 h 541"/>
              <a:gd name="T50" fmla="*/ 712 w 724"/>
              <a:gd name="T51" fmla="*/ 398 h 541"/>
              <a:gd name="T52" fmla="*/ 712 w 724"/>
              <a:gd name="T53" fmla="*/ 416 h 541"/>
              <a:gd name="T54" fmla="*/ 718 w 724"/>
              <a:gd name="T55" fmla="*/ 434 h 541"/>
              <a:gd name="T56" fmla="*/ 718 w 724"/>
              <a:gd name="T57" fmla="*/ 452 h 541"/>
              <a:gd name="T58" fmla="*/ 718 w 724"/>
              <a:gd name="T59" fmla="*/ 469 h 541"/>
              <a:gd name="T60" fmla="*/ 724 w 724"/>
              <a:gd name="T61" fmla="*/ 487 h 541"/>
              <a:gd name="T62" fmla="*/ 724 w 724"/>
              <a:gd name="T63" fmla="*/ 511 h 541"/>
              <a:gd name="T64" fmla="*/ 724 w 724"/>
              <a:gd name="T65" fmla="*/ 529 h 541"/>
              <a:gd name="T66" fmla="*/ 724 w 724"/>
              <a:gd name="T67" fmla="*/ 541 h 541"/>
              <a:gd name="T68" fmla="*/ 0 w 724"/>
              <a:gd name="T69" fmla="*/ 541 h 541"/>
              <a:gd name="T70" fmla="*/ 535 w 724"/>
              <a:gd name="T71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4" h="541">
                <a:moveTo>
                  <a:pt x="535" y="0"/>
                </a:moveTo>
                <a:lnTo>
                  <a:pt x="547" y="12"/>
                </a:lnTo>
                <a:lnTo>
                  <a:pt x="559" y="24"/>
                </a:lnTo>
                <a:lnTo>
                  <a:pt x="565" y="41"/>
                </a:lnTo>
                <a:lnTo>
                  <a:pt x="577" y="53"/>
                </a:lnTo>
                <a:lnTo>
                  <a:pt x="588" y="65"/>
                </a:lnTo>
                <a:lnTo>
                  <a:pt x="594" y="83"/>
                </a:lnTo>
                <a:lnTo>
                  <a:pt x="606" y="95"/>
                </a:lnTo>
                <a:lnTo>
                  <a:pt x="612" y="113"/>
                </a:lnTo>
                <a:lnTo>
                  <a:pt x="624" y="125"/>
                </a:lnTo>
                <a:lnTo>
                  <a:pt x="630" y="142"/>
                </a:lnTo>
                <a:lnTo>
                  <a:pt x="635" y="154"/>
                </a:lnTo>
                <a:lnTo>
                  <a:pt x="647" y="172"/>
                </a:lnTo>
                <a:lnTo>
                  <a:pt x="653" y="190"/>
                </a:lnTo>
                <a:lnTo>
                  <a:pt x="659" y="202"/>
                </a:lnTo>
                <a:lnTo>
                  <a:pt x="665" y="220"/>
                </a:lnTo>
                <a:lnTo>
                  <a:pt x="671" y="238"/>
                </a:lnTo>
                <a:lnTo>
                  <a:pt x="677" y="255"/>
                </a:lnTo>
                <a:lnTo>
                  <a:pt x="683" y="273"/>
                </a:lnTo>
                <a:lnTo>
                  <a:pt x="688" y="285"/>
                </a:lnTo>
                <a:lnTo>
                  <a:pt x="694" y="303"/>
                </a:lnTo>
                <a:lnTo>
                  <a:pt x="700" y="321"/>
                </a:lnTo>
                <a:lnTo>
                  <a:pt x="700" y="339"/>
                </a:lnTo>
                <a:lnTo>
                  <a:pt x="706" y="356"/>
                </a:lnTo>
                <a:lnTo>
                  <a:pt x="712" y="374"/>
                </a:lnTo>
                <a:lnTo>
                  <a:pt x="712" y="398"/>
                </a:lnTo>
                <a:lnTo>
                  <a:pt x="712" y="416"/>
                </a:lnTo>
                <a:lnTo>
                  <a:pt x="718" y="434"/>
                </a:lnTo>
                <a:lnTo>
                  <a:pt x="718" y="452"/>
                </a:lnTo>
                <a:lnTo>
                  <a:pt x="718" y="469"/>
                </a:lnTo>
                <a:lnTo>
                  <a:pt x="724" y="487"/>
                </a:lnTo>
                <a:lnTo>
                  <a:pt x="724" y="511"/>
                </a:lnTo>
                <a:lnTo>
                  <a:pt x="724" y="529"/>
                </a:lnTo>
                <a:lnTo>
                  <a:pt x="724" y="541"/>
                </a:lnTo>
                <a:lnTo>
                  <a:pt x="0" y="541"/>
                </a:lnTo>
                <a:lnTo>
                  <a:pt x="535" y="0"/>
                </a:lnTo>
                <a:close/>
              </a:path>
            </a:pathLst>
          </a:custGeom>
          <a:solidFill>
            <a:srgbClr val="99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6862763" y="3025775"/>
            <a:ext cx="1149350" cy="858838"/>
          </a:xfrm>
          <a:custGeom>
            <a:avLst/>
            <a:gdLst>
              <a:gd name="T0" fmla="*/ 535 w 724"/>
              <a:gd name="T1" fmla="*/ 0 h 541"/>
              <a:gd name="T2" fmla="*/ 547 w 724"/>
              <a:gd name="T3" fmla="*/ 12 h 541"/>
              <a:gd name="T4" fmla="*/ 559 w 724"/>
              <a:gd name="T5" fmla="*/ 24 h 541"/>
              <a:gd name="T6" fmla="*/ 565 w 724"/>
              <a:gd name="T7" fmla="*/ 41 h 541"/>
              <a:gd name="T8" fmla="*/ 577 w 724"/>
              <a:gd name="T9" fmla="*/ 53 h 541"/>
              <a:gd name="T10" fmla="*/ 588 w 724"/>
              <a:gd name="T11" fmla="*/ 65 h 541"/>
              <a:gd name="T12" fmla="*/ 594 w 724"/>
              <a:gd name="T13" fmla="*/ 83 h 541"/>
              <a:gd name="T14" fmla="*/ 606 w 724"/>
              <a:gd name="T15" fmla="*/ 95 h 541"/>
              <a:gd name="T16" fmla="*/ 612 w 724"/>
              <a:gd name="T17" fmla="*/ 113 h 541"/>
              <a:gd name="T18" fmla="*/ 624 w 724"/>
              <a:gd name="T19" fmla="*/ 125 h 541"/>
              <a:gd name="T20" fmla="*/ 630 w 724"/>
              <a:gd name="T21" fmla="*/ 142 h 541"/>
              <a:gd name="T22" fmla="*/ 635 w 724"/>
              <a:gd name="T23" fmla="*/ 154 h 541"/>
              <a:gd name="T24" fmla="*/ 647 w 724"/>
              <a:gd name="T25" fmla="*/ 172 h 541"/>
              <a:gd name="T26" fmla="*/ 653 w 724"/>
              <a:gd name="T27" fmla="*/ 190 h 541"/>
              <a:gd name="T28" fmla="*/ 659 w 724"/>
              <a:gd name="T29" fmla="*/ 202 h 541"/>
              <a:gd name="T30" fmla="*/ 665 w 724"/>
              <a:gd name="T31" fmla="*/ 220 h 541"/>
              <a:gd name="T32" fmla="*/ 671 w 724"/>
              <a:gd name="T33" fmla="*/ 238 h 541"/>
              <a:gd name="T34" fmla="*/ 677 w 724"/>
              <a:gd name="T35" fmla="*/ 255 h 541"/>
              <a:gd name="T36" fmla="*/ 683 w 724"/>
              <a:gd name="T37" fmla="*/ 273 h 541"/>
              <a:gd name="T38" fmla="*/ 688 w 724"/>
              <a:gd name="T39" fmla="*/ 285 h 541"/>
              <a:gd name="T40" fmla="*/ 694 w 724"/>
              <a:gd name="T41" fmla="*/ 303 h 541"/>
              <a:gd name="T42" fmla="*/ 700 w 724"/>
              <a:gd name="T43" fmla="*/ 321 h 541"/>
              <a:gd name="T44" fmla="*/ 700 w 724"/>
              <a:gd name="T45" fmla="*/ 339 h 541"/>
              <a:gd name="T46" fmla="*/ 706 w 724"/>
              <a:gd name="T47" fmla="*/ 356 h 541"/>
              <a:gd name="T48" fmla="*/ 712 w 724"/>
              <a:gd name="T49" fmla="*/ 374 h 541"/>
              <a:gd name="T50" fmla="*/ 712 w 724"/>
              <a:gd name="T51" fmla="*/ 398 h 541"/>
              <a:gd name="T52" fmla="*/ 712 w 724"/>
              <a:gd name="T53" fmla="*/ 416 h 541"/>
              <a:gd name="T54" fmla="*/ 718 w 724"/>
              <a:gd name="T55" fmla="*/ 434 h 541"/>
              <a:gd name="T56" fmla="*/ 718 w 724"/>
              <a:gd name="T57" fmla="*/ 452 h 541"/>
              <a:gd name="T58" fmla="*/ 718 w 724"/>
              <a:gd name="T59" fmla="*/ 469 h 541"/>
              <a:gd name="T60" fmla="*/ 724 w 724"/>
              <a:gd name="T61" fmla="*/ 487 h 541"/>
              <a:gd name="T62" fmla="*/ 724 w 724"/>
              <a:gd name="T63" fmla="*/ 511 h 541"/>
              <a:gd name="T64" fmla="*/ 724 w 724"/>
              <a:gd name="T65" fmla="*/ 529 h 541"/>
              <a:gd name="T66" fmla="*/ 724 w 724"/>
              <a:gd name="T67" fmla="*/ 541 h 541"/>
              <a:gd name="T68" fmla="*/ 0 w 724"/>
              <a:gd name="T69" fmla="*/ 541 h 541"/>
              <a:gd name="T70" fmla="*/ 535 w 724"/>
              <a:gd name="T71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4" h="541">
                <a:moveTo>
                  <a:pt x="535" y="0"/>
                </a:moveTo>
                <a:lnTo>
                  <a:pt x="547" y="12"/>
                </a:lnTo>
                <a:lnTo>
                  <a:pt x="559" y="24"/>
                </a:lnTo>
                <a:lnTo>
                  <a:pt x="565" y="41"/>
                </a:lnTo>
                <a:lnTo>
                  <a:pt x="577" y="53"/>
                </a:lnTo>
                <a:lnTo>
                  <a:pt x="588" y="65"/>
                </a:lnTo>
                <a:lnTo>
                  <a:pt x="594" y="83"/>
                </a:lnTo>
                <a:lnTo>
                  <a:pt x="606" y="95"/>
                </a:lnTo>
                <a:lnTo>
                  <a:pt x="612" y="113"/>
                </a:lnTo>
                <a:lnTo>
                  <a:pt x="624" y="125"/>
                </a:lnTo>
                <a:lnTo>
                  <a:pt x="630" y="142"/>
                </a:lnTo>
                <a:lnTo>
                  <a:pt x="635" y="154"/>
                </a:lnTo>
                <a:lnTo>
                  <a:pt x="647" y="172"/>
                </a:lnTo>
                <a:lnTo>
                  <a:pt x="653" y="190"/>
                </a:lnTo>
                <a:lnTo>
                  <a:pt x="659" y="202"/>
                </a:lnTo>
                <a:lnTo>
                  <a:pt x="665" y="220"/>
                </a:lnTo>
                <a:lnTo>
                  <a:pt x="671" y="238"/>
                </a:lnTo>
                <a:lnTo>
                  <a:pt x="677" y="255"/>
                </a:lnTo>
                <a:lnTo>
                  <a:pt x="683" y="273"/>
                </a:lnTo>
                <a:lnTo>
                  <a:pt x="688" y="285"/>
                </a:lnTo>
                <a:lnTo>
                  <a:pt x="694" y="303"/>
                </a:lnTo>
                <a:lnTo>
                  <a:pt x="700" y="321"/>
                </a:lnTo>
                <a:lnTo>
                  <a:pt x="700" y="339"/>
                </a:lnTo>
                <a:lnTo>
                  <a:pt x="706" y="356"/>
                </a:lnTo>
                <a:lnTo>
                  <a:pt x="712" y="374"/>
                </a:lnTo>
                <a:lnTo>
                  <a:pt x="712" y="398"/>
                </a:lnTo>
                <a:lnTo>
                  <a:pt x="712" y="416"/>
                </a:lnTo>
                <a:lnTo>
                  <a:pt x="718" y="434"/>
                </a:lnTo>
                <a:lnTo>
                  <a:pt x="718" y="452"/>
                </a:lnTo>
                <a:lnTo>
                  <a:pt x="718" y="469"/>
                </a:lnTo>
                <a:lnTo>
                  <a:pt x="724" y="487"/>
                </a:lnTo>
                <a:lnTo>
                  <a:pt x="724" y="511"/>
                </a:lnTo>
                <a:lnTo>
                  <a:pt x="724" y="529"/>
                </a:lnTo>
                <a:lnTo>
                  <a:pt x="724" y="541"/>
                </a:lnTo>
                <a:lnTo>
                  <a:pt x="0" y="541"/>
                </a:lnTo>
                <a:lnTo>
                  <a:pt x="53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6573838" y="3205163"/>
            <a:ext cx="550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6667500" y="3251200"/>
            <a:ext cx="476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 sz="1800">
                <a:solidFill>
                  <a:srgbClr val="000000"/>
                </a:solidFill>
                <a:latin typeface="Arial" pitchFamily="34" charset="0"/>
              </a:rPr>
              <a:t>1 m</a:t>
            </a:r>
            <a:endParaRPr lang="cs-CZ" altLang="cs-CZ"/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7983538" y="3205163"/>
            <a:ext cx="550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4" name="Rectangle 88"/>
          <p:cNvSpPr>
            <a:spLocks noChangeArrowheads="1"/>
          </p:cNvSpPr>
          <p:nvPr/>
        </p:nvSpPr>
        <p:spPr bwMode="auto">
          <a:xfrm>
            <a:off x="8077200" y="3251200"/>
            <a:ext cx="465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 sz="1800">
                <a:solidFill>
                  <a:srgbClr val="000000"/>
                </a:solidFill>
                <a:latin typeface="Arial" pitchFamily="34" charset="0"/>
              </a:rPr>
              <a:t>1 m</a:t>
            </a:r>
            <a:r>
              <a:rPr lang="cs-CZ" altLang="cs-CZ" sz="1800" baseline="30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cs-CZ" altLang="cs-CZ"/>
          </a:p>
        </p:txBody>
      </p:sp>
      <p:sp>
        <p:nvSpPr>
          <p:cNvPr id="9305" name="Rectangle 89"/>
          <p:cNvSpPr>
            <a:spLocks noChangeArrowheads="1"/>
          </p:cNvSpPr>
          <p:nvPr/>
        </p:nvSpPr>
        <p:spPr bwMode="auto">
          <a:xfrm>
            <a:off x="7124700" y="3573463"/>
            <a:ext cx="550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6" name="Rectangle 90"/>
          <p:cNvSpPr>
            <a:spLocks noChangeArrowheads="1"/>
          </p:cNvSpPr>
          <p:nvPr/>
        </p:nvSpPr>
        <p:spPr bwMode="auto">
          <a:xfrm>
            <a:off x="7218363" y="36195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altLang="cs-CZ" sz="1800">
                <a:solidFill>
                  <a:srgbClr val="000000"/>
                </a:solidFill>
                <a:latin typeface="Arial" pitchFamily="34" charset="0"/>
              </a:rPr>
              <a:t>1 sr</a:t>
            </a:r>
            <a:endParaRPr lang="cs-CZ" altLang="cs-CZ"/>
          </a:p>
        </p:txBody>
      </p:sp>
      <p:sp>
        <p:nvSpPr>
          <p:cNvPr id="9307" name="Freeform 91"/>
          <p:cNvSpPr>
            <a:spLocks/>
          </p:cNvSpPr>
          <p:nvPr/>
        </p:nvSpPr>
        <p:spPr bwMode="auto">
          <a:xfrm>
            <a:off x="7637463" y="3035300"/>
            <a:ext cx="392112" cy="858838"/>
          </a:xfrm>
          <a:custGeom>
            <a:avLst/>
            <a:gdLst>
              <a:gd name="T0" fmla="*/ 71 w 247"/>
              <a:gd name="T1" fmla="*/ 368 h 541"/>
              <a:gd name="T2" fmla="*/ 53 w 247"/>
              <a:gd name="T3" fmla="*/ 333 h 541"/>
              <a:gd name="T4" fmla="*/ 42 w 247"/>
              <a:gd name="T5" fmla="*/ 297 h 541"/>
              <a:gd name="T6" fmla="*/ 30 w 247"/>
              <a:gd name="T7" fmla="*/ 267 h 541"/>
              <a:gd name="T8" fmla="*/ 18 w 247"/>
              <a:gd name="T9" fmla="*/ 226 h 541"/>
              <a:gd name="T10" fmla="*/ 12 w 247"/>
              <a:gd name="T11" fmla="*/ 196 h 541"/>
              <a:gd name="T12" fmla="*/ 6 w 247"/>
              <a:gd name="T13" fmla="*/ 160 h 541"/>
              <a:gd name="T14" fmla="*/ 0 w 247"/>
              <a:gd name="T15" fmla="*/ 131 h 541"/>
              <a:gd name="T16" fmla="*/ 0 w 247"/>
              <a:gd name="T17" fmla="*/ 101 h 541"/>
              <a:gd name="T18" fmla="*/ 0 w 247"/>
              <a:gd name="T19" fmla="*/ 71 h 541"/>
              <a:gd name="T20" fmla="*/ 0 w 247"/>
              <a:gd name="T21" fmla="*/ 53 h 541"/>
              <a:gd name="T22" fmla="*/ 6 w 247"/>
              <a:gd name="T23" fmla="*/ 29 h 541"/>
              <a:gd name="T24" fmla="*/ 12 w 247"/>
              <a:gd name="T25" fmla="*/ 18 h 541"/>
              <a:gd name="T26" fmla="*/ 18 w 247"/>
              <a:gd name="T27" fmla="*/ 6 h 541"/>
              <a:gd name="T28" fmla="*/ 30 w 247"/>
              <a:gd name="T29" fmla="*/ 0 h 541"/>
              <a:gd name="T30" fmla="*/ 42 w 247"/>
              <a:gd name="T31" fmla="*/ 0 h 541"/>
              <a:gd name="T32" fmla="*/ 53 w 247"/>
              <a:gd name="T33" fmla="*/ 0 h 541"/>
              <a:gd name="T34" fmla="*/ 71 w 247"/>
              <a:gd name="T35" fmla="*/ 6 h 541"/>
              <a:gd name="T36" fmla="*/ 83 w 247"/>
              <a:gd name="T37" fmla="*/ 18 h 541"/>
              <a:gd name="T38" fmla="*/ 100 w 247"/>
              <a:gd name="T39" fmla="*/ 35 h 541"/>
              <a:gd name="T40" fmla="*/ 118 w 247"/>
              <a:gd name="T41" fmla="*/ 59 h 541"/>
              <a:gd name="T42" fmla="*/ 130 w 247"/>
              <a:gd name="T43" fmla="*/ 83 h 541"/>
              <a:gd name="T44" fmla="*/ 147 w 247"/>
              <a:gd name="T45" fmla="*/ 107 h 541"/>
              <a:gd name="T46" fmla="*/ 159 w 247"/>
              <a:gd name="T47" fmla="*/ 136 h 541"/>
              <a:gd name="T48" fmla="*/ 177 w 247"/>
              <a:gd name="T49" fmla="*/ 172 h 541"/>
              <a:gd name="T50" fmla="*/ 189 w 247"/>
              <a:gd name="T51" fmla="*/ 202 h 541"/>
              <a:gd name="T52" fmla="*/ 206 w 247"/>
              <a:gd name="T53" fmla="*/ 238 h 541"/>
              <a:gd name="T54" fmla="*/ 212 w 247"/>
              <a:gd name="T55" fmla="*/ 273 h 541"/>
              <a:gd name="T56" fmla="*/ 224 w 247"/>
              <a:gd name="T57" fmla="*/ 309 h 541"/>
              <a:gd name="T58" fmla="*/ 236 w 247"/>
              <a:gd name="T59" fmla="*/ 344 h 541"/>
              <a:gd name="T60" fmla="*/ 242 w 247"/>
              <a:gd name="T61" fmla="*/ 374 h 541"/>
              <a:gd name="T62" fmla="*/ 242 w 247"/>
              <a:gd name="T63" fmla="*/ 410 h 541"/>
              <a:gd name="T64" fmla="*/ 247 w 247"/>
              <a:gd name="T65" fmla="*/ 440 h 541"/>
              <a:gd name="T66" fmla="*/ 247 w 247"/>
              <a:gd name="T67" fmla="*/ 463 h 541"/>
              <a:gd name="T68" fmla="*/ 242 w 247"/>
              <a:gd name="T69" fmla="*/ 487 h 541"/>
              <a:gd name="T70" fmla="*/ 242 w 247"/>
              <a:gd name="T71" fmla="*/ 505 h 541"/>
              <a:gd name="T72" fmla="*/ 236 w 247"/>
              <a:gd name="T73" fmla="*/ 523 h 541"/>
              <a:gd name="T74" fmla="*/ 224 w 247"/>
              <a:gd name="T75" fmla="*/ 529 h 541"/>
              <a:gd name="T76" fmla="*/ 218 w 247"/>
              <a:gd name="T77" fmla="*/ 535 h 541"/>
              <a:gd name="T78" fmla="*/ 206 w 247"/>
              <a:gd name="T79" fmla="*/ 541 h 541"/>
              <a:gd name="T80" fmla="*/ 189 w 247"/>
              <a:gd name="T81" fmla="*/ 535 h 541"/>
              <a:gd name="T82" fmla="*/ 177 w 247"/>
              <a:gd name="T83" fmla="*/ 529 h 541"/>
              <a:gd name="T84" fmla="*/ 165 w 247"/>
              <a:gd name="T85" fmla="*/ 517 h 541"/>
              <a:gd name="T86" fmla="*/ 147 w 247"/>
              <a:gd name="T87" fmla="*/ 499 h 541"/>
              <a:gd name="T88" fmla="*/ 130 w 247"/>
              <a:gd name="T89" fmla="*/ 481 h 541"/>
              <a:gd name="T90" fmla="*/ 112 w 247"/>
              <a:gd name="T91" fmla="*/ 457 h 541"/>
              <a:gd name="T92" fmla="*/ 100 w 247"/>
              <a:gd name="T93" fmla="*/ 428 h 541"/>
              <a:gd name="T94" fmla="*/ 83 w 247"/>
              <a:gd name="T95" fmla="*/ 398 h 541"/>
              <a:gd name="T96" fmla="*/ 77 w 247"/>
              <a:gd name="T97" fmla="*/ 386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541">
                <a:moveTo>
                  <a:pt x="77" y="386"/>
                </a:moveTo>
                <a:lnTo>
                  <a:pt x="71" y="368"/>
                </a:lnTo>
                <a:lnTo>
                  <a:pt x="59" y="350"/>
                </a:lnTo>
                <a:lnTo>
                  <a:pt x="53" y="333"/>
                </a:lnTo>
                <a:lnTo>
                  <a:pt x="47" y="315"/>
                </a:lnTo>
                <a:lnTo>
                  <a:pt x="42" y="297"/>
                </a:lnTo>
                <a:lnTo>
                  <a:pt x="36" y="285"/>
                </a:lnTo>
                <a:lnTo>
                  <a:pt x="30" y="267"/>
                </a:lnTo>
                <a:lnTo>
                  <a:pt x="24" y="243"/>
                </a:lnTo>
                <a:lnTo>
                  <a:pt x="18" y="226"/>
                </a:lnTo>
                <a:lnTo>
                  <a:pt x="18" y="208"/>
                </a:lnTo>
                <a:lnTo>
                  <a:pt x="12" y="196"/>
                </a:lnTo>
                <a:lnTo>
                  <a:pt x="12" y="178"/>
                </a:lnTo>
                <a:lnTo>
                  <a:pt x="6" y="160"/>
                </a:lnTo>
                <a:lnTo>
                  <a:pt x="6" y="142"/>
                </a:lnTo>
                <a:lnTo>
                  <a:pt x="0" y="131"/>
                </a:lnTo>
                <a:lnTo>
                  <a:pt x="0" y="113"/>
                </a:lnTo>
                <a:lnTo>
                  <a:pt x="0" y="101"/>
                </a:lnTo>
                <a:lnTo>
                  <a:pt x="0" y="83"/>
                </a:lnTo>
                <a:lnTo>
                  <a:pt x="0" y="71"/>
                </a:lnTo>
                <a:lnTo>
                  <a:pt x="0" y="59"/>
                </a:lnTo>
                <a:lnTo>
                  <a:pt x="0" y="53"/>
                </a:lnTo>
                <a:lnTo>
                  <a:pt x="6" y="41"/>
                </a:lnTo>
                <a:lnTo>
                  <a:pt x="6" y="29"/>
                </a:lnTo>
                <a:lnTo>
                  <a:pt x="12" y="24"/>
                </a:lnTo>
                <a:lnTo>
                  <a:pt x="12" y="18"/>
                </a:lnTo>
                <a:lnTo>
                  <a:pt x="18" y="12"/>
                </a:lnTo>
                <a:lnTo>
                  <a:pt x="18" y="6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7" y="0"/>
                </a:lnTo>
                <a:lnTo>
                  <a:pt x="53" y="0"/>
                </a:lnTo>
                <a:lnTo>
                  <a:pt x="59" y="6"/>
                </a:lnTo>
                <a:lnTo>
                  <a:pt x="71" y="6"/>
                </a:lnTo>
                <a:lnTo>
                  <a:pt x="77" y="12"/>
                </a:lnTo>
                <a:lnTo>
                  <a:pt x="83" y="18"/>
                </a:lnTo>
                <a:lnTo>
                  <a:pt x="89" y="29"/>
                </a:lnTo>
                <a:lnTo>
                  <a:pt x="100" y="35"/>
                </a:lnTo>
                <a:lnTo>
                  <a:pt x="106" y="47"/>
                </a:lnTo>
                <a:lnTo>
                  <a:pt x="118" y="59"/>
                </a:lnTo>
                <a:lnTo>
                  <a:pt x="124" y="71"/>
                </a:lnTo>
                <a:lnTo>
                  <a:pt x="130" y="83"/>
                </a:lnTo>
                <a:lnTo>
                  <a:pt x="142" y="95"/>
                </a:lnTo>
                <a:lnTo>
                  <a:pt x="147" y="107"/>
                </a:lnTo>
                <a:lnTo>
                  <a:pt x="153" y="119"/>
                </a:lnTo>
                <a:lnTo>
                  <a:pt x="159" y="136"/>
                </a:lnTo>
                <a:lnTo>
                  <a:pt x="171" y="154"/>
                </a:lnTo>
                <a:lnTo>
                  <a:pt x="177" y="172"/>
                </a:lnTo>
                <a:lnTo>
                  <a:pt x="183" y="184"/>
                </a:lnTo>
                <a:lnTo>
                  <a:pt x="189" y="202"/>
                </a:lnTo>
                <a:lnTo>
                  <a:pt x="200" y="220"/>
                </a:lnTo>
                <a:lnTo>
                  <a:pt x="206" y="238"/>
                </a:lnTo>
                <a:lnTo>
                  <a:pt x="212" y="255"/>
                </a:lnTo>
                <a:lnTo>
                  <a:pt x="212" y="273"/>
                </a:lnTo>
                <a:lnTo>
                  <a:pt x="218" y="291"/>
                </a:lnTo>
                <a:lnTo>
                  <a:pt x="224" y="309"/>
                </a:lnTo>
                <a:lnTo>
                  <a:pt x="230" y="327"/>
                </a:lnTo>
                <a:lnTo>
                  <a:pt x="236" y="344"/>
                </a:lnTo>
                <a:lnTo>
                  <a:pt x="236" y="362"/>
                </a:lnTo>
                <a:lnTo>
                  <a:pt x="242" y="374"/>
                </a:lnTo>
                <a:lnTo>
                  <a:pt x="242" y="392"/>
                </a:lnTo>
                <a:lnTo>
                  <a:pt x="242" y="410"/>
                </a:lnTo>
                <a:lnTo>
                  <a:pt x="242" y="422"/>
                </a:lnTo>
                <a:lnTo>
                  <a:pt x="247" y="440"/>
                </a:lnTo>
                <a:lnTo>
                  <a:pt x="247" y="451"/>
                </a:lnTo>
                <a:lnTo>
                  <a:pt x="247" y="463"/>
                </a:lnTo>
                <a:lnTo>
                  <a:pt x="247" y="475"/>
                </a:lnTo>
                <a:lnTo>
                  <a:pt x="242" y="487"/>
                </a:lnTo>
                <a:lnTo>
                  <a:pt x="242" y="493"/>
                </a:lnTo>
                <a:lnTo>
                  <a:pt x="242" y="505"/>
                </a:lnTo>
                <a:lnTo>
                  <a:pt x="236" y="511"/>
                </a:lnTo>
                <a:lnTo>
                  <a:pt x="236" y="523"/>
                </a:lnTo>
                <a:lnTo>
                  <a:pt x="230" y="529"/>
                </a:lnTo>
                <a:lnTo>
                  <a:pt x="224" y="529"/>
                </a:lnTo>
                <a:lnTo>
                  <a:pt x="218" y="535"/>
                </a:lnTo>
                <a:lnTo>
                  <a:pt x="218" y="535"/>
                </a:lnTo>
                <a:lnTo>
                  <a:pt x="212" y="541"/>
                </a:lnTo>
                <a:lnTo>
                  <a:pt x="206" y="541"/>
                </a:lnTo>
                <a:lnTo>
                  <a:pt x="200" y="541"/>
                </a:lnTo>
                <a:lnTo>
                  <a:pt x="189" y="535"/>
                </a:lnTo>
                <a:lnTo>
                  <a:pt x="183" y="535"/>
                </a:lnTo>
                <a:lnTo>
                  <a:pt x="177" y="529"/>
                </a:lnTo>
                <a:lnTo>
                  <a:pt x="171" y="523"/>
                </a:lnTo>
                <a:lnTo>
                  <a:pt x="165" y="517"/>
                </a:lnTo>
                <a:lnTo>
                  <a:pt x="153" y="511"/>
                </a:lnTo>
                <a:lnTo>
                  <a:pt x="147" y="499"/>
                </a:lnTo>
                <a:lnTo>
                  <a:pt x="142" y="493"/>
                </a:lnTo>
                <a:lnTo>
                  <a:pt x="130" y="481"/>
                </a:lnTo>
                <a:lnTo>
                  <a:pt x="124" y="469"/>
                </a:lnTo>
                <a:lnTo>
                  <a:pt x="112" y="457"/>
                </a:lnTo>
                <a:lnTo>
                  <a:pt x="106" y="446"/>
                </a:lnTo>
                <a:lnTo>
                  <a:pt x="100" y="428"/>
                </a:lnTo>
                <a:lnTo>
                  <a:pt x="89" y="416"/>
                </a:lnTo>
                <a:lnTo>
                  <a:pt x="83" y="398"/>
                </a:lnTo>
                <a:lnTo>
                  <a:pt x="77" y="386"/>
                </a:lnTo>
                <a:lnTo>
                  <a:pt x="77" y="386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7637463" y="3035300"/>
            <a:ext cx="392112" cy="858838"/>
          </a:xfrm>
          <a:custGeom>
            <a:avLst/>
            <a:gdLst>
              <a:gd name="T0" fmla="*/ 71 w 247"/>
              <a:gd name="T1" fmla="*/ 368 h 541"/>
              <a:gd name="T2" fmla="*/ 53 w 247"/>
              <a:gd name="T3" fmla="*/ 333 h 541"/>
              <a:gd name="T4" fmla="*/ 42 w 247"/>
              <a:gd name="T5" fmla="*/ 297 h 541"/>
              <a:gd name="T6" fmla="*/ 30 w 247"/>
              <a:gd name="T7" fmla="*/ 267 h 541"/>
              <a:gd name="T8" fmla="*/ 18 w 247"/>
              <a:gd name="T9" fmla="*/ 226 h 541"/>
              <a:gd name="T10" fmla="*/ 12 w 247"/>
              <a:gd name="T11" fmla="*/ 196 h 541"/>
              <a:gd name="T12" fmla="*/ 6 w 247"/>
              <a:gd name="T13" fmla="*/ 160 h 541"/>
              <a:gd name="T14" fmla="*/ 0 w 247"/>
              <a:gd name="T15" fmla="*/ 131 h 541"/>
              <a:gd name="T16" fmla="*/ 0 w 247"/>
              <a:gd name="T17" fmla="*/ 101 h 541"/>
              <a:gd name="T18" fmla="*/ 0 w 247"/>
              <a:gd name="T19" fmla="*/ 71 h 541"/>
              <a:gd name="T20" fmla="*/ 0 w 247"/>
              <a:gd name="T21" fmla="*/ 53 h 541"/>
              <a:gd name="T22" fmla="*/ 6 w 247"/>
              <a:gd name="T23" fmla="*/ 29 h 541"/>
              <a:gd name="T24" fmla="*/ 12 w 247"/>
              <a:gd name="T25" fmla="*/ 18 h 541"/>
              <a:gd name="T26" fmla="*/ 18 w 247"/>
              <a:gd name="T27" fmla="*/ 6 h 541"/>
              <a:gd name="T28" fmla="*/ 30 w 247"/>
              <a:gd name="T29" fmla="*/ 0 h 541"/>
              <a:gd name="T30" fmla="*/ 42 w 247"/>
              <a:gd name="T31" fmla="*/ 0 h 541"/>
              <a:gd name="T32" fmla="*/ 53 w 247"/>
              <a:gd name="T33" fmla="*/ 0 h 541"/>
              <a:gd name="T34" fmla="*/ 71 w 247"/>
              <a:gd name="T35" fmla="*/ 6 h 541"/>
              <a:gd name="T36" fmla="*/ 83 w 247"/>
              <a:gd name="T37" fmla="*/ 18 h 541"/>
              <a:gd name="T38" fmla="*/ 100 w 247"/>
              <a:gd name="T39" fmla="*/ 35 h 541"/>
              <a:gd name="T40" fmla="*/ 118 w 247"/>
              <a:gd name="T41" fmla="*/ 59 h 541"/>
              <a:gd name="T42" fmla="*/ 130 w 247"/>
              <a:gd name="T43" fmla="*/ 83 h 541"/>
              <a:gd name="T44" fmla="*/ 147 w 247"/>
              <a:gd name="T45" fmla="*/ 107 h 541"/>
              <a:gd name="T46" fmla="*/ 159 w 247"/>
              <a:gd name="T47" fmla="*/ 136 h 541"/>
              <a:gd name="T48" fmla="*/ 177 w 247"/>
              <a:gd name="T49" fmla="*/ 172 h 541"/>
              <a:gd name="T50" fmla="*/ 189 w 247"/>
              <a:gd name="T51" fmla="*/ 202 h 541"/>
              <a:gd name="T52" fmla="*/ 206 w 247"/>
              <a:gd name="T53" fmla="*/ 238 h 541"/>
              <a:gd name="T54" fmla="*/ 212 w 247"/>
              <a:gd name="T55" fmla="*/ 273 h 541"/>
              <a:gd name="T56" fmla="*/ 224 w 247"/>
              <a:gd name="T57" fmla="*/ 309 h 541"/>
              <a:gd name="T58" fmla="*/ 236 w 247"/>
              <a:gd name="T59" fmla="*/ 344 h 541"/>
              <a:gd name="T60" fmla="*/ 242 w 247"/>
              <a:gd name="T61" fmla="*/ 374 h 541"/>
              <a:gd name="T62" fmla="*/ 242 w 247"/>
              <a:gd name="T63" fmla="*/ 410 h 541"/>
              <a:gd name="T64" fmla="*/ 247 w 247"/>
              <a:gd name="T65" fmla="*/ 440 h 541"/>
              <a:gd name="T66" fmla="*/ 247 w 247"/>
              <a:gd name="T67" fmla="*/ 463 h 541"/>
              <a:gd name="T68" fmla="*/ 242 w 247"/>
              <a:gd name="T69" fmla="*/ 487 h 541"/>
              <a:gd name="T70" fmla="*/ 242 w 247"/>
              <a:gd name="T71" fmla="*/ 505 h 541"/>
              <a:gd name="T72" fmla="*/ 236 w 247"/>
              <a:gd name="T73" fmla="*/ 523 h 541"/>
              <a:gd name="T74" fmla="*/ 224 w 247"/>
              <a:gd name="T75" fmla="*/ 529 h 541"/>
              <a:gd name="T76" fmla="*/ 218 w 247"/>
              <a:gd name="T77" fmla="*/ 535 h 541"/>
              <a:gd name="T78" fmla="*/ 206 w 247"/>
              <a:gd name="T79" fmla="*/ 541 h 541"/>
              <a:gd name="T80" fmla="*/ 189 w 247"/>
              <a:gd name="T81" fmla="*/ 535 h 541"/>
              <a:gd name="T82" fmla="*/ 177 w 247"/>
              <a:gd name="T83" fmla="*/ 529 h 541"/>
              <a:gd name="T84" fmla="*/ 165 w 247"/>
              <a:gd name="T85" fmla="*/ 517 h 541"/>
              <a:gd name="T86" fmla="*/ 147 w 247"/>
              <a:gd name="T87" fmla="*/ 499 h 541"/>
              <a:gd name="T88" fmla="*/ 130 w 247"/>
              <a:gd name="T89" fmla="*/ 481 h 541"/>
              <a:gd name="T90" fmla="*/ 112 w 247"/>
              <a:gd name="T91" fmla="*/ 457 h 541"/>
              <a:gd name="T92" fmla="*/ 100 w 247"/>
              <a:gd name="T93" fmla="*/ 428 h 541"/>
              <a:gd name="T94" fmla="*/ 83 w 247"/>
              <a:gd name="T95" fmla="*/ 398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541">
                <a:moveTo>
                  <a:pt x="77" y="386"/>
                </a:moveTo>
                <a:lnTo>
                  <a:pt x="71" y="368"/>
                </a:lnTo>
                <a:lnTo>
                  <a:pt x="59" y="350"/>
                </a:lnTo>
                <a:lnTo>
                  <a:pt x="53" y="333"/>
                </a:lnTo>
                <a:lnTo>
                  <a:pt x="47" y="315"/>
                </a:lnTo>
                <a:lnTo>
                  <a:pt x="42" y="297"/>
                </a:lnTo>
                <a:lnTo>
                  <a:pt x="36" y="285"/>
                </a:lnTo>
                <a:lnTo>
                  <a:pt x="30" y="267"/>
                </a:lnTo>
                <a:lnTo>
                  <a:pt x="24" y="243"/>
                </a:lnTo>
                <a:lnTo>
                  <a:pt x="18" y="226"/>
                </a:lnTo>
                <a:lnTo>
                  <a:pt x="18" y="208"/>
                </a:lnTo>
                <a:lnTo>
                  <a:pt x="12" y="196"/>
                </a:lnTo>
                <a:lnTo>
                  <a:pt x="12" y="178"/>
                </a:lnTo>
                <a:lnTo>
                  <a:pt x="6" y="160"/>
                </a:lnTo>
                <a:lnTo>
                  <a:pt x="6" y="142"/>
                </a:lnTo>
                <a:lnTo>
                  <a:pt x="0" y="131"/>
                </a:lnTo>
                <a:lnTo>
                  <a:pt x="0" y="113"/>
                </a:lnTo>
                <a:lnTo>
                  <a:pt x="0" y="101"/>
                </a:lnTo>
                <a:lnTo>
                  <a:pt x="0" y="83"/>
                </a:lnTo>
                <a:lnTo>
                  <a:pt x="0" y="71"/>
                </a:lnTo>
                <a:lnTo>
                  <a:pt x="0" y="59"/>
                </a:lnTo>
                <a:lnTo>
                  <a:pt x="0" y="53"/>
                </a:lnTo>
                <a:lnTo>
                  <a:pt x="6" y="41"/>
                </a:lnTo>
                <a:lnTo>
                  <a:pt x="6" y="29"/>
                </a:lnTo>
                <a:lnTo>
                  <a:pt x="12" y="24"/>
                </a:lnTo>
                <a:lnTo>
                  <a:pt x="12" y="18"/>
                </a:lnTo>
                <a:lnTo>
                  <a:pt x="18" y="12"/>
                </a:lnTo>
                <a:lnTo>
                  <a:pt x="18" y="6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7" y="0"/>
                </a:lnTo>
                <a:lnTo>
                  <a:pt x="53" y="0"/>
                </a:lnTo>
                <a:lnTo>
                  <a:pt x="59" y="6"/>
                </a:lnTo>
                <a:lnTo>
                  <a:pt x="71" y="6"/>
                </a:lnTo>
                <a:lnTo>
                  <a:pt x="77" y="12"/>
                </a:lnTo>
                <a:lnTo>
                  <a:pt x="83" y="18"/>
                </a:lnTo>
                <a:lnTo>
                  <a:pt x="89" y="29"/>
                </a:lnTo>
                <a:lnTo>
                  <a:pt x="100" y="35"/>
                </a:lnTo>
                <a:lnTo>
                  <a:pt x="106" y="47"/>
                </a:lnTo>
                <a:lnTo>
                  <a:pt x="118" y="59"/>
                </a:lnTo>
                <a:lnTo>
                  <a:pt x="124" y="71"/>
                </a:lnTo>
                <a:lnTo>
                  <a:pt x="130" y="83"/>
                </a:lnTo>
                <a:lnTo>
                  <a:pt x="142" y="95"/>
                </a:lnTo>
                <a:lnTo>
                  <a:pt x="147" y="107"/>
                </a:lnTo>
                <a:lnTo>
                  <a:pt x="153" y="119"/>
                </a:lnTo>
                <a:lnTo>
                  <a:pt x="159" y="136"/>
                </a:lnTo>
                <a:lnTo>
                  <a:pt x="171" y="154"/>
                </a:lnTo>
                <a:lnTo>
                  <a:pt x="177" y="172"/>
                </a:lnTo>
                <a:lnTo>
                  <a:pt x="183" y="184"/>
                </a:lnTo>
                <a:lnTo>
                  <a:pt x="189" y="202"/>
                </a:lnTo>
                <a:lnTo>
                  <a:pt x="200" y="220"/>
                </a:lnTo>
                <a:lnTo>
                  <a:pt x="206" y="238"/>
                </a:lnTo>
                <a:lnTo>
                  <a:pt x="212" y="255"/>
                </a:lnTo>
                <a:lnTo>
                  <a:pt x="212" y="273"/>
                </a:lnTo>
                <a:lnTo>
                  <a:pt x="218" y="291"/>
                </a:lnTo>
                <a:lnTo>
                  <a:pt x="224" y="309"/>
                </a:lnTo>
                <a:lnTo>
                  <a:pt x="230" y="327"/>
                </a:lnTo>
                <a:lnTo>
                  <a:pt x="236" y="344"/>
                </a:lnTo>
                <a:lnTo>
                  <a:pt x="236" y="362"/>
                </a:lnTo>
                <a:lnTo>
                  <a:pt x="242" y="374"/>
                </a:lnTo>
                <a:lnTo>
                  <a:pt x="242" y="392"/>
                </a:lnTo>
                <a:lnTo>
                  <a:pt x="242" y="410"/>
                </a:lnTo>
                <a:lnTo>
                  <a:pt x="242" y="422"/>
                </a:lnTo>
                <a:lnTo>
                  <a:pt x="247" y="440"/>
                </a:lnTo>
                <a:lnTo>
                  <a:pt x="247" y="451"/>
                </a:lnTo>
                <a:lnTo>
                  <a:pt x="247" y="463"/>
                </a:lnTo>
                <a:lnTo>
                  <a:pt x="247" y="475"/>
                </a:lnTo>
                <a:lnTo>
                  <a:pt x="242" y="487"/>
                </a:lnTo>
                <a:lnTo>
                  <a:pt x="242" y="493"/>
                </a:lnTo>
                <a:lnTo>
                  <a:pt x="242" y="505"/>
                </a:lnTo>
                <a:lnTo>
                  <a:pt x="236" y="511"/>
                </a:lnTo>
                <a:lnTo>
                  <a:pt x="236" y="523"/>
                </a:lnTo>
                <a:lnTo>
                  <a:pt x="230" y="529"/>
                </a:lnTo>
                <a:lnTo>
                  <a:pt x="224" y="529"/>
                </a:lnTo>
                <a:lnTo>
                  <a:pt x="218" y="535"/>
                </a:lnTo>
                <a:lnTo>
                  <a:pt x="218" y="535"/>
                </a:lnTo>
                <a:lnTo>
                  <a:pt x="212" y="541"/>
                </a:lnTo>
                <a:lnTo>
                  <a:pt x="206" y="541"/>
                </a:lnTo>
                <a:lnTo>
                  <a:pt x="200" y="541"/>
                </a:lnTo>
                <a:lnTo>
                  <a:pt x="189" y="535"/>
                </a:lnTo>
                <a:lnTo>
                  <a:pt x="183" y="535"/>
                </a:lnTo>
                <a:lnTo>
                  <a:pt x="177" y="529"/>
                </a:lnTo>
                <a:lnTo>
                  <a:pt x="171" y="523"/>
                </a:lnTo>
                <a:lnTo>
                  <a:pt x="165" y="517"/>
                </a:lnTo>
                <a:lnTo>
                  <a:pt x="153" y="511"/>
                </a:lnTo>
                <a:lnTo>
                  <a:pt x="147" y="499"/>
                </a:lnTo>
                <a:lnTo>
                  <a:pt x="142" y="493"/>
                </a:lnTo>
                <a:lnTo>
                  <a:pt x="130" y="481"/>
                </a:lnTo>
                <a:lnTo>
                  <a:pt x="124" y="469"/>
                </a:lnTo>
                <a:lnTo>
                  <a:pt x="112" y="457"/>
                </a:lnTo>
                <a:lnTo>
                  <a:pt x="106" y="446"/>
                </a:lnTo>
                <a:lnTo>
                  <a:pt x="100" y="428"/>
                </a:lnTo>
                <a:lnTo>
                  <a:pt x="89" y="416"/>
                </a:lnTo>
                <a:lnTo>
                  <a:pt x="83" y="398"/>
                </a:lnTo>
                <a:lnTo>
                  <a:pt x="77" y="38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9400"/>
            <a:ext cx="23622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895600" y="6172200"/>
          <a:ext cx="685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431640" imgH="203040" progId="Equation.DSMT4">
                  <p:embed/>
                </p:oleObj>
              </mc:Choice>
              <mc:Fallback>
                <p:oleObj name="Equation" r:id="rId4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172200"/>
                        <a:ext cx="685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7010400" y="6248400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6" imgW="558720" imgH="203040" progId="Equation.DSMT4">
                  <p:embed/>
                </p:oleObj>
              </mc:Choice>
              <mc:Fallback>
                <p:oleObj name="Equation" r:id="rId6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248400"/>
                        <a:ext cx="914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11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/>
              <a:t>Přehled veličin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980728"/>
            <a:ext cx="3810000" cy="22098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Radiometrické</a:t>
            </a:r>
          </a:p>
          <a:p>
            <a:r>
              <a:rPr lang="cs-CZ" altLang="cs-CZ" sz="2800" dirty="0">
                <a:solidFill>
                  <a:srgbClr val="FFFF00"/>
                </a:solidFill>
              </a:rPr>
              <a:t>Zá</a:t>
            </a:r>
            <a:r>
              <a:rPr lang="cs-CZ" altLang="cs-CZ" sz="2800" dirty="0">
                <a:solidFill>
                  <a:srgbClr val="FFFF00"/>
                </a:solidFill>
                <a:latin typeface="Times New Roman;TimesNewRoman"/>
              </a:rPr>
              <a:t>řivý tok</a:t>
            </a:r>
            <a:r>
              <a:rPr lang="cs-CZ" altLang="cs-CZ" sz="2800" dirty="0">
                <a:latin typeface="Times New Roman;TimesNewRoman"/>
              </a:rPr>
              <a:t>: </a:t>
            </a:r>
          </a:p>
          <a:p>
            <a:endParaRPr lang="cs-CZ" altLang="cs-CZ" sz="2800" dirty="0">
              <a:latin typeface="Times New Roman;TimesNewRoman"/>
            </a:endParaRPr>
          </a:p>
          <a:p>
            <a:endParaRPr lang="cs-CZ" altLang="cs-CZ" sz="2800" dirty="0">
              <a:latin typeface="Times New Roman;TimesNewRoman"/>
            </a:endParaRPr>
          </a:p>
          <a:p>
            <a:endParaRPr lang="cs-CZ" altLang="cs-CZ" sz="2800" dirty="0">
              <a:latin typeface="Times New Roman;TimesNewRoman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7220" y="980728"/>
            <a:ext cx="3810000" cy="11430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Fotometrické</a:t>
            </a:r>
          </a:p>
          <a:p>
            <a:r>
              <a:rPr lang="cs-CZ" altLang="cs-CZ" sz="2800" dirty="0">
                <a:solidFill>
                  <a:srgbClr val="FFFF00"/>
                </a:solidFill>
              </a:rPr>
              <a:t>Sv</a:t>
            </a:r>
            <a:r>
              <a:rPr lang="cs-CZ" altLang="cs-CZ" sz="2800" dirty="0">
                <a:solidFill>
                  <a:srgbClr val="FFFF00"/>
                </a:solidFill>
                <a:latin typeface="Times New Roman;TimesNewRoman"/>
              </a:rPr>
              <a:t>ětelný tok</a:t>
            </a:r>
            <a:r>
              <a:rPr lang="cs-CZ" altLang="cs-CZ" sz="2800" dirty="0">
                <a:latin typeface="Times New Roman;TimesNewRoman"/>
              </a:rPr>
              <a:t>:</a:t>
            </a: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99592" y="2204864"/>
                <a:ext cx="1878848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𝜱</m:t>
                          </m:r>
                        </m:e>
                        <m:sub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04864"/>
                <a:ext cx="1878848" cy="1016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99592" y="3344544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W (watt)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068124" y="2204864"/>
                <a:ext cx="1706301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𝜱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24" y="2204864"/>
                <a:ext cx="1706301" cy="1016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81295" y="3344543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</a:t>
            </a:r>
            <a:r>
              <a:rPr lang="cs-CZ" sz="2400" dirty="0" err="1" smtClean="0"/>
              <a:t>lm</a:t>
            </a:r>
            <a:r>
              <a:rPr lang="cs-CZ" sz="2400" dirty="0" smtClean="0"/>
              <a:t> (lumen)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3968" y="393305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Záření o určité energii vyzářené za jednotku času do prostorového úhlu způsobí určitý zrakový vjem</a:t>
            </a:r>
            <a:endParaRPr lang="cs-CZ" sz="240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83968" y="5302250"/>
            <a:ext cx="4680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400" dirty="0" smtClean="0"/>
              <a:t>v </a:t>
            </a:r>
            <a:r>
              <a:rPr lang="cs-CZ" altLang="cs-CZ" sz="2400" dirty="0"/>
              <a:t>něm se vyjadřuje </a:t>
            </a:r>
            <a:r>
              <a:rPr lang="cs-CZ" altLang="cs-CZ" sz="2400" dirty="0">
                <a:solidFill>
                  <a:srgbClr val="FF0000"/>
                </a:solidFill>
              </a:rPr>
              <a:t>výkon projektorů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typická velikost </a:t>
            </a:r>
            <a:r>
              <a:rPr lang="cs-CZ" altLang="cs-CZ" sz="2400" dirty="0"/>
              <a:t>2200 ANSI lumenů)</a:t>
            </a:r>
          </a:p>
        </p:txBody>
      </p:sp>
    </p:spTree>
    <p:extLst>
      <p:ext uri="{BB962C8B-B14F-4D97-AF65-F5344CB8AC3E}">
        <p14:creationId xmlns:p14="http://schemas.microsoft.com/office/powerpoint/2010/main" val="20698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build="p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" y="0"/>
            <a:ext cx="4452632" cy="4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03" y="-27384"/>
            <a:ext cx="4361895" cy="40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yzika.jreichl.com/data/optika/4_zareni_soubory/image0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38998"/>
            <a:ext cx="4345689" cy="311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/>
              <a:t>Přehled veličin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836712"/>
            <a:ext cx="3810000" cy="22098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Radiometrické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Zá</a:t>
            </a:r>
            <a:r>
              <a:rPr lang="cs-CZ" altLang="cs-CZ" sz="2800" dirty="0" smtClean="0">
                <a:solidFill>
                  <a:srgbClr val="FFFF00"/>
                </a:solidFill>
                <a:latin typeface="Times New Roman;TimesNewRoman"/>
              </a:rPr>
              <a:t>řivost</a:t>
            </a:r>
            <a:r>
              <a:rPr lang="cs-CZ" altLang="cs-CZ" sz="2800" dirty="0" smtClean="0">
                <a:latin typeface="Times New Roman;TimesNewRoman"/>
              </a:rPr>
              <a:t>: </a:t>
            </a:r>
            <a:endParaRPr lang="cs-CZ" altLang="cs-CZ" sz="2800" dirty="0">
              <a:latin typeface="Times New Roman;TimesNewRoman"/>
            </a:endParaRPr>
          </a:p>
          <a:p>
            <a:endParaRPr lang="cs-CZ" altLang="cs-CZ" sz="2800" dirty="0">
              <a:latin typeface="Times New Roman;TimesNewRoman"/>
            </a:endParaRPr>
          </a:p>
          <a:p>
            <a:pPr marL="0" indent="0">
              <a:buNone/>
            </a:pPr>
            <a:endParaRPr lang="cs-CZ" altLang="cs-CZ" sz="2800" dirty="0">
              <a:latin typeface="Times New Roman;TimesNewRoman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7220" y="908720"/>
            <a:ext cx="3810000" cy="1143000"/>
          </a:xfrm>
          <a:prstGeom prst="rect">
            <a:avLst/>
          </a:prstGeom>
        </p:spPr>
        <p:txBody>
          <a:bodyPr/>
          <a:lstStyle/>
          <a:p>
            <a:r>
              <a:rPr lang="cs-CZ" altLang="cs-CZ" sz="2800" b="1" dirty="0"/>
              <a:t>Fotometrické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Svítivost</a:t>
            </a:r>
            <a:r>
              <a:rPr lang="cs-CZ" altLang="cs-CZ" sz="2800" dirty="0" smtClean="0">
                <a:latin typeface="Times New Roman;TimesNewRoman"/>
              </a:rPr>
              <a:t>:</a:t>
            </a:r>
            <a:endParaRPr lang="cs-CZ" altLang="cs-CZ" sz="2800" dirty="0">
              <a:latin typeface="Times New Roman;TimesNewRoman"/>
            </a:endParaRP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667000" y="3048000"/>
          <a:ext cx="1219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1219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99592" y="2060848"/>
                <a:ext cx="1971245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</m:e>
                        <m:sub>
                          <m: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𝜱</m:t>
                              </m:r>
                            </m:e>
                            <m:sub>
                              <m:r>
                                <a:rPr lang="cs-CZ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1971245" cy="1016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34693" y="3212976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W / </a:t>
            </a:r>
            <a:r>
              <a:rPr lang="cs-CZ" sz="2400" dirty="0" err="1" smtClean="0"/>
              <a:t>sr</a:t>
            </a:r>
            <a:r>
              <a:rPr lang="cs-CZ" sz="2400" dirty="0" smtClean="0"/>
              <a:t> (watt na steradián)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44008" y="3212976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Jednotka: cd (</a:t>
            </a:r>
            <a:r>
              <a:rPr lang="cs-CZ" sz="2400" dirty="0" err="1" smtClean="0"/>
              <a:t>candela</a:t>
            </a:r>
            <a:r>
              <a:rPr lang="cs-CZ" sz="2400" dirty="0" smtClean="0"/>
              <a:t>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781295" y="2060848"/>
                <a:ext cx="1616533" cy="101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𝜱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295" y="2060848"/>
                <a:ext cx="1616533" cy="1012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4316527" y="3846239"/>
            <a:ext cx="482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candle</a:t>
            </a:r>
            <a:r>
              <a:rPr lang="cs-CZ" sz="2400" dirty="0" smtClean="0"/>
              <a:t> = svíčka, lat. </a:t>
            </a:r>
            <a:r>
              <a:rPr lang="cs-CZ" sz="2400" i="1" dirty="0" err="1"/>
              <a:t>c</a:t>
            </a:r>
            <a:r>
              <a:rPr lang="cs-CZ" sz="2400" i="1" dirty="0" err="1" smtClean="0"/>
              <a:t>andela</a:t>
            </a:r>
            <a:r>
              <a:rPr lang="cs-CZ" sz="2400" dirty="0" smtClean="0"/>
              <a:t> = svíčka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7730" y="4437112"/>
                <a:ext cx="26120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Všesměrový zdroj: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𝒍𝒎</m:t>
                          </m:r>
                        </m:e>
                      </m:d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cs-CZ" sz="2400" b="1" dirty="0" smtClean="0">
                  <a:solidFill>
                    <a:srgbClr val="FF0000"/>
                  </a:solidFill>
                </a:endParaRPr>
              </a:p>
              <a:p>
                <a:r>
                  <a:rPr lang="cs-CZ" sz="2400" b="1" dirty="0" smtClean="0">
                    <a:solidFill>
                      <a:srgbClr val="FF0000"/>
                    </a:solidFill>
                  </a:rPr>
                  <a:t>1 cd = 12,6 </a:t>
                </a:r>
                <a:r>
                  <a:rPr lang="cs-CZ" sz="2400" b="1" dirty="0" err="1" smtClean="0">
                    <a:solidFill>
                      <a:srgbClr val="FF0000"/>
                    </a:solidFill>
                  </a:rPr>
                  <a:t>lm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  </a:t>
                </a:r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0" y="4437112"/>
                <a:ext cx="2612062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3497" t="-3553" b="-10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84669"/>
              </p:ext>
            </p:extLst>
          </p:nvPr>
        </p:nvGraphicFramePr>
        <p:xfrm>
          <a:off x="2771800" y="445404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Zdroj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Svítivost (cd)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Světelný tok (</a:t>
                      </a:r>
                      <a:r>
                        <a:rPr lang="cs-CZ" b="1" dirty="0" err="1" smtClean="0">
                          <a:solidFill>
                            <a:schemeClr val="bg1"/>
                          </a:solidFill>
                        </a:rPr>
                        <a:t>lm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svíčka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100 W klasika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70 W halogen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23 W úsporná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 W LED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113776" y="5666326"/>
            <a:ext cx="2612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Žárovky: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1 cd = 6,5 </a:t>
            </a:r>
            <a:r>
              <a:rPr lang="cs-CZ" sz="2400" b="1" dirty="0" err="1" smtClean="0">
                <a:solidFill>
                  <a:srgbClr val="FF0000"/>
                </a:solidFill>
              </a:rPr>
              <a:t>lm</a:t>
            </a:r>
            <a:r>
              <a:rPr lang="cs-CZ" sz="2400" b="1" dirty="0" smtClean="0">
                <a:solidFill>
                  <a:srgbClr val="FF0000"/>
                </a:solidFill>
              </a:rPr>
              <a:t> 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build="p" autoUpdateAnimBg="0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461</TotalTime>
  <Words>1219</Words>
  <Application>Microsoft Office PowerPoint</Application>
  <PresentationFormat>Předvádění na obrazovce (4:3)</PresentationFormat>
  <Paragraphs>231</Paragraphs>
  <Slides>24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Horizont</vt:lpstr>
      <vt:lpstr>Equation</vt:lpstr>
      <vt:lpstr>Microsoft Equation 3.0</vt:lpstr>
      <vt:lpstr>Editor rovnic 3.0</vt:lpstr>
      <vt:lpstr>Elektromagnetické záření a jeho energie</vt:lpstr>
      <vt:lpstr>1. PŘEHLED Elektromagnetické záření</vt:lpstr>
      <vt:lpstr>2. PŘENOS ENERGIE zářením</vt:lpstr>
      <vt:lpstr>Fotometrie</vt:lpstr>
      <vt:lpstr>Radiometrie</vt:lpstr>
      <vt:lpstr>jednotky úhlů</vt:lpstr>
      <vt:lpstr>Přehled veličin</vt:lpstr>
      <vt:lpstr>Prezentace aplikace PowerPoint</vt:lpstr>
      <vt:lpstr>Přehled veličin</vt:lpstr>
      <vt:lpstr>SROVNÁVACÍ TABULKA ZDROJŮ</vt:lpstr>
      <vt:lpstr>DEFINICE KANDELY – základní jednotka SI</vt:lpstr>
      <vt:lpstr>BARVY světelných zdrojů</vt:lpstr>
      <vt:lpstr>Přehled veličin</vt:lpstr>
      <vt:lpstr>Měření osvětlení</vt:lpstr>
      <vt:lpstr>3. Záření absolutně černého tělesa</vt:lpstr>
      <vt:lpstr>absolutně černé těleso</vt:lpstr>
      <vt:lpstr>absolutně černé těleso</vt:lpstr>
      <vt:lpstr>Stefanův-boltzmannův zákon</vt:lpstr>
      <vt:lpstr>Wienův posunovací zákon</vt:lpstr>
      <vt:lpstr>Hledání vzorce pro H_λ </vt:lpstr>
      <vt:lpstr>Hledání vzorce pro H_λ </vt:lpstr>
      <vt:lpstr>4. Spektra látek</vt:lpstr>
      <vt:lpstr>Spektrální analýza – Emisní Spektra prvků</vt:lpstr>
      <vt:lpstr>Spektroskopy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imhotep</dc:creator>
  <cp:lastModifiedBy>imhotep</cp:lastModifiedBy>
  <cp:revision>41</cp:revision>
  <dcterms:created xsi:type="dcterms:W3CDTF">2019-01-06T16:21:21Z</dcterms:created>
  <dcterms:modified xsi:type="dcterms:W3CDTF">2019-01-12T17:59:27Z</dcterms:modified>
</cp:coreProperties>
</file>