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92" r:id="rId4"/>
    <p:sldId id="258" r:id="rId5"/>
    <p:sldId id="291" r:id="rId6"/>
    <p:sldId id="260" r:id="rId7"/>
    <p:sldId id="261" r:id="rId8"/>
    <p:sldId id="262" r:id="rId9"/>
    <p:sldId id="293" r:id="rId10"/>
    <p:sldId id="294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01B63-4B7B-4B90-86E3-5B408427816B}" type="datetimeFigureOut">
              <a:rPr lang="cs-CZ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B72AF-4942-4CB1-AB31-CAE9E5B07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D3D50-2864-49EF-8F4B-AF8A68D8DFF6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E47F-B700-4344-8213-F0C29516F6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F56A2-AE45-4E61-AC26-2FA5260C6FDA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A309-1A8A-4E84-AC55-11D10F64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CED6-2403-44F9-86AF-EF2C34EDCB79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8413-ADD7-4101-9075-E5B7BD62AF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C64B-2B00-48D7-8D07-3E88F65BF073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5A789-5221-43FE-A9F7-7FF6D55456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F105-A01F-48C1-A755-F4D3F577DE4B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8627-7EE5-4046-80DB-2D9428A59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977-142B-47DD-9404-86929898F57A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766E-439E-4261-BBB7-416482377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50BA-C7D3-4856-A087-F65247D285B7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91CE8-8C73-439E-80FD-9FA48777C8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69533-0D7F-47CC-9623-22603272C9D4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73-63C7-44BB-BA1B-5E5BFB114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3004E-B011-4BAB-9DD5-BDF60C3FB428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EA6E5-B815-4C85-BFFC-5C85530617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C414-7AF6-4398-A9AA-C8D34291186B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3AED-17FB-476C-B06A-38E0CC9D34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77DDB-A061-451F-80AD-408EBBEAC6F1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652E-1CF2-40C7-BADB-BEFA733D8E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D7D3B0-B0AA-464D-A85C-7CB76D181497}" type="datetime1">
              <a:rPr lang="cs-CZ" smtClean="0"/>
              <a:pPr>
                <a:defRPr/>
              </a:pPr>
              <a:t>06.11.2021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B0E4-5916-4744-A6AA-EAABE5E565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52271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DALEKOHLEDY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>
                <a:solidFill>
                  <a:srgbClr val="FFFF00"/>
                </a:solidFill>
              </a:rPr>
              <a:t/>
            </a:r>
            <a:br>
              <a:rPr lang="cs-CZ" altLang="cs-CZ" dirty="0">
                <a:solidFill>
                  <a:srgbClr val="FFFF00"/>
                </a:solidFill>
              </a:rPr>
            </a:br>
            <a:endParaRPr lang="cs-CZ" alt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pozemské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90786"/>
            <a:ext cx="9010650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18575" y="836712"/>
            <a:ext cx="413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 – Extra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2027 </a:t>
            </a:r>
          </a:p>
        </p:txBody>
      </p:sp>
    </p:spTree>
    <p:extLst>
      <p:ext uri="{BB962C8B-B14F-4D97-AF65-F5344CB8AC3E}">
        <p14:creationId xmlns:p14="http://schemas.microsoft.com/office/powerpoint/2010/main" val="41443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ESA - Hubble over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9530"/>
          <a:stretch/>
        </p:blipFill>
        <p:spPr bwMode="auto">
          <a:xfrm>
            <a:off x="35496" y="674528"/>
            <a:ext cx="5554639" cy="61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vesmírné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1802" y="764704"/>
            <a:ext cx="4828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HST –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Hubble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32" y="1345992"/>
            <a:ext cx="4283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o</a:t>
            </a:r>
            <a:r>
              <a:rPr lang="cs-CZ" sz="2400" dirty="0" smtClean="0"/>
              <a:t>d roku 1990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Plánovaná životnost: 15 let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Oběžná dráha: 567 km nad Zemí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</a:rPr>
              <a:t>Průměr zrcadla: 2,4 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Ostré snímky vesmíru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Spektra: UV, viditelné, IČ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49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troj času se chystá do vesmíru | Siemens Vi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9"/>
          <a:stretch/>
        </p:blipFill>
        <p:spPr bwMode="auto">
          <a:xfrm>
            <a:off x="4707" y="2492896"/>
            <a:ext cx="8163327" cy="43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vesmírné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6920" y="713557"/>
            <a:ext cx="5901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JWST – James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07" y="1196752"/>
            <a:ext cx="913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 roku 2014, 2018, 2020, 18.12. 2021, náhrada HST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Oběžná dráha: librační centrum L2: 1,5 mil. km od Země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Plánovaná životnost: 5 let (palivo na 10 let)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poznání vývoje prvních galaxií a hvězd po Velkém </a:t>
            </a:r>
            <a:r>
              <a:rPr lang="cs-CZ" dirty="0" smtClean="0"/>
              <a:t>třesku, pátrání </a:t>
            </a:r>
            <a:r>
              <a:rPr lang="cs-CZ" dirty="0"/>
              <a:t>po životě mimo Sluneční soustavu</a:t>
            </a:r>
            <a:r>
              <a:rPr lang="cs-CZ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Spektra: IČ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2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vesmírné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692696"/>
            <a:ext cx="7904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SIRTF 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Spitzer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NASA&amp;#39;s Spitzer Space Telescope is no more. Here&amp;#39;s what&amp;#39;s next for infrared  astronomy. | Sp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18136"/>
          <a:stretch/>
        </p:blipFill>
        <p:spPr bwMode="auto">
          <a:xfrm>
            <a:off x="179512" y="1210167"/>
            <a:ext cx="5281683" cy="40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61195" y="1196752"/>
            <a:ext cx="3682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d roku 2003, spektra</a:t>
            </a:r>
            <a:r>
              <a:rPr lang="cs-CZ" dirty="0"/>
              <a:t>: IČ (největší IČ teleskop)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Oběžná dráha: heliocentrická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Plánovaná životnost: 2,5 let (palivo na 10 let)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M = 50 kg, zrcadlo z beryllia: 85 cm, 5.5 K.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5347082"/>
            <a:ext cx="91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Objevy: 2003 – světlo z nejstarších * ve vesmíru, 2005 – </a:t>
            </a:r>
            <a:r>
              <a:rPr lang="cs-CZ" dirty="0" err="1"/>
              <a:t>exoplaneta</a:t>
            </a:r>
            <a:r>
              <a:rPr lang="cs-CZ" dirty="0" smtClean="0"/>
              <a:t>, potvrzení Mléčné dráhy jako spirální galaxie s příčkou, 2008 – galaktická porodnice (4000 */</a:t>
            </a:r>
            <a:r>
              <a:rPr lang="cs-CZ" dirty="0" err="1" smtClean="0"/>
              <a:t>yr</a:t>
            </a:r>
            <a:r>
              <a:rPr lang="cs-CZ" dirty="0" smtClean="0"/>
              <a:t>),  2009 – nový prstenec Saturnu, 2010 – nejstarší kvasary ve vesmíru</a:t>
            </a:r>
          </a:p>
          <a:p>
            <a:r>
              <a:rPr lang="cs-CZ" dirty="0" smtClean="0"/>
              <a:t>Další </a:t>
            </a:r>
            <a:r>
              <a:rPr lang="cs-CZ" dirty="0"/>
              <a:t>úkoly: zpřesnění hodnoty </a:t>
            </a:r>
            <a:r>
              <a:rPr lang="cs-CZ" dirty="0" err="1"/>
              <a:t>Hubbleovy</a:t>
            </a:r>
            <a:r>
              <a:rPr lang="cs-CZ" dirty="0"/>
              <a:t> konstanty, hledání galaxií na okraji vesmíru, zpřesnění parametrů více než 700 těles, která se pravidelně přibližují k Zemi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46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0" y="2205037"/>
            <a:ext cx="4392488" cy="3168651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ozorování vesmírných objektů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mořeplavba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Vojenství, ozbrojené složky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myslivost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Divadelní kukátko, hračky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vězdářský dalekohled Binorum Genesis 76/700 AZ2 + Měsíční filtr ☆ Nové  dalekohle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3456384" cy="575891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Čočkové - refraktory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88024" y="1196752"/>
            <a:ext cx="3456384" cy="57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zrcadlové - reflektory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Jak vybrat dalekohled? - Top optik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5" y="1805048"/>
            <a:ext cx="3493487" cy="27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lekohledy - Zrcadlové pozorovací dalekohled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/>
          <a:stretch/>
        </p:blipFill>
        <p:spPr bwMode="auto">
          <a:xfrm>
            <a:off x="4788024" y="1815355"/>
            <a:ext cx="4166592" cy="38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Keplerův dalekohled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908721"/>
            <a:ext cx="8496943" cy="473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6021289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Vlastnosti obrazu: zvětšený, skutečný, převrácený (nevadí u *)</a:t>
            </a:r>
            <a:br>
              <a:rPr lang="cs-CZ" sz="2400" dirty="0" smtClean="0"/>
            </a:br>
            <a:r>
              <a:rPr lang="cs-CZ" sz="2400" dirty="0" smtClean="0"/>
              <a:t>objektiv i okulár: spojka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TRIEDR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021289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Vlastnosti obrazu: zvětšený, skutečný, přímý </a:t>
            </a:r>
            <a:endParaRPr lang="cs-CZ" sz="2400" dirty="0"/>
          </a:p>
          <a:p>
            <a:r>
              <a:rPr lang="cs-CZ" sz="2400" dirty="0" smtClean="0"/>
              <a:t>Konstrukce s hranoly umožňuje podstatné zkrácení těla.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0" y="1268760"/>
            <a:ext cx="6498108" cy="44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69269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Upravený Keplerův dalekohled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44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Galileův dalekohled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053" y="836713"/>
            <a:ext cx="44505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Využití: divadelní kukátko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21.8.1609 – Galileo Galilei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získal doživotní profesuru na univerzitě v Padově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akreslil měsíční povrch, sluneční skvrny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objev 4 Jupiterových měsíců: </a:t>
            </a:r>
            <a:r>
              <a:rPr lang="cs-CZ" sz="2000" dirty="0" err="1" smtClean="0"/>
              <a:t>Io</a:t>
            </a:r>
            <a:r>
              <a:rPr lang="cs-CZ" sz="2000" dirty="0" smtClean="0"/>
              <a:t>, Europa, Ganymedes, </a:t>
            </a:r>
            <a:r>
              <a:rPr lang="cs-CZ" sz="2000" dirty="0" err="1" smtClean="0"/>
              <a:t>Callisto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6177497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Vlastnosti obrazu: zvětšený, </a:t>
            </a:r>
            <a:r>
              <a:rPr lang="cs-CZ" sz="2000" b="1" dirty="0" smtClean="0">
                <a:solidFill>
                  <a:srgbClr val="FF0000"/>
                </a:solidFill>
              </a:rPr>
              <a:t>neskutečný</a:t>
            </a:r>
            <a:r>
              <a:rPr lang="cs-CZ" sz="2000" dirty="0" smtClean="0"/>
              <a:t>, přímý</a:t>
            </a:r>
            <a:br>
              <a:rPr lang="cs-CZ" sz="2000" dirty="0" smtClean="0"/>
            </a:br>
            <a:r>
              <a:rPr lang="cs-CZ" sz="2000" dirty="0" smtClean="0"/>
              <a:t>objektiv: spojka, </a:t>
            </a:r>
            <a:r>
              <a:rPr lang="cs-CZ" sz="2000" b="1" dirty="0" smtClean="0">
                <a:solidFill>
                  <a:srgbClr val="FF0000"/>
                </a:solidFill>
              </a:rPr>
              <a:t>okulár: rozptylka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ivadelní kukátko 3x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r="11919"/>
          <a:stretch/>
        </p:blipFill>
        <p:spPr bwMode="auto">
          <a:xfrm flipH="1">
            <a:off x="4466268" y="836712"/>
            <a:ext cx="19818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 bwMode="auto">
          <a:xfrm>
            <a:off x="1156735" y="3861050"/>
            <a:ext cx="7934325" cy="21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667000" cy="30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204264" y="836712"/>
            <a:ext cx="4235896" cy="1512168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Newtonův</a:t>
            </a:r>
          </a:p>
          <a:p>
            <a:r>
              <a:rPr lang="cs-CZ" altLang="cs-CZ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Cassegrainův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Herschelův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Zrcadlové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33770" r="56889" b="7835"/>
          <a:stretch/>
        </p:blipFill>
        <p:spPr bwMode="auto">
          <a:xfrm>
            <a:off x="4067944" y="836712"/>
            <a:ext cx="4896544" cy="46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5" t="27379" r="8672" b="8815"/>
          <a:stretch/>
        </p:blipFill>
        <p:spPr bwMode="auto">
          <a:xfrm>
            <a:off x="936523" y="2526498"/>
            <a:ext cx="2771381" cy="29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561304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N</a:t>
            </a:r>
            <a:r>
              <a:rPr lang="cs-CZ" b="1" dirty="0" smtClean="0">
                <a:solidFill>
                  <a:srgbClr val="00B0F0"/>
                </a:solidFill>
              </a:rPr>
              <a:t>ejvětší </a:t>
            </a:r>
            <a:r>
              <a:rPr lang="cs-CZ" b="1" dirty="0">
                <a:solidFill>
                  <a:srgbClr val="00B0F0"/>
                </a:solidFill>
              </a:rPr>
              <a:t>zrcadlový dalekohled </a:t>
            </a:r>
            <a:r>
              <a:rPr lang="cs-CZ" b="1" dirty="0" smtClean="0">
                <a:solidFill>
                  <a:srgbClr val="00B0F0"/>
                </a:solidFill>
              </a:rPr>
              <a:t>v ČR</a:t>
            </a:r>
          </a:p>
          <a:p>
            <a:r>
              <a:rPr lang="cs-CZ" dirty="0" smtClean="0"/>
              <a:t>od roku </a:t>
            </a:r>
            <a:r>
              <a:rPr lang="cs-CZ" dirty="0"/>
              <a:t>1967 na observatoři v Ondřejově. Parabolické zrcadlo o </a:t>
            </a:r>
            <a:r>
              <a:rPr lang="cs-CZ" b="1" dirty="0">
                <a:solidFill>
                  <a:srgbClr val="FF0000"/>
                </a:solidFill>
              </a:rPr>
              <a:t>průměru 208 cm </a:t>
            </a:r>
            <a:r>
              <a:rPr lang="cs-CZ" dirty="0"/>
              <a:t>má hmotnost 2340 kg a ohniskovou vzdálenost 9 m. </a:t>
            </a:r>
            <a:r>
              <a:rPr lang="cs-CZ" dirty="0" smtClean="0"/>
              <a:t>Přesnost </a:t>
            </a:r>
            <a:r>
              <a:rPr lang="cs-CZ" dirty="0"/>
              <a:t>jeho tvaru je neuvěřitelná - největší odchylka od ideální plochy je pouhá </a:t>
            </a:r>
            <a:r>
              <a:rPr lang="cs-CZ" dirty="0" smtClean="0"/>
              <a:t>deseti tisícina </a:t>
            </a:r>
            <a:r>
              <a:rPr lang="cs-CZ" dirty="0"/>
              <a:t>milimetru!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pozemské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20882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Keck</a:t>
            </a:r>
            <a:r>
              <a:rPr lang="cs-CZ" alt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 II – 1993 na Havajských ostrovech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Uspořádání: 36 zrcadel ve tvaru šestiúhelníků dokáže pracovat jako 1 zrcadlo o průměru 10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Dokáží zaregistrovat plamen svíčky na Měsíci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 Caltech a NASA</a:t>
            </a: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cs-CZ" alt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Technické divy světa: Obří teleskopy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5591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Největší pozemské dalekohledy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27363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 – Extra </a:t>
            </a:r>
            <a:r>
              <a:rPr lang="cs-CZ" altLang="cs-CZ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altLang="cs-CZ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lang="cs-CZ" altLang="cs-CZ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2027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Uspořádání: 798 zrcadel ve tvaru šestiúhelníků dokáže pracovat jako 1 zrcadlo o průměru 39,3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hoře </a:t>
            </a:r>
            <a:r>
              <a:rPr lang="cs-CZ" altLang="cs-CZ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Cerro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Armazones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severní Chile jej staví Evropská jižní </a:t>
            </a: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</a:t>
            </a:r>
            <a:r>
              <a:rPr lang="cs-CZ" altLang="cs-CZ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exoplanet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protoplanetárních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zkoumání 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povahy a rozložení temné hmoty a temné </a:t>
            </a: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objevy 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týkající se formování a evoluce největších struktur vesmíru.</a:t>
            </a:r>
            <a:endParaRPr lang="cs-CZ" altLang="cs-CZ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5"/>
            <a:ext cx="9144000" cy="314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2108</TotalTime>
  <Words>490</Words>
  <Application>Microsoft Office PowerPoint</Application>
  <PresentationFormat>Předvádění na obrazovce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Horizont</vt:lpstr>
      <vt:lpstr>DALEKOHLEDY  </vt:lpstr>
      <vt:lpstr>DALEKOHLEDY</vt:lpstr>
      <vt:lpstr>DALEKOHLEDY</vt:lpstr>
      <vt:lpstr>Keplerův dalekohled</vt:lpstr>
      <vt:lpstr>TRIEDR</vt:lpstr>
      <vt:lpstr>Galileův dalekohled</vt:lpstr>
      <vt:lpstr>Zrcadlové dalekohledy</vt:lpstr>
      <vt:lpstr>Největší pozemské dalekohledy</vt:lpstr>
      <vt:lpstr>Největší pozemské dalekohledy</vt:lpstr>
      <vt:lpstr>Největší pozemské dalekohledy</vt:lpstr>
      <vt:lpstr>Největší vesmírné dalekohledy</vt:lpstr>
      <vt:lpstr>Největší vesmírné dalekohledy</vt:lpstr>
      <vt:lpstr>Největší vesmírné dalekohledy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 nepraktické využití lineárně polarizovaného světla</dc:title>
  <dc:creator>Čeněk Kodejška</dc:creator>
  <cp:lastModifiedBy>imhotep</cp:lastModifiedBy>
  <cp:revision>106</cp:revision>
  <dcterms:created xsi:type="dcterms:W3CDTF">2012-10-06T08:49:57Z</dcterms:created>
  <dcterms:modified xsi:type="dcterms:W3CDTF">2021-11-06T19:01:14Z</dcterms:modified>
</cp:coreProperties>
</file>