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72" r:id="rId10"/>
    <p:sldId id="264" r:id="rId11"/>
    <p:sldId id="266" r:id="rId12"/>
    <p:sldId id="265" r:id="rId13"/>
    <p:sldId id="257" r:id="rId14"/>
    <p:sldId id="268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67D27-F8CB-42E8-8C2A-F80260AA7236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251B-93F2-4176-94C7-8C2AB0EC2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4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7066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F6163D-CDB0-4039-9AE3-1F06E1404061}" type="slidenum">
              <a:rPr lang="cs-CZ" sz="1200"/>
              <a:pPr algn="r"/>
              <a:t>16</a:t>
            </a:fld>
            <a:endParaRPr 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7270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79FDAD-4A63-4331-9FF1-161CF54EC4A8}" type="slidenum">
              <a:rPr lang="cs-CZ" sz="1200"/>
              <a:pPr algn="r"/>
              <a:t>17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04.02.2019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8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Vývoj modelu atomu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I:\Fy\atom_nuc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390" y="260648"/>
            <a:ext cx="3929090" cy="390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914400"/>
          </a:xfrm>
        </p:spPr>
        <p:txBody>
          <a:bodyPr/>
          <a:lstStyle/>
          <a:p>
            <a:r>
              <a:rPr lang="cs-CZ" dirty="0" smtClean="0"/>
              <a:t>Kvantově mechanický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67736"/>
            <a:ext cx="8219256" cy="3661664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vlnová funkce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 pravděpodobností výskytu v různých místech obalu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Orbitaly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– oblasti s </a:t>
            </a:r>
            <a:r>
              <a:rPr lang="cs-CZ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nejvyšší pravděpodobností výskytu elektronů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Zcela založen na zákonech kvantové mechaniky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Pomocí Schrödingerových rovnic stanoveny 4 kvantová čísla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7" y="692696"/>
            <a:ext cx="8748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Victor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Pierre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Raymond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Broglie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(1892-1987) francouzský kvantový fyzik- </a:t>
            </a:r>
            <a: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dualita 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(částice i vlna)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Rudolf Josef Alexander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chrödinger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(1887-1961) rakouský fyzik- popsal 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 </a:t>
            </a:r>
            <a: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elektronu vlnovou funkcí</a:t>
            </a:r>
            <a:endParaRPr lang="cs-CZ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Werner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Karl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Heisenberg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(1901-1976) německý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fyzik - 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 </a:t>
            </a:r>
            <a: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neurčitosti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nelze současně přesně měřit polohu a rychlost elektronu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 kvantově mechanického modelu</a:t>
            </a:r>
            <a:endParaRPr lang="cs-CZ" dirty="0"/>
          </a:p>
        </p:txBody>
      </p:sp>
      <p:pic>
        <p:nvPicPr>
          <p:cNvPr id="4100" name="Picture 4" descr="E:\Fy\atom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523"/>
            <a:ext cx="4071966" cy="355000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11731" r="28965" b="14738"/>
          <a:stretch/>
        </p:blipFill>
        <p:spPr bwMode="auto">
          <a:xfrm>
            <a:off x="4355976" y="2348880"/>
            <a:ext cx="4686754" cy="439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</a:t>
            </a:r>
            <a:r>
              <a:rPr lang="cs-CZ" dirty="0" smtClean="0"/>
              <a:t>čísla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83560"/>
            <a:ext cx="8568952" cy="4572000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kvantové číslo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(určuje velikost a energii orbitalu)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vedlejší kvantové číslo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(určuje tvar orbitalu)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magnetické kvantové číslo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(určuje prostorovou orientaci orbitalu)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spinové kvantové </a:t>
            </a: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číslo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(určuje spin – osu rotace)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28077"/>
            <a:ext cx="5357812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914400"/>
          </a:xfrm>
        </p:spPr>
        <p:txBody>
          <a:bodyPr/>
          <a:lstStyle/>
          <a:p>
            <a:r>
              <a:rPr lang="cs-CZ" dirty="0" smtClean="0"/>
              <a:t>Skenovací tunelový mikroskop</a:t>
            </a:r>
            <a:endParaRPr lang="cs-CZ" dirty="0"/>
          </a:p>
        </p:txBody>
      </p:sp>
      <p:sp>
        <p:nvSpPr>
          <p:cNvPr id="5" name="TextovéPole 14"/>
          <p:cNvSpPr txBox="1">
            <a:spLocks noChangeArrowheads="1"/>
          </p:cNvSpPr>
          <p:nvPr/>
        </p:nvSpPr>
        <p:spPr bwMode="auto">
          <a:xfrm>
            <a:off x="701824" y="2904911"/>
            <a:ext cx="327585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00FF"/>
                </a:solidFill>
              </a:rPr>
              <a:t>KVANTOVÁ OHRÁDKA</a:t>
            </a:r>
          </a:p>
          <a:p>
            <a:pPr algn="ctr"/>
            <a:r>
              <a:rPr lang="cs-CZ" b="1" dirty="0">
                <a:solidFill>
                  <a:srgbClr val="0000FF"/>
                </a:solidFill>
              </a:rPr>
              <a:t>(HRADBA)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83671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hrotem skenovacího tunelového mikroskopu (AFM) lze přemísťovat jednotlivé atomy </a:t>
            </a:r>
            <a:r>
              <a:rPr lang="cs-CZ" sz="2400" dirty="0" smtClean="0"/>
              <a:t> </a:t>
            </a:r>
            <a:endParaRPr lang="cs-CZ" sz="2400" dirty="0" smtClean="0"/>
          </a:p>
        </p:txBody>
      </p:sp>
      <p:pic>
        <p:nvPicPr>
          <p:cNvPr id="29698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r="5694" b="10287"/>
          <a:stretch/>
        </p:blipFill>
        <p:spPr bwMode="auto">
          <a:xfrm>
            <a:off x="5173144" y="1615734"/>
            <a:ext cx="3562066" cy="12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576064"/>
          </a:xfrm>
        </p:spPr>
        <p:txBody>
          <a:bodyPr/>
          <a:lstStyle/>
          <a:p>
            <a:r>
              <a:rPr lang="cs-CZ" dirty="0" smtClean="0"/>
              <a:t>Struktura atomu</a:t>
            </a:r>
            <a:endParaRPr lang="cs-CZ" dirty="0"/>
          </a:p>
        </p:txBody>
      </p:sp>
      <p:sp>
        <p:nvSpPr>
          <p:cNvPr id="2" name="AutoShape 2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32708" y="778907"/>
            <a:ext cx="6775596" cy="3101305"/>
            <a:chOff x="683567" y="904875"/>
            <a:chExt cx="8187757" cy="372354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904875"/>
              <a:ext cx="8187757" cy="360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331640" y="4000225"/>
              <a:ext cx="1709625" cy="62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cs-CZ" sz="2800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-10</a:t>
              </a:r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</a:t>
              </a:r>
              <a:endPara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741184" y="4000225"/>
              <a:ext cx="1562491" cy="62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cs-CZ" sz="2800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-14</a:t>
              </a:r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</a:t>
              </a:r>
              <a:endPara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25690" y="1902281"/>
              <a:ext cx="1562491" cy="62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cs-CZ" sz="2800" b="1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-15</a:t>
              </a:r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</a:t>
              </a:r>
              <a:endPara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093473" y="667891"/>
            <a:ext cx="2160240" cy="2382246"/>
            <a:chOff x="5004048" y="4489956"/>
            <a:chExt cx="2160240" cy="2382246"/>
          </a:xfrm>
        </p:grpSpPr>
        <p:pic>
          <p:nvPicPr>
            <p:cNvPr id="11" name="Picture 6" descr="Soubor:Quark structure proton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4711962"/>
              <a:ext cx="2160240" cy="216024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5436096" y="4489956"/>
              <a:ext cx="1199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proton</a:t>
              </a:r>
              <a:endPara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7237489" y="2924944"/>
            <a:ext cx="2016224" cy="2296748"/>
            <a:chOff x="6855100" y="4503446"/>
            <a:chExt cx="2016224" cy="2296748"/>
          </a:xfrm>
        </p:grpSpPr>
        <p:pic>
          <p:nvPicPr>
            <p:cNvPr id="12" name="Picture 4" descr="Soubor:Quark structure neutron.sv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5100" y="4783970"/>
              <a:ext cx="2016224" cy="2016224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7164288" y="4503446"/>
              <a:ext cx="1384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neutron</a:t>
              </a:r>
              <a:endPara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8" y="3928430"/>
            <a:ext cx="5481021" cy="27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SouvisejÃ­cÃ­ obrÃ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95" y="5803030"/>
            <a:ext cx="4241909" cy="10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914400"/>
          </a:xfrm>
        </p:spPr>
        <p:txBody>
          <a:bodyPr/>
          <a:lstStyle/>
          <a:p>
            <a:r>
              <a:rPr lang="cs-CZ" dirty="0" smtClean="0"/>
              <a:t>Symbolické porovnání</a:t>
            </a:r>
            <a:endParaRPr lang="cs-CZ" dirty="0"/>
          </a:p>
        </p:txBody>
      </p:sp>
      <p:sp>
        <p:nvSpPr>
          <p:cNvPr id="2" name="AutoShape 2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4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8" y="1268760"/>
            <a:ext cx="8524263" cy="26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44008" y="40770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10</a:t>
            </a:r>
            <a:r>
              <a:rPr lang="cs-CZ" sz="2800" b="1" baseline="30000" dirty="0" smtClean="0">
                <a:solidFill>
                  <a:srgbClr val="FFFF00"/>
                </a:solidFill>
              </a:rPr>
              <a:t>2 </a:t>
            </a:r>
            <a:r>
              <a:rPr lang="cs-CZ" sz="2800" b="1" dirty="0" smtClean="0">
                <a:solidFill>
                  <a:srgbClr val="FFFF00"/>
                </a:solidFill>
              </a:rPr>
              <a:t>m</a:t>
            </a:r>
            <a:endParaRPr lang="cs-CZ" sz="2800" b="1" baseline="30000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04247" y="4087111"/>
            <a:ext cx="220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10</a:t>
            </a:r>
            <a:r>
              <a:rPr lang="cs-CZ" sz="2800" b="1" baseline="30000" dirty="0" smtClean="0">
                <a:solidFill>
                  <a:srgbClr val="FFFF00"/>
                </a:solidFill>
              </a:rPr>
              <a:t>-2 </a:t>
            </a:r>
            <a:r>
              <a:rPr lang="cs-CZ" sz="2800" b="1" dirty="0" smtClean="0">
                <a:solidFill>
                  <a:srgbClr val="FFFF00"/>
                </a:solidFill>
              </a:rPr>
              <a:t>- 10</a:t>
            </a:r>
            <a:r>
              <a:rPr lang="cs-CZ" sz="2800" b="1" baseline="30000" dirty="0" smtClean="0">
                <a:solidFill>
                  <a:srgbClr val="FFFF00"/>
                </a:solidFill>
              </a:rPr>
              <a:t>-3 </a:t>
            </a:r>
            <a:r>
              <a:rPr lang="cs-CZ" sz="2800" b="1" dirty="0" smtClean="0">
                <a:solidFill>
                  <a:srgbClr val="FFFF00"/>
                </a:solidFill>
              </a:rPr>
              <a:t>m</a:t>
            </a:r>
            <a:endParaRPr lang="cs-CZ" sz="2800" b="1" baseline="30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899592" y="4941168"/>
                <a:ext cx="2196499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−10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−15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=1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2196499" cy="9569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/>
              <p:cNvSpPr txBox="1"/>
              <p:nvPr/>
            </p:nvSpPr>
            <p:spPr>
              <a:xfrm>
                <a:off x="5272198" y="4941167"/>
                <a:ext cx="2044214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=1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198" y="4941167"/>
                <a:ext cx="2044214" cy="956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55600" y="866666"/>
            <a:ext cx="5856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/>
              <a:t> objev jádra Ernestem </a:t>
            </a:r>
            <a:r>
              <a:rPr lang="cs-CZ" dirty="0" err="1" smtClean="0"/>
              <a:t>Rutherfordem</a:t>
            </a:r>
            <a:r>
              <a:rPr lang="cs-CZ" dirty="0" smtClean="0"/>
              <a:t> </a:t>
            </a:r>
            <a:r>
              <a:rPr lang="cs-CZ" dirty="0"/>
              <a:t>r. 1911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/>
              <a:t>  </a:t>
            </a:r>
            <a:r>
              <a:rPr lang="cs-CZ" dirty="0" err="1"/>
              <a:t>Ivaněnko</a:t>
            </a:r>
            <a:r>
              <a:rPr lang="cs-CZ" dirty="0"/>
              <a:t>, Heisenberg: jádra složena z protonů a neutronů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95288" y="1731854"/>
            <a:ext cx="63177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cs-CZ" b="1" dirty="0">
                <a:solidFill>
                  <a:srgbClr val="FFFF00"/>
                </a:solidFill>
              </a:rPr>
              <a:t>Protonové (atomové) číslo Z:</a:t>
            </a:r>
            <a:endParaRPr lang="cs-CZ" dirty="0">
              <a:solidFill>
                <a:srgbClr val="FFFF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cs-CZ" dirty="0"/>
              <a:t>určuje počet </a:t>
            </a:r>
            <a:r>
              <a:rPr lang="cs-CZ" b="1" dirty="0"/>
              <a:t>protonů</a:t>
            </a:r>
            <a:r>
              <a:rPr lang="cs-CZ" dirty="0"/>
              <a:t> v jádře = počet elementárních nábojů jádra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95288" y="2739916"/>
            <a:ext cx="5602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cs-CZ" b="1" dirty="0">
                <a:solidFill>
                  <a:srgbClr val="FFFF00"/>
                </a:solidFill>
              </a:rPr>
              <a:t>Nukleonové číslo A:</a:t>
            </a:r>
            <a:endParaRPr lang="cs-CZ" dirty="0">
              <a:solidFill>
                <a:srgbClr val="FFFF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cs-CZ" dirty="0"/>
              <a:t>počet všech </a:t>
            </a:r>
            <a:r>
              <a:rPr lang="cs-CZ" b="1" dirty="0"/>
              <a:t>nukleonů</a:t>
            </a:r>
            <a:r>
              <a:rPr lang="cs-CZ" dirty="0"/>
              <a:t> v jádře (počet neutronů a protonů)</a:t>
            </a:r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6715125" y="2060849"/>
          <a:ext cx="1721827" cy="161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Rovnice" r:id="rId4" imgW="317087" imgH="291720" progId="Equation.3">
                  <p:embed/>
                </p:oleObj>
              </mc:Choice>
              <mc:Fallback>
                <p:oleObj name="Rovnice" r:id="rId4" imgW="317087" imgH="291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060849"/>
                        <a:ext cx="1721827" cy="161580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165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467544" y="3642410"/>
            <a:ext cx="2866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cs-CZ" b="1" dirty="0">
                <a:solidFill>
                  <a:srgbClr val="FFFF00"/>
                </a:solidFill>
                <a:cs typeface="Times New Roman" pitchFamily="18" charset="0"/>
              </a:rPr>
              <a:t>Neutronové číslo N:</a:t>
            </a:r>
            <a:endParaRPr lang="cs-CZ" dirty="0">
              <a:solidFill>
                <a:srgbClr val="FFFF0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cs-CZ" dirty="0">
                <a:cs typeface="Times New Roman" pitchFamily="18" charset="0"/>
              </a:rPr>
              <a:t>počet </a:t>
            </a:r>
            <a:r>
              <a:rPr lang="cs-CZ" b="1" dirty="0">
                <a:cs typeface="Times New Roman" pitchFamily="18" charset="0"/>
              </a:rPr>
              <a:t>neutronů</a:t>
            </a:r>
            <a:r>
              <a:rPr lang="cs-CZ" dirty="0">
                <a:cs typeface="Times New Roman" pitchFamily="18" charset="0"/>
              </a:rPr>
              <a:t> v </a:t>
            </a:r>
            <a:r>
              <a:rPr lang="cs-CZ" dirty="0" smtClean="0">
                <a:cs typeface="Times New Roman" pitchFamily="18" charset="0"/>
              </a:rPr>
              <a:t>jádře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964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3995849" y="4000500"/>
          <a:ext cx="4425840" cy="79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Rovnice" r:id="rId6" imgW="1269720" imgH="228600" progId="Equation.3">
                  <p:embed/>
                </p:oleObj>
              </mc:Choice>
              <mc:Fallback>
                <p:oleObj name="Rovnice" r:id="rId6" imgW="126972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849" y="4000500"/>
                        <a:ext cx="4425840" cy="79665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4" name="Obdélník 12"/>
          <p:cNvSpPr>
            <a:spLocks noChangeArrowheads="1"/>
          </p:cNvSpPr>
          <p:nvPr/>
        </p:nvSpPr>
        <p:spPr bwMode="auto">
          <a:xfrm>
            <a:off x="357188" y="4987925"/>
            <a:ext cx="860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prvek</a:t>
            </a:r>
            <a:r>
              <a:rPr lang="cs-CZ" dirty="0"/>
              <a:t> </a:t>
            </a:r>
            <a:r>
              <a:rPr lang="cs-CZ" sz="1700" dirty="0"/>
              <a:t>– látka složená ze stejného druhu neutrálních atomů se stejným protonovým  číslem </a:t>
            </a:r>
            <a:r>
              <a:rPr lang="cs-CZ" sz="1700" i="1" dirty="0"/>
              <a:t>Z</a:t>
            </a:r>
            <a:endParaRPr lang="cs-CZ" sz="1700" dirty="0"/>
          </a:p>
        </p:txBody>
      </p:sp>
      <p:sp>
        <p:nvSpPr>
          <p:cNvPr id="69645" name="Obdélník 13"/>
          <p:cNvSpPr>
            <a:spLocks noChangeArrowheads="1"/>
          </p:cNvSpPr>
          <p:nvPr/>
        </p:nvSpPr>
        <p:spPr bwMode="auto">
          <a:xfrm>
            <a:off x="357188" y="5345113"/>
            <a:ext cx="814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nuklid</a:t>
            </a:r>
            <a:r>
              <a:rPr lang="cs-CZ" dirty="0"/>
              <a:t> – látka složená ze stejného druhu neutrálních atomů o stejném </a:t>
            </a:r>
            <a:r>
              <a:rPr lang="cs-CZ" i="1" dirty="0"/>
              <a:t>Z</a:t>
            </a:r>
            <a:r>
              <a:rPr lang="cs-CZ" dirty="0"/>
              <a:t> i stejném </a:t>
            </a:r>
            <a:r>
              <a:rPr lang="cs-CZ" i="1" dirty="0"/>
              <a:t>A</a:t>
            </a:r>
            <a:endParaRPr lang="cs-CZ" dirty="0"/>
          </a:p>
        </p:txBody>
      </p:sp>
      <p:sp>
        <p:nvSpPr>
          <p:cNvPr id="69646" name="Obdélník 14"/>
          <p:cNvSpPr>
            <a:spLocks noChangeArrowheads="1"/>
          </p:cNvSpPr>
          <p:nvPr/>
        </p:nvSpPr>
        <p:spPr bwMode="auto">
          <a:xfrm>
            <a:off x="357188" y="5702300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radionuklid</a:t>
            </a:r>
            <a:r>
              <a:rPr lang="cs-CZ" dirty="0"/>
              <a:t> – druh nuklidu, jehož jádra podléhají samovolně radioaktivní přeměně</a:t>
            </a:r>
          </a:p>
        </p:txBody>
      </p:sp>
      <p:sp>
        <p:nvSpPr>
          <p:cNvPr id="69647" name="Obdélník 15"/>
          <p:cNvSpPr>
            <a:spLocks noChangeArrowheads="1"/>
          </p:cNvSpPr>
          <p:nvPr/>
        </p:nvSpPr>
        <p:spPr bwMode="auto">
          <a:xfrm>
            <a:off x="357188" y="6130925"/>
            <a:ext cx="821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izotopy</a:t>
            </a:r>
            <a:r>
              <a:rPr lang="cs-CZ" dirty="0"/>
              <a:t> – </a:t>
            </a:r>
            <a:r>
              <a:rPr lang="cs-CZ" sz="1700" dirty="0"/>
              <a:t>nuklidy téhož prvku mající stejné </a:t>
            </a:r>
            <a:r>
              <a:rPr lang="cs-CZ" sz="1700" i="1" dirty="0"/>
              <a:t>Z</a:t>
            </a:r>
            <a:r>
              <a:rPr lang="cs-CZ" sz="1700" dirty="0"/>
              <a:t> a lišící se v </a:t>
            </a:r>
            <a:r>
              <a:rPr lang="cs-CZ" sz="1700" i="1" dirty="0"/>
              <a:t>A</a:t>
            </a:r>
            <a:r>
              <a:rPr lang="cs-CZ" sz="1700" dirty="0"/>
              <a:t> (tedy počtem neutronů v jádře)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22108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N = A – Z</a:t>
            </a:r>
            <a:endParaRPr lang="cs-CZ" sz="3200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539552" y="4462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Popis složení jádra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407" y="1916832"/>
            <a:ext cx="532859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50825" y="765175"/>
            <a:ext cx="864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buFontTx/>
              <a:buChar char="•"/>
              <a:tabLst>
                <a:tab pos="457200" algn="l"/>
              </a:tabLst>
            </a:pPr>
            <a:r>
              <a:rPr lang="cs-CZ" b="1" dirty="0">
                <a:solidFill>
                  <a:srgbClr val="FFFF00"/>
                </a:solidFill>
              </a:rPr>
              <a:t>nuklidy téhož prvku </a:t>
            </a:r>
            <a:r>
              <a:rPr lang="cs-CZ" dirty="0"/>
              <a:t>tvořeny atomy se stejným protonovým číslem Z, ale s různými nukleonovými čísly A</a:t>
            </a:r>
          </a:p>
          <a:p>
            <a:pPr marL="177800" indent="-177800">
              <a:buFontTx/>
              <a:buChar char="•"/>
              <a:tabLst>
                <a:tab pos="457200" algn="l"/>
              </a:tabLst>
            </a:pPr>
            <a:r>
              <a:rPr lang="cs-CZ" dirty="0"/>
              <a:t>mají stejné chemické vlastnosti, odlišné atomové hmotnosti </a:t>
            </a:r>
          </a:p>
          <a:p>
            <a:pPr marL="177800" indent="-177800">
              <a:buFontTx/>
              <a:buChar char="•"/>
              <a:tabLst>
                <a:tab pos="457200" algn="l"/>
              </a:tabLst>
            </a:pPr>
            <a:r>
              <a:rPr lang="cs-CZ" dirty="0"/>
              <a:t>atomy izotopů daného prvku se liší počtem neutronů v jádře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686" name="Rectangle 11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71588" y="2133600"/>
            <a:ext cx="1928812" cy="1511424"/>
            <a:chOff x="249" y="1344"/>
            <a:chExt cx="1215" cy="1041"/>
          </a:xfrm>
        </p:grpSpPr>
        <p:sp>
          <p:nvSpPr>
            <p:cNvPr id="71688" name="Rectangle 4"/>
            <p:cNvSpPr>
              <a:spLocks noChangeArrowheads="1"/>
            </p:cNvSpPr>
            <p:nvPr/>
          </p:nvSpPr>
          <p:spPr bwMode="auto">
            <a:xfrm>
              <a:off x="249" y="1344"/>
              <a:ext cx="9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cs-CZ" b="1" dirty="0" err="1"/>
                <a:t>Např</a:t>
              </a:r>
              <a:r>
                <a:rPr lang="cs-CZ" b="1" dirty="0">
                  <a:solidFill>
                    <a:srgbClr val="FFFF00"/>
                  </a:solidFill>
                </a:rPr>
                <a:t>:   vodík</a:t>
              </a:r>
              <a:r>
                <a:rPr lang="cs-CZ" dirty="0">
                  <a:solidFill>
                    <a:srgbClr val="FFFF00"/>
                  </a:solidFill>
                </a:rPr>
                <a:t> </a:t>
              </a:r>
            </a:p>
          </p:txBody>
        </p:sp>
        <p:graphicFrame>
          <p:nvGraphicFramePr>
            <p:cNvPr id="71689" name="Object 6"/>
            <p:cNvGraphicFramePr>
              <a:graphicFrameLocks noChangeAspect="1"/>
            </p:cNvGraphicFramePr>
            <p:nvPr/>
          </p:nvGraphicFramePr>
          <p:xfrm>
            <a:off x="1236" y="1344"/>
            <a:ext cx="20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7" name="Rovnice" r:id="rId5" imgW="266700" imgH="292100" progId="Equation.3">
                    <p:embed/>
                  </p:oleObj>
                </mc:Choice>
                <mc:Fallback>
                  <p:oleObj name="Rovnice" r:id="rId5" imgW="266700" imgH="2921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6" y="1344"/>
                          <a:ext cx="204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0" name="Rectangle 7"/>
            <p:cNvSpPr>
              <a:spLocks noChangeArrowheads="1"/>
            </p:cNvSpPr>
            <p:nvPr/>
          </p:nvSpPr>
          <p:spPr bwMode="auto">
            <a:xfrm>
              <a:off x="468" y="1616"/>
              <a:ext cx="8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deuterium</a:t>
              </a:r>
              <a:r>
                <a:rPr lang="cs-CZ" dirty="0">
                  <a:solidFill>
                    <a:srgbClr val="0000FF"/>
                  </a:solidFill>
                </a:rPr>
                <a:t> </a:t>
              </a:r>
            </a:p>
          </p:txBody>
        </p:sp>
        <p:graphicFrame>
          <p:nvGraphicFramePr>
            <p:cNvPr id="71691" name="Object 9"/>
            <p:cNvGraphicFramePr>
              <a:graphicFrameLocks noChangeAspect="1"/>
            </p:cNvGraphicFramePr>
            <p:nvPr/>
          </p:nvGraphicFramePr>
          <p:xfrm>
            <a:off x="1215" y="1710"/>
            <a:ext cx="249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Rovnice" r:id="rId7" imgW="291973" imgH="291973" progId="Equation.3">
                    <p:embed/>
                  </p:oleObj>
                </mc:Choice>
                <mc:Fallback>
                  <p:oleObj name="Rovnice" r:id="rId7" imgW="291973" imgH="291973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5" y="1710"/>
                          <a:ext cx="249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92" name="Rectangle 10"/>
            <p:cNvSpPr>
              <a:spLocks noChangeArrowheads="1"/>
            </p:cNvSpPr>
            <p:nvPr/>
          </p:nvSpPr>
          <p:spPr bwMode="auto">
            <a:xfrm>
              <a:off x="559" y="1842"/>
              <a:ext cx="5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cs-CZ" b="1" dirty="0">
                  <a:solidFill>
                    <a:srgbClr val="FFFF00"/>
                  </a:solidFill>
                </a:rPr>
                <a:t>tritium</a:t>
              </a:r>
              <a:r>
                <a:rPr lang="cs-CZ" dirty="0">
                  <a:solidFill>
                    <a:srgbClr val="FFFF00"/>
                  </a:solidFill>
                </a:rPr>
                <a:t> </a:t>
              </a:r>
            </a:p>
          </p:txBody>
        </p:sp>
        <p:graphicFrame>
          <p:nvGraphicFramePr>
            <p:cNvPr id="71693" name="Object 12"/>
            <p:cNvGraphicFramePr>
              <a:graphicFrameLocks noChangeAspect="1"/>
            </p:cNvGraphicFramePr>
            <p:nvPr/>
          </p:nvGraphicFramePr>
          <p:xfrm>
            <a:off x="1223" y="2153"/>
            <a:ext cx="217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9" name="Rovnice" r:id="rId9" imgW="279279" imgH="291973" progId="Equation.3">
                    <p:embed/>
                  </p:oleObj>
                </mc:Choice>
                <mc:Fallback>
                  <p:oleObj name="Rovnice" r:id="rId9" imgW="279279" imgH="29197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" y="2153"/>
                          <a:ext cx="217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251520" y="4302820"/>
            <a:ext cx="34563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Izomery: </a:t>
            </a:r>
            <a:r>
              <a:rPr lang="cs-CZ" b="1" dirty="0"/>
              <a:t>jádra atomů</a:t>
            </a:r>
            <a:r>
              <a:rPr lang="cs-CZ" dirty="0"/>
              <a:t> téhož nuklidu s odlišnými energetickými stavy jader</a:t>
            </a:r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323528" y="5373216"/>
            <a:ext cx="184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Poloměr jádra</a:t>
            </a:r>
            <a:r>
              <a:rPr lang="cs-CZ" dirty="0">
                <a:solidFill>
                  <a:srgbClr val="FF0000"/>
                </a:solidFill>
              </a:rPr>
              <a:t>  </a:t>
            </a:r>
            <a:r>
              <a:rPr lang="cs-CZ" i="1" dirty="0" err="1"/>
              <a:t>r</a:t>
            </a:r>
            <a:r>
              <a:rPr lang="cs-CZ" i="1" baseline="-25000" dirty="0" err="1"/>
              <a:t>j</a:t>
            </a:r>
            <a:endParaRPr lang="cs-CZ" i="1" dirty="0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698" name="Rectangle 20"/>
          <p:cNvSpPr>
            <a:spLocks noChangeArrowheads="1"/>
          </p:cNvSpPr>
          <p:nvPr/>
        </p:nvSpPr>
        <p:spPr bwMode="auto">
          <a:xfrm>
            <a:off x="323528" y="5730404"/>
            <a:ext cx="8285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5250" indent="-95250">
              <a:buFontTx/>
              <a:buChar char="•"/>
              <a:tabLst>
                <a:tab pos="457200" algn="l"/>
              </a:tabLst>
            </a:pPr>
            <a:r>
              <a:rPr lang="cs-CZ" dirty="0"/>
              <a:t> při </a:t>
            </a:r>
            <a:r>
              <a:rPr lang="cs-CZ" dirty="0" err="1" smtClean="0"/>
              <a:t>Rutherfordově</a:t>
            </a:r>
            <a:r>
              <a:rPr lang="cs-CZ" dirty="0" smtClean="0"/>
              <a:t> </a:t>
            </a:r>
            <a:r>
              <a:rPr lang="cs-CZ" dirty="0"/>
              <a:t>pokusu docházelo k</a:t>
            </a:r>
            <a:r>
              <a:rPr lang="cs-CZ" dirty="0">
                <a:solidFill>
                  <a:srgbClr val="FFFF00"/>
                </a:solidFill>
              </a:rPr>
              <a:t> </a:t>
            </a:r>
            <a:r>
              <a:rPr lang="cs-CZ" b="1" dirty="0">
                <a:solidFill>
                  <a:srgbClr val="FFFF00"/>
                </a:solidFill>
              </a:rPr>
              <a:t>anomálnímu rozptylu částic</a:t>
            </a:r>
            <a:r>
              <a:rPr lang="cs-CZ" dirty="0"/>
              <a:t>, který byl způsoben silnou přitažlivou silou</a:t>
            </a:r>
          </a:p>
          <a:p>
            <a:pPr marL="95250" indent="-95250">
              <a:buFontTx/>
              <a:buChar char="•"/>
              <a:tabLst>
                <a:tab pos="457200" algn="l"/>
              </a:tabLst>
            </a:pPr>
            <a:r>
              <a:rPr lang="cs-CZ" dirty="0"/>
              <a:t> přitažlivá síla klesá od jádra mnohem rychleji než Coulombova elektrostatická síla</a:t>
            </a:r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251521" y="365302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Izobary:  </a:t>
            </a:r>
            <a:r>
              <a:rPr lang="cs-CZ" dirty="0"/>
              <a:t>nuklidy různých prvků se stejným </a:t>
            </a:r>
            <a:r>
              <a:rPr lang="cs-CZ" b="1" dirty="0">
                <a:solidFill>
                  <a:srgbClr val="FFFF00"/>
                </a:solidFill>
              </a:rPr>
              <a:t>nukleonovým</a:t>
            </a:r>
            <a:r>
              <a:rPr lang="cs-CZ" dirty="0"/>
              <a:t> číslem A</a:t>
            </a: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539552" y="4462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smtClean="0"/>
              <a:t>Izotopy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Etapy vývoje modelu atomu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cs-CZ" dirty="0" smtClean="0"/>
              <a:t>Atomisté</a:t>
            </a:r>
          </a:p>
          <a:p>
            <a:pPr marL="582930" indent="-514350">
              <a:buFont typeface="+mj-lt"/>
              <a:buAutoNum type="arabicPeriod"/>
            </a:pPr>
            <a:r>
              <a:rPr lang="cs-CZ" dirty="0" smtClean="0"/>
              <a:t>Chemický atomismus – John Dalton</a:t>
            </a:r>
          </a:p>
          <a:p>
            <a:pPr marL="582930" indent="-514350">
              <a:buFont typeface="+mj-lt"/>
              <a:buAutoNum type="arabicPeriod"/>
            </a:pPr>
            <a:r>
              <a:rPr lang="cs-CZ" dirty="0" smtClean="0"/>
              <a:t>Thomsonův model</a:t>
            </a:r>
          </a:p>
          <a:p>
            <a:pPr marL="582930" indent="-514350">
              <a:buFont typeface="+mj-lt"/>
              <a:buAutoNum type="arabicPeriod"/>
            </a:pPr>
            <a:r>
              <a:rPr lang="cs-CZ" dirty="0" smtClean="0"/>
              <a:t>Rutherfordův model</a:t>
            </a:r>
          </a:p>
          <a:p>
            <a:pPr marL="582930" indent="-514350">
              <a:buFont typeface="+mj-lt"/>
              <a:buAutoNum type="arabicPeriod"/>
            </a:pPr>
            <a:r>
              <a:rPr lang="cs-CZ" dirty="0" smtClean="0"/>
              <a:t>Bohrův model</a:t>
            </a:r>
          </a:p>
          <a:p>
            <a:pPr marL="582930" indent="-514350">
              <a:buFont typeface="+mj-lt"/>
              <a:buAutoNum type="arabicPeriod"/>
            </a:pPr>
            <a:r>
              <a:rPr lang="cs-CZ" dirty="0" smtClean="0"/>
              <a:t>Kvantově mechanický model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r>
              <a:rPr lang="cs-CZ" dirty="0" smtClean="0"/>
              <a:t>Atomisté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572000"/>
          </a:xfrm>
        </p:spPr>
        <p:txBody>
          <a:bodyPr numCol="2">
            <a:normAutofit/>
          </a:bodyPr>
          <a:lstStyle/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Antické Řecko, 5.st.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př. n. l.</a:t>
            </a:r>
          </a:p>
          <a:p>
            <a:r>
              <a:rPr 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Leukippos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Milétu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Démokritos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Abdér (</a:t>
            </a:r>
            <a:r>
              <a:rPr lang="cs-CZ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jeho žák)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představují teorii o existenci nedělitelných částic, z nichž je veškerá hmota vytvořena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tomos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nedělitelný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Teorie nepřijata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Aristotelem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proto byla zapomenuta až do poč. 19. století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74" name="Picture 2" descr="VÃ½sledek obrÃ¡zku pro leukip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4949"/>
            <a:ext cx="21431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Ã½sledek obrÃ¡zku pro demokri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447800"/>
            <a:ext cx="2095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SouvisejÃ­cÃ­ obrÃ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61" y="4284775"/>
            <a:ext cx="1918649" cy="25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Fy\pro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935" y="1196751"/>
            <a:ext cx="2143108" cy="2515097"/>
          </a:xfrm>
          <a:prstGeom prst="rect">
            <a:avLst/>
          </a:prstGeom>
          <a:noFill/>
        </p:spPr>
      </p:pic>
      <p:pic>
        <p:nvPicPr>
          <p:cNvPr id="2050" name="Picture 2" descr="I:\Fy\s4.d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543" y="3861048"/>
            <a:ext cx="2857500" cy="2857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914400"/>
          </a:xfrm>
        </p:spPr>
        <p:txBody>
          <a:bodyPr/>
          <a:lstStyle/>
          <a:p>
            <a:r>
              <a:rPr lang="cs-CZ" dirty="0" smtClean="0"/>
              <a:t>Chemický atomismus - Dalton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99763"/>
            <a:ext cx="5976664" cy="3005301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19. století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L. </a:t>
            </a:r>
            <a:r>
              <a:rPr 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Proust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(1754-1826), </a:t>
            </a:r>
            <a:r>
              <a:rPr lang="cs-CZ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fran.chemik</a:t>
            </a:r>
            <a:endParaRPr lang="cs-CZ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Dalton (1766-1844), angl. chemik</a:t>
            </a:r>
          </a:p>
          <a:p>
            <a:pPr marL="68580" indent="0"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Atomová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teorie: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každý z prvků se skládá z nesmírně malých, dále nedělitelných, stejných atomů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 tolik prvků kolik je různých atomů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21528" r="65821" b="32014"/>
          <a:stretch/>
        </p:blipFill>
        <p:spPr>
          <a:xfrm>
            <a:off x="1835696" y="4095619"/>
            <a:ext cx="2374710" cy="238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tt\Documents\Honza-dokumenty\348px-Plum_pudding_ato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29500"/>
            <a:ext cx="3392067" cy="33569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r>
              <a:rPr lang="cs-CZ" dirty="0" smtClean="0"/>
              <a:t>Thomsonův „pudinkový“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40945"/>
            <a:ext cx="5976664" cy="3280143"/>
          </a:xfrm>
        </p:spPr>
        <p:txBody>
          <a:bodyPr numCol="1"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1897 J. J. Thomson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objevuje </a:t>
            </a:r>
            <a:r>
              <a:rPr lang="cs-CZ" sz="2800" b="1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→konec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Daltonovy teorie nedělitelnosti atomu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Atom je koule s rovnoměrně rozloženým 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kladným nábojem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ve které jsou volně rozmístěny </a:t>
            </a:r>
            <a:r>
              <a:rPr lang="cs-CZ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záporné elektrony</a:t>
            </a:r>
          </a:p>
        </p:txBody>
      </p:sp>
      <p:pic>
        <p:nvPicPr>
          <p:cNvPr id="2050" name="Picture 2" descr="E:\Fy\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224" y="991160"/>
            <a:ext cx="2395253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Fy\ernest-ruther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193" y="908720"/>
            <a:ext cx="2218768" cy="25146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914400"/>
          </a:xfrm>
        </p:spPr>
        <p:txBody>
          <a:bodyPr/>
          <a:lstStyle/>
          <a:p>
            <a:r>
              <a:rPr lang="cs-CZ" dirty="0" smtClean="0"/>
              <a:t>Rutherfordův planetární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980728"/>
            <a:ext cx="6696744" cy="4572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Ernest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Rutherford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(1871-1937), angl. fyzik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1909 Manchester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experiment se </a:t>
            </a:r>
            <a:r>
              <a:rPr lang="cs-CZ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zlatou fólií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ostřelovanou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částicemi (jádro 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provedli 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 Geiger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Ernest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Marsden</a:t>
            </a:r>
            <a:endParaRPr lang="cs-CZ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Většina jader hélia prošla beze změny směru ( do 1°), ale několik se odrazilo zpět pod úhlem &gt; 90°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00" name="Picture 4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7" t="42493" r="39191" b="44923"/>
          <a:stretch/>
        </p:blipFill>
        <p:spPr bwMode="auto">
          <a:xfrm>
            <a:off x="7064716" y="4200328"/>
            <a:ext cx="1513722" cy="11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VÃ½sledek obrÃ¡zku pro experiments with gold foil indicated that at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00328"/>
            <a:ext cx="5697399" cy="25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19256" cy="914400"/>
          </a:xfrm>
        </p:spPr>
        <p:txBody>
          <a:bodyPr/>
          <a:lstStyle/>
          <a:p>
            <a:r>
              <a:rPr lang="cs-CZ" dirty="0" smtClean="0"/>
              <a:t>Rutherfordův planetární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836712"/>
            <a:ext cx="8424936" cy="3312368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 experimentu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atom musí obsahovat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velmi malé jádro s kladným nábojem, ve kterém je 99 % hmotnosti atomu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1911 – planetární model atomu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Elektrony se pohybují kolem kladného jádra po kruhových drahách, jejichž mezní vrstva se nazývá </a:t>
            </a:r>
            <a:r>
              <a:rPr lang="cs-CZ" sz="2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elektronový obal</a:t>
            </a:r>
          </a:p>
          <a:p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</a:t>
            </a:r>
            <a:r>
              <a:rPr 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Chadwick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- 1932</a:t>
            </a:r>
            <a:r>
              <a:rPr lang="cs-CZ" sz="28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objevil v jádře </a:t>
            </a:r>
            <a:r>
              <a:rPr lang="cs-CZ" sz="280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</a:t>
            </a:r>
            <a:r>
              <a:rPr lang="cs-CZ" sz="170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(Nobelova cena)</a:t>
            </a:r>
            <a:endParaRPr lang="cs-CZ" sz="1700" b="1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VÃ½sledek obrÃ¡zku pro rutherford atomic model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Ã½sledek obrÃ¡zku pro rutherford atomic model 3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6" name="Picture 6" descr="VÃ½sledek obrÃ¡zku pro rutherford atomic model 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2" b="-8516"/>
          <a:stretch/>
        </p:blipFill>
        <p:spPr bwMode="auto">
          <a:xfrm>
            <a:off x="4427984" y="3933056"/>
            <a:ext cx="4680520" cy="32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2775" y="4149080"/>
            <a:ext cx="3671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Nedostatky modelu:</a:t>
            </a:r>
          </a:p>
          <a:p>
            <a:endParaRPr lang="cs-CZ" sz="20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Obíhající elektron by musel vyzařovat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elmg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energii, což by vedlo k postupné ztrátě energie a elektron by spadnul  na jádro – </a:t>
            </a:r>
            <a:r>
              <a:rPr lang="cs-CZ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nestabilní atom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Pozorujeme ale stabilní atomy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2400" cy="914400"/>
          </a:xfrm>
        </p:spPr>
        <p:txBody>
          <a:bodyPr/>
          <a:lstStyle/>
          <a:p>
            <a:r>
              <a:rPr lang="cs-CZ" dirty="0" smtClean="0"/>
              <a:t>Bohrův model - 1913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6624736" cy="5976664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Niels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Bohr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(1885 –1962) - dánský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fyzik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Nobelova cena 1922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1943-1945 projekt Manhattan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ychází z planetárního modelu, </a:t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zavedl kvantování energie elektronů - </a:t>
            </a:r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stabilní atom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elektrony se nemohou vyskytovat na libovolných orbitách, ale jen na určitých </a:t>
            </a:r>
            <a:r>
              <a:rPr lang="cs-CZ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povolených drahách</a:t>
            </a:r>
            <a:r>
              <a:rPr lang="cs-CZ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energií danou kvantovým číslem n = 1,2,3,…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Při přechodu elektronu z vyšší hladiny na nižší dojde k vyzáření kvanta energie ve formě fotonu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Naopak atom může pohltit foton – excitace atomu – elektron přeskočí na vyšší hladinu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6" name="Picture 2" descr="VÃ½sledek obrÃ¡zku pro niels boh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" b="8708"/>
          <a:stretch/>
        </p:blipFill>
        <p:spPr bwMode="auto">
          <a:xfrm flipH="1">
            <a:off x="6583495" y="44624"/>
            <a:ext cx="25250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E(n) = -\frac{me^4}{2(4\pi\varepsilon_0)^2 \hbar^2}\cdot\frac{1}{n^2}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E(n) = -\frac{me^4}{2(4\pi\varepsilon_0)^2 \hbar^2}\cdot\frac{1}{n^2}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E(n) = -\frac{me^4}{2(4\pi\varepsilon_0)^2 \hbar^2}\cdot\frac{1}{n^2}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994407" y="3356992"/>
                <a:ext cx="1702646" cy="9017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cs-CZ" sz="2800" i="1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cs-CZ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07" y="3356992"/>
                <a:ext cx="1702646" cy="9017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40732" y="4540478"/>
                <a:ext cx="2315570" cy="7099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cs-CZ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0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732" y="4540478"/>
                <a:ext cx="2315570" cy="709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679492" y="5564559"/>
                <a:ext cx="2238049" cy="4001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0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cs-CZ" sz="2000" b="0" i="1" smtClean="0">
                        <a:latin typeface="Cambria Math"/>
                        <a:ea typeface="Cambria Math"/>
                      </a:rPr>
                      <m:t>5∙1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cs-CZ" sz="2000" dirty="0" smtClean="0"/>
                  <a:t> m</a:t>
                </a:r>
                <a:endParaRPr lang="cs-CZ" sz="20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92" y="5564559"/>
                <a:ext cx="2238049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4286" r="-1075" b="-2142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6777242" y="608400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Bohrův poloměr H</a:t>
            </a:r>
            <a:r>
              <a:rPr lang="cs-CZ" b="1" baseline="-25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cs-CZ" b="1" baseline="-25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72400" cy="914400"/>
          </a:xfrm>
        </p:spPr>
        <p:txBody>
          <a:bodyPr/>
          <a:lstStyle/>
          <a:p>
            <a:r>
              <a:rPr lang="cs-CZ" dirty="0" err="1" smtClean="0"/>
              <a:t>Sommerfeldův</a:t>
            </a:r>
            <a:r>
              <a:rPr lang="cs-CZ" dirty="0" smtClean="0"/>
              <a:t> model - 1919</a:t>
            </a:r>
            <a:endParaRPr lang="cs-CZ" dirty="0"/>
          </a:p>
        </p:txBody>
      </p:sp>
      <p:pic>
        <p:nvPicPr>
          <p:cNvPr id="32770" name="Picture 2" descr="https://upload.wikimedia.org/wikipedia/commons/thumb/9/93/Bohr_atom_model.svg/800px-Bohr_atom_mode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9" y="692696"/>
            <a:ext cx="33059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/>
          <a:stretch/>
        </p:blipFill>
        <p:spPr bwMode="auto">
          <a:xfrm>
            <a:off x="4716016" y="755339"/>
            <a:ext cx="3429000" cy="27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608" y="3573016"/>
            <a:ext cx="2103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Emise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fotonu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11886" y="3573016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Absorpce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fotonu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9200" y="4129434"/>
            <a:ext cx="4876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Arnold Sommerfeld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(1868-1951), německý fyzik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1919 – II. kvantově mechanický model atomu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elektrony se pohybují po drahách </a:t>
            </a: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kruhových i eliptických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jsou různě orientovány v prostoru</a:t>
            </a:r>
          </a:p>
        </p:txBody>
      </p:sp>
      <p:pic>
        <p:nvPicPr>
          <p:cNvPr id="32772" name="Picture 4" descr="VÃ½sledek obrÃ¡zku pro sommerfeldÅ¯v model atom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2145" r="8652" b="11373"/>
          <a:stretch/>
        </p:blipFill>
        <p:spPr bwMode="auto">
          <a:xfrm>
            <a:off x="5291120" y="4573407"/>
            <a:ext cx="3809323" cy="21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566</TotalTime>
  <Words>748</Words>
  <Application>Microsoft Office PowerPoint</Application>
  <PresentationFormat>Předvádění na obrazovce (4:3)</PresentationFormat>
  <Paragraphs>113</Paragraphs>
  <Slides>17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Metro</vt:lpstr>
      <vt:lpstr>Rovnice</vt:lpstr>
      <vt:lpstr>Vývoj modelu atomu</vt:lpstr>
      <vt:lpstr>Etapy vývoje modelu atomu</vt:lpstr>
      <vt:lpstr>Atomisté</vt:lpstr>
      <vt:lpstr>Chemický atomismus - Dalton</vt:lpstr>
      <vt:lpstr>Thomsonův „pudinkový“ model</vt:lpstr>
      <vt:lpstr>Rutherfordův planetární model</vt:lpstr>
      <vt:lpstr>Rutherfordův planetární model</vt:lpstr>
      <vt:lpstr>Bohrův model - 1913</vt:lpstr>
      <vt:lpstr>Sommerfeldův model - 1919</vt:lpstr>
      <vt:lpstr>Kvantově mechanický model</vt:lpstr>
      <vt:lpstr>Obrázky kvantově mechanického modelu</vt:lpstr>
      <vt:lpstr>Kvantová čísla</vt:lpstr>
      <vt:lpstr>Skenovací tunelový mikroskop</vt:lpstr>
      <vt:lpstr>Struktura atomu</vt:lpstr>
      <vt:lpstr>Symbolické porovnání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modelu atomu</dc:title>
  <dc:creator>katt</dc:creator>
  <cp:lastModifiedBy>imhotep</cp:lastModifiedBy>
  <cp:revision>53</cp:revision>
  <dcterms:created xsi:type="dcterms:W3CDTF">2009-10-04T08:45:15Z</dcterms:created>
  <dcterms:modified xsi:type="dcterms:W3CDTF">2019-02-04T17:56:41Z</dcterms:modified>
</cp:coreProperties>
</file>