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89" r:id="rId13"/>
    <p:sldId id="266" r:id="rId14"/>
    <p:sldId id="287" r:id="rId15"/>
    <p:sldId id="267" r:id="rId16"/>
    <p:sldId id="269" r:id="rId17"/>
    <p:sldId id="29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  <p:sldId id="284" r:id="rId28"/>
    <p:sldId id="285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01B63-4B7B-4B90-86E3-5B408427816B}" type="datetimeFigureOut">
              <a:rPr lang="cs-CZ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B72AF-4942-4CB1-AB31-CAE9E5B07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D3D50-2864-49EF-8F4B-AF8A68D8DFF6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E47F-B700-4344-8213-F0C29516F6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F56A2-AE45-4E61-AC26-2FA5260C6FDA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A309-1A8A-4E84-AC55-11D10F64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CED6-2403-44F9-86AF-EF2C34EDCB79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8413-ADD7-4101-9075-E5B7BD62AF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C64B-2B00-48D7-8D07-3E88F65BF073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5A789-5221-43FE-A9F7-7FF6D55456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F105-A01F-48C1-A755-F4D3F577DE4B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8627-7EE5-4046-80DB-2D9428A59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977-142B-47DD-9404-86929898F57A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766E-439E-4261-BBB7-416482377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50BA-C7D3-4856-A087-F65247D285B7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91CE8-8C73-439E-80FD-9FA48777C8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69533-0D7F-47CC-9623-22603272C9D4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73-63C7-44BB-BA1B-5E5BFB114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3004E-B011-4BAB-9DD5-BDF60C3FB428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EA6E5-B815-4C85-BFFC-5C85530617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C414-7AF6-4398-A9AA-C8D34291186B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3AED-17FB-476C-B06A-38E0CC9D34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77DDB-A061-451F-80AD-408EBBEAC6F1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652E-1CF2-40C7-BADB-BEFA733D8E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D7D3B0-B0AA-464D-A85C-7CB76D181497}" type="datetime1">
              <a:rPr lang="cs-CZ" smtClean="0"/>
              <a:pPr>
                <a:defRPr/>
              </a:pPr>
              <a:t>6.12.2018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B0E4-5916-4744-A6AA-EAABE5E565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Polarizace světla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 smtClean="0">
                <a:solidFill>
                  <a:srgbClr val="FFFF00"/>
                </a:solidFill>
              </a:rPr>
              <a:t>a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 smtClean="0">
                <a:solidFill>
                  <a:srgbClr val="FFFF00"/>
                </a:solidFill>
              </a:rPr>
              <a:t>jeho využití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Polarizační filtr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4461272"/>
            <a:ext cx="5616624" cy="1055960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Filtrem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projdou jenom složky vektorů el.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intenzity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jedné rovině </a:t>
            </a: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Soubor:Wire-grid-polarize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48" y="836712"/>
            <a:ext cx="687480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pefab.eu/img/content/fotografie/polarizacni-filtr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LCD – </a:t>
            </a:r>
            <a:r>
              <a:rPr lang="cs-CZ" altLang="cs-CZ" dirty="0" err="1" smtClean="0">
                <a:solidFill>
                  <a:srgbClr val="FFFF00"/>
                </a:solidFill>
              </a:rPr>
              <a:t>Liquid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crystal</a:t>
            </a:r>
            <a:r>
              <a:rPr lang="cs-CZ" altLang="cs-CZ" dirty="0" smtClean="0">
                <a:solidFill>
                  <a:srgbClr val="FFFF00"/>
                </a:solidFill>
              </a:rPr>
              <a:t> display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700" y="836713"/>
            <a:ext cx="9132300" cy="936103"/>
          </a:xfrm>
        </p:spPr>
        <p:txBody>
          <a:bodyPr>
            <a:normAutofit lnSpcReduction="10000"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z LCD displeje je polarizované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 se skládá z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tekutých krystalů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 polarizačních filtrů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4774"/>
            <a:ext cx="4114800" cy="48863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17" y="1924774"/>
            <a:ext cx="4124325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LCD – </a:t>
            </a:r>
            <a:r>
              <a:rPr lang="cs-CZ" altLang="cs-CZ" dirty="0" err="1" smtClean="0">
                <a:solidFill>
                  <a:srgbClr val="FFFF00"/>
                </a:solidFill>
              </a:rPr>
              <a:t>Liquid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crystal</a:t>
            </a:r>
            <a:r>
              <a:rPr lang="cs-CZ" altLang="cs-CZ" dirty="0" smtClean="0">
                <a:solidFill>
                  <a:srgbClr val="FFFF00"/>
                </a:solidFill>
              </a:rPr>
              <a:t> display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22530" name="Picture 2" descr="Polarizované světlo a LCD displ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09" y="836712"/>
            <a:ext cx="4272478" cy="320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Polarizované světlo a kalkulá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26" y="852861"/>
            <a:ext cx="4436892" cy="332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Polarizace světla a mobilní telef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569" y="4222517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Využití - fotografie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7924800" cy="820688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odraženého světla</a:t>
            </a:r>
          </a:p>
          <a:p>
            <a:endParaRPr lang="cs-CZ" alt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30200" y="1412776"/>
            <a:ext cx="8418264" cy="5184576"/>
            <a:chOff x="529" y="874"/>
            <a:chExt cx="3619" cy="2419"/>
          </a:xfrm>
        </p:grpSpPr>
        <p:pic>
          <p:nvPicPr>
            <p:cNvPr id="7" name="Picture 26" descr="polarizfil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882"/>
              <a:ext cx="3619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966" y="874"/>
              <a:ext cx="1075" cy="23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altLang="cs-CZ">
                  <a:solidFill>
                    <a:srgbClr val="D60093"/>
                  </a:solidFill>
                </a:rPr>
                <a:t>bez filtru</a:t>
              </a: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2654" y="875"/>
              <a:ext cx="1081" cy="23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altLang="cs-CZ">
                  <a:solidFill>
                    <a:srgbClr val="D60093"/>
                  </a:solidFill>
                </a:rPr>
                <a:t>s filtrem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-2858" y="0"/>
            <a:ext cx="4392488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rgbClr val="FFFF00"/>
                </a:solidFill>
              </a:rPr>
              <a:t>Ztmavení oblohy, lepší sytost barev</a:t>
            </a:r>
            <a:endParaRPr lang="cs-CZ" altLang="cs-CZ" sz="24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7" descr="ztmavení oblohy, zvýšení sytosti barev vegetace a zem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237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dukce odlesků na vodní hladin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16" y="1419237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644008" y="0"/>
            <a:ext cx="4499992" cy="10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sz="2400" dirty="0" smtClean="0">
                <a:solidFill>
                  <a:srgbClr val="FFFF00"/>
                </a:solidFill>
              </a:rPr>
              <a:t>Redukce odlesků na vodní hladině</a:t>
            </a:r>
            <a:endParaRPr lang="cs-CZ" altLang="cs-CZ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FOTOELASTICIMETRIE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 smtClean="0">
                <a:solidFill>
                  <a:srgbClr val="FFFF00"/>
                </a:solidFill>
              </a:rPr>
              <a:t>Měření </a:t>
            </a:r>
            <a:r>
              <a:rPr lang="cs-CZ" altLang="cs-CZ" dirty="0" smtClean="0">
                <a:solidFill>
                  <a:srgbClr val="FFFF00"/>
                </a:solidFill>
              </a:rPr>
              <a:t>vnitřního napětí ve </a:t>
            </a:r>
            <a:r>
              <a:rPr lang="cs-CZ" altLang="cs-CZ" dirty="0" smtClean="0">
                <a:solidFill>
                  <a:srgbClr val="FFFF00"/>
                </a:solidFill>
              </a:rPr>
              <a:t>skle, plexiskle, …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Polariskop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skle vznikají 2 paprsky, mimořádný je od řádného posunutý podle vnitřního napětí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Polariskop to zobrazí změnou barvy</a:t>
            </a: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2" descr="C:\Users\Vojta\Pictures\LPS\P1150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" y="1340768"/>
            <a:ext cx="3744218" cy="49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0133"/>
            <a:ext cx="8280919" cy="6413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ojta\Pictures\LPS\Jezdec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63"/>
            <a:ext cx="40005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Vojta\Pictures\LPS\Jezdec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ojta\Pictures\LPS\P1150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51482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Vojta\Pictures\LPS\Sklenička -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51022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0484" name="Picture 2" descr="C:\Users\Vojta\Pictures\LPS\Voňavka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Vojta\Pictures\LPS\Voňavk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Polarizované světlo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0" y="2205038"/>
            <a:ext cx="4114800" cy="3168650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 displeje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napětí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Defektoskopie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technologie</a:t>
            </a:r>
          </a:p>
        </p:txBody>
      </p:sp>
      <p:pic>
        <p:nvPicPr>
          <p:cNvPr id="1026" name="Picture 2" descr="Ice sheets in polarized light on the ISS by Don Pet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0227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ojta\Pictures\LPS\Sprcha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3238"/>
            <a:ext cx="461372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Vojta\Pictures\LPS\Sprch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0"/>
            <a:ext cx="44418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:\Users\Vojta\Pictures\LPS\Sprcha -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068638"/>
            <a:ext cx="44227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ojta\Pictures\LPS\Tvárnice B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775"/>
            <a:ext cx="48465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Vojta\Pictures\LPS\Tvárnice B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50768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ojta\Pictures\LPS\Těžítko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510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Vojta\Pictures\LPS\Těžítko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932361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Defektoskopie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" y="5517231"/>
            <a:ext cx="9144000" cy="134076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Podobný princip, jako u měření vnitřního napětí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Zkoumaný objekt se umístí mezi 2 polarizační filtry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zkoumat defekty objektu</a:t>
            </a:r>
          </a:p>
        </p:txBody>
      </p:sp>
      <p:pic>
        <p:nvPicPr>
          <p:cNvPr id="24582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32848" cy="47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3D technologie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5373217"/>
            <a:ext cx="9128137" cy="1656184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z LCD displeje je polarizované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3D displeji je polovina pixelů polarizována v jedné rovině, druhá polovina v druhé</a:t>
            </a:r>
          </a:p>
          <a:p>
            <a:pPr>
              <a:buFont typeface="Arial" charset="0"/>
              <a:buNone/>
            </a:pP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2981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Optická aktivita látek – polarimetrie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26633" name="Picture 9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5116838" cy="34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71" y="3212976"/>
            <a:ext cx="4262019" cy="36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Použitá literatura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[1]:  Bc. Hana Stemonová, Polarizace světla a jeho využití v praktickém životě</a:t>
            </a:r>
          </a:p>
          <a:p>
            <a:r>
              <a:rPr lang="cs-CZ" altLang="cs-CZ" smtClean="0">
                <a:solidFill>
                  <a:srgbClr val="FFFF00"/>
                </a:solidFill>
              </a:rPr>
              <a:t>[2]:  P. Vaněk, O. Zeman, H. Nováková, Seznamte se s polarizací, Týden Vědy 2012</a:t>
            </a:r>
          </a:p>
          <a:p>
            <a:r>
              <a:rPr lang="cs-CZ" altLang="cs-CZ" smtClean="0">
                <a:solidFill>
                  <a:srgbClr val="FFFF00"/>
                </a:solidFill>
              </a:rPr>
              <a:t>[3]:  Metoda kontroly vnitřního napětí ve skleněných výrobcích, ČSN 70 0534, 1981</a:t>
            </a:r>
          </a:p>
          <a:p>
            <a:r>
              <a:rPr lang="cs-CZ" altLang="cs-CZ" smtClean="0">
                <a:solidFill>
                  <a:srgbClr val="FFFF00"/>
                </a:solidFill>
              </a:rPr>
              <a:t>[4]: Ing. Vladimír Novotný, CSc., Zpevňování skla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Určení polohy Slunce pomocí LPS</a:t>
            </a:r>
          </a:p>
        </p:txBody>
      </p:sp>
      <p:pic>
        <p:nvPicPr>
          <p:cNvPr id="31747" name="Picture 2" descr="http://www.cameratechnica.com/wp-content/uploads/2011/04/how-polarizing-filter-works-dia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872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Využití LPS hmyzem</a:t>
            </a:r>
          </a:p>
        </p:txBody>
      </p:sp>
      <p:pic>
        <p:nvPicPr>
          <p:cNvPr id="32771" name="Picture 4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5738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149100" y="908718"/>
            <a:ext cx="4038600" cy="3583327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je elektromagnetické vlnění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vlnění se skládá z elektrického a magnetického pole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2 roviny jsou na sebe kolmé</a:t>
            </a: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Světlo – EM vlnění</a:t>
            </a:r>
          </a:p>
        </p:txBody>
      </p:sp>
      <p:pic>
        <p:nvPicPr>
          <p:cNvPr id="5124" name="Picture 2" descr="http://www.olympusmicro.com/primer/java/wavebasics/basicwavesjav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5040560" cy="35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Nepolarizované světlo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036496" cy="1440160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Běžné zdroje světla – žárovka, plazma,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svíčka, LED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Vektory intenzity jdou všemi směry</a:t>
            </a:r>
          </a:p>
          <a:p>
            <a:endParaRPr lang="cs-CZ" altLang="cs-CZ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 bwMode="auto">
          <a:xfrm>
            <a:off x="144015" y="2060848"/>
            <a:ext cx="8892481" cy="3014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Polarizované světlo?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24800" cy="1540768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Lineárně polarizované světlo – vektory elektrické intenzity jsou v jedné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rovině</a:t>
            </a: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Laser, měsíční světlo, LCD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7977" y="2485968"/>
            <a:ext cx="8224503" cy="40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202753" y="1124744"/>
            <a:ext cx="4235896" cy="4114800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Lineárně polarizované světlo má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vektory 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 v JEDNÉ rovině</a:t>
            </a:r>
          </a:p>
          <a:p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Běžné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je nepolarizované, vektory intenzit jdou všemi 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směry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Shrnutí</a:t>
            </a:r>
          </a:p>
        </p:txBody>
      </p:sp>
      <p:pic>
        <p:nvPicPr>
          <p:cNvPr id="18434" name="Picture 2" descr="http://i.idnes.cz/07/103/cl/JLB1ea119_vlna_polarizov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48" y="1340767"/>
            <a:ext cx="4453831" cy="334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POLARIZACE ODRAZEM A LOMEM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292080" y="1556792"/>
                <a:ext cx="3822016" cy="3412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altLang="cs-CZ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Polarizace odrazem</a:t>
                </a:r>
              </a:p>
              <a:p>
                <a:r>
                  <a:rPr lang="cs-CZ" altLang="cs-CZ" sz="2400" b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Úplná</a:t>
                </a:r>
                <a:r>
                  <a:rPr lang="cs-CZ" altLang="cs-CZ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když světlo dopadá pod tzv. </a:t>
                </a:r>
                <a:r>
                  <a:rPr lang="cs-CZ" altLang="cs-CZ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Brewsterovým</a:t>
                </a:r>
                <a:r>
                  <a:rPr lang="cs-CZ" altLang="cs-CZ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úhlem</a:t>
                </a:r>
              </a:p>
              <a:p>
                <a14:m>
                  <m:oMath xmlns:m="http://schemas.openxmlformats.org/officeDocument/2006/math">
                    <m:r>
                      <a:rPr lang="cs-CZ" altLang="cs-CZ" sz="3200" b="1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𝐭𝐠</m:t>
                    </m:r>
                    <m:r>
                      <a:rPr lang="cs-CZ" altLang="cs-CZ" sz="3200" b="1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cs-CZ" alt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alt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𝜶</m:t>
                        </m:r>
                      </m:e>
                      <m:sub>
                        <m:r>
                          <a:rPr lang="cs-CZ" alt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cs-CZ" altLang="cs-CZ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alt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cs-CZ" altLang="cs-CZ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altLang="cs-CZ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Polarizace </a:t>
                </a:r>
                <a:r>
                  <a:rPr lang="cs-CZ" altLang="cs-CZ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lomem nikdy není úplná</a:t>
                </a:r>
              </a:p>
              <a:p>
                <a:pPr>
                  <a:buFont typeface="Arial" charset="0"/>
                  <a:buNone/>
                </a:pPr>
                <a:endParaRPr lang="cs-CZ" altLang="cs-CZ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1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292080" y="1556792"/>
                <a:ext cx="3822016" cy="3412976"/>
              </a:xfrm>
              <a:blipFill rotWithShape="1">
                <a:blip r:embed="rId2"/>
                <a:stretch>
                  <a:fillRect l="-2073" t="-2321" b="-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8" name="Picture 4" descr="Soubor:Brewsters-angle.sv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07504" y="901361"/>
            <a:ext cx="4968552" cy="432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POLARIZACE ODRAZEM A LOMEM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3195637" y="3657600"/>
            <a:ext cx="2805113" cy="2057400"/>
          </a:xfrm>
          <a:custGeom>
            <a:avLst/>
            <a:gdLst>
              <a:gd name="T0" fmla="*/ 0 w 1767"/>
              <a:gd name="T1" fmla="*/ 0 h 1296"/>
              <a:gd name="T2" fmla="*/ 1104 w 1767"/>
              <a:gd name="T3" fmla="*/ 0 h 1296"/>
              <a:gd name="T4" fmla="*/ 1767 w 1767"/>
              <a:gd name="T5" fmla="*/ 753 h 1296"/>
              <a:gd name="T6" fmla="*/ 1140 w 1767"/>
              <a:gd name="T7" fmla="*/ 1296 h 1296"/>
              <a:gd name="T8" fmla="*/ 0 w 1767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7" h="1296">
                <a:moveTo>
                  <a:pt x="0" y="0"/>
                </a:moveTo>
                <a:lnTo>
                  <a:pt x="1104" y="0"/>
                </a:lnTo>
                <a:lnTo>
                  <a:pt x="1767" y="753"/>
                </a:lnTo>
                <a:lnTo>
                  <a:pt x="1140" y="12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071937" y="3663950"/>
            <a:ext cx="1431925" cy="1625600"/>
          </a:xfrm>
          <a:prstGeom prst="line">
            <a:avLst/>
          </a:prstGeom>
          <a:noFill/>
          <a:ln w="1905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079875" y="362108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flipH="1">
            <a:off x="1400175" y="3255963"/>
            <a:ext cx="5745162" cy="796925"/>
          </a:xfrm>
          <a:prstGeom prst="parallelogram">
            <a:avLst>
              <a:gd name="adj" fmla="val 132735"/>
            </a:avLst>
          </a:prstGeom>
          <a:solidFill>
            <a:srgbClr val="00FFFF">
              <a:alpha val="7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543300" y="2157413"/>
            <a:ext cx="3800475" cy="1900237"/>
          </a:xfrm>
          <a:custGeom>
            <a:avLst/>
            <a:gdLst>
              <a:gd name="T0" fmla="*/ 0 w 2394"/>
              <a:gd name="T1" fmla="*/ 693 h 1197"/>
              <a:gd name="T2" fmla="*/ 660 w 2394"/>
              <a:gd name="T3" fmla="*/ 1197 h 1197"/>
              <a:gd name="T4" fmla="*/ 2394 w 2394"/>
              <a:gd name="T5" fmla="*/ 498 h 1197"/>
              <a:gd name="T6" fmla="*/ 1725 w 2394"/>
              <a:gd name="T7" fmla="*/ 0 h 1197"/>
              <a:gd name="T8" fmla="*/ 0 w 2394"/>
              <a:gd name="T9" fmla="*/ 693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4" h="1197">
                <a:moveTo>
                  <a:pt x="0" y="693"/>
                </a:moveTo>
                <a:lnTo>
                  <a:pt x="660" y="1197"/>
                </a:lnTo>
                <a:lnTo>
                  <a:pt x="2394" y="498"/>
                </a:lnTo>
                <a:lnTo>
                  <a:pt x="1725" y="0"/>
                </a:lnTo>
                <a:lnTo>
                  <a:pt x="0" y="693"/>
                </a:lnTo>
                <a:close/>
              </a:path>
            </a:pathLst>
          </a:custGeom>
          <a:solidFill>
            <a:srgbClr val="FF9900">
              <a:alpha val="34000"/>
            </a:srgbClr>
          </a:solidFill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081462" y="2120900"/>
            <a:ext cx="0" cy="1508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4078287" y="2566988"/>
            <a:ext cx="2743200" cy="10969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1299189">
            <a:off x="1866900" y="1866900"/>
            <a:ext cx="0" cy="1785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2491135">
            <a:off x="1865312" y="2027238"/>
            <a:ext cx="1588" cy="1473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4440421">
            <a:off x="1860550" y="2297113"/>
            <a:ext cx="0" cy="952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rot="6699189">
            <a:off x="1675606" y="2496344"/>
            <a:ext cx="0" cy="4111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19812491">
            <a:off x="1855787" y="2305050"/>
            <a:ext cx="1588" cy="952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rot="199840">
            <a:off x="1857375" y="2024063"/>
            <a:ext cx="1587" cy="1473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341437" y="2566988"/>
            <a:ext cx="2743200" cy="10969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rot="6699189">
            <a:off x="2047081" y="2647156"/>
            <a:ext cx="0" cy="407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1437" y="1960563"/>
            <a:ext cx="1558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339966"/>
                </a:solidFill>
              </a:rPr>
              <a:t>dopadající</a:t>
            </a:r>
          </a:p>
          <a:p>
            <a:r>
              <a:rPr lang="cs-CZ" altLang="cs-CZ" sz="1600">
                <a:solidFill>
                  <a:srgbClr val="339966"/>
                </a:solidFill>
              </a:rPr>
              <a:t>nepolarizované</a:t>
            </a:r>
          </a:p>
          <a:p>
            <a:r>
              <a:rPr lang="cs-CZ" altLang="cs-CZ" sz="1600">
                <a:solidFill>
                  <a:srgbClr val="339966"/>
                </a:solidFill>
              </a:rPr>
              <a:t>světlo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500687" y="2471738"/>
            <a:ext cx="1052513" cy="7905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4562475" y="4352925"/>
            <a:ext cx="985837" cy="8620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342062" y="1198563"/>
            <a:ext cx="2700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FF9900"/>
                </a:solidFill>
              </a:rPr>
              <a:t>odražené světlo</a:t>
            </a:r>
          </a:p>
          <a:p>
            <a:r>
              <a:rPr lang="cs-CZ" altLang="cs-CZ" sz="1600">
                <a:solidFill>
                  <a:srgbClr val="FF9900"/>
                </a:solidFill>
              </a:rPr>
              <a:t>polarizované v rovině kolmé</a:t>
            </a:r>
          </a:p>
          <a:p>
            <a:r>
              <a:rPr lang="cs-CZ" altLang="cs-CZ" sz="1600">
                <a:solidFill>
                  <a:srgbClr val="FF9900"/>
                </a:solidFill>
              </a:rPr>
              <a:t>k rovině dopadu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072187" y="4373563"/>
            <a:ext cx="1628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CC00FF"/>
                </a:solidFill>
              </a:rPr>
              <a:t>lomené světlo</a:t>
            </a:r>
          </a:p>
          <a:p>
            <a:r>
              <a:rPr lang="cs-CZ" altLang="cs-CZ" sz="1600">
                <a:solidFill>
                  <a:srgbClr val="CC00FF"/>
                </a:solidFill>
              </a:rPr>
              <a:t>polarizované </a:t>
            </a:r>
          </a:p>
          <a:p>
            <a:r>
              <a:rPr lang="cs-CZ" altLang="cs-CZ" sz="1600">
                <a:solidFill>
                  <a:srgbClr val="CC00FF"/>
                </a:solidFill>
              </a:rPr>
              <a:t>v rovině dopadu</a:t>
            </a:r>
          </a:p>
        </p:txBody>
      </p:sp>
    </p:spTree>
    <p:extLst>
      <p:ext uri="{BB962C8B-B14F-4D97-AF65-F5344CB8AC3E}">
        <p14:creationId xmlns:p14="http://schemas.microsoft.com/office/powerpoint/2010/main" val="34104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Polarizace dvojlomem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924800" cy="103671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Průchod světla přes islandský vápenec nebo např. sklo, ve kterém je vnitřní napětí – vnikají 2 paprsky, oba polarizované</a:t>
            </a:r>
          </a:p>
        </p:txBody>
      </p:sp>
      <p:pic>
        <p:nvPicPr>
          <p:cNvPr id="20482" name="Picture 2" descr="http://electron6.phys.utk.edu/light/images7-10/polari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98830"/>
            <a:ext cx="4440494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élník 1"/>
          <p:cNvSpPr/>
          <p:nvPr/>
        </p:nvSpPr>
        <p:spPr>
          <a:xfrm>
            <a:off x="4716015" y="1898830"/>
            <a:ext cx="432048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FFFF00"/>
                </a:solidFill>
                <a:effectLst/>
              </a:rPr>
              <a:t>Nastává v </a:t>
            </a:r>
            <a:r>
              <a:rPr lang="cs-CZ" altLang="cs-CZ" sz="2400" u="sng" dirty="0" smtClean="0">
                <a:solidFill>
                  <a:srgbClr val="FF0000"/>
                </a:solidFill>
                <a:effectLst/>
              </a:rPr>
              <a:t>anizotropních látkách</a:t>
            </a:r>
            <a:r>
              <a:rPr lang="cs-CZ" altLang="cs-CZ" sz="2400" dirty="0" smtClean="0">
                <a:solidFill>
                  <a:srgbClr val="FFFF00"/>
                </a:solidFill>
                <a:effectLst/>
              </a:rPr>
              <a:t> (rychlost světla je v různých směrech různá).</a:t>
            </a:r>
          </a:p>
          <a:p>
            <a:pPr>
              <a:lnSpc>
                <a:spcPct val="90000"/>
              </a:lnSpc>
            </a:pPr>
            <a:endParaRPr lang="cs-CZ" altLang="cs-CZ" sz="2400" dirty="0" smtClean="0">
              <a:solidFill>
                <a:srgbClr val="FFFF00"/>
              </a:solidFill>
              <a:effectLst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FFFF00"/>
                </a:solidFill>
                <a:effectLst/>
              </a:rPr>
              <a:t>Světelný paprsek se na rozhraní s krystalem rozdělí na paprsky dva – </a:t>
            </a:r>
            <a:r>
              <a:rPr lang="cs-CZ" altLang="cs-CZ" sz="2400" b="1" u="sng" dirty="0" smtClean="0">
                <a:solidFill>
                  <a:srgbClr val="FF0000"/>
                </a:solidFill>
                <a:effectLst/>
              </a:rPr>
              <a:t>paprsek řádný a paprsek mimořádný </a:t>
            </a:r>
          </a:p>
          <a:p>
            <a:pPr>
              <a:lnSpc>
                <a:spcPct val="90000"/>
              </a:lnSpc>
            </a:pPr>
            <a:endParaRPr lang="cs-CZ" altLang="cs-CZ" sz="2400" b="1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FF00"/>
                </a:solidFill>
                <a:effectLst/>
              </a:rPr>
              <a:t>(oba lineárně polarizované, avšak vektory E obou paprsků kmitají v rovinách navzájem kolmých).</a:t>
            </a:r>
            <a:endParaRPr lang="cs-CZ" altLang="cs-CZ" sz="24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1856</TotalTime>
  <Words>364</Words>
  <Application>Microsoft Office PowerPoint</Application>
  <PresentationFormat>Předvádění na obrazovce (4:3)</PresentationFormat>
  <Paragraphs>75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Calibri</vt:lpstr>
      <vt:lpstr>Arial</vt:lpstr>
      <vt:lpstr>Horizont</vt:lpstr>
      <vt:lpstr>Polarizace světla a jeho využití</vt:lpstr>
      <vt:lpstr>Polarizované světlo</vt:lpstr>
      <vt:lpstr>Světlo – EM vlnění</vt:lpstr>
      <vt:lpstr>Nepolarizované světlo</vt:lpstr>
      <vt:lpstr>Polarizované světlo?</vt:lpstr>
      <vt:lpstr>Shrnutí</vt:lpstr>
      <vt:lpstr>POLARIZACE ODRAZEM A LOMEM</vt:lpstr>
      <vt:lpstr>POLARIZACE ODRAZEM A LOMEM</vt:lpstr>
      <vt:lpstr>Polarizace dvojlomem</vt:lpstr>
      <vt:lpstr>Polarizační filtr</vt:lpstr>
      <vt:lpstr>LCD – Liquid crystal display</vt:lpstr>
      <vt:lpstr>LCD – Liquid crystal display</vt:lpstr>
      <vt:lpstr>Využití - fotografie</vt:lpstr>
      <vt:lpstr>Prezentace aplikace PowerPoint</vt:lpstr>
      <vt:lpstr>FOTOELASTICIMETRIE Měření vnitřního napětí ve skle, plexiskle,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Defektoskopie</vt:lpstr>
      <vt:lpstr>3D technologie</vt:lpstr>
      <vt:lpstr>Optická aktivita látek – polarimetrie</vt:lpstr>
      <vt:lpstr>Použitá literatura</vt:lpstr>
      <vt:lpstr>Určení polohy Slunce pomocí LPS</vt:lpstr>
      <vt:lpstr>Využití LPS hmyzem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 nepraktické využití lineárně polarizovaného světla</dc:title>
  <dc:creator>Čeněk Kodejška</dc:creator>
  <cp:lastModifiedBy>imhotep</cp:lastModifiedBy>
  <cp:revision>91</cp:revision>
  <dcterms:created xsi:type="dcterms:W3CDTF">2012-10-06T08:49:57Z</dcterms:created>
  <dcterms:modified xsi:type="dcterms:W3CDTF">2018-12-06T16:28:51Z</dcterms:modified>
</cp:coreProperties>
</file>