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86" r:id="rId3"/>
    <p:sldId id="292" r:id="rId4"/>
    <p:sldId id="258" r:id="rId5"/>
    <p:sldId id="291" r:id="rId6"/>
    <p:sldId id="260" r:id="rId7"/>
    <p:sldId id="293" r:id="rId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9F01B63-4B7B-4B90-86E3-5B408427816B}" type="datetimeFigureOut">
              <a:rPr lang="cs-CZ"/>
              <a:pPr>
                <a:defRPr/>
              </a:pPr>
              <a:t>07.11.2021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10B72AF-4942-4CB1-AB31-CAE9E5B078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268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FD3D50-2864-49EF-8F4B-AF8A68D8DFF6}" type="datetime1">
              <a:rPr lang="cs-CZ" smtClean="0"/>
              <a:pPr>
                <a:defRPr/>
              </a:pPr>
              <a:t>07.11.2021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04E47F-B700-4344-8213-F0C29516F68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9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AF56A2-AE45-4E61-AC26-2FA5260C6FDA}" type="datetime1">
              <a:rPr lang="cs-CZ" smtClean="0"/>
              <a:pPr>
                <a:defRPr/>
              </a:pPr>
              <a:t>07.11.2021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FA309-1A8A-4E84-AC55-11D10F64BAE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D0CED6-2403-44F9-86AF-EF2C34EDCB79}" type="datetime1">
              <a:rPr lang="cs-CZ" smtClean="0"/>
              <a:pPr>
                <a:defRPr/>
              </a:pPr>
              <a:t>07.11.2021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D8413-ADD7-4101-9075-E5B7BD62AF4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2BC64B-2B00-48D7-8D07-3E88F65BF073}" type="datetime1">
              <a:rPr lang="cs-CZ" smtClean="0"/>
              <a:pPr>
                <a:defRPr/>
              </a:pPr>
              <a:t>07.11.2021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5A789-5221-43FE-A9F7-7FF6D554561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3462339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7BF105-A01F-48C1-A755-F4D3F577DE4B}" type="datetime1">
              <a:rPr lang="cs-CZ" smtClean="0"/>
              <a:pPr>
                <a:defRPr/>
              </a:pPr>
              <a:t>07.11.2021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E8627-7EE5-4046-80DB-2D9428A59E5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0A9977-142B-47DD-9404-86929898F57A}" type="datetime1">
              <a:rPr lang="cs-CZ" smtClean="0"/>
              <a:pPr>
                <a:defRPr/>
              </a:pPr>
              <a:t>07.11.2021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8C766E-439E-4261-BBB7-41648237772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200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4B50BA-C7D3-4856-A087-F65247D285B7}" type="datetime1">
              <a:rPr lang="cs-CZ" smtClean="0"/>
              <a:pPr>
                <a:defRPr/>
              </a:pPr>
              <a:t>07.11.2021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91CE8-8C73-439E-80FD-9FA48777C88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069533-0D7F-47CC-9623-22603272C9D4}" type="datetime1">
              <a:rPr lang="cs-CZ" smtClean="0"/>
              <a:pPr>
                <a:defRPr/>
              </a:pPr>
              <a:t>07.11.2021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76B73-63C7-44BB-BA1B-5E5BFB11448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93004E-B011-4BAB-9DD5-BDF60C3FB428}" type="datetime1">
              <a:rPr lang="cs-CZ" smtClean="0"/>
              <a:pPr>
                <a:defRPr/>
              </a:pPr>
              <a:t>07.11.2021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EA6E5-B815-4C85-BFFC-5C855306170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2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9FC414-7AF6-4398-A9AA-C8D34291186B}" type="datetime1">
              <a:rPr lang="cs-CZ" smtClean="0"/>
              <a:pPr>
                <a:defRPr/>
              </a:pPr>
              <a:t>07.11.2021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73AED-17FB-476C-B06A-38E0CC9D34F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1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977DDB-A061-451F-80AD-408EBBEAC6F1}" type="datetime1">
              <a:rPr lang="cs-CZ" smtClean="0"/>
              <a:pPr>
                <a:defRPr/>
              </a:pPr>
              <a:t>07.11.2021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5652E-1CF2-40C7-BADB-BEFA733D8E2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D7D3B0-B0AA-464D-A85C-7CB76D181497}" type="datetime1">
              <a:rPr lang="cs-CZ" smtClean="0"/>
              <a:pPr>
                <a:defRPr/>
              </a:pPr>
              <a:t>07.11.2021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1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190B0E4-5916-4744-A6AA-EAABE5E5655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2522711"/>
          </a:xfrm>
        </p:spPr>
        <p:txBody>
          <a:bodyPr/>
          <a:lstStyle/>
          <a:p>
            <a:r>
              <a:rPr lang="cs-CZ" altLang="cs-CZ" dirty="0" smtClean="0">
                <a:solidFill>
                  <a:srgbClr val="FFFF00"/>
                </a:solidFill>
              </a:rPr>
              <a:t>Snímací a Projekční přístroje</a:t>
            </a:r>
            <a:br>
              <a:rPr lang="cs-CZ" altLang="cs-CZ" dirty="0" smtClean="0">
                <a:solidFill>
                  <a:srgbClr val="FFFF00"/>
                </a:solidFill>
              </a:rPr>
            </a:br>
            <a:r>
              <a:rPr lang="cs-CZ" altLang="cs-CZ" dirty="0">
                <a:solidFill>
                  <a:srgbClr val="FFFF00"/>
                </a:solidFill>
              </a:rPr>
              <a:t/>
            </a:r>
            <a:br>
              <a:rPr lang="cs-CZ" altLang="cs-CZ" dirty="0">
                <a:solidFill>
                  <a:srgbClr val="FFFF00"/>
                </a:solidFill>
              </a:rPr>
            </a:br>
            <a:endParaRPr lang="cs-CZ" altLang="cs-CZ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snímací</a:t>
            </a:r>
            <a:r>
              <a:rPr lang="cs-CZ" altLang="cs-CZ" dirty="0" smtClean="0">
                <a:solidFill>
                  <a:srgbClr val="FFFF00"/>
                </a:solidFill>
              </a:rPr>
              <a:t> přístroje</a:t>
            </a:r>
            <a:endParaRPr lang="cs-CZ" altLang="cs-CZ" dirty="0" smtClean="0">
              <a:solidFill>
                <a:srgbClr val="FFFF00"/>
              </a:solidFill>
            </a:endParaRPr>
          </a:p>
        </p:txBody>
      </p:sp>
      <p:sp>
        <p:nvSpPr>
          <p:cNvPr id="3075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51520" y="980729"/>
            <a:ext cx="4392488" cy="15121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Camera obscura</a:t>
            </a:r>
            <a:endParaRPr lang="cs-CZ" altLang="cs-CZ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otoaparát</a:t>
            </a:r>
            <a:endParaRPr lang="cs-CZ" altLang="cs-CZ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Videokamera</a:t>
            </a:r>
            <a:endParaRPr lang="cs-CZ" altLang="cs-CZ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4077072"/>
            <a:ext cx="9144000" cy="6206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cs-CZ" altLang="cs-CZ" dirty="0" smtClean="0">
                <a:solidFill>
                  <a:srgbClr val="FFFF00"/>
                </a:solidFill>
              </a:rPr>
              <a:t>projekční přístroje</a:t>
            </a:r>
            <a:endParaRPr lang="cs-CZ" altLang="cs-CZ" dirty="0" smtClean="0">
              <a:solidFill>
                <a:srgbClr val="FFFF00"/>
              </a:solidFill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251520" y="5373216"/>
            <a:ext cx="4392488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Font typeface="Wingdings" panose="05000000000000000000" pitchFamily="2" charset="2"/>
              <a:buChar char="§"/>
            </a:pPr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Zpětný projektor</a:t>
            </a:r>
          </a:p>
          <a:p>
            <a:pPr fontAlgn="auto">
              <a:buFont typeface="Wingdings" panose="05000000000000000000" pitchFamily="2" charset="2"/>
              <a:buChar char="§"/>
            </a:pPr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Diaprojektor</a:t>
            </a:r>
          </a:p>
          <a:p>
            <a:pPr fontAlgn="auto">
              <a:buFont typeface="Wingdings" panose="05000000000000000000" pitchFamily="2" charset="2"/>
              <a:buChar char="§"/>
            </a:pPr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Dataprojektor</a:t>
            </a:r>
            <a:endParaRPr lang="cs-CZ" altLang="cs-CZ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Jak se vyvíjela fotografie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837" y="985133"/>
            <a:ext cx="4138092" cy="299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604" y="4281861"/>
            <a:ext cx="18383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Jak vybrat ideální fotoaparát | ideální foťák | moje Tajem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934" y="1602091"/>
            <a:ext cx="2001066" cy="175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90193"/>
            <a:ext cx="2238747" cy="13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Diaprojektor Reflecta 2000 AF starší mode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979" y="4681650"/>
            <a:ext cx="2010036" cy="201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Camera obscura – dírková komora</a:t>
            </a:r>
            <a:endParaRPr lang="cs-CZ" altLang="cs-CZ" dirty="0" smtClean="0">
              <a:solidFill>
                <a:srgbClr val="FFFF00"/>
              </a:solidFill>
            </a:endParaRPr>
          </a:p>
        </p:txBody>
      </p:sp>
      <p:pic>
        <p:nvPicPr>
          <p:cNvPr id="8" name="Picture 2" descr="Jak se vyvíjela fotografie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1196751"/>
            <a:ext cx="5096025" cy="368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2488" y="1196751"/>
            <a:ext cx="39834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 smtClean="0"/>
              <a:t>Čína už 5. st. př. n.l.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 smtClean="0"/>
              <a:t>Aristoteles 350 př.n.l.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 smtClean="0"/>
              <a:t>Da Vinci 1485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 smtClean="0"/>
              <a:t>Cardano 1550 čočka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 smtClean="0"/>
              <a:t>Kepler 1620 přenosná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 smtClean="0"/>
              <a:t>Předchůdce fotoaparátu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 smtClean="0"/>
              <a:t>Otvor v jedné svislé stěně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 smtClean="0"/>
              <a:t>Pomůcka malířů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 smtClean="0"/>
              <a:t>Zachování perspektivy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 smtClean="0"/>
              <a:t>Dnes: historická pomůcka nebo turistická atrakce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5496" y="5301208"/>
            <a:ext cx="898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Veřejné CO: Znojmo (radniční věž), Drážďany (muzeum</a:t>
            </a:r>
            <a:r>
              <a:rPr lang="cs-CZ" sz="2400" dirty="0" smtClean="0"/>
              <a:t>), </a:t>
            </a:r>
            <a:r>
              <a:rPr lang="cs-CZ" sz="2400" dirty="0" err="1"/>
              <a:t>Marburg</a:t>
            </a:r>
            <a:r>
              <a:rPr lang="cs-CZ" sz="2400" dirty="0"/>
              <a:t> </a:t>
            </a:r>
            <a:r>
              <a:rPr lang="cs-CZ" sz="2400" dirty="0" smtClean="0"/>
              <a:t>(zámek)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/>
              <a:t>Největší: Kalifornie </a:t>
            </a:r>
            <a:r>
              <a:rPr lang="cs-CZ" sz="2400" dirty="0"/>
              <a:t>- letecký hangár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3151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amsung Galaxy S9 prý dostane F1,5 objektiv a variabilní clonu - Cnews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103" y="3927909"/>
            <a:ext cx="5176401" cy="291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Digitální zrcadlovka</a:t>
            </a:r>
            <a:endParaRPr lang="cs-CZ" altLang="cs-CZ" dirty="0" smtClean="0">
              <a:solidFill>
                <a:srgbClr val="FFFF00"/>
              </a:solidFill>
            </a:endParaRPr>
          </a:p>
        </p:txBody>
      </p:sp>
      <p:pic>
        <p:nvPicPr>
          <p:cNvPr id="2" name="Picture 2" descr="Jak funguje fotoaparát: čas – clona – ISO – CEWE Fotola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657" y="764705"/>
            <a:ext cx="4324839" cy="288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5496" y="764705"/>
            <a:ext cx="4540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Objektiv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/>
              <a:t>Normální: f = 50 mm, záběr 46°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/>
              <a:t>Širokoúhlý: f = 35 mm, záběr 62°</a:t>
            </a:r>
            <a:br>
              <a:rPr lang="cs-CZ" sz="2000" dirty="0" smtClean="0"/>
            </a:br>
            <a:r>
              <a:rPr lang="cs-CZ" sz="2000" dirty="0" smtClean="0"/>
              <a:t>rybí oko 180°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/>
              <a:t>Teleobjektiv: f = 200 mm, záběr 12°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5496" y="3120058"/>
            <a:ext cx="9001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Clona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/>
              <a:t>Irisová – tvořená soustavou segmentů</a:t>
            </a:r>
            <a:endParaRPr lang="cs-CZ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/>
              <a:t>Ovlivňuje světelnost objektivu (čím větší clona, tím menší otvor)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/>
              <a:t>Vliv na hloubku ostrosti – menší clona = menší ostrost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9261" y="4966717"/>
            <a:ext cx="425470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Závěrka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/>
              <a:t>Umožňuje vstup světla na film nebo CCD po dobu expozice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/>
              <a:t>Mechanická nebo elektronická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355976" y="5022921"/>
            <a:ext cx="46805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CCD snímač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err="1" smtClean="0">
                <a:solidFill>
                  <a:srgbClr val="FFFF00"/>
                </a:solidFill>
              </a:rPr>
              <a:t>Charge-coupled</a:t>
            </a:r>
            <a:r>
              <a:rPr lang="cs-CZ" sz="2000" dirty="0" smtClean="0">
                <a:solidFill>
                  <a:srgbClr val="FFFF00"/>
                </a:solidFill>
              </a:rPr>
              <a:t> </a:t>
            </a:r>
            <a:r>
              <a:rPr lang="cs-CZ" sz="2000" dirty="0" err="1" smtClean="0">
                <a:solidFill>
                  <a:srgbClr val="FFFF00"/>
                </a:solidFill>
              </a:rPr>
              <a:t>device</a:t>
            </a:r>
            <a:endParaRPr lang="cs-CZ" sz="2000" dirty="0" smtClean="0">
              <a:solidFill>
                <a:srgbClr val="FFFF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FFFF00"/>
                </a:solidFill>
              </a:rPr>
              <a:t>1969 (1 hodina), NC 2009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FFFF00"/>
                </a:solidFill>
              </a:rPr>
              <a:t>Princip fotoefektu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Zpětný projektor</a:t>
            </a:r>
            <a:endParaRPr lang="cs-CZ" altLang="cs-CZ" dirty="0" smtClean="0">
              <a:solidFill>
                <a:srgbClr val="FFFF00"/>
              </a:solidFill>
            </a:endParaRPr>
          </a:p>
        </p:txBody>
      </p:sp>
      <p:pic>
        <p:nvPicPr>
          <p:cNvPr id="4098" name="Picture 2" descr="Zpětný projektor 3M M2660 | ACTIV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8" r="10337"/>
          <a:stretch/>
        </p:blipFill>
        <p:spPr bwMode="auto">
          <a:xfrm>
            <a:off x="6804248" y="888567"/>
            <a:ext cx="2339752" cy="42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KO. - ppt stáhnou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9" t="8129" r="17364" b="8924"/>
          <a:stretch/>
        </p:blipFill>
        <p:spPr bwMode="auto">
          <a:xfrm>
            <a:off x="0" y="888567"/>
            <a:ext cx="4499992" cy="427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72" b="96838" l="8290" r="91192">
                        <a14:backgroundMark x1="4145" y1="10672" x2="4145" y2="10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41" r="7950"/>
          <a:stretch/>
        </p:blipFill>
        <p:spPr bwMode="auto">
          <a:xfrm>
            <a:off x="4089554" y="888566"/>
            <a:ext cx="2714694" cy="427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46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diaprojektor</a:t>
            </a:r>
            <a:endParaRPr lang="cs-CZ" altLang="cs-CZ" dirty="0" smtClean="0">
              <a:solidFill>
                <a:srgbClr val="FFFF00"/>
              </a:solidFill>
            </a:endParaRPr>
          </a:p>
        </p:txBody>
      </p:sp>
      <p:pic>
        <p:nvPicPr>
          <p:cNvPr id="8" name="Picture 8" descr="Diaprojektor Reflecta 2000 AF starší mod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37" b="20463"/>
          <a:stretch/>
        </p:blipFill>
        <p:spPr bwMode="auto">
          <a:xfrm>
            <a:off x="4809703" y="3789040"/>
            <a:ext cx="3670350" cy="227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igitalizace VHS,Hi8,MC,LP Brno + Morava | Diapozitivy, negativy a fotky -  převod VHS videokazet na DVD, gramofonových LP desek, audiokazet do PC,  tabletu, smartphonu, Youtube, střih videa, pořizování záznam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r="9280"/>
          <a:stretch/>
        </p:blipFill>
        <p:spPr bwMode="auto">
          <a:xfrm>
            <a:off x="7103650" y="5373216"/>
            <a:ext cx="2015768" cy="148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5496" y="3717032"/>
            <a:ext cx="477420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 smtClean="0"/>
              <a:t>zdroj </a:t>
            </a:r>
            <a:r>
              <a:rPr lang="cs-CZ" sz="2000" dirty="0"/>
              <a:t>světla (</a:t>
            </a:r>
            <a:r>
              <a:rPr lang="cs-CZ" sz="2000" dirty="0" smtClean="0"/>
              <a:t>žárovka)</a:t>
            </a:r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 smtClean="0"/>
              <a:t>zrcadlo </a:t>
            </a:r>
            <a:r>
              <a:rPr lang="cs-CZ" sz="2000" dirty="0"/>
              <a:t>a </a:t>
            </a:r>
            <a:r>
              <a:rPr lang="cs-CZ" sz="2000" dirty="0" smtClean="0"/>
              <a:t>kondenzor, které </a:t>
            </a:r>
            <a:r>
              <a:rPr lang="cs-CZ" sz="2000" dirty="0"/>
              <a:t>světlo soustřeďují na diapozitiv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 smtClean="0"/>
              <a:t>tepelná </a:t>
            </a:r>
            <a:r>
              <a:rPr lang="cs-CZ" sz="2000" dirty="0"/>
              <a:t>izolace mezi kondenzorem a diapozitivem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 smtClean="0"/>
              <a:t>kolejnice </a:t>
            </a:r>
            <a:r>
              <a:rPr lang="cs-CZ" sz="2000" dirty="0"/>
              <a:t>pro podávání </a:t>
            </a:r>
            <a:r>
              <a:rPr lang="cs-CZ" sz="2000" dirty="0" smtClean="0"/>
              <a:t>diapozitivů </a:t>
            </a:r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 smtClean="0"/>
              <a:t>objektiv, </a:t>
            </a:r>
            <a:r>
              <a:rPr lang="cs-CZ" sz="2000" dirty="0"/>
              <a:t>jehož posunem se obraz </a:t>
            </a:r>
            <a:r>
              <a:rPr lang="cs-CZ" sz="2000" dirty="0" smtClean="0"/>
              <a:t>zaostřuje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zdroj </a:t>
            </a:r>
            <a:r>
              <a:rPr lang="cs-CZ" dirty="0"/>
              <a:t>světla vytváří značné množství tepla, má diaprojektor i nucené </a:t>
            </a:r>
            <a:r>
              <a:rPr lang="cs-CZ" dirty="0" smtClean="0"/>
              <a:t>chlazení(větrák</a:t>
            </a:r>
            <a:r>
              <a:rPr lang="cs-CZ" dirty="0"/>
              <a:t>).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64614" y="692696"/>
            <a:ext cx="8989902" cy="2996634"/>
            <a:chOff x="64614" y="764704"/>
            <a:chExt cx="8989902" cy="2996634"/>
          </a:xfrm>
        </p:grpSpPr>
        <p:pic>
          <p:nvPicPr>
            <p:cNvPr id="5126" name="Picture 6" descr="Versuche P1-31,40,41. Vorbereitung. Thomas Keck Gruppe: Mo-3 Karlsruhe  Institut für Technologie, Bachelor Physik Versuchstag: PDF Free Downloa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14" y="764704"/>
              <a:ext cx="8989902" cy="2996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ovéPole 5"/>
            <p:cNvSpPr txBox="1"/>
            <p:nvPr/>
          </p:nvSpPr>
          <p:spPr>
            <a:xfrm>
              <a:off x="1259631" y="971436"/>
              <a:ext cx="1162967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bg1"/>
                  </a:solidFill>
                </a:rPr>
                <a:t>Ž</a:t>
              </a:r>
              <a:r>
                <a:rPr lang="cs-CZ" dirty="0" smtClean="0">
                  <a:solidFill>
                    <a:schemeClr val="bg1"/>
                  </a:solidFill>
                </a:rPr>
                <a:t>árovka</a:t>
              </a:r>
              <a:endParaRPr lang="cs-CZ" dirty="0">
                <a:solidFill>
                  <a:schemeClr val="bg1"/>
                </a:solidFill>
              </a:endParaRP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395536" y="3212976"/>
              <a:ext cx="1008112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bg1"/>
                  </a:solidFill>
                </a:rPr>
                <a:t>Z</a:t>
              </a:r>
              <a:r>
                <a:rPr lang="cs-CZ" dirty="0" smtClean="0">
                  <a:solidFill>
                    <a:schemeClr val="bg1"/>
                  </a:solidFill>
                </a:rPr>
                <a:t>rcadlo</a:t>
              </a:r>
              <a:endParaRPr lang="cs-CZ" dirty="0">
                <a:solidFill>
                  <a:schemeClr val="bg1"/>
                </a:solidFill>
              </a:endParaRP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7975997" y="3212976"/>
              <a:ext cx="1008112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bg1"/>
                  </a:solidFill>
                </a:rPr>
                <a:t>S</a:t>
              </a:r>
              <a:r>
                <a:rPr lang="cs-CZ" dirty="0" smtClean="0">
                  <a:solidFill>
                    <a:schemeClr val="bg1"/>
                  </a:solidFill>
                </a:rPr>
                <a:t>tínítko</a:t>
              </a:r>
              <a:endParaRPr lang="cs-CZ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cs-CZ" altLang="cs-CZ" dirty="0" err="1" smtClean="0">
                <a:solidFill>
                  <a:srgbClr val="FFFF00"/>
                </a:solidFill>
              </a:rPr>
              <a:t>dataprojektorY</a:t>
            </a:r>
            <a:endParaRPr lang="cs-CZ" altLang="cs-CZ" dirty="0" smtClean="0">
              <a:solidFill>
                <a:srgbClr val="FFFF00"/>
              </a:solidFill>
            </a:endParaRPr>
          </a:p>
        </p:txBody>
      </p:sp>
      <p:pic>
        <p:nvPicPr>
          <p:cNvPr id="6146" name="Picture 2" descr="Základy elektronik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7"/>
          <a:stretch/>
        </p:blipFill>
        <p:spPr bwMode="auto">
          <a:xfrm>
            <a:off x="0" y="692696"/>
            <a:ext cx="4608513" cy="301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CD projektory :: M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692695"/>
            <a:ext cx="4499992" cy="301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etup of full-color holographic display system: BS is the beam... |  Download Scientific Dia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528" y="3799204"/>
            <a:ext cx="5462784" cy="301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77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2269</TotalTime>
  <Words>213</Words>
  <Application>Microsoft Office PowerPoint</Application>
  <PresentationFormat>Předvádění na obrazovce (4:3)</PresentationFormat>
  <Paragraphs>50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Horizont</vt:lpstr>
      <vt:lpstr>Snímací a Projekční přístroje  </vt:lpstr>
      <vt:lpstr>snímací přístroje</vt:lpstr>
      <vt:lpstr>Camera obscura – dírková komora</vt:lpstr>
      <vt:lpstr>Digitální zrcadlovka</vt:lpstr>
      <vt:lpstr>Zpětný projektor</vt:lpstr>
      <vt:lpstr>diaprojektor</vt:lpstr>
      <vt:lpstr>dataprojektorY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Praktické i nepraktické využití lineárně polarizovaného světla</dc:title>
  <dc:creator>Čeněk Kodejška</dc:creator>
  <cp:lastModifiedBy>imhotep</cp:lastModifiedBy>
  <cp:revision>117</cp:revision>
  <dcterms:created xsi:type="dcterms:W3CDTF">2012-10-06T08:49:57Z</dcterms:created>
  <dcterms:modified xsi:type="dcterms:W3CDTF">2021-11-07T14:51:38Z</dcterms:modified>
</cp:coreProperties>
</file>